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0"/>
  </p:notesMasterIdLst>
  <p:sldIdLst>
    <p:sldId id="256" r:id="rId5"/>
    <p:sldId id="269" r:id="rId6"/>
    <p:sldId id="266" r:id="rId7"/>
    <p:sldId id="263"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91" d="100"/>
          <a:sy n="91" d="100"/>
        </p:scale>
        <p:origin x="533" y="77"/>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3d5" qsCatId="3D" csTypeId="urn:microsoft.com/office/officeart/2005/8/colors/accent5_2" csCatId="accent5" phldr="1"/>
      <dgm:spPr/>
      <dgm:t>
        <a:bodyPr/>
        <a:lstStyle/>
        <a:p>
          <a:endParaRPr lang="en-US"/>
        </a:p>
      </dgm:t>
    </dgm:pt>
    <dgm:pt modelId="{79D5E37C-6EE5-46B4-B136-E5E388C14C15}">
      <dgm:prSet/>
      <dgm:spPr/>
      <dgm:t>
        <a:bodyPr/>
        <a:lstStyle/>
        <a:p>
          <a:r>
            <a:rPr lang="en-US" dirty="0" smtClean="0"/>
            <a:t>1878</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smtClean="0"/>
            <a:t>Weekly Newspaper</a:t>
          </a:r>
          <a:endParaRPr lang="en-US" dirty="0"/>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dgm:t>
        <a:bodyPr/>
        <a:lstStyle/>
        <a:p>
          <a:r>
            <a:rPr lang="en-US" dirty="0" smtClean="0"/>
            <a:t>1889</a:t>
          </a:r>
          <a:endParaRPr lang="en-US"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smtClean="0"/>
            <a:t>Became a daily newspaper</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FFE567C5-C3A8-4B47-B591-DC085C60DAC7}">
      <dgm:prSet/>
      <dgm:spPr/>
      <dgm:t>
        <a:bodyPr/>
        <a:lstStyle/>
        <a:p>
          <a:r>
            <a:rPr lang="en-US" smtClean="0"/>
            <a:t>1968</a:t>
          </a:r>
          <a:endParaRPr lang="en-US" dirty="0"/>
        </a:p>
      </dgm:t>
    </dgm:pt>
    <dgm:pt modelId="{20F89FC4-E8A2-4AF8-8A03-9D50B91933B9}" type="parTrans" cxnId="{0AE60A1A-0083-473E-BFEA-17ECD2BAB5B8}">
      <dgm:prSet/>
      <dgm:spPr/>
      <dgm:t>
        <a:bodyPr/>
        <a:lstStyle/>
        <a:p>
          <a:endParaRPr lang="en-US"/>
        </a:p>
      </dgm:t>
    </dgm:pt>
    <dgm:pt modelId="{97E882DF-C545-4550-A9F5-FA0F24A95E5B}" type="sibTrans" cxnId="{0AE60A1A-0083-473E-BFEA-17ECD2BAB5B8}">
      <dgm:prSet/>
      <dgm:spPr/>
      <dgm:t>
        <a:bodyPr/>
        <a:lstStyle/>
        <a:p>
          <a:endParaRPr lang="en-US"/>
        </a:p>
      </dgm:t>
    </dgm:pt>
    <dgm:pt modelId="{BF7B65A0-B8A9-4824-BBB5-B840C16DC4D3}">
      <dgm:prSet/>
      <dgm:spPr/>
      <dgm:t>
        <a:bodyPr/>
        <a:lstStyle/>
        <a:p>
          <a:r>
            <a:rPr lang="en-US" dirty="0" smtClean="0"/>
            <a:t>1965</a:t>
          </a:r>
          <a:endParaRPr lang="en-US" dirty="0"/>
        </a:p>
      </dgm:t>
    </dgm:pt>
    <dgm:pt modelId="{07C91C22-38DD-4EFC-B7D3-25CE43AB3EAC}" type="parTrans" cxnId="{B66FC421-595C-4F7B-90EF-A74B83304600}">
      <dgm:prSet/>
      <dgm:spPr/>
      <dgm:t>
        <a:bodyPr/>
        <a:lstStyle/>
        <a:p>
          <a:endParaRPr lang="en-US"/>
        </a:p>
      </dgm:t>
    </dgm:pt>
    <dgm:pt modelId="{D553F764-BD29-484A-AE95-30B7367F20E9}" type="sibTrans" cxnId="{B66FC421-595C-4F7B-90EF-A74B83304600}">
      <dgm:prSet/>
      <dgm:spPr/>
      <dgm:t>
        <a:bodyPr/>
        <a:lstStyle/>
        <a:p>
          <a:endParaRPr lang="en-US"/>
        </a:p>
      </dgm:t>
    </dgm:pt>
    <dgm:pt modelId="{47D82ED1-70AE-47B8-B8E4-572459D48835}">
      <dgm:prSet/>
      <dgm:spPr/>
      <dgm:t>
        <a:bodyPr/>
        <a:lstStyle/>
        <a:p>
          <a:r>
            <a:rPr lang="en-US" dirty="0" smtClean="0"/>
            <a:t>Listed as one of the world’s ten best newspapers by  ‘The Times’.</a:t>
          </a:r>
          <a:endParaRPr lang="en-US" dirty="0"/>
        </a:p>
      </dgm:t>
    </dgm:pt>
    <dgm:pt modelId="{3015880A-9729-41A5-89DB-751DDD682333}" type="parTrans" cxnId="{601E6A07-9361-4AB8-B85A-76362CAA9195}">
      <dgm:prSet/>
      <dgm:spPr/>
      <dgm:t>
        <a:bodyPr/>
        <a:lstStyle/>
        <a:p>
          <a:endParaRPr lang="en-US"/>
        </a:p>
      </dgm:t>
    </dgm:pt>
    <dgm:pt modelId="{9C644BBF-63B0-4953-811B-5AA2FE602A04}" type="sibTrans" cxnId="{601E6A07-9361-4AB8-B85A-76362CAA9195}">
      <dgm:prSet/>
      <dgm:spPr/>
      <dgm:t>
        <a:bodyPr/>
        <a:lstStyle/>
        <a:p>
          <a:endParaRPr lang="en-US"/>
        </a:p>
      </dgm:t>
    </dgm:pt>
    <dgm:pt modelId="{92D678A5-2F71-424A-B0C7-699DEC33CB2A}">
      <dgm:prSet/>
      <dgm:spPr/>
      <dgm:t>
        <a:bodyPr/>
        <a:lstStyle/>
        <a:p>
          <a:r>
            <a:rPr lang="en-US" dirty="0" smtClean="0"/>
            <a:t>‘World Press Achievement award’ awarded by the American Newspaper Publishers’ </a:t>
          </a:r>
          <a:r>
            <a:rPr lang="en-US" dirty="0" err="1" smtClean="0"/>
            <a:t>Assocation</a:t>
          </a:r>
          <a:endParaRPr lang="en-US" dirty="0"/>
        </a:p>
      </dgm:t>
    </dgm:pt>
    <dgm:pt modelId="{6C42A9CD-01A0-47F3-85E4-46AE69F9FC3C}" type="parTrans" cxnId="{0232C4FF-8426-4A03-8233-BC60E35E8C87}">
      <dgm:prSet/>
      <dgm:spPr/>
      <dgm:t>
        <a:bodyPr/>
        <a:lstStyle/>
        <a:p>
          <a:endParaRPr lang="en-US"/>
        </a:p>
      </dgm:t>
    </dgm:pt>
    <dgm:pt modelId="{0E9C4F28-11C3-4EAB-9110-C4B6C835628A}" type="sibTrans" cxnId="{0232C4FF-8426-4A03-8233-BC60E35E8C87}">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t>
        <a:bodyPr/>
        <a:lstStyle/>
        <a:p>
          <a:endParaRPr lang="en-US"/>
        </a:p>
      </dgm:t>
    </dgm:pt>
    <dgm:pt modelId="{87197975-52CC-4703-B090-3C0D7101D171}" type="pres">
      <dgm:prSet presAssocID="{79D5E37C-6EE5-46B4-B136-E5E388C14C15}" presName="Parent1" presStyleLbl="alignNode1" presStyleIdx="0" presStyleCnt="4">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4">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4"/>
      <dgm:spPr/>
      <dgm:t>
        <a:bodyPr/>
        <a:lstStyle/>
        <a:p>
          <a:endParaRPr lang="en-US"/>
        </a:p>
      </dgm:t>
    </dgm:pt>
    <dgm:pt modelId="{42FDB9A9-E4A8-41C4-8D31-90A173B96E5C}" type="pres">
      <dgm:prSet presAssocID="{79D5E37C-6EE5-46B4-B136-E5E388C14C15}" presName="ConnectLineEnd" presStyleLbl="node1" presStyleIdx="0" presStyleCnt="4"/>
      <dgm:spPr/>
      <dgm:t>
        <a:bodyPr/>
        <a:lstStyle/>
        <a:p>
          <a:endParaRPr lang="en-US"/>
        </a:p>
      </dgm:t>
    </dgm:pt>
    <dgm:pt modelId="{3D54F6D0-2057-4B25-8365-ED10A3FE5FAC}" type="pres">
      <dgm:prSet presAssocID="{79D5E37C-6EE5-46B4-B136-E5E388C14C15}" presName="EmptyPane" presStyleCnt="0"/>
      <dgm:spPr/>
      <dgm:t>
        <a:bodyPr/>
        <a:lstStyle/>
        <a:p>
          <a:endParaRPr lang="en-US"/>
        </a:p>
      </dgm:t>
    </dgm:pt>
    <dgm:pt modelId="{9B8552CD-49EF-4C0D-A1E0-14E2B93937C6}" type="pres">
      <dgm:prSet presAssocID="{5D7642E4-C295-4232-A0B9-FFB60ECA314A}" presName="spaceBetweenRectangles" presStyleLbl="fgAcc1" presStyleIdx="0" presStyleCnt="3"/>
      <dgm:spPr/>
      <dgm:t>
        <a:bodyPr/>
        <a:lstStyle/>
        <a:p>
          <a:endParaRPr lang="en-US"/>
        </a:p>
      </dgm:t>
    </dgm:pt>
    <dgm:pt modelId="{B9613699-D389-47DE-94A2-9874595052A1}" type="pres">
      <dgm:prSet presAssocID="{5A7CD7F9-CA4B-4E8F-A1BF-F25860D96E9D}" presName="composite" presStyleCnt="0"/>
      <dgm:spPr/>
      <dgm:t>
        <a:bodyPr/>
        <a:lstStyle/>
        <a:p>
          <a:endParaRPr lang="en-US"/>
        </a:p>
      </dgm:t>
    </dgm:pt>
    <dgm:pt modelId="{26B4BD2F-FDF2-43F2-B16B-BEB2D2725732}" type="pres">
      <dgm:prSet presAssocID="{5A7CD7F9-CA4B-4E8F-A1BF-F25860D96E9D}" presName="Parent1" presStyleLbl="alignNode1" presStyleIdx="1" presStyleCnt="4">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4">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4"/>
      <dgm:spPr/>
      <dgm:t>
        <a:bodyPr/>
        <a:lstStyle/>
        <a:p>
          <a:endParaRPr lang="en-US"/>
        </a:p>
      </dgm:t>
    </dgm:pt>
    <dgm:pt modelId="{1FA22CC1-F421-42D7-B327-A0748A5CA8CA}" type="pres">
      <dgm:prSet presAssocID="{5A7CD7F9-CA4B-4E8F-A1BF-F25860D96E9D}" presName="ConnectLineEnd" presStyleLbl="node1" presStyleIdx="1" presStyleCnt="4"/>
      <dgm:spPr/>
      <dgm:t>
        <a:bodyPr/>
        <a:lstStyle/>
        <a:p>
          <a:endParaRPr lang="en-US"/>
        </a:p>
      </dgm:t>
    </dgm:pt>
    <dgm:pt modelId="{B9AAF34C-316B-4600-BE86-CE8E2DB2A167}" type="pres">
      <dgm:prSet presAssocID="{5A7CD7F9-CA4B-4E8F-A1BF-F25860D96E9D}" presName="EmptyPane" presStyleCnt="0"/>
      <dgm:spPr/>
      <dgm:t>
        <a:bodyPr/>
        <a:lstStyle/>
        <a:p>
          <a:endParaRPr lang="en-US"/>
        </a:p>
      </dgm:t>
    </dgm:pt>
    <dgm:pt modelId="{237EB574-03EA-4B5E-A071-20BFF7A94025}" type="pres">
      <dgm:prSet presAssocID="{22778933-56E6-4E89-B68E-F8578CFE0734}" presName="spaceBetweenRectangles" presStyleLbl="fgAcc1" presStyleIdx="1" presStyleCnt="3"/>
      <dgm:spPr/>
      <dgm:t>
        <a:bodyPr/>
        <a:lstStyle/>
        <a:p>
          <a:endParaRPr lang="en-US"/>
        </a:p>
      </dgm:t>
    </dgm:pt>
    <dgm:pt modelId="{EAA504A5-1C00-47D1-90A8-1584C66F8D07}" type="pres">
      <dgm:prSet presAssocID="{BF7B65A0-B8A9-4824-BBB5-B840C16DC4D3}" presName="composite" presStyleCnt="0"/>
      <dgm:spPr/>
      <dgm:t>
        <a:bodyPr/>
        <a:lstStyle/>
        <a:p>
          <a:endParaRPr lang="en-US"/>
        </a:p>
      </dgm:t>
    </dgm:pt>
    <dgm:pt modelId="{EDDEEEA7-0EBE-4309-92B6-CBFCB63E298E}" type="pres">
      <dgm:prSet presAssocID="{BF7B65A0-B8A9-4824-BBB5-B840C16DC4D3}" presName="Parent1" presStyleLbl="alignNode1" presStyleIdx="2" presStyleCnt="4">
        <dgm:presLayoutVars>
          <dgm:chMax val="1"/>
          <dgm:chPref val="1"/>
          <dgm:bulletEnabled val="1"/>
        </dgm:presLayoutVars>
      </dgm:prSet>
      <dgm:spPr/>
      <dgm:t>
        <a:bodyPr/>
        <a:lstStyle/>
        <a:p>
          <a:endParaRPr lang="en-US"/>
        </a:p>
      </dgm:t>
    </dgm:pt>
    <dgm:pt modelId="{3FF769B3-EBB3-46FA-AC04-7A2FFA9A03FD}" type="pres">
      <dgm:prSet presAssocID="{BF7B65A0-B8A9-4824-BBB5-B840C16DC4D3}" presName="Childtext1" presStyleLbl="revTx" presStyleIdx="2" presStyleCnt="4">
        <dgm:presLayoutVars>
          <dgm:chMax val="0"/>
          <dgm:chPref val="0"/>
          <dgm:bulletEnabled/>
        </dgm:presLayoutVars>
      </dgm:prSet>
      <dgm:spPr/>
      <dgm:t>
        <a:bodyPr/>
        <a:lstStyle/>
        <a:p>
          <a:endParaRPr lang="en-US"/>
        </a:p>
      </dgm:t>
    </dgm:pt>
    <dgm:pt modelId="{80E1D005-1308-4325-A0AB-6379393309F1}" type="pres">
      <dgm:prSet presAssocID="{BF7B65A0-B8A9-4824-BBB5-B840C16DC4D3}" presName="ConnectLine" presStyleLbl="sibTrans1D1" presStyleIdx="2" presStyleCnt="4"/>
      <dgm:spPr/>
      <dgm:t>
        <a:bodyPr/>
        <a:lstStyle/>
        <a:p>
          <a:endParaRPr lang="en-US"/>
        </a:p>
      </dgm:t>
    </dgm:pt>
    <dgm:pt modelId="{9FAFC1ED-AD9C-40FB-B5F1-78ADEF2DA146}" type="pres">
      <dgm:prSet presAssocID="{BF7B65A0-B8A9-4824-BBB5-B840C16DC4D3}" presName="ConnectLineEnd" presStyleLbl="node1" presStyleIdx="2" presStyleCnt="4"/>
      <dgm:spPr/>
      <dgm:t>
        <a:bodyPr/>
        <a:lstStyle/>
        <a:p>
          <a:endParaRPr lang="en-US"/>
        </a:p>
      </dgm:t>
    </dgm:pt>
    <dgm:pt modelId="{16401244-E64B-4D38-82A6-B4998883E778}" type="pres">
      <dgm:prSet presAssocID="{BF7B65A0-B8A9-4824-BBB5-B840C16DC4D3}" presName="EmptyPane" presStyleCnt="0"/>
      <dgm:spPr/>
      <dgm:t>
        <a:bodyPr/>
        <a:lstStyle/>
        <a:p>
          <a:endParaRPr lang="en-US"/>
        </a:p>
      </dgm:t>
    </dgm:pt>
    <dgm:pt modelId="{637AC142-F56B-4B60-9F6F-D18D8FF387A2}" type="pres">
      <dgm:prSet presAssocID="{D553F764-BD29-484A-AE95-30B7367F20E9}" presName="spaceBetweenRectangles" presStyleLbl="fgAcc1" presStyleIdx="2" presStyleCnt="3"/>
      <dgm:spPr/>
      <dgm:t>
        <a:bodyPr/>
        <a:lstStyle/>
        <a:p>
          <a:endParaRPr lang="en-US"/>
        </a:p>
      </dgm:t>
    </dgm:pt>
    <dgm:pt modelId="{6DBE62FA-794C-4105-8EB6-A1280C03A090}" type="pres">
      <dgm:prSet presAssocID="{FFE567C5-C3A8-4B47-B591-DC085C60DAC7}" presName="composite" presStyleCnt="0"/>
      <dgm:spPr/>
      <dgm:t>
        <a:bodyPr/>
        <a:lstStyle/>
        <a:p>
          <a:endParaRPr lang="en-US"/>
        </a:p>
      </dgm:t>
    </dgm:pt>
    <dgm:pt modelId="{09D5C208-0E39-443A-A61D-064E98ACAF95}" type="pres">
      <dgm:prSet presAssocID="{FFE567C5-C3A8-4B47-B591-DC085C60DAC7}" presName="Parent1" presStyleLbl="alignNode1" presStyleIdx="3" presStyleCnt="4">
        <dgm:presLayoutVars>
          <dgm:chMax val="1"/>
          <dgm:chPref val="1"/>
          <dgm:bulletEnabled val="1"/>
        </dgm:presLayoutVars>
      </dgm:prSet>
      <dgm:spPr/>
      <dgm:t>
        <a:bodyPr/>
        <a:lstStyle/>
        <a:p>
          <a:endParaRPr lang="en-US"/>
        </a:p>
      </dgm:t>
    </dgm:pt>
    <dgm:pt modelId="{762FD493-4EA0-44DA-B9A9-5048AC5F6B29}" type="pres">
      <dgm:prSet presAssocID="{FFE567C5-C3A8-4B47-B591-DC085C60DAC7}" presName="Childtext1" presStyleLbl="revTx" presStyleIdx="3" presStyleCnt="4">
        <dgm:presLayoutVars>
          <dgm:chMax val="0"/>
          <dgm:chPref val="0"/>
          <dgm:bulletEnabled/>
        </dgm:presLayoutVars>
      </dgm:prSet>
      <dgm:spPr/>
      <dgm:t>
        <a:bodyPr/>
        <a:lstStyle/>
        <a:p>
          <a:endParaRPr lang="en-US"/>
        </a:p>
      </dgm:t>
    </dgm:pt>
    <dgm:pt modelId="{48079405-CC48-4C93-A273-947A34AF6229}" type="pres">
      <dgm:prSet presAssocID="{FFE567C5-C3A8-4B47-B591-DC085C60DAC7}" presName="ConnectLine" presStyleLbl="sibTrans1D1" presStyleIdx="3" presStyleCnt="4"/>
      <dgm:spPr/>
      <dgm:t>
        <a:bodyPr/>
        <a:lstStyle/>
        <a:p>
          <a:endParaRPr lang="en-US"/>
        </a:p>
      </dgm:t>
    </dgm:pt>
    <dgm:pt modelId="{762B6ABF-F558-4F90-BDB7-29DF6C1C378B}" type="pres">
      <dgm:prSet presAssocID="{FFE567C5-C3A8-4B47-B591-DC085C60DAC7}" presName="ConnectLineEnd" presStyleLbl="node1" presStyleIdx="3" presStyleCnt="4"/>
      <dgm:spPr/>
      <dgm:t>
        <a:bodyPr/>
        <a:lstStyle/>
        <a:p>
          <a:endParaRPr lang="en-US"/>
        </a:p>
      </dgm:t>
    </dgm:pt>
    <dgm:pt modelId="{6A64F6AE-8171-4F7A-9799-44B15CAC0519}" type="pres">
      <dgm:prSet presAssocID="{FFE567C5-C3A8-4B47-B591-DC085C60DAC7}" presName="EmptyPane" presStyleCnt="0"/>
      <dgm:spPr/>
      <dgm:t>
        <a:bodyPr/>
        <a:lstStyle/>
        <a:p>
          <a:endParaRPr lang="en-US"/>
        </a:p>
      </dgm:t>
    </dgm:pt>
  </dgm:ptLst>
  <dgm:cxnLst>
    <dgm:cxn modelId="{A14198BF-4E91-4763-B84A-3DEBB183F34A}" type="presOf" srcId="{FFE567C5-C3A8-4B47-B591-DC085C60DAC7}" destId="{09D5C208-0E39-443A-A61D-064E98ACAF95}"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0232C4FF-8426-4A03-8233-BC60E35E8C87}" srcId="{FFE567C5-C3A8-4B47-B591-DC085C60DAC7}" destId="{92D678A5-2F71-424A-B0C7-699DEC33CB2A}" srcOrd="0" destOrd="0" parTransId="{6C42A9CD-01A0-47F3-85E4-46AE69F9FC3C}" sibTransId="{0E9C4F28-11C3-4EAB-9110-C4B6C835628A}"/>
    <dgm:cxn modelId="{56BFC82A-B3C7-4D8B-B364-019866A43DF2}" type="presOf" srcId="{79D5E37C-6EE5-46B4-B136-E5E388C14C15}" destId="{87197975-52CC-4703-B090-3C0D7101D171}" srcOrd="0" destOrd="0" presId="urn:microsoft.com/office/officeart/2016/7/layout/HexagonTimeline"/>
    <dgm:cxn modelId="{BBC024AB-6643-4926-91A5-93900D44CDD9}" type="presOf" srcId="{721865A7-48DF-48AF-B013-2706AB04AECB}" destId="{6C70F55F-492B-43E5-837C-20655AECEE3D}"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0AE60A1A-0083-473E-BFEA-17ECD2BAB5B8}" srcId="{AB08BA36-A16A-4C16-8F63-9AEE3FB76278}" destId="{FFE567C5-C3A8-4B47-B591-DC085C60DAC7}" srcOrd="3" destOrd="0" parTransId="{20F89FC4-E8A2-4AF8-8A03-9D50B91933B9}" sibTransId="{97E882DF-C545-4550-A9F5-FA0F24A95E5B}"/>
    <dgm:cxn modelId="{8668B309-818E-4D64-A43A-A3D51BDFF9E4}" srcId="{AB08BA36-A16A-4C16-8F63-9AEE3FB76278}" destId="{5A7CD7F9-CA4B-4E8F-A1BF-F25860D96E9D}" srcOrd="1" destOrd="0" parTransId="{D4EECE8E-3013-448B-9DF7-8C096854C02A}" sibTransId="{22778933-56E6-4E89-B68E-F8578CFE0734}"/>
    <dgm:cxn modelId="{3DA71425-3D79-4A5A-BC45-DF68DAC60E3D}" type="presOf" srcId="{BF7B65A0-B8A9-4824-BBB5-B840C16DC4D3}" destId="{EDDEEEA7-0EBE-4309-92B6-CBFCB63E298E}"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B66FC421-595C-4F7B-90EF-A74B83304600}" srcId="{AB08BA36-A16A-4C16-8F63-9AEE3FB76278}" destId="{BF7B65A0-B8A9-4824-BBB5-B840C16DC4D3}" srcOrd="2" destOrd="0" parTransId="{07C91C22-38DD-4EFC-B7D3-25CE43AB3EAC}" sibTransId="{D553F764-BD29-484A-AE95-30B7367F20E9}"/>
    <dgm:cxn modelId="{3DB4E192-66E7-4949-8096-6EF28E879908}" type="presOf" srcId="{47D82ED1-70AE-47B8-B8E4-572459D48835}" destId="{3FF769B3-EBB3-46FA-AC04-7A2FFA9A03FD}" srcOrd="0" destOrd="0" presId="urn:microsoft.com/office/officeart/2016/7/layout/HexagonTimeline"/>
    <dgm:cxn modelId="{67A01B2D-2B8A-45A9-80B5-3F679581A74F}" type="presOf" srcId="{92D678A5-2F71-424A-B0C7-699DEC33CB2A}" destId="{762FD493-4EA0-44DA-B9A9-5048AC5F6B29}" srcOrd="0" destOrd="0" presId="urn:microsoft.com/office/officeart/2016/7/layout/HexagonTimeline"/>
    <dgm:cxn modelId="{87C2CCCD-2503-438C-8922-672436A9A51E}" srcId="{79D5E37C-6EE5-46B4-B136-E5E388C14C15}" destId="{3E75349A-CDC7-4946-94A4-E34887B449BA}" srcOrd="0" destOrd="0" parTransId="{6A082C22-5B54-4131-AEF5-F8B4CD621D35}" sibTransId="{18BA5848-4D28-4878-98D0-6627678AB161}"/>
    <dgm:cxn modelId="{5F68CEE0-D8AC-420D-A3D8-E0DBA8791EB8}" type="presOf" srcId="{5A7CD7F9-CA4B-4E8F-A1BF-F25860D96E9D}" destId="{26B4BD2F-FDF2-43F2-B16B-BEB2D2725732}" srcOrd="0" destOrd="0" presId="urn:microsoft.com/office/officeart/2016/7/layout/HexagonTimeline"/>
    <dgm:cxn modelId="{601E6A07-9361-4AB8-B85A-76362CAA9195}" srcId="{BF7B65A0-B8A9-4824-BBB5-B840C16DC4D3}" destId="{47D82ED1-70AE-47B8-B8E4-572459D48835}" srcOrd="0" destOrd="0" parTransId="{3015880A-9729-41A5-89DB-751DDD682333}" sibTransId="{9C644BBF-63B0-4953-811B-5AA2FE602A04}"/>
    <dgm:cxn modelId="{CD5F7384-F42E-47EB-A5DD-AC4847277DA6}" srcId="{5A7CD7F9-CA4B-4E8F-A1BF-F25860D96E9D}" destId="{721865A7-48DF-48AF-B013-2706AB04AECB}" srcOrd="0" destOrd="0" parTransId="{9867F13E-F6DE-45B4-9F66-F9748662E707}" sibTransId="{C10D6369-C1DA-4ABD-A9C2-1793F41241FC}"/>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30AA3B1D-8D04-4F7E-8E23-06DC8535D68B}" type="presParOf" srcId="{BA270F43-0C36-4246-8BB8-6065D927DFD3}" destId="{EAA504A5-1C00-47D1-90A8-1584C66F8D07}" srcOrd="4" destOrd="0" presId="urn:microsoft.com/office/officeart/2016/7/layout/HexagonTimeline"/>
    <dgm:cxn modelId="{2C443513-677D-4EE9-8FF1-8DA487A52AC3}" type="presParOf" srcId="{EAA504A5-1C00-47D1-90A8-1584C66F8D07}" destId="{EDDEEEA7-0EBE-4309-92B6-CBFCB63E298E}" srcOrd="0" destOrd="0" presId="urn:microsoft.com/office/officeart/2016/7/layout/HexagonTimeline"/>
    <dgm:cxn modelId="{86A3EFFD-7A81-4E2E-98ED-386FCED3B39D}" type="presParOf" srcId="{EAA504A5-1C00-47D1-90A8-1584C66F8D07}" destId="{3FF769B3-EBB3-46FA-AC04-7A2FFA9A03FD}" srcOrd="1" destOrd="0" presId="urn:microsoft.com/office/officeart/2016/7/layout/HexagonTimeline"/>
    <dgm:cxn modelId="{E262128B-1480-4359-A1B8-445472DF389C}" type="presParOf" srcId="{EAA504A5-1C00-47D1-90A8-1584C66F8D07}" destId="{80E1D005-1308-4325-A0AB-6379393309F1}" srcOrd="2" destOrd="0" presId="urn:microsoft.com/office/officeart/2016/7/layout/HexagonTimeline"/>
    <dgm:cxn modelId="{315D8221-9E54-4AE4-BD97-AEE335A9928F}" type="presParOf" srcId="{EAA504A5-1C00-47D1-90A8-1584C66F8D07}" destId="{9FAFC1ED-AD9C-40FB-B5F1-78ADEF2DA146}" srcOrd="3" destOrd="0" presId="urn:microsoft.com/office/officeart/2016/7/layout/HexagonTimeline"/>
    <dgm:cxn modelId="{94726255-FCBA-4835-B83F-BC5BC180BA9A}" type="presParOf" srcId="{EAA504A5-1C00-47D1-90A8-1584C66F8D07}" destId="{16401244-E64B-4D38-82A6-B4998883E778}" srcOrd="4" destOrd="0" presId="urn:microsoft.com/office/officeart/2016/7/layout/HexagonTimeline"/>
    <dgm:cxn modelId="{000AADE9-B325-46FC-89E4-226BEEE1E4F3}" type="presParOf" srcId="{BA270F43-0C36-4246-8BB8-6065D927DFD3}" destId="{637AC142-F56B-4B60-9F6F-D18D8FF387A2}" srcOrd="5" destOrd="0" presId="urn:microsoft.com/office/officeart/2016/7/layout/HexagonTimeline"/>
    <dgm:cxn modelId="{4D34A83E-0AB2-4F80-8D40-47DE31E715BA}" type="presParOf" srcId="{BA270F43-0C36-4246-8BB8-6065D927DFD3}" destId="{6DBE62FA-794C-4105-8EB6-A1280C03A090}" srcOrd="6" destOrd="0" presId="urn:microsoft.com/office/officeart/2016/7/layout/HexagonTimeline"/>
    <dgm:cxn modelId="{EB17BFA7-FEDC-40D1-9260-9E5B2775DAFC}" type="presParOf" srcId="{6DBE62FA-794C-4105-8EB6-A1280C03A090}" destId="{09D5C208-0E39-443A-A61D-064E98ACAF95}" srcOrd="0" destOrd="0" presId="urn:microsoft.com/office/officeart/2016/7/layout/HexagonTimeline"/>
    <dgm:cxn modelId="{3E3512D4-5586-46F0-AF99-BFAC9E7ECB2C}" type="presParOf" srcId="{6DBE62FA-794C-4105-8EB6-A1280C03A090}" destId="{762FD493-4EA0-44DA-B9A9-5048AC5F6B29}" srcOrd="1" destOrd="0" presId="urn:microsoft.com/office/officeart/2016/7/layout/HexagonTimeline"/>
    <dgm:cxn modelId="{03EB7CFE-8584-4ED8-9947-A0344C618129}" type="presParOf" srcId="{6DBE62FA-794C-4105-8EB6-A1280C03A090}" destId="{48079405-CC48-4C93-A273-947A34AF6229}" srcOrd="2" destOrd="0" presId="urn:microsoft.com/office/officeart/2016/7/layout/HexagonTimeline"/>
    <dgm:cxn modelId="{6246CDF3-8BC5-4979-86EF-0C942531A305}" type="presParOf" srcId="{6DBE62FA-794C-4105-8EB6-A1280C03A090}" destId="{762B6ABF-F558-4F90-BDB7-29DF6C1C378B}" srcOrd="3" destOrd="0" presId="urn:microsoft.com/office/officeart/2016/7/layout/HexagonTimeline"/>
    <dgm:cxn modelId="{D3EB5EF7-9A5F-4E5D-A908-7D1CB80FD6F1}" type="presParOf" srcId="{6DBE62FA-794C-4105-8EB6-A1280C03A090}" destId="{6A64F6AE-8171-4F7A-9799-44B15CAC0519}"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18693" y="2488755"/>
          <a:ext cx="1124712" cy="678751"/>
        </a:xfrm>
        <a:prstGeom prst="homePlate">
          <a:avLst>
            <a:gd name="adj" fmla="val 40000"/>
          </a:avLst>
        </a:prstGeom>
        <a:solidFill>
          <a:schemeClr val="accent5">
            <a:hueOff val="0"/>
            <a:satOff val="0"/>
            <a:lumOff val="0"/>
            <a:alphaOff val="0"/>
          </a:schemeClr>
        </a:solidFill>
        <a:ln w="6350" cap="flat" cmpd="sng" algn="in">
          <a:solidFill>
            <a:schemeClr val="accent5">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smtClean="0"/>
            <a:t>1878</a:t>
          </a:r>
          <a:endParaRPr lang="en-US" sz="1500" kern="1200" dirty="0"/>
        </a:p>
      </dsp:txBody>
      <dsp:txXfrm>
        <a:off x="218693" y="2488755"/>
        <a:ext cx="988962" cy="678751"/>
      </dsp:txXfrm>
    </dsp:sp>
    <dsp:sp modelId="{95FCF055-303A-4445-9813-7E8E825042F7}">
      <dsp:nvSpPr>
        <dsp:cNvPr id="0" name=""/>
        <dsp:cNvSpPr/>
      </dsp:nvSpPr>
      <dsp:spPr>
        <a:xfrm>
          <a:off x="0" y="0"/>
          <a:ext cx="1562100"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US" sz="1500" kern="1200" dirty="0" smtClean="0"/>
            <a:t>Weekly Newspaper</a:t>
          </a:r>
          <a:endParaRPr lang="en-US" sz="1500" kern="1200" dirty="0"/>
        </a:p>
      </dsp:txBody>
      <dsp:txXfrm>
        <a:off x="0" y="0"/>
        <a:ext cx="1562100" cy="1810004"/>
      </dsp:txXfrm>
    </dsp:sp>
    <dsp:sp modelId="{9B8552CD-49EF-4C0D-A1E0-14E2B93937C6}">
      <dsp:nvSpPr>
        <dsp:cNvPr id="0" name=""/>
        <dsp:cNvSpPr/>
      </dsp:nvSpPr>
      <dsp:spPr>
        <a:xfrm>
          <a:off x="1343405" y="2828131"/>
          <a:ext cx="437388" cy="0"/>
        </a:xfrm>
        <a:custGeom>
          <a:avLst/>
          <a:gdLst/>
          <a:ahLst/>
          <a:cxnLst/>
          <a:rect l="0" t="0" r="0" b="0"/>
          <a:pathLst>
            <a:path>
              <a:moveTo>
                <a:pt x="0" y="0"/>
              </a:moveTo>
              <a:lnTo>
                <a:pt x="437388" y="0"/>
              </a:lnTo>
            </a:path>
          </a:pathLst>
        </a:custGeom>
        <a:noFill/>
        <a:ln w="6350" cap="flat" cmpd="sng" algn="in">
          <a:solidFill>
            <a:schemeClr val="accent5">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D01E2BCD-A874-4A1C-89AC-5538E4157620}">
      <dsp:nvSpPr>
        <dsp:cNvPr id="0" name=""/>
        <dsp:cNvSpPr/>
      </dsp:nvSpPr>
      <dsp:spPr>
        <a:xfrm>
          <a:off x="781049" y="1923129"/>
          <a:ext cx="0" cy="565626"/>
        </a:xfrm>
        <a:prstGeom prst="line">
          <a:avLst/>
        </a:prstGeom>
        <a:noFill/>
        <a:ln w="6350" cap="flat" cmpd="sng" algn="in">
          <a:solidFill>
            <a:schemeClr val="accent5">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724487" y="1810004"/>
          <a:ext cx="113125" cy="113125"/>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6B4BD2F-FDF2-43F2-B16B-BEB2D2725732}">
      <dsp:nvSpPr>
        <dsp:cNvPr id="0" name=""/>
        <dsp:cNvSpPr/>
      </dsp:nvSpPr>
      <dsp:spPr>
        <a:xfrm>
          <a:off x="1780794" y="2488755"/>
          <a:ext cx="1124712" cy="678751"/>
        </a:xfrm>
        <a:prstGeom prst="hexagon">
          <a:avLst>
            <a:gd name="adj" fmla="val 40000"/>
            <a:gd name="vf" fmla="val 115470"/>
          </a:avLst>
        </a:prstGeom>
        <a:solidFill>
          <a:schemeClr val="accent5">
            <a:hueOff val="0"/>
            <a:satOff val="0"/>
            <a:lumOff val="0"/>
            <a:alphaOff val="0"/>
          </a:schemeClr>
        </a:solidFill>
        <a:ln w="6350" cap="flat" cmpd="sng" algn="in">
          <a:solidFill>
            <a:schemeClr val="accent5">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smtClean="0"/>
            <a:t>1889</a:t>
          </a:r>
          <a:endParaRPr lang="en-US" sz="1500" kern="1200" dirty="0"/>
        </a:p>
      </dsp:txBody>
      <dsp:txXfrm>
        <a:off x="1965020" y="2599933"/>
        <a:ext cx="756260" cy="456395"/>
      </dsp:txXfrm>
    </dsp:sp>
    <dsp:sp modelId="{6C70F55F-492B-43E5-837C-20655AECEE3D}">
      <dsp:nvSpPr>
        <dsp:cNvPr id="0" name=""/>
        <dsp:cNvSpPr/>
      </dsp:nvSpPr>
      <dsp:spPr>
        <a:xfrm>
          <a:off x="1562099" y="3846258"/>
          <a:ext cx="1562100"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lvl="0" algn="ctr" defTabSz="666750">
            <a:lnSpc>
              <a:spcPct val="90000"/>
            </a:lnSpc>
            <a:spcBef>
              <a:spcPct val="0"/>
            </a:spcBef>
            <a:spcAft>
              <a:spcPct val="35000"/>
            </a:spcAft>
          </a:pPr>
          <a:r>
            <a:rPr lang="en-US" sz="1500" kern="1200" noProof="0" dirty="0" smtClean="0"/>
            <a:t>Became a daily newspaper</a:t>
          </a:r>
          <a:endParaRPr lang="en-US" sz="1500" kern="1200" noProof="0" dirty="0"/>
        </a:p>
      </dsp:txBody>
      <dsp:txXfrm>
        <a:off x="1562099" y="3846258"/>
        <a:ext cx="1562100" cy="1810004"/>
      </dsp:txXfrm>
    </dsp:sp>
    <dsp:sp modelId="{237EB574-03EA-4B5E-A071-20BFF7A94025}">
      <dsp:nvSpPr>
        <dsp:cNvPr id="0" name=""/>
        <dsp:cNvSpPr/>
      </dsp:nvSpPr>
      <dsp:spPr>
        <a:xfrm>
          <a:off x="2905506" y="2828131"/>
          <a:ext cx="437387" cy="0"/>
        </a:xfrm>
        <a:custGeom>
          <a:avLst/>
          <a:gdLst/>
          <a:ahLst/>
          <a:cxnLst/>
          <a:rect l="0" t="0" r="0" b="0"/>
          <a:pathLst>
            <a:path>
              <a:moveTo>
                <a:pt x="0" y="0"/>
              </a:moveTo>
              <a:lnTo>
                <a:pt x="437387" y="0"/>
              </a:lnTo>
            </a:path>
          </a:pathLst>
        </a:custGeom>
        <a:noFill/>
        <a:ln w="6350" cap="flat" cmpd="sng" algn="in">
          <a:solidFill>
            <a:schemeClr val="accent5">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EFE2D3E2-1871-4306-945A-082E4C6DFF62}">
      <dsp:nvSpPr>
        <dsp:cNvPr id="0" name=""/>
        <dsp:cNvSpPr/>
      </dsp:nvSpPr>
      <dsp:spPr>
        <a:xfrm>
          <a:off x="2343149" y="3167507"/>
          <a:ext cx="0" cy="565626"/>
        </a:xfrm>
        <a:prstGeom prst="line">
          <a:avLst/>
        </a:prstGeom>
        <a:noFill/>
        <a:ln w="6350" cap="flat" cmpd="sng" algn="in">
          <a:solidFill>
            <a:schemeClr val="accent5">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286587" y="3733133"/>
          <a:ext cx="113125" cy="113125"/>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DDEEEA7-0EBE-4309-92B6-CBFCB63E298E}">
      <dsp:nvSpPr>
        <dsp:cNvPr id="0" name=""/>
        <dsp:cNvSpPr/>
      </dsp:nvSpPr>
      <dsp:spPr>
        <a:xfrm>
          <a:off x="3342894" y="2488755"/>
          <a:ext cx="1124712" cy="678751"/>
        </a:xfrm>
        <a:prstGeom prst="hexagon">
          <a:avLst>
            <a:gd name="adj" fmla="val 40000"/>
            <a:gd name="vf" fmla="val 115470"/>
          </a:avLst>
        </a:prstGeom>
        <a:solidFill>
          <a:schemeClr val="accent5">
            <a:hueOff val="0"/>
            <a:satOff val="0"/>
            <a:lumOff val="0"/>
            <a:alphaOff val="0"/>
          </a:schemeClr>
        </a:solidFill>
        <a:ln w="6350" cap="flat" cmpd="sng" algn="in">
          <a:solidFill>
            <a:schemeClr val="accent5">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dirty="0" smtClean="0"/>
            <a:t>1965</a:t>
          </a:r>
          <a:endParaRPr lang="en-US" sz="1500" kern="1200" dirty="0"/>
        </a:p>
      </dsp:txBody>
      <dsp:txXfrm>
        <a:off x="3527120" y="2599933"/>
        <a:ext cx="756260" cy="456395"/>
      </dsp:txXfrm>
    </dsp:sp>
    <dsp:sp modelId="{3FF769B3-EBB3-46FA-AC04-7A2FFA9A03FD}">
      <dsp:nvSpPr>
        <dsp:cNvPr id="0" name=""/>
        <dsp:cNvSpPr/>
      </dsp:nvSpPr>
      <dsp:spPr>
        <a:xfrm>
          <a:off x="3124199" y="0"/>
          <a:ext cx="1562100"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US" sz="1500" kern="1200" dirty="0" smtClean="0"/>
            <a:t>Listed as one of the world’s ten best newspapers by  ‘The Times’.</a:t>
          </a:r>
          <a:endParaRPr lang="en-US" sz="1500" kern="1200" dirty="0"/>
        </a:p>
      </dsp:txBody>
      <dsp:txXfrm>
        <a:off x="3124199" y="0"/>
        <a:ext cx="1562100" cy="1810004"/>
      </dsp:txXfrm>
    </dsp:sp>
    <dsp:sp modelId="{637AC142-F56B-4B60-9F6F-D18D8FF387A2}">
      <dsp:nvSpPr>
        <dsp:cNvPr id="0" name=""/>
        <dsp:cNvSpPr/>
      </dsp:nvSpPr>
      <dsp:spPr>
        <a:xfrm>
          <a:off x="4467606" y="2828131"/>
          <a:ext cx="437388" cy="0"/>
        </a:xfrm>
        <a:custGeom>
          <a:avLst/>
          <a:gdLst/>
          <a:ahLst/>
          <a:cxnLst/>
          <a:rect l="0" t="0" r="0" b="0"/>
          <a:pathLst>
            <a:path>
              <a:moveTo>
                <a:pt x="0" y="0"/>
              </a:moveTo>
              <a:lnTo>
                <a:pt x="437388" y="0"/>
              </a:lnTo>
            </a:path>
          </a:pathLst>
        </a:custGeom>
        <a:noFill/>
        <a:ln w="6350" cap="flat" cmpd="sng" algn="in">
          <a:solidFill>
            <a:schemeClr val="accent5">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80E1D005-1308-4325-A0AB-6379393309F1}">
      <dsp:nvSpPr>
        <dsp:cNvPr id="0" name=""/>
        <dsp:cNvSpPr/>
      </dsp:nvSpPr>
      <dsp:spPr>
        <a:xfrm>
          <a:off x="3905249" y="1923129"/>
          <a:ext cx="0" cy="565626"/>
        </a:xfrm>
        <a:prstGeom prst="line">
          <a:avLst/>
        </a:prstGeom>
        <a:noFill/>
        <a:ln w="6350" cap="flat" cmpd="sng" algn="in">
          <a:solidFill>
            <a:schemeClr val="accent5">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9FAFC1ED-AD9C-40FB-B5F1-78ADEF2DA146}">
      <dsp:nvSpPr>
        <dsp:cNvPr id="0" name=""/>
        <dsp:cNvSpPr/>
      </dsp:nvSpPr>
      <dsp:spPr>
        <a:xfrm>
          <a:off x="3848687" y="1810004"/>
          <a:ext cx="113125" cy="113125"/>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9D5C208-0E39-443A-A61D-064E98ACAF95}">
      <dsp:nvSpPr>
        <dsp:cNvPr id="0" name=""/>
        <dsp:cNvSpPr/>
      </dsp:nvSpPr>
      <dsp:spPr>
        <a:xfrm rot="10800000">
          <a:off x="4904994" y="2488755"/>
          <a:ext cx="1124712" cy="678751"/>
        </a:xfrm>
        <a:prstGeom prst="homePlate">
          <a:avLst>
            <a:gd name="adj" fmla="val 40000"/>
          </a:avLst>
        </a:prstGeom>
        <a:solidFill>
          <a:schemeClr val="accent5">
            <a:hueOff val="0"/>
            <a:satOff val="0"/>
            <a:lumOff val="0"/>
            <a:alphaOff val="0"/>
          </a:schemeClr>
        </a:solidFill>
        <a:ln w="6350" cap="flat" cmpd="sng" algn="in">
          <a:solidFill>
            <a:schemeClr val="accent5">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kern="1200" smtClean="0"/>
            <a:t>1968</a:t>
          </a:r>
          <a:endParaRPr lang="en-US" sz="1500" kern="1200" dirty="0"/>
        </a:p>
      </dsp:txBody>
      <dsp:txXfrm rot="10800000">
        <a:off x="5040744" y="2488755"/>
        <a:ext cx="988962" cy="678751"/>
      </dsp:txXfrm>
    </dsp:sp>
    <dsp:sp modelId="{762FD493-4EA0-44DA-B9A9-5048AC5F6B29}">
      <dsp:nvSpPr>
        <dsp:cNvPr id="0" name=""/>
        <dsp:cNvSpPr/>
      </dsp:nvSpPr>
      <dsp:spPr>
        <a:xfrm>
          <a:off x="4686300" y="3846258"/>
          <a:ext cx="1562100"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lvl="0" algn="ctr" defTabSz="666750">
            <a:lnSpc>
              <a:spcPct val="90000"/>
            </a:lnSpc>
            <a:spcBef>
              <a:spcPct val="0"/>
            </a:spcBef>
            <a:spcAft>
              <a:spcPct val="35000"/>
            </a:spcAft>
          </a:pPr>
          <a:r>
            <a:rPr lang="en-US" sz="1500" kern="1200" dirty="0" smtClean="0"/>
            <a:t>‘World Press Achievement award’ awarded by the American Newspaper Publishers’ </a:t>
          </a:r>
          <a:r>
            <a:rPr lang="en-US" sz="1500" kern="1200" dirty="0" err="1" smtClean="0"/>
            <a:t>Assocation</a:t>
          </a:r>
          <a:endParaRPr lang="en-US" sz="1500" kern="1200" dirty="0"/>
        </a:p>
      </dsp:txBody>
      <dsp:txXfrm>
        <a:off x="4686300" y="3846258"/>
        <a:ext cx="1562100" cy="1810004"/>
      </dsp:txXfrm>
    </dsp:sp>
    <dsp:sp modelId="{48079405-CC48-4C93-A273-947A34AF6229}">
      <dsp:nvSpPr>
        <dsp:cNvPr id="0" name=""/>
        <dsp:cNvSpPr/>
      </dsp:nvSpPr>
      <dsp:spPr>
        <a:xfrm>
          <a:off x="5467350" y="3167507"/>
          <a:ext cx="0" cy="565626"/>
        </a:xfrm>
        <a:prstGeom prst="line">
          <a:avLst/>
        </a:prstGeom>
        <a:noFill/>
        <a:ln w="6350" cap="flat" cmpd="sng" algn="in">
          <a:solidFill>
            <a:schemeClr val="accent5">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762B6ABF-F558-4F90-BDB7-29DF6C1C378B}">
      <dsp:nvSpPr>
        <dsp:cNvPr id="0" name=""/>
        <dsp:cNvSpPr/>
      </dsp:nvSpPr>
      <dsp:spPr>
        <a:xfrm>
          <a:off x="5410787" y="3733133"/>
          <a:ext cx="113125" cy="113125"/>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10/10/2021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10/10/2021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10/10/2021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81600" y="540628"/>
            <a:ext cx="6248400" cy="248894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181600" y="3712467"/>
            <a:ext cx="6248400" cy="248222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F316E73E-FB98-2A42-974A-9CD83D46C100}" type="datetime1">
              <a:rPr lang="en-US" noProof="0" smtClean="0"/>
              <a:t>10/10/2021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A115EF-7A83-9842-815E-554E5DEB63CD}" type="datetime1">
              <a:rPr lang="en-US" noProof="0" smtClean="0"/>
              <a:t>10/10/2021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097A0-4000-B744-87D8-18F42A934248}" type="datetime1">
              <a:rPr lang="en-US" noProof="0" smtClean="0"/>
              <a:t>10/10/2021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10/10/2021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10/10/2021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10/10/2021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10/10/2021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10/10/2021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10/10/2021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10/10/2021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10/10/2021</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10/10/2021</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hindu.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smtClean="0"/>
              <a:t>The Hindu</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667666" y="3941981"/>
            <a:ext cx="4633806" cy="1591181"/>
          </a:xfrm>
        </p:spPr>
        <p:txBody>
          <a:bodyPr/>
          <a:lstStyle/>
          <a:p>
            <a:pPr algn="l"/>
            <a:r>
              <a:rPr lang="en-US" dirty="0" smtClean="0"/>
              <a:t>Founding Date : 20 September 1878</a:t>
            </a:r>
          </a:p>
          <a:p>
            <a:pPr algn="l"/>
            <a:r>
              <a:rPr lang="en-US" dirty="0" smtClean="0"/>
              <a:t>Owned by : The Hindu Group, Chennai</a:t>
            </a:r>
          </a:p>
          <a:p>
            <a:pPr algn="l"/>
            <a:endParaRPr lang="en-US" dirty="0"/>
          </a:p>
        </p:txBody>
      </p:sp>
      <p:pic>
        <p:nvPicPr>
          <p:cNvPr id="1026" name="Picture 2" descr="Return to frontpag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292038" y="190866"/>
            <a:ext cx="5210175" cy="438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79" t="-387" r="-543" b="-1275"/>
          <a:stretch/>
        </p:blipFill>
        <p:spPr>
          <a:xfrm>
            <a:off x="1747193" y="1350126"/>
            <a:ext cx="2474752" cy="1870745"/>
          </a:xfrm>
        </p:spPr>
      </p:pic>
      <p:sp>
        <p:nvSpPr>
          <p:cNvPr id="11" name="Subtitle 2">
            <a:extLst>
              <a:ext uri="{FF2B5EF4-FFF2-40B4-BE49-F238E27FC236}">
                <a16:creationId xmlns:a16="http://schemas.microsoft.com/office/drawing/2014/main" id="{7E42C4E3-AFAF-4630-AF6D-21FB3C29CF71}"/>
              </a:ext>
            </a:extLst>
          </p:cNvPr>
          <p:cNvSpPr txBox="1">
            <a:spLocks/>
          </p:cNvSpPr>
          <p:nvPr/>
        </p:nvSpPr>
        <p:spPr>
          <a:xfrm>
            <a:off x="6359220" y="3046185"/>
            <a:ext cx="4633806" cy="1591181"/>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i="0" dirty="0" smtClean="0"/>
              <a:t>"Yesterday, Today, Tomorrow“</a:t>
            </a:r>
          </a:p>
          <a:p>
            <a:endParaRPr lang="en-US" dirty="0"/>
          </a:p>
        </p:txBody>
      </p:sp>
      <p:sp>
        <p:nvSpPr>
          <p:cNvPr id="10" name="Subtitle 2">
            <a:extLst>
              <a:ext uri="{FF2B5EF4-FFF2-40B4-BE49-F238E27FC236}">
                <a16:creationId xmlns:a16="http://schemas.microsoft.com/office/drawing/2014/main" id="{7E42C4E3-AFAF-4630-AF6D-21FB3C29CF71}"/>
              </a:ext>
            </a:extLst>
          </p:cNvPr>
          <p:cNvSpPr txBox="1">
            <a:spLocks/>
          </p:cNvSpPr>
          <p:nvPr/>
        </p:nvSpPr>
        <p:spPr>
          <a:xfrm>
            <a:off x="1747193" y="2807736"/>
            <a:ext cx="2664974" cy="915113"/>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ctr"/>
            <a:r>
              <a:rPr lang="en-GB" sz="1100" i="0" dirty="0"/>
              <a:t>A close-up view of the entrance to Kasturi Buildings, the head office of </a:t>
            </a:r>
            <a:r>
              <a:rPr lang="en-GB" sz="1100" dirty="0"/>
              <a:t>The Hindu</a:t>
            </a:r>
            <a:endParaRPr lang="en-US" sz="1100" dirty="0"/>
          </a:p>
        </p:txBody>
      </p:sp>
    </p:spTree>
    <p:extLst>
      <p:ext uri="{BB962C8B-B14F-4D97-AF65-F5344CB8AC3E}">
        <p14:creationId xmlns:p14="http://schemas.microsoft.com/office/powerpoint/2010/main" val="119388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62550" y="2079000"/>
            <a:ext cx="1944000" cy="2700000"/>
          </a:xfrm>
        </p:spPr>
        <p:txBody>
          <a:bodyPr lIns="72000" rIns="72000"/>
          <a:lstStyle/>
          <a:p>
            <a:r>
              <a:rPr lang="en-IN" dirty="0" smtClean="0"/>
              <a:t>  G</a:t>
            </a:r>
            <a:r>
              <a:rPr lang="en-IN" dirty="0"/>
              <a:t>. Subramania </a:t>
            </a:r>
            <a:r>
              <a:rPr lang="en-IN" dirty="0" smtClean="0"/>
              <a:t>Iyer </a:t>
            </a:r>
            <a:r>
              <a:rPr lang="en-US" dirty="0" smtClean="0"/>
              <a:t>(Jan 1855 –</a:t>
            </a:r>
          </a:p>
          <a:p>
            <a:r>
              <a:rPr lang="en-US" dirty="0" smtClean="0"/>
              <a:t> April 1916)</a:t>
            </a:r>
            <a:endParaRPr lang="en-IN" dirty="0"/>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95581" y="2079000"/>
            <a:ext cx="1944000" cy="2700000"/>
          </a:xfrm>
        </p:spPr>
        <p:txBody>
          <a:bodyPr lIns="72000" rIns="72000"/>
          <a:lstStyle/>
          <a:p>
            <a:r>
              <a:rPr lang="en-IN" dirty="0"/>
              <a:t>N. Subba Rao </a:t>
            </a:r>
            <a:r>
              <a:rPr lang="en-IN" dirty="0" smtClean="0"/>
              <a:t>Pantulu</a:t>
            </a:r>
          </a:p>
          <a:p>
            <a:r>
              <a:rPr lang="en-US" dirty="0" smtClean="0"/>
              <a:t>(Jan 1856 – Jan 1941)</a:t>
            </a:r>
            <a:endParaRPr lang="en-IN" dirty="0"/>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2079000"/>
            <a:ext cx="1944000" cy="2700000"/>
          </a:xfrm>
        </p:spPr>
        <p:txBody>
          <a:bodyPr lIns="72000" rIns="72000">
            <a:normAutofit fontScale="77500" lnSpcReduction="20000"/>
          </a:bodyPr>
          <a:lstStyle/>
          <a:p>
            <a:r>
              <a:rPr lang="en-US" dirty="0"/>
              <a:t>And 3 others, </a:t>
            </a:r>
            <a:endParaRPr lang="en-US" dirty="0" smtClean="0"/>
          </a:p>
          <a:p>
            <a:r>
              <a:rPr lang="en-US" dirty="0" smtClean="0"/>
              <a:t>namely</a:t>
            </a:r>
            <a:r>
              <a:rPr lang="en-US" dirty="0"/>
              <a:t>,</a:t>
            </a:r>
          </a:p>
          <a:p>
            <a:r>
              <a:rPr lang="en-IN" dirty="0"/>
              <a:t>T. T. Rangacharya,</a:t>
            </a:r>
          </a:p>
          <a:p>
            <a:r>
              <a:rPr lang="en-IN" dirty="0"/>
              <a:t> P. V. Rangacharya,</a:t>
            </a:r>
          </a:p>
          <a:p>
            <a:r>
              <a:rPr lang="en-IN" dirty="0"/>
              <a:t> D. Kesava Rao Pantulu,</a:t>
            </a:r>
          </a:p>
          <a:p>
            <a:endParaRPr lang="en-IN" dirty="0"/>
          </a:p>
        </p:txBody>
      </p:sp>
      <p:pic>
        <p:nvPicPr>
          <p:cNvPr id="17" name="Picture Placeholder 16">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5681200" y="2247900"/>
            <a:ext cx="905800" cy="973138"/>
          </a:xfrm>
        </p:spPr>
      </p:pic>
      <p:pic>
        <p:nvPicPr>
          <p:cNvPr id="19" name="Picture Placeholder 18">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tretch>
            <a:fillRect/>
          </a:stretch>
        </p:blipFill>
        <p:spPr>
          <a:xfrm>
            <a:off x="7858088" y="2247900"/>
            <a:ext cx="819223"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913938" y="2247900"/>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
        <p:nvSpPr>
          <p:cNvPr id="13" name="Title 1">
            <a:extLst>
              <a:ext uri="{FF2B5EF4-FFF2-40B4-BE49-F238E27FC236}">
                <a16:creationId xmlns:a16="http://schemas.microsoft.com/office/drawing/2014/main" id="{58A97F4D-F280-472F-9307-25B3E6BD88B5}"/>
              </a:ext>
            </a:extLst>
          </p:cNvPr>
          <p:cNvSpPr txBox="1">
            <a:spLocks/>
          </p:cNvSpPr>
          <p:nvPr/>
        </p:nvSpPr>
        <p:spPr>
          <a:xfrm>
            <a:off x="838784" y="512847"/>
            <a:ext cx="3833906" cy="2221622"/>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smtClean="0"/>
              <a:t>Reviews &amp; Founders</a:t>
            </a:r>
            <a:endParaRPr lang="en-US" dirty="0"/>
          </a:p>
        </p:txBody>
      </p:sp>
      <p:sp>
        <p:nvSpPr>
          <p:cNvPr id="18"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34462" y="2934241"/>
            <a:ext cx="3842550" cy="2855913"/>
          </a:xfrm>
        </p:spPr>
        <p:txBody>
          <a:bodyPr/>
          <a:lstStyle/>
          <a:p>
            <a:pPr marL="342900" indent="-342900" algn="ctr">
              <a:buFont typeface="Arial" panose="020B0604020202020204" pitchFamily="34" charset="0"/>
              <a:buChar char="•"/>
            </a:pPr>
            <a:r>
              <a:rPr lang="en-US" dirty="0" smtClean="0"/>
              <a:t>The Hindu claim to be the most respected paper in </a:t>
            </a:r>
            <a:r>
              <a:rPr lang="en-US" dirty="0" smtClean="0"/>
              <a:t>India</a:t>
            </a:r>
          </a:p>
          <a:p>
            <a:pPr marL="342900" indent="-342900" algn="ctr">
              <a:buFont typeface="Arial" panose="020B0604020202020204" pitchFamily="34" charset="0"/>
              <a:buChar char="•"/>
            </a:pPr>
            <a:r>
              <a:rPr lang="en-US" dirty="0" smtClean="0"/>
              <a:t>India’s second most read </a:t>
            </a:r>
            <a:r>
              <a:rPr lang="en-US" smtClean="0"/>
              <a:t>English newspaper.</a:t>
            </a:r>
            <a:endParaRPr lang="en-US" dirty="0" smtClean="0"/>
          </a:p>
          <a:p>
            <a:pPr marL="342900" indent="-342900" algn="ctr">
              <a:buFont typeface="Arial" panose="020B0604020202020204" pitchFamily="34" charset="0"/>
              <a:buChar char="•"/>
            </a:pPr>
            <a:endParaRPr lang="en-US" dirty="0"/>
          </a:p>
        </p:txBody>
      </p:sp>
    </p:spTree>
    <p:extLst>
      <p:ext uri="{BB962C8B-B14F-4D97-AF65-F5344CB8AC3E}">
        <p14:creationId xmlns:p14="http://schemas.microsoft.com/office/powerpoint/2010/main" val="1707474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smtClean="0"/>
              <a:t>Online Presence</a:t>
            </a:r>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normAutofit lnSpcReduction="10000"/>
          </a:bodyPr>
          <a:lstStyle/>
          <a:p>
            <a:r>
              <a:rPr lang="en-US" dirty="0" smtClean="0"/>
              <a:t>The First Newspaper in India to have a website, launched in 1995.</a:t>
            </a:r>
          </a:p>
          <a:p>
            <a:r>
              <a:rPr lang="en-US" dirty="0" smtClean="0"/>
              <a:t>On 15</a:t>
            </a:r>
            <a:r>
              <a:rPr lang="en-US" baseline="30000" dirty="0" smtClean="0"/>
              <a:t>th</a:t>
            </a:r>
            <a:r>
              <a:rPr lang="en-US" dirty="0" smtClean="0"/>
              <a:t> of August 2009, the 130 year old newspaper launched the beta version of its redesigned website at beta.thehindu.com and then it went fully live on 24</a:t>
            </a:r>
            <a:r>
              <a:rPr lang="en-US" baseline="30000" dirty="0" smtClean="0"/>
              <a:t>th</a:t>
            </a:r>
            <a:r>
              <a:rPr lang="en-US" dirty="0" smtClean="0"/>
              <a:t> June 2010 at </a:t>
            </a:r>
            <a:r>
              <a:rPr lang="en-IN" dirty="0"/>
              <a:t> </a:t>
            </a:r>
            <a:r>
              <a:rPr lang="en-IN" dirty="0" smtClean="0">
                <a:hlinkClick r:id="rId2"/>
              </a:rPr>
              <a:t>www.thehindu.co.in</a:t>
            </a:r>
            <a:r>
              <a:rPr lang="en-IN" dirty="0" smtClean="0"/>
              <a:t> .</a:t>
            </a:r>
            <a:r>
              <a:rPr lang="en-US" dirty="0" smtClean="0"/>
              <a:t> </a:t>
            </a:r>
          </a:p>
          <a:p>
            <a:endParaRPr lang="en-US" dirty="0"/>
          </a:p>
          <a:p>
            <a:endParaRPr lang="en-US" dirty="0"/>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a:p>
        </p:txBody>
      </p:sp>
      <p:sp>
        <p:nvSpPr>
          <p:cNvPr id="4" name="Content Placeholder 3"/>
          <p:cNvSpPr>
            <a:spLocks noGrp="1"/>
          </p:cNvSpPr>
          <p:nvPr>
            <p:ph idx="1"/>
          </p:nvPr>
        </p:nvSpPr>
        <p:spPr/>
        <p:txBody>
          <a:bodyPr/>
          <a:lstStyle/>
          <a:p>
            <a:endParaRPr lang="en-IN" dirty="0"/>
          </a:p>
        </p:txBody>
      </p:sp>
      <p:sp>
        <p:nvSpPr>
          <p:cNvPr id="5" name="Text Placeholder 4"/>
          <p:cNvSpPr>
            <a:spLocks noGrp="1"/>
          </p:cNvSpPr>
          <p:nvPr>
            <p:ph type="body" sz="quarter" idx="13"/>
          </p:nvPr>
        </p:nvSpPr>
        <p:spPr/>
        <p:txBody>
          <a:bodyPr/>
          <a:lstStyle/>
          <a:p>
            <a:endParaRPr lang="en-IN" dirty="0"/>
          </a:p>
        </p:txBody>
      </p:sp>
      <p:pic>
        <p:nvPicPr>
          <p:cNvPr id="8" name="Picture 7"/>
          <p:cNvPicPr>
            <a:picLocks noChangeAspect="1"/>
          </p:cNvPicPr>
          <p:nvPr/>
        </p:nvPicPr>
        <p:blipFill>
          <a:blip r:embed="rId3"/>
          <a:stretch>
            <a:fillRect/>
          </a:stretch>
        </p:blipFill>
        <p:spPr>
          <a:xfrm>
            <a:off x="5048382" y="918714"/>
            <a:ext cx="6922386" cy="4305790"/>
          </a:xfrm>
          <a:prstGeom prst="rect">
            <a:avLst/>
          </a:prstGeom>
        </p:spPr>
      </p:pic>
      <p:sp>
        <p:nvSpPr>
          <p:cNvPr id="7" name="Text Placeholder 6"/>
          <p:cNvSpPr>
            <a:spLocks noGrp="1"/>
          </p:cNvSpPr>
          <p:nvPr>
            <p:ph type="body" sz="quarter" idx="17"/>
          </p:nvPr>
        </p:nvSpPr>
        <p:spPr>
          <a:xfrm>
            <a:off x="17356820" y="-2751589"/>
            <a:ext cx="215187" cy="5903689"/>
          </a:xfrm>
        </p:spPr>
        <p:txBody>
          <a:bodyPr/>
          <a:lstStyle/>
          <a:p>
            <a:endParaRPr lang="en-IN" dirty="0"/>
          </a:p>
        </p:txBody>
      </p:sp>
      <p:sp>
        <p:nvSpPr>
          <p:cNvPr id="11"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5459167" y="5224504"/>
            <a:ext cx="3842550" cy="2855913"/>
          </a:xfrm>
        </p:spPr>
        <p:txBody>
          <a:bodyPr>
            <a:normAutofit/>
          </a:bodyPr>
          <a:lstStyle/>
          <a:p>
            <a:r>
              <a:rPr lang="en-US" dirty="0" smtClean="0"/>
              <a:t>The Hindu Website</a:t>
            </a:r>
            <a:endParaRPr lang="en-US" dirty="0"/>
          </a:p>
        </p:txBody>
      </p:sp>
    </p:spTree>
    <p:extLst>
      <p:ext uri="{BB962C8B-B14F-4D97-AF65-F5344CB8AC3E}">
        <p14:creationId xmlns:p14="http://schemas.microsoft.com/office/powerpoint/2010/main" val="3749118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850649069"/>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
        <p:nvSpPr>
          <p:cNvPr id="10" name="Title 1">
            <a:extLst>
              <a:ext uri="{FF2B5EF4-FFF2-40B4-BE49-F238E27FC236}">
                <a16:creationId xmlns:a16="http://schemas.microsoft.com/office/drawing/2014/main" id="{B9D1F34B-93F5-46C0-9BEC-B1A8D55008B4}"/>
              </a:ext>
            </a:extLst>
          </p:cNvPr>
          <p:cNvSpPr>
            <a:spLocks noGrp="1"/>
          </p:cNvSpPr>
          <p:nvPr>
            <p:ph type="title"/>
          </p:nvPr>
        </p:nvSpPr>
        <p:spPr>
          <a:xfrm>
            <a:off x="762000" y="559678"/>
            <a:ext cx="3833906" cy="2221622"/>
          </a:xfrm>
        </p:spPr>
        <p:txBody>
          <a:bodyPr/>
          <a:lstStyle/>
          <a:p>
            <a:r>
              <a:rPr lang="en-US" dirty="0" smtClean="0"/>
              <a:t>History</a:t>
            </a:r>
            <a:endParaRPr lang="en-US" dirty="0"/>
          </a:p>
        </p:txBody>
      </p:sp>
      <p:sp>
        <p:nvSpPr>
          <p:cNvPr id="14"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762000" y="2710648"/>
            <a:ext cx="3842550" cy="2855913"/>
          </a:xfrm>
        </p:spPr>
        <p:txBody>
          <a:bodyPr anchor="ctr"/>
          <a:lstStyle/>
          <a:p>
            <a:pPr marL="342900" indent="-342900" algn="just">
              <a:buFont typeface="Arial" panose="020B0604020202020204" pitchFamily="34" charset="0"/>
              <a:buChar char="•"/>
            </a:pPr>
            <a:r>
              <a:rPr lang="en-US" dirty="0" smtClean="0"/>
              <a:t>Founded on 20 September 1878 as a weekly newspaper.</a:t>
            </a:r>
          </a:p>
          <a:p>
            <a:pPr marL="342900" indent="-342900" algn="just">
              <a:buFont typeface="Arial" panose="020B0604020202020204" pitchFamily="34" charset="0"/>
              <a:buChar char="•"/>
            </a:pPr>
            <a:r>
              <a:rPr lang="en-US" dirty="0" smtClean="0"/>
              <a:t>The Newspaper became a tri-weekly in 1883 and an evening daily in 1889.</a:t>
            </a:r>
          </a:p>
        </p:txBody>
      </p:sp>
    </p:spTree>
    <p:extLst>
      <p:ext uri="{BB962C8B-B14F-4D97-AF65-F5344CB8AC3E}">
        <p14:creationId xmlns:p14="http://schemas.microsoft.com/office/powerpoint/2010/main" val="298975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762000" y="2157793"/>
            <a:ext cx="3833906" cy="1562638"/>
          </a:xfrm>
        </p:spPr>
        <p:txBody>
          <a:bodyPr>
            <a:normAutofit/>
          </a:bodyPr>
          <a:lstStyle/>
          <a:p>
            <a:r>
              <a:rPr lang="en-US" dirty="0" smtClean="0"/>
              <a:t>Major</a:t>
            </a:r>
            <a:br>
              <a:rPr lang="en-US" dirty="0" smtClean="0"/>
            </a:br>
            <a:r>
              <a:rPr lang="en-US" dirty="0" smtClean="0"/>
              <a:t>Events</a:t>
            </a:r>
            <a:endParaRPr lang="en-US" dirty="0"/>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a:xfrm>
            <a:off x="762000" y="3898978"/>
            <a:ext cx="3842550" cy="1178396"/>
          </a:xfrm>
        </p:spPr>
        <p:txBody>
          <a:bodyPr>
            <a:normAutofit fontScale="85000" lnSpcReduction="10000"/>
          </a:bodyPr>
          <a:lstStyle/>
          <a:p>
            <a:r>
              <a:rPr lang="en-US" dirty="0" smtClean="0"/>
              <a:t>The Hindu being one of the leading newspapers of our country has been part of handful events and controversies, few of those are noted here.</a:t>
            </a:r>
            <a:endParaRPr lang="en-US" dirty="0"/>
          </a:p>
        </p:txBody>
      </p:sp>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dirty="0" smtClean="0"/>
              <a:t>October 7, 2019</a:t>
            </a:r>
            <a:endParaRPr lang="en-US" dirty="0"/>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dirty="0"/>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2"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3"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5"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6"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5</a:t>
            </a:fld>
            <a:endParaRPr lang="en-US"/>
          </a:p>
        </p:txBody>
      </p:sp>
      <p:sp>
        <p:nvSpPr>
          <p:cNvPr id="12" name="TextBox 11"/>
          <p:cNvSpPr txBox="1"/>
          <p:nvPr/>
        </p:nvSpPr>
        <p:spPr>
          <a:xfrm>
            <a:off x="5234551" y="939566"/>
            <a:ext cx="1800000" cy="1200329"/>
          </a:xfrm>
          <a:prstGeom prst="rect">
            <a:avLst/>
          </a:prstGeom>
          <a:noFill/>
        </p:spPr>
        <p:txBody>
          <a:bodyPr wrap="square" rtlCol="0">
            <a:spAutoFit/>
          </a:bodyPr>
          <a:lstStyle/>
          <a:p>
            <a:r>
              <a:rPr lang="en-US" sz="1200" dirty="0" smtClean="0"/>
              <a:t>The Hindu Announced – “Two editorial meetings will be opened up to the readers every month, in order to expand and build trust”</a:t>
            </a:r>
            <a:endParaRPr lang="en-IN" sz="1200" dirty="0"/>
          </a:p>
        </p:txBody>
      </p:sp>
      <p:sp>
        <p:nvSpPr>
          <p:cNvPr id="21" name="Content Placeholder 4">
            <a:extLst>
              <a:ext uri="{FF2B5EF4-FFF2-40B4-BE49-F238E27FC236}">
                <a16:creationId xmlns:a16="http://schemas.microsoft.com/office/drawing/2014/main" id="{085B3B5D-2D70-464D-97D7-2F81F133EFA7}"/>
              </a:ext>
            </a:extLst>
          </p:cNvPr>
          <p:cNvSpPr txBox="1">
            <a:spLocks/>
          </p:cNvSpPr>
          <p:nvPr/>
        </p:nvSpPr>
        <p:spPr>
          <a:xfrm>
            <a:off x="7295356" y="559678"/>
            <a:ext cx="1944000" cy="2700000"/>
          </a:xfrm>
          <a:prstGeom prst="rect">
            <a:avLst/>
          </a:prstGeom>
          <a:solidFill>
            <a:schemeClr val="bg1"/>
          </a:solidFill>
        </p:spPr>
        <p:txBody>
          <a:bodyPr vert="horz" lIns="0" tIns="1944000" rIns="0" bIns="7200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October 21, 2013</a:t>
            </a:r>
            <a:endParaRPr lang="en-US" dirty="0"/>
          </a:p>
        </p:txBody>
      </p:sp>
      <p:sp>
        <p:nvSpPr>
          <p:cNvPr id="23" name="TextBox 22"/>
          <p:cNvSpPr txBox="1"/>
          <p:nvPr/>
        </p:nvSpPr>
        <p:spPr>
          <a:xfrm>
            <a:off x="7403582" y="962536"/>
            <a:ext cx="1800000" cy="1200329"/>
          </a:xfrm>
          <a:prstGeom prst="rect">
            <a:avLst/>
          </a:prstGeom>
          <a:noFill/>
        </p:spPr>
        <p:txBody>
          <a:bodyPr wrap="square" rtlCol="0">
            <a:spAutoFit/>
          </a:bodyPr>
          <a:lstStyle/>
          <a:p>
            <a:r>
              <a:rPr lang="en-US" sz="1200" dirty="0" smtClean="0"/>
              <a:t>Changes were made in Editorial as well as business of The Hindu as N. Ravi became the Editor-in-chief of The Hindu.</a:t>
            </a:r>
            <a:endParaRPr lang="en-IN" sz="1200" dirty="0"/>
          </a:p>
        </p:txBody>
      </p:sp>
      <p:sp>
        <p:nvSpPr>
          <p:cNvPr id="25" name="Content Placeholder 4">
            <a:extLst>
              <a:ext uri="{FF2B5EF4-FFF2-40B4-BE49-F238E27FC236}">
                <a16:creationId xmlns:a16="http://schemas.microsoft.com/office/drawing/2014/main" id="{085B3B5D-2D70-464D-97D7-2F81F133EFA7}"/>
              </a:ext>
            </a:extLst>
          </p:cNvPr>
          <p:cNvSpPr txBox="1">
            <a:spLocks/>
          </p:cNvSpPr>
          <p:nvPr/>
        </p:nvSpPr>
        <p:spPr>
          <a:xfrm>
            <a:off x="9428163" y="559678"/>
            <a:ext cx="1944000" cy="2622876"/>
          </a:xfrm>
          <a:prstGeom prst="rect">
            <a:avLst/>
          </a:prstGeom>
          <a:solidFill>
            <a:schemeClr val="bg1"/>
          </a:solidFill>
        </p:spPr>
        <p:txBody>
          <a:bodyPr vert="horz" lIns="0" tIns="1944000" rIns="0" bIns="7200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April 2, 2013</a:t>
            </a:r>
            <a:endParaRPr lang="en-US" dirty="0"/>
          </a:p>
        </p:txBody>
      </p:sp>
      <p:sp>
        <p:nvSpPr>
          <p:cNvPr id="27" name="TextBox 26"/>
          <p:cNvSpPr txBox="1"/>
          <p:nvPr/>
        </p:nvSpPr>
        <p:spPr>
          <a:xfrm>
            <a:off x="9536388" y="885412"/>
            <a:ext cx="1800000" cy="1384995"/>
          </a:xfrm>
          <a:prstGeom prst="rect">
            <a:avLst/>
          </a:prstGeom>
          <a:noFill/>
        </p:spPr>
        <p:txBody>
          <a:bodyPr wrap="square" rtlCol="0">
            <a:spAutoFit/>
          </a:bodyPr>
          <a:lstStyle/>
          <a:p>
            <a:r>
              <a:rPr lang="en-US" sz="1200" dirty="0" smtClean="0"/>
              <a:t>“The Hindu in School” was started with S. Shivakumar as editor. This was a newspaper to be distributed as part of “Newspaper in Education” programme.</a:t>
            </a:r>
            <a:endParaRPr lang="en-IN" sz="1200" dirty="0"/>
          </a:p>
        </p:txBody>
      </p:sp>
      <p:sp>
        <p:nvSpPr>
          <p:cNvPr id="29" name="Content Placeholder 4">
            <a:extLst>
              <a:ext uri="{FF2B5EF4-FFF2-40B4-BE49-F238E27FC236}">
                <a16:creationId xmlns:a16="http://schemas.microsoft.com/office/drawing/2014/main" id="{085B3B5D-2D70-464D-97D7-2F81F133EFA7}"/>
              </a:ext>
            </a:extLst>
          </p:cNvPr>
          <p:cNvSpPr txBox="1">
            <a:spLocks/>
          </p:cNvSpPr>
          <p:nvPr/>
        </p:nvSpPr>
        <p:spPr>
          <a:xfrm>
            <a:off x="5171194" y="3429000"/>
            <a:ext cx="1944000" cy="2700000"/>
          </a:xfrm>
          <a:prstGeom prst="rect">
            <a:avLst/>
          </a:prstGeom>
          <a:solidFill>
            <a:schemeClr val="bg1"/>
          </a:solidFill>
        </p:spPr>
        <p:txBody>
          <a:bodyPr vert="horz" lIns="0" tIns="1944000" rIns="0" bIns="7200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2012</a:t>
            </a:r>
            <a:endParaRPr lang="en-US" dirty="0"/>
          </a:p>
        </p:txBody>
      </p:sp>
      <p:sp>
        <p:nvSpPr>
          <p:cNvPr id="31" name="TextBox 30"/>
          <p:cNvSpPr txBox="1"/>
          <p:nvPr/>
        </p:nvSpPr>
        <p:spPr>
          <a:xfrm>
            <a:off x="5279419" y="3754734"/>
            <a:ext cx="1800000" cy="1015663"/>
          </a:xfrm>
          <a:prstGeom prst="rect">
            <a:avLst/>
          </a:prstGeom>
          <a:noFill/>
        </p:spPr>
        <p:txBody>
          <a:bodyPr wrap="square" rtlCol="0">
            <a:spAutoFit/>
          </a:bodyPr>
          <a:lstStyle/>
          <a:p>
            <a:r>
              <a:rPr lang="en-US" sz="1200" dirty="0" smtClean="0"/>
              <a:t>The Hindu became the only newspaper to appoint a Readers Editor, an independent internal news ombudsman.</a:t>
            </a:r>
            <a:endParaRPr lang="en-IN" sz="1200" dirty="0"/>
          </a:p>
        </p:txBody>
      </p:sp>
      <p:sp>
        <p:nvSpPr>
          <p:cNvPr id="32" name="Content Placeholder 4">
            <a:extLst>
              <a:ext uri="{FF2B5EF4-FFF2-40B4-BE49-F238E27FC236}">
                <a16:creationId xmlns:a16="http://schemas.microsoft.com/office/drawing/2014/main" id="{085B3B5D-2D70-464D-97D7-2F81F133EFA7}"/>
              </a:ext>
            </a:extLst>
          </p:cNvPr>
          <p:cNvSpPr txBox="1">
            <a:spLocks/>
          </p:cNvSpPr>
          <p:nvPr/>
        </p:nvSpPr>
        <p:spPr>
          <a:xfrm>
            <a:off x="7295356" y="3429000"/>
            <a:ext cx="1944000" cy="2700000"/>
          </a:xfrm>
          <a:prstGeom prst="rect">
            <a:avLst/>
          </a:prstGeom>
          <a:solidFill>
            <a:schemeClr val="bg1"/>
          </a:solidFill>
        </p:spPr>
        <p:txBody>
          <a:bodyPr vert="horz" lIns="0" tIns="1944000" rIns="0" bIns="7200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2010</a:t>
            </a:r>
            <a:endParaRPr lang="en-US" dirty="0"/>
          </a:p>
        </p:txBody>
      </p:sp>
      <p:sp>
        <p:nvSpPr>
          <p:cNvPr id="33" name="TextBox 32"/>
          <p:cNvSpPr txBox="1"/>
          <p:nvPr/>
        </p:nvSpPr>
        <p:spPr>
          <a:xfrm>
            <a:off x="7403581" y="3754734"/>
            <a:ext cx="1800000" cy="1384995"/>
          </a:xfrm>
          <a:prstGeom prst="rect">
            <a:avLst/>
          </a:prstGeom>
          <a:noFill/>
        </p:spPr>
        <p:txBody>
          <a:bodyPr wrap="square" rtlCol="0">
            <a:spAutoFit/>
          </a:bodyPr>
          <a:lstStyle/>
          <a:p>
            <a:r>
              <a:rPr lang="en-US" sz="1200" dirty="0" smtClean="0"/>
              <a:t>The Indian Express reported a dispute within the publisher of The Hindu regarding the retirement age of the person working as the editor-in-chief.</a:t>
            </a:r>
            <a:endParaRPr lang="en-IN" sz="1200" dirty="0"/>
          </a:p>
        </p:txBody>
      </p:sp>
      <p:sp>
        <p:nvSpPr>
          <p:cNvPr id="34" name="Content Placeholder 4">
            <a:extLst>
              <a:ext uri="{FF2B5EF4-FFF2-40B4-BE49-F238E27FC236}">
                <a16:creationId xmlns:a16="http://schemas.microsoft.com/office/drawing/2014/main" id="{085B3B5D-2D70-464D-97D7-2F81F133EFA7}"/>
              </a:ext>
            </a:extLst>
          </p:cNvPr>
          <p:cNvSpPr txBox="1">
            <a:spLocks/>
          </p:cNvSpPr>
          <p:nvPr/>
        </p:nvSpPr>
        <p:spPr>
          <a:xfrm>
            <a:off x="9428163" y="3429000"/>
            <a:ext cx="1944000" cy="2700000"/>
          </a:xfrm>
          <a:prstGeom prst="rect">
            <a:avLst/>
          </a:prstGeom>
          <a:solidFill>
            <a:schemeClr val="bg1"/>
          </a:solidFill>
        </p:spPr>
        <p:txBody>
          <a:bodyPr vert="horz" lIns="0" tIns="1944000" rIns="0" bIns="7200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2003</a:t>
            </a:r>
            <a:endParaRPr lang="en-US" dirty="0"/>
          </a:p>
        </p:txBody>
      </p:sp>
      <p:sp>
        <p:nvSpPr>
          <p:cNvPr id="35" name="TextBox 34"/>
          <p:cNvSpPr txBox="1"/>
          <p:nvPr/>
        </p:nvSpPr>
        <p:spPr>
          <a:xfrm>
            <a:off x="9536388" y="3754734"/>
            <a:ext cx="1800000" cy="1569660"/>
          </a:xfrm>
          <a:prstGeom prst="rect">
            <a:avLst/>
          </a:prstGeom>
          <a:noFill/>
        </p:spPr>
        <p:txBody>
          <a:bodyPr wrap="square" rtlCol="0">
            <a:spAutoFit/>
          </a:bodyPr>
          <a:lstStyle/>
          <a:p>
            <a:r>
              <a:rPr lang="en-US" sz="1200" dirty="0" smtClean="0"/>
              <a:t>The state government of Tamil Nadu, filed cases against The Hindu for breach of privilege of state legislative body. The paper garnered support from the Journalistic community.</a:t>
            </a:r>
            <a:endParaRPr lang="en-IN" sz="1200" dirty="0"/>
          </a:p>
        </p:txBody>
      </p:sp>
    </p:spTree>
    <p:extLst>
      <p:ext uri="{BB962C8B-B14F-4D97-AF65-F5344CB8AC3E}">
        <p14:creationId xmlns:p14="http://schemas.microsoft.com/office/powerpoint/2010/main" val="4149113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4AFBF-E012-4607-B95C-D9E661912AC6}">
  <ds:schemaRefs>
    <ds:schemaRef ds:uri="http://purl.org/dc/terms/"/>
    <ds:schemaRef ds:uri="http://purl.org/dc/elements/1.1/"/>
    <ds:schemaRef ds:uri="http://schemas.openxmlformats.org/package/2006/metadata/core-properties"/>
    <ds:schemaRef ds:uri="http://schemas.microsoft.com/office/2006/metadata/properties"/>
    <ds:schemaRef ds:uri="http://purl.org/dc/dcmitype/"/>
    <ds:schemaRef ds:uri="71af3243-3dd4-4a8d-8c0d-dd76da1f02a5"/>
    <ds:schemaRef ds:uri="http://schemas.microsoft.com/office/2006/documentManagement/types"/>
    <ds:schemaRef ds:uri="http://www.w3.org/XML/1998/namespace"/>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443</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Schoolbook</vt:lpstr>
      <vt:lpstr>Corbel</vt:lpstr>
      <vt:lpstr>Headlines</vt:lpstr>
      <vt:lpstr>The Hindu</vt:lpstr>
      <vt:lpstr>PowerPoint Presentation</vt:lpstr>
      <vt:lpstr>Online Presence</vt:lpstr>
      <vt:lpstr>History</vt:lpstr>
      <vt:lpstr>Major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2021-10-08T08:47:32Z</dcterms:created>
  <dcterms:modified xsi:type="dcterms:W3CDTF">2021-10-10T02:09:47Z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