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Lst>
  <p:notesMasterIdLst>
    <p:notesMasterId r:id="rId10"/>
  </p:notesMasterIdLst>
  <p:sldIdLst>
    <p:sldId id="270" r:id="rId2"/>
    <p:sldId id="303" r:id="rId3"/>
    <p:sldId id="297" r:id="rId4"/>
    <p:sldId id="298" r:id="rId5"/>
    <p:sldId id="300" r:id="rId6"/>
    <p:sldId id="299" r:id="rId7"/>
    <p:sldId id="301" r:id="rId8"/>
    <p:sldId id="306" r:id="rId9"/>
  </p:sldIdLst>
  <p:sldSz cx="121935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3"/>
    <p:restoredTop sz="95801"/>
  </p:normalViewPr>
  <p:slideViewPr>
    <p:cSldViewPr>
      <p:cViewPr varScale="1">
        <p:scale>
          <a:sx n="68" d="100"/>
          <a:sy n="68" d="100"/>
        </p:scale>
        <p:origin x="652" y="60"/>
      </p:cViewPr>
      <p:guideLst>
        <p:guide orient="horz" pos="2160"/>
        <p:guide pos="3841"/>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71" d="100"/>
          <a:sy n="71" d="100"/>
        </p:scale>
        <p:origin x="32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49903F9-C687-4B4B-851C-CC4B15B87342}"/>
              </a:ext>
            </a:extLst>
          </p:cNvPr>
          <p:cNvSpPr>
            <a:spLocks noGrp="1" noRot="1" noChangeAspect="1" noChangeArrowheads="1"/>
          </p:cNvSpPr>
          <p:nvPr>
            <p:ph type="sldImg"/>
          </p:nvPr>
        </p:nvSpPr>
        <p:spPr bwMode="auto">
          <a:xfrm>
            <a:off x="1209675" y="695325"/>
            <a:ext cx="4432300"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5" name="Text Box 5">
            <a:extLst>
              <a:ext uri="{FF2B5EF4-FFF2-40B4-BE49-F238E27FC236}">
                <a16:creationId xmlns:a16="http://schemas.microsoft.com/office/drawing/2014/main" id="{13C20FBC-8BE7-F946-AB80-19158E926C46}"/>
              </a:ext>
            </a:extLst>
          </p:cNvPr>
          <p:cNvSpPr txBox="1">
            <a:spLocks noChangeArrowheads="1"/>
          </p:cNvSpPr>
          <p:nvPr/>
        </p:nvSpPr>
        <p:spPr bwMode="auto">
          <a:xfrm>
            <a:off x="0" y="0"/>
            <a:ext cx="29733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3316" name="Text Box 6">
            <a:extLst>
              <a:ext uri="{FF2B5EF4-FFF2-40B4-BE49-F238E27FC236}">
                <a16:creationId xmlns:a16="http://schemas.microsoft.com/office/drawing/2014/main" id="{3A2C6A87-3652-FC45-A655-CC1C8C43FF96}"/>
              </a:ext>
            </a:extLst>
          </p:cNvPr>
          <p:cNvSpPr txBox="1">
            <a:spLocks noChangeArrowheads="1"/>
          </p:cNvSpPr>
          <p:nvPr/>
        </p:nvSpPr>
        <p:spPr bwMode="auto">
          <a:xfrm>
            <a:off x="3881438" y="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3317" name="Text Box 7">
            <a:extLst>
              <a:ext uri="{FF2B5EF4-FFF2-40B4-BE49-F238E27FC236}">
                <a16:creationId xmlns:a16="http://schemas.microsoft.com/office/drawing/2014/main" id="{C4B2B22E-1D99-3F41-9B27-C4F2E69EA498}"/>
              </a:ext>
            </a:extLst>
          </p:cNvPr>
          <p:cNvSpPr txBox="1">
            <a:spLocks noChangeArrowheads="1"/>
          </p:cNvSpPr>
          <p:nvPr/>
        </p:nvSpPr>
        <p:spPr bwMode="auto">
          <a:xfrm>
            <a:off x="0" y="8686800"/>
            <a:ext cx="29733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86475" cy="3424238"/>
          </a:xfr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123964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A92F-BA84-1548-8D51-FDBC68F0C8F7}"/>
              </a:ext>
            </a:extLst>
          </p:cNvPr>
          <p:cNvSpPr>
            <a:spLocks noGrp="1"/>
          </p:cNvSpPr>
          <p:nvPr>
            <p:ph type="ctrTitle"/>
          </p:nvPr>
        </p:nvSpPr>
        <p:spPr>
          <a:xfrm>
            <a:off x="1524199" y="1122363"/>
            <a:ext cx="9145191"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AB218B3-56DF-0C4B-AA70-C4A31BA1A8D1}"/>
              </a:ext>
            </a:extLst>
          </p:cNvPr>
          <p:cNvSpPr>
            <a:spLocks noGrp="1"/>
          </p:cNvSpPr>
          <p:nvPr>
            <p:ph type="subTitle" idx="1"/>
          </p:nvPr>
        </p:nvSpPr>
        <p:spPr>
          <a:xfrm>
            <a:off x="1524199" y="3602038"/>
            <a:ext cx="914519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5B967A7-71B3-B548-8FBB-ABFD4C9D8FC2}"/>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D3CEE75B-E797-BF4B-AE65-5CC277D2E1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A680C5-54F5-5A4D-916A-DE25FE5127FB}"/>
              </a:ext>
            </a:extLst>
          </p:cNvPr>
          <p:cNvSpPr>
            <a:spLocks noGrp="1"/>
          </p:cNvSpPr>
          <p:nvPr>
            <p:ph type="sldNum" sz="quarter" idx="12"/>
          </p:nvPr>
        </p:nvSpPr>
        <p:spPr/>
        <p:txBody>
          <a:bodyPr/>
          <a:lstStyle/>
          <a:p>
            <a:pPr>
              <a:defRPr/>
            </a:pPr>
            <a:fld id="{F19AF171-4473-0844-8C41-7B0D75B032E1}" type="slidenum">
              <a:rPr lang="en-US" altLang="en-US" smtClean="0"/>
              <a:pPr>
                <a:defRPr/>
              </a:pPr>
              <a:t>‹#›</a:t>
            </a:fld>
            <a:endParaRPr lang="en-US" altLang="en-US"/>
          </a:p>
        </p:txBody>
      </p:sp>
    </p:spTree>
    <p:extLst>
      <p:ext uri="{BB962C8B-B14F-4D97-AF65-F5344CB8AC3E}">
        <p14:creationId xmlns:p14="http://schemas.microsoft.com/office/powerpoint/2010/main" val="307240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BDE9-A301-954A-B6FF-CED9E27ED25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ED2BFDD-0179-F94C-B30F-C20C0A8255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4F5E53-2332-0A47-8D1F-7F2EBB0ADCE2}"/>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4EF51421-22E1-8946-8B52-B49B3E63EC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503D48-DC4F-8E48-B5A7-EC0A145AF944}"/>
              </a:ext>
            </a:extLst>
          </p:cNvPr>
          <p:cNvSpPr>
            <a:spLocks noGrp="1"/>
          </p:cNvSpPr>
          <p:nvPr>
            <p:ph type="sldNum" sz="quarter" idx="12"/>
          </p:nvPr>
        </p:nvSpPr>
        <p:spPr/>
        <p:txBody>
          <a:bodyPr/>
          <a:lstStyle/>
          <a:p>
            <a:pPr>
              <a:defRPr/>
            </a:pPr>
            <a:fld id="{59D131BE-0AF0-BD4F-A133-FA17A8178D1A}" type="slidenum">
              <a:rPr lang="en-US" altLang="en-US" smtClean="0"/>
              <a:pPr>
                <a:defRPr/>
              </a:pPr>
              <a:t>‹#›</a:t>
            </a:fld>
            <a:endParaRPr lang="en-US" altLang="en-US"/>
          </a:p>
        </p:txBody>
      </p:sp>
    </p:spTree>
    <p:extLst>
      <p:ext uri="{BB962C8B-B14F-4D97-AF65-F5344CB8AC3E}">
        <p14:creationId xmlns:p14="http://schemas.microsoft.com/office/powerpoint/2010/main" val="239708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0397D-7243-2A43-A302-7E581C4042B0}"/>
              </a:ext>
            </a:extLst>
          </p:cNvPr>
          <p:cNvSpPr>
            <a:spLocks noGrp="1"/>
          </p:cNvSpPr>
          <p:nvPr>
            <p:ph type="title" orient="vert"/>
          </p:nvPr>
        </p:nvSpPr>
        <p:spPr>
          <a:xfrm>
            <a:off x="8726037" y="365125"/>
            <a:ext cx="2629242"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088538-1CD8-2144-AAA5-1066ABD1BD3C}"/>
              </a:ext>
            </a:extLst>
          </p:cNvPr>
          <p:cNvSpPr>
            <a:spLocks noGrp="1"/>
          </p:cNvSpPr>
          <p:nvPr>
            <p:ph type="body" orient="vert" idx="1"/>
          </p:nvPr>
        </p:nvSpPr>
        <p:spPr>
          <a:xfrm>
            <a:off x="838309" y="365125"/>
            <a:ext cx="7735307"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6E3EC9-25E8-354C-A45B-1C180FCC57F5}"/>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3DC7A8B9-EEBC-B749-8B15-6E4CAE8F68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B4CB72-3C42-8E4B-97D6-A2B2768C698F}"/>
              </a:ext>
            </a:extLst>
          </p:cNvPr>
          <p:cNvSpPr>
            <a:spLocks noGrp="1"/>
          </p:cNvSpPr>
          <p:nvPr>
            <p:ph type="sldNum" sz="quarter" idx="12"/>
          </p:nvPr>
        </p:nvSpPr>
        <p:spPr/>
        <p:txBody>
          <a:bodyPr/>
          <a:lstStyle/>
          <a:p>
            <a:pPr>
              <a:defRPr/>
            </a:pPr>
            <a:fld id="{D425CAE8-6012-AE42-9299-6C6371877DF4}" type="slidenum">
              <a:rPr lang="en-US" altLang="en-US" smtClean="0"/>
              <a:pPr>
                <a:defRPr/>
              </a:pPr>
              <a:t>‹#›</a:t>
            </a:fld>
            <a:endParaRPr lang="en-US" altLang="en-US"/>
          </a:p>
        </p:txBody>
      </p:sp>
    </p:spTree>
    <p:extLst>
      <p:ext uri="{BB962C8B-B14F-4D97-AF65-F5344CB8AC3E}">
        <p14:creationId xmlns:p14="http://schemas.microsoft.com/office/powerpoint/2010/main" val="272332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0945-361D-FF40-A25B-134820377B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EBCB37-F12C-2F4D-8E70-DE9D93D878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3EBEE7-1995-5344-9C3C-6D1FAD8BE4FF}"/>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52D9D458-9E7B-704A-8AD5-CE779E5089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00B50B-5A83-8146-A321-176CF6AA795B}"/>
              </a:ext>
            </a:extLst>
          </p:cNvPr>
          <p:cNvSpPr>
            <a:spLocks noGrp="1"/>
          </p:cNvSpPr>
          <p:nvPr>
            <p:ph type="sldNum" sz="quarter" idx="12"/>
          </p:nvPr>
        </p:nvSpPr>
        <p:spPr/>
        <p:txBody>
          <a:bodyPr/>
          <a:lstStyle/>
          <a:p>
            <a:pPr>
              <a:defRPr/>
            </a:pPr>
            <a:fld id="{7A3B351F-9B96-2E45-89F8-9E7879A34FD3}" type="slidenum">
              <a:rPr lang="en-US" altLang="en-US" smtClean="0"/>
              <a:pPr>
                <a:defRPr/>
              </a:pPr>
              <a:t>‹#›</a:t>
            </a:fld>
            <a:endParaRPr lang="en-US" altLang="en-US"/>
          </a:p>
        </p:txBody>
      </p:sp>
    </p:spTree>
    <p:extLst>
      <p:ext uri="{BB962C8B-B14F-4D97-AF65-F5344CB8AC3E}">
        <p14:creationId xmlns:p14="http://schemas.microsoft.com/office/powerpoint/2010/main" val="358009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F4B6-612A-B340-BF3F-C47C714EC263}"/>
              </a:ext>
            </a:extLst>
          </p:cNvPr>
          <p:cNvSpPr>
            <a:spLocks noGrp="1"/>
          </p:cNvSpPr>
          <p:nvPr>
            <p:ph type="title"/>
          </p:nvPr>
        </p:nvSpPr>
        <p:spPr>
          <a:xfrm>
            <a:off x="831958" y="1709739"/>
            <a:ext cx="1051697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F25BDA-DB50-5F4E-86CE-444089CC8DAD}"/>
              </a:ext>
            </a:extLst>
          </p:cNvPr>
          <p:cNvSpPr>
            <a:spLocks noGrp="1"/>
          </p:cNvSpPr>
          <p:nvPr>
            <p:ph type="body" idx="1"/>
          </p:nvPr>
        </p:nvSpPr>
        <p:spPr>
          <a:xfrm>
            <a:off x="831958" y="4589464"/>
            <a:ext cx="1051697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1842F6-9944-ED47-A680-98D0E2B32C26}"/>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96E23686-D2BC-9E40-AA07-B1301B5C13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EC3EE6-8253-9D46-B88B-968E8D1ED40C}"/>
              </a:ext>
            </a:extLst>
          </p:cNvPr>
          <p:cNvSpPr>
            <a:spLocks noGrp="1"/>
          </p:cNvSpPr>
          <p:nvPr>
            <p:ph type="sldNum" sz="quarter" idx="12"/>
          </p:nvPr>
        </p:nvSpPr>
        <p:spPr/>
        <p:txBody>
          <a:bodyPr/>
          <a:lstStyle/>
          <a:p>
            <a:pPr>
              <a:defRPr/>
            </a:pPr>
            <a:fld id="{ECC419E4-96FC-4D44-96CB-9518997AAB93}" type="slidenum">
              <a:rPr lang="en-US" altLang="en-US" smtClean="0"/>
              <a:pPr>
                <a:defRPr/>
              </a:pPr>
              <a:t>‹#›</a:t>
            </a:fld>
            <a:endParaRPr lang="en-US" altLang="en-US"/>
          </a:p>
        </p:txBody>
      </p:sp>
    </p:spTree>
    <p:extLst>
      <p:ext uri="{BB962C8B-B14F-4D97-AF65-F5344CB8AC3E}">
        <p14:creationId xmlns:p14="http://schemas.microsoft.com/office/powerpoint/2010/main" val="422577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87B7-40E5-1C4B-A67E-416D44D013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2FDE35-ABF4-D546-8368-73C771B904FC}"/>
              </a:ext>
            </a:extLst>
          </p:cNvPr>
          <p:cNvSpPr>
            <a:spLocks noGrp="1"/>
          </p:cNvSpPr>
          <p:nvPr>
            <p:ph sz="half" idx="1"/>
          </p:nvPr>
        </p:nvSpPr>
        <p:spPr>
          <a:xfrm>
            <a:off x="838309" y="1825625"/>
            <a:ext cx="518227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3D0F2F2-7476-4E40-98DA-3C6859E0413E}"/>
              </a:ext>
            </a:extLst>
          </p:cNvPr>
          <p:cNvSpPr>
            <a:spLocks noGrp="1"/>
          </p:cNvSpPr>
          <p:nvPr>
            <p:ph sz="half" idx="2"/>
          </p:nvPr>
        </p:nvSpPr>
        <p:spPr>
          <a:xfrm>
            <a:off x="6173004" y="1825625"/>
            <a:ext cx="518227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6DE1EE3-0E76-2A48-8B3A-CC537C930A27}"/>
              </a:ext>
            </a:extLst>
          </p:cNvPr>
          <p:cNvSpPr>
            <a:spLocks noGrp="1"/>
          </p:cNvSpPr>
          <p:nvPr>
            <p:ph type="dt" sz="half" idx="10"/>
          </p:nvPr>
        </p:nvSpPr>
        <p:spPr/>
        <p:txBody>
          <a:bodyPr/>
          <a:lstStyle/>
          <a:p>
            <a:pPr>
              <a:defRPr/>
            </a:pPr>
            <a:r>
              <a:rPr lang="en-US"/>
              <a:t>9/28/15</a:t>
            </a:r>
          </a:p>
        </p:txBody>
      </p:sp>
      <p:sp>
        <p:nvSpPr>
          <p:cNvPr id="6" name="Footer Placeholder 5">
            <a:extLst>
              <a:ext uri="{FF2B5EF4-FFF2-40B4-BE49-F238E27FC236}">
                <a16:creationId xmlns:a16="http://schemas.microsoft.com/office/drawing/2014/main" id="{F980A8DB-DC3B-6641-8AD2-9800DE20D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AEA5D9-15E6-1C49-9F55-4467EC264FD0}"/>
              </a:ext>
            </a:extLst>
          </p:cNvPr>
          <p:cNvSpPr>
            <a:spLocks noGrp="1"/>
          </p:cNvSpPr>
          <p:nvPr>
            <p:ph type="sldNum" sz="quarter" idx="12"/>
          </p:nvPr>
        </p:nvSpPr>
        <p:spPr/>
        <p:txBody>
          <a:bodyPr/>
          <a:lstStyle/>
          <a:p>
            <a:pPr>
              <a:defRPr/>
            </a:pPr>
            <a:fld id="{A536BB59-F996-FB4B-92B9-259699B9B3ED}" type="slidenum">
              <a:rPr lang="en-US" altLang="en-US" smtClean="0"/>
              <a:pPr>
                <a:defRPr/>
              </a:pPr>
              <a:t>‹#›</a:t>
            </a:fld>
            <a:endParaRPr lang="en-US" altLang="en-US"/>
          </a:p>
        </p:txBody>
      </p:sp>
    </p:spTree>
    <p:extLst>
      <p:ext uri="{BB962C8B-B14F-4D97-AF65-F5344CB8AC3E}">
        <p14:creationId xmlns:p14="http://schemas.microsoft.com/office/powerpoint/2010/main" val="9689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C320-62E8-774C-BA70-66465831E43A}"/>
              </a:ext>
            </a:extLst>
          </p:cNvPr>
          <p:cNvSpPr>
            <a:spLocks noGrp="1"/>
          </p:cNvSpPr>
          <p:nvPr>
            <p:ph type="title"/>
          </p:nvPr>
        </p:nvSpPr>
        <p:spPr>
          <a:xfrm>
            <a:off x="839897" y="365126"/>
            <a:ext cx="1051697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863A17-B604-8240-80F7-3F64C7E00298}"/>
              </a:ext>
            </a:extLst>
          </p:cNvPr>
          <p:cNvSpPr>
            <a:spLocks noGrp="1"/>
          </p:cNvSpPr>
          <p:nvPr>
            <p:ph type="body" idx="1"/>
          </p:nvPr>
        </p:nvSpPr>
        <p:spPr>
          <a:xfrm>
            <a:off x="839898" y="1681163"/>
            <a:ext cx="515845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9B7847B-4A17-F84C-986C-5AADAE8822BE}"/>
              </a:ext>
            </a:extLst>
          </p:cNvPr>
          <p:cNvSpPr>
            <a:spLocks noGrp="1"/>
          </p:cNvSpPr>
          <p:nvPr>
            <p:ph sz="half" idx="2"/>
          </p:nvPr>
        </p:nvSpPr>
        <p:spPr>
          <a:xfrm>
            <a:off x="839898" y="2505075"/>
            <a:ext cx="5158459"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1F7BDDC-61A2-C542-850A-F6D7FFE1CAA4}"/>
              </a:ext>
            </a:extLst>
          </p:cNvPr>
          <p:cNvSpPr>
            <a:spLocks noGrp="1"/>
          </p:cNvSpPr>
          <p:nvPr>
            <p:ph type="body" sz="quarter" idx="3"/>
          </p:nvPr>
        </p:nvSpPr>
        <p:spPr>
          <a:xfrm>
            <a:off x="6173004" y="1681163"/>
            <a:ext cx="518386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D669D9-F5E9-EC49-8F02-196E58D9DABC}"/>
              </a:ext>
            </a:extLst>
          </p:cNvPr>
          <p:cNvSpPr>
            <a:spLocks noGrp="1"/>
          </p:cNvSpPr>
          <p:nvPr>
            <p:ph sz="quarter" idx="4"/>
          </p:nvPr>
        </p:nvSpPr>
        <p:spPr>
          <a:xfrm>
            <a:off x="6173004" y="2505075"/>
            <a:ext cx="5183863"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2D85F8D-B4A5-E845-BA5C-2FC62E06EF22}"/>
              </a:ext>
            </a:extLst>
          </p:cNvPr>
          <p:cNvSpPr>
            <a:spLocks noGrp="1"/>
          </p:cNvSpPr>
          <p:nvPr>
            <p:ph type="dt" sz="half" idx="10"/>
          </p:nvPr>
        </p:nvSpPr>
        <p:spPr/>
        <p:txBody>
          <a:bodyPr/>
          <a:lstStyle/>
          <a:p>
            <a:pPr>
              <a:defRPr/>
            </a:pPr>
            <a:r>
              <a:rPr lang="en-US"/>
              <a:t>9/28/15</a:t>
            </a:r>
          </a:p>
        </p:txBody>
      </p:sp>
      <p:sp>
        <p:nvSpPr>
          <p:cNvPr id="8" name="Footer Placeholder 7">
            <a:extLst>
              <a:ext uri="{FF2B5EF4-FFF2-40B4-BE49-F238E27FC236}">
                <a16:creationId xmlns:a16="http://schemas.microsoft.com/office/drawing/2014/main" id="{75B31FEA-A9AF-0E42-B39C-AB2F0C414D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9F74D5-62DF-1742-88FC-3FEB54D419F1}"/>
              </a:ext>
            </a:extLst>
          </p:cNvPr>
          <p:cNvSpPr>
            <a:spLocks noGrp="1"/>
          </p:cNvSpPr>
          <p:nvPr>
            <p:ph type="sldNum" sz="quarter" idx="12"/>
          </p:nvPr>
        </p:nvSpPr>
        <p:spPr/>
        <p:txBody>
          <a:bodyPr/>
          <a:lstStyle/>
          <a:p>
            <a:pPr>
              <a:defRPr/>
            </a:pPr>
            <a:fld id="{8BE8BFEB-8BA0-6343-A9A7-2AD3D48B66A2}" type="slidenum">
              <a:rPr lang="en-US" altLang="en-US" smtClean="0"/>
              <a:pPr>
                <a:defRPr/>
              </a:pPr>
              <a:t>‹#›</a:t>
            </a:fld>
            <a:endParaRPr lang="en-US" altLang="en-US"/>
          </a:p>
        </p:txBody>
      </p:sp>
    </p:spTree>
    <p:extLst>
      <p:ext uri="{BB962C8B-B14F-4D97-AF65-F5344CB8AC3E}">
        <p14:creationId xmlns:p14="http://schemas.microsoft.com/office/powerpoint/2010/main" val="80309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DF9F-0760-B241-8C09-5A4CCF9E28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3A8A40-2C0D-1E48-807E-47D312D25418}"/>
              </a:ext>
            </a:extLst>
          </p:cNvPr>
          <p:cNvSpPr>
            <a:spLocks noGrp="1"/>
          </p:cNvSpPr>
          <p:nvPr>
            <p:ph type="dt" sz="half" idx="10"/>
          </p:nvPr>
        </p:nvSpPr>
        <p:spPr/>
        <p:txBody>
          <a:bodyPr/>
          <a:lstStyle/>
          <a:p>
            <a:pPr>
              <a:defRPr/>
            </a:pPr>
            <a:r>
              <a:rPr lang="en-US"/>
              <a:t>9/28/15</a:t>
            </a:r>
          </a:p>
        </p:txBody>
      </p:sp>
      <p:sp>
        <p:nvSpPr>
          <p:cNvPr id="4" name="Footer Placeholder 3">
            <a:extLst>
              <a:ext uri="{FF2B5EF4-FFF2-40B4-BE49-F238E27FC236}">
                <a16:creationId xmlns:a16="http://schemas.microsoft.com/office/drawing/2014/main" id="{2B9FD390-A451-6647-8AED-19737084A16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4AC422-13BB-6140-8243-35C494034E90}"/>
              </a:ext>
            </a:extLst>
          </p:cNvPr>
          <p:cNvSpPr>
            <a:spLocks noGrp="1"/>
          </p:cNvSpPr>
          <p:nvPr>
            <p:ph type="sldNum" sz="quarter" idx="12"/>
          </p:nvPr>
        </p:nvSpPr>
        <p:spPr/>
        <p:txBody>
          <a:bodyPr/>
          <a:lstStyle/>
          <a:p>
            <a:pPr>
              <a:defRPr/>
            </a:pPr>
            <a:fld id="{DB239B5B-B8F7-C24D-BAF0-542245D45539}" type="slidenum">
              <a:rPr lang="en-US" altLang="en-US" smtClean="0"/>
              <a:pPr>
                <a:defRPr/>
              </a:pPr>
              <a:t>‹#›</a:t>
            </a:fld>
            <a:endParaRPr lang="en-US" altLang="en-US"/>
          </a:p>
        </p:txBody>
      </p:sp>
    </p:spTree>
    <p:extLst>
      <p:ext uri="{BB962C8B-B14F-4D97-AF65-F5344CB8AC3E}">
        <p14:creationId xmlns:p14="http://schemas.microsoft.com/office/powerpoint/2010/main" val="103722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031D3-53A2-E34F-8AD5-7B1E4184F9FB}"/>
              </a:ext>
            </a:extLst>
          </p:cNvPr>
          <p:cNvSpPr>
            <a:spLocks noGrp="1"/>
          </p:cNvSpPr>
          <p:nvPr>
            <p:ph type="dt" sz="half" idx="10"/>
          </p:nvPr>
        </p:nvSpPr>
        <p:spPr/>
        <p:txBody>
          <a:bodyPr/>
          <a:lstStyle/>
          <a:p>
            <a:pPr>
              <a:defRPr/>
            </a:pPr>
            <a:r>
              <a:rPr lang="en-US"/>
              <a:t>9/28/15</a:t>
            </a:r>
          </a:p>
        </p:txBody>
      </p:sp>
      <p:sp>
        <p:nvSpPr>
          <p:cNvPr id="3" name="Footer Placeholder 2">
            <a:extLst>
              <a:ext uri="{FF2B5EF4-FFF2-40B4-BE49-F238E27FC236}">
                <a16:creationId xmlns:a16="http://schemas.microsoft.com/office/drawing/2014/main" id="{431E769F-D7E5-F045-AE29-6782AF2B724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64C85FA-F193-A447-9D63-9B5BE648C84A}"/>
              </a:ext>
            </a:extLst>
          </p:cNvPr>
          <p:cNvSpPr>
            <a:spLocks noGrp="1"/>
          </p:cNvSpPr>
          <p:nvPr>
            <p:ph type="sldNum" sz="quarter" idx="12"/>
          </p:nvPr>
        </p:nvSpPr>
        <p:spPr/>
        <p:txBody>
          <a:bodyPr/>
          <a:lstStyle/>
          <a:p>
            <a:pPr>
              <a:defRPr/>
            </a:pPr>
            <a:fld id="{06C0B594-CD53-0F45-867B-FA279EE5F2B4}" type="slidenum">
              <a:rPr lang="en-US" altLang="en-US" smtClean="0"/>
              <a:pPr>
                <a:defRPr/>
              </a:pPr>
              <a:t>‹#›</a:t>
            </a:fld>
            <a:endParaRPr lang="en-US" altLang="en-US"/>
          </a:p>
        </p:txBody>
      </p:sp>
    </p:spTree>
    <p:extLst>
      <p:ext uri="{BB962C8B-B14F-4D97-AF65-F5344CB8AC3E}">
        <p14:creationId xmlns:p14="http://schemas.microsoft.com/office/powerpoint/2010/main" val="44008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53B4-1EF0-AC44-8B18-6154A0EB1209}"/>
              </a:ext>
            </a:extLst>
          </p:cNvPr>
          <p:cNvSpPr>
            <a:spLocks noGrp="1"/>
          </p:cNvSpPr>
          <p:nvPr>
            <p:ph type="title"/>
          </p:nvPr>
        </p:nvSpPr>
        <p:spPr>
          <a:xfrm>
            <a:off x="839898" y="457200"/>
            <a:ext cx="3932749"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2786442-4F0E-914A-AAEB-7548C2ACB9AE}"/>
              </a:ext>
            </a:extLst>
          </p:cNvPr>
          <p:cNvSpPr>
            <a:spLocks noGrp="1"/>
          </p:cNvSpPr>
          <p:nvPr>
            <p:ph idx="1"/>
          </p:nvPr>
        </p:nvSpPr>
        <p:spPr>
          <a:xfrm>
            <a:off x="5183863" y="987426"/>
            <a:ext cx="617300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BB84BE-6F51-D741-A30C-C911A33F8532}"/>
              </a:ext>
            </a:extLst>
          </p:cNvPr>
          <p:cNvSpPr>
            <a:spLocks noGrp="1"/>
          </p:cNvSpPr>
          <p:nvPr>
            <p:ph type="body" sz="half" idx="2"/>
          </p:nvPr>
        </p:nvSpPr>
        <p:spPr>
          <a:xfrm>
            <a:off x="839898" y="2057400"/>
            <a:ext cx="39327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4CAB21-4FF4-1D42-8BB8-955E6BF71D35}"/>
              </a:ext>
            </a:extLst>
          </p:cNvPr>
          <p:cNvSpPr>
            <a:spLocks noGrp="1"/>
          </p:cNvSpPr>
          <p:nvPr>
            <p:ph type="dt" sz="half" idx="10"/>
          </p:nvPr>
        </p:nvSpPr>
        <p:spPr/>
        <p:txBody>
          <a:bodyPr/>
          <a:lstStyle/>
          <a:p>
            <a:pPr>
              <a:defRPr/>
            </a:pPr>
            <a:r>
              <a:rPr lang="en-US"/>
              <a:t>9/28/15</a:t>
            </a:r>
          </a:p>
        </p:txBody>
      </p:sp>
      <p:sp>
        <p:nvSpPr>
          <p:cNvPr id="6" name="Footer Placeholder 5">
            <a:extLst>
              <a:ext uri="{FF2B5EF4-FFF2-40B4-BE49-F238E27FC236}">
                <a16:creationId xmlns:a16="http://schemas.microsoft.com/office/drawing/2014/main" id="{7DA81204-D9AB-4542-BF20-CBEFD4E9DE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EC773E-76D8-BA4F-9674-27255DAF31D4}"/>
              </a:ext>
            </a:extLst>
          </p:cNvPr>
          <p:cNvSpPr>
            <a:spLocks noGrp="1"/>
          </p:cNvSpPr>
          <p:nvPr>
            <p:ph type="sldNum" sz="quarter" idx="12"/>
          </p:nvPr>
        </p:nvSpPr>
        <p:spPr/>
        <p:txBody>
          <a:bodyPr/>
          <a:lstStyle/>
          <a:p>
            <a:pPr>
              <a:defRPr/>
            </a:pPr>
            <a:fld id="{061B95FC-6674-204A-ABD9-4DAB95041CF7}" type="slidenum">
              <a:rPr lang="en-US" altLang="en-US" smtClean="0"/>
              <a:pPr>
                <a:defRPr/>
              </a:pPr>
              <a:t>‹#›</a:t>
            </a:fld>
            <a:endParaRPr lang="en-US" altLang="en-US"/>
          </a:p>
        </p:txBody>
      </p:sp>
    </p:spTree>
    <p:extLst>
      <p:ext uri="{BB962C8B-B14F-4D97-AF65-F5344CB8AC3E}">
        <p14:creationId xmlns:p14="http://schemas.microsoft.com/office/powerpoint/2010/main" val="2692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7CCA-2491-634D-B12B-7C974DD7AB40}"/>
              </a:ext>
            </a:extLst>
          </p:cNvPr>
          <p:cNvSpPr>
            <a:spLocks noGrp="1"/>
          </p:cNvSpPr>
          <p:nvPr>
            <p:ph type="title"/>
          </p:nvPr>
        </p:nvSpPr>
        <p:spPr>
          <a:xfrm>
            <a:off x="839898" y="457200"/>
            <a:ext cx="3932749"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F39076-4955-5644-BC94-0E2B67925A7F}"/>
              </a:ext>
            </a:extLst>
          </p:cNvPr>
          <p:cNvSpPr>
            <a:spLocks noGrp="1"/>
          </p:cNvSpPr>
          <p:nvPr>
            <p:ph type="pic" idx="1"/>
          </p:nvPr>
        </p:nvSpPr>
        <p:spPr>
          <a:xfrm>
            <a:off x="5183863" y="987426"/>
            <a:ext cx="617300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958C9-8749-8B49-9BD9-8DE5E7632E78}"/>
              </a:ext>
            </a:extLst>
          </p:cNvPr>
          <p:cNvSpPr>
            <a:spLocks noGrp="1"/>
          </p:cNvSpPr>
          <p:nvPr>
            <p:ph type="body" sz="half" idx="2"/>
          </p:nvPr>
        </p:nvSpPr>
        <p:spPr>
          <a:xfrm>
            <a:off x="839898" y="2057400"/>
            <a:ext cx="39327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C3A52D-7927-5D45-AB39-31E9906D2E78}"/>
              </a:ext>
            </a:extLst>
          </p:cNvPr>
          <p:cNvSpPr>
            <a:spLocks noGrp="1"/>
          </p:cNvSpPr>
          <p:nvPr>
            <p:ph type="dt" sz="half" idx="10"/>
          </p:nvPr>
        </p:nvSpPr>
        <p:spPr/>
        <p:txBody>
          <a:bodyPr/>
          <a:lstStyle/>
          <a:p>
            <a:pPr>
              <a:defRPr/>
            </a:pPr>
            <a:r>
              <a:rPr lang="en-US"/>
              <a:t>9/28/15</a:t>
            </a:r>
          </a:p>
        </p:txBody>
      </p:sp>
      <p:sp>
        <p:nvSpPr>
          <p:cNvPr id="6" name="Footer Placeholder 5">
            <a:extLst>
              <a:ext uri="{FF2B5EF4-FFF2-40B4-BE49-F238E27FC236}">
                <a16:creationId xmlns:a16="http://schemas.microsoft.com/office/drawing/2014/main" id="{4AAAA64F-9CA4-0D45-90F0-132D92B962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BB92AE-4979-BE46-B25C-0106DD25CEFC}"/>
              </a:ext>
            </a:extLst>
          </p:cNvPr>
          <p:cNvSpPr>
            <a:spLocks noGrp="1"/>
          </p:cNvSpPr>
          <p:nvPr>
            <p:ph type="sldNum" sz="quarter" idx="12"/>
          </p:nvPr>
        </p:nvSpPr>
        <p:spPr/>
        <p:txBody>
          <a:bodyPr/>
          <a:lstStyle/>
          <a:p>
            <a:pPr>
              <a:defRPr/>
            </a:pPr>
            <a:fld id="{CECC365F-DDD9-7D4C-9272-AE19A41C40EE}" type="slidenum">
              <a:rPr lang="en-US" altLang="en-US" smtClean="0"/>
              <a:pPr>
                <a:defRPr/>
              </a:pPr>
              <a:t>‹#›</a:t>
            </a:fld>
            <a:endParaRPr lang="en-US" altLang="en-US"/>
          </a:p>
        </p:txBody>
      </p:sp>
    </p:spTree>
    <p:extLst>
      <p:ext uri="{BB962C8B-B14F-4D97-AF65-F5344CB8AC3E}">
        <p14:creationId xmlns:p14="http://schemas.microsoft.com/office/powerpoint/2010/main" val="167942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9B550-008B-994B-A198-704704584C81}"/>
              </a:ext>
            </a:extLst>
          </p:cNvPr>
          <p:cNvSpPr>
            <a:spLocks noGrp="1"/>
          </p:cNvSpPr>
          <p:nvPr>
            <p:ph type="title"/>
          </p:nvPr>
        </p:nvSpPr>
        <p:spPr>
          <a:xfrm>
            <a:off x="838309" y="365126"/>
            <a:ext cx="1051697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859C34-A2A4-EE47-95D6-30A3296D03FE}"/>
              </a:ext>
            </a:extLst>
          </p:cNvPr>
          <p:cNvSpPr>
            <a:spLocks noGrp="1"/>
          </p:cNvSpPr>
          <p:nvPr>
            <p:ph type="body" idx="1"/>
          </p:nvPr>
        </p:nvSpPr>
        <p:spPr>
          <a:xfrm>
            <a:off x="838309" y="1825625"/>
            <a:ext cx="1051697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9BC090-69E2-7242-AF3E-91EA9A005555}"/>
              </a:ext>
            </a:extLst>
          </p:cNvPr>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9/28/15</a:t>
            </a:r>
          </a:p>
        </p:txBody>
      </p:sp>
      <p:sp>
        <p:nvSpPr>
          <p:cNvPr id="5" name="Footer Placeholder 4">
            <a:extLst>
              <a:ext uri="{FF2B5EF4-FFF2-40B4-BE49-F238E27FC236}">
                <a16:creationId xmlns:a16="http://schemas.microsoft.com/office/drawing/2014/main" id="{E3E2BBCC-635B-304C-8DAE-B7D1949E9AAE}"/>
              </a:ext>
            </a:extLst>
          </p:cNvPr>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E68786-A88A-1743-A14A-CB0A2746AA95}"/>
              </a:ext>
            </a:extLst>
          </p:cNvPr>
          <p:cNvSpPr>
            <a:spLocks noGrp="1"/>
          </p:cNvSpPr>
          <p:nvPr>
            <p:ph type="sldNum" sz="quarter" idx="4"/>
          </p:nvPr>
        </p:nvSpPr>
        <p:spPr>
          <a:xfrm>
            <a:off x="8611722" y="6356351"/>
            <a:ext cx="27435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0A7BC16-4A60-FB4D-89FC-1A82FAB6B3E0}" type="slidenum">
              <a:rPr lang="en-US" altLang="en-US" smtClean="0"/>
              <a:pPr>
                <a:defRPr/>
              </a:pPr>
              <a:t>‹#›</a:t>
            </a:fld>
            <a:endParaRPr lang="en-US" altLang="en-US"/>
          </a:p>
        </p:txBody>
      </p:sp>
    </p:spTree>
    <p:extLst>
      <p:ext uri="{BB962C8B-B14F-4D97-AF65-F5344CB8AC3E}">
        <p14:creationId xmlns:p14="http://schemas.microsoft.com/office/powerpoint/2010/main" val="19295915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3.png"/><Relationship Id="rId7"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www.statista.com/topics/6176/coronavirus-covid-19-in-germany/" TargetMode="External"/><Relationship Id="rId3" Type="http://schemas.openxmlformats.org/officeDocument/2006/relationships/image" Target="../media/image3.png"/><Relationship Id="rId7" Type="http://schemas.openxmlformats.org/officeDocument/2006/relationships/hyperlink" Target="https://www.statista.com/topics/6061/coronavirus-covid-19-in-italy/"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statista.com/topics/6118/coronavirus-covid-19-outbreak-in-spain/" TargetMode="External"/><Relationship Id="rId5" Type="http://schemas.openxmlformats.org/officeDocument/2006/relationships/hyperlink" Target="https://www.statista.com/topics/5898/novel-coronavirus-covid-19-in-china/" TargetMode="External"/><Relationship Id="rId10" Type="http://schemas.openxmlformats.org/officeDocument/2006/relationships/hyperlink" Target="https://www.statista.com/statistics/1043366/novel-coronavirus-2019ncov-cases-worldwide-by-country/" TargetMode="External"/><Relationship Id="rId4" Type="http://schemas.openxmlformats.org/officeDocument/2006/relationships/image" Target="../media/image4.png"/><Relationship Id="rId9" Type="http://schemas.openxmlformats.org/officeDocument/2006/relationships/hyperlink" Target="https://www.statista.com/topics/6126/coronavirus-covid-19-in-franc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30196"/>
          </a:srgbClr>
        </a:solidFill>
        <a:effectLst/>
      </p:bgPr>
    </p:bg>
    <p:spTree>
      <p:nvGrpSpPr>
        <p:cNvPr id="1" name=""/>
        <p:cNvGrpSpPr/>
        <p:nvPr/>
      </p:nvGrpSpPr>
      <p:grpSpPr>
        <a:xfrm>
          <a:off x="0" y="0"/>
          <a:ext cx="0" cy="0"/>
          <a:chOff x="0" y="0"/>
          <a:chExt cx="0" cy="0"/>
        </a:xfrm>
      </p:grpSpPr>
      <p:pic>
        <p:nvPicPr>
          <p:cNvPr id="5" name="Picture 4" descr="A picture containing person, outdoor, woman, holding&#10;&#10;Description automatically generated">
            <a:extLst>
              <a:ext uri="{FF2B5EF4-FFF2-40B4-BE49-F238E27FC236}">
                <a16:creationId xmlns:a16="http://schemas.microsoft.com/office/drawing/2014/main" id="{F26B9B66-0935-6A45-B639-A01DF1F8C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450" y="-8906"/>
            <a:ext cx="10681138" cy="6858000"/>
          </a:xfrm>
          <a:prstGeom prst="rect">
            <a:avLst/>
          </a:prstGeom>
        </p:spPr>
      </p:pic>
      <p:sp>
        <p:nvSpPr>
          <p:cNvPr id="6" name="Rectangle 5">
            <a:extLst>
              <a:ext uri="{FF2B5EF4-FFF2-40B4-BE49-F238E27FC236}">
                <a16:creationId xmlns:a16="http://schemas.microsoft.com/office/drawing/2014/main" id="{8BB0E708-DDF1-CC42-94B5-0F92C774C367}"/>
              </a:ext>
            </a:extLst>
          </p:cNvPr>
          <p:cNvSpPr/>
          <p:nvPr/>
        </p:nvSpPr>
        <p:spPr>
          <a:xfrm>
            <a:off x="0" y="-8906"/>
            <a:ext cx="6325394" cy="6866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42ACAE-41E2-9748-8EEE-4071D6E72690}"/>
              </a:ext>
            </a:extLst>
          </p:cNvPr>
          <p:cNvSpPr txBox="1"/>
          <p:nvPr/>
        </p:nvSpPr>
        <p:spPr>
          <a:xfrm>
            <a:off x="0" y="304800"/>
            <a:ext cx="6160324" cy="5724644"/>
          </a:xfrm>
          <a:prstGeom prst="rect">
            <a:avLst/>
          </a:prstGeom>
          <a:noFill/>
        </p:spPr>
        <p:txBody>
          <a:bodyPr wrap="square" rtlCol="0">
            <a:spAutoFit/>
          </a:bodyPr>
          <a:lstStyle/>
          <a:p>
            <a:pPr algn="ctr"/>
            <a:r>
              <a:rPr lang="en-US" sz="3200" dirty="0">
                <a:latin typeface="IBM Plex Sans" panose="020B0503050203000203" pitchFamily="34" charset="0"/>
              </a:rPr>
              <a:t>Call for Code Hackathon 2020</a:t>
            </a:r>
          </a:p>
          <a:p>
            <a:pPr algn="ctr"/>
            <a:endParaRPr lang="en-US" sz="300" dirty="0">
              <a:latin typeface="IBM Plex Sans" panose="020B0503050203000203" pitchFamily="34" charset="0"/>
            </a:endParaRPr>
          </a:p>
          <a:p>
            <a:pPr algn="ctr"/>
            <a:r>
              <a:rPr lang="en-US" sz="2400" dirty="0">
                <a:latin typeface="IBM Plex Sans" panose="020B0503050203000203" pitchFamily="34" charset="0"/>
              </a:rPr>
              <a:t>Covid-19 Fighter Assistant</a:t>
            </a:r>
            <a:endParaRPr lang="en-US" sz="7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r>
              <a:rPr lang="en-US" sz="2000" dirty="0">
                <a:latin typeface="IBM Plex Sans" panose="020B0503050203000203" pitchFamily="34" charset="0"/>
              </a:rPr>
              <a:t>-This document is created by </a:t>
            </a:r>
            <a:r>
              <a:rPr lang="en-US" sz="2000" b="1" dirty="0">
                <a:latin typeface="IBM Plex Sans" panose="020B0503050203000203" pitchFamily="34" charset="0"/>
              </a:rPr>
              <a:t>Pratyaya Mondal</a:t>
            </a:r>
            <a:r>
              <a:rPr lang="en-US" sz="2000" dirty="0">
                <a:latin typeface="IBM Plex Sans" panose="020B0503050203000203" pitchFamily="34" charset="0"/>
              </a:rPr>
              <a:t> keeping the current global pandemic situation in mind to provide a community cooperation.</a:t>
            </a:r>
          </a:p>
          <a:p>
            <a:pPr algn="ctr"/>
            <a:endParaRPr lang="en-US" sz="700" dirty="0">
              <a:latin typeface="IBM Plex Sans" panose="020B050305020300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Introduction</a:t>
            </a:r>
          </a:p>
        </p:txBody>
      </p:sp>
      <p:pic>
        <p:nvPicPr>
          <p:cNvPr id="3" name="Picture 2">
            <a:extLst>
              <a:ext uri="{FF2B5EF4-FFF2-40B4-BE49-F238E27FC236}">
                <a16:creationId xmlns:a16="http://schemas.microsoft.com/office/drawing/2014/main" id="{53BD16FC-F5C6-4CE5-8815-DD4344C532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795" y="866210"/>
            <a:ext cx="11483180" cy="5639366"/>
          </a:xfrm>
          <a:prstGeom prst="rect">
            <a:avLst/>
          </a:prstGeom>
        </p:spPr>
      </p:pic>
      <p:sp>
        <p:nvSpPr>
          <p:cNvPr id="16" name="Rectangle 15">
            <a:extLst>
              <a:ext uri="{FF2B5EF4-FFF2-40B4-BE49-F238E27FC236}">
                <a16:creationId xmlns:a16="http://schemas.microsoft.com/office/drawing/2014/main" id="{528E1160-DD87-0440-BA02-DBED74884DD7}"/>
              </a:ext>
            </a:extLst>
          </p:cNvPr>
          <p:cNvSpPr/>
          <p:nvPr/>
        </p:nvSpPr>
        <p:spPr>
          <a:xfrm>
            <a:off x="328612" y="866209"/>
            <a:ext cx="11483181" cy="1754326"/>
          </a:xfrm>
          <a:prstGeom prst="rect">
            <a:avLst/>
          </a:prstGeom>
        </p:spPr>
        <p:txBody>
          <a:bodyPr wrap="square">
            <a:spAutoFit/>
          </a:bodyPr>
          <a:lstStyle/>
          <a:p>
            <a:endParaRPr lang="en-US" sz="2000" dirty="0">
              <a:solidFill>
                <a:srgbClr val="00B0F0"/>
              </a:solidFill>
              <a:latin typeface="IBM Plex Sans" panose="020B0503050203000203" pitchFamily="34" charset="0"/>
            </a:endParaRPr>
          </a:p>
          <a:p>
            <a:r>
              <a:rPr lang="en-US" sz="2400" dirty="0">
                <a:solidFill>
                  <a:srgbClr val="00B0F0"/>
                </a:solidFill>
                <a:latin typeface="IBM Plex Sans" panose="020B0503050203000203" pitchFamily="34" charset="0"/>
              </a:rPr>
              <a:t>Team Name : Covid-19 Fighter Assistant</a:t>
            </a:r>
            <a:endParaRPr lang="en-US" sz="2400" dirty="0">
              <a:solidFill>
                <a:srgbClr val="00B0F0"/>
              </a:solidFill>
            </a:endParaRPr>
          </a:p>
          <a:p>
            <a:r>
              <a:rPr lang="en-US" sz="2400" dirty="0">
                <a:solidFill>
                  <a:srgbClr val="00B0F0"/>
                </a:solidFill>
                <a:latin typeface="IBM Plex Sans" panose="020B0503050203000203" pitchFamily="34" charset="0"/>
              </a:rPr>
              <a:t>Team Members : Pratyaya Mondal</a:t>
            </a:r>
          </a:p>
          <a:p>
            <a:endParaRPr lang="en-US" sz="2000" i="1" dirty="0">
              <a:solidFill>
                <a:srgbClr val="00B0F0"/>
              </a:solidFill>
              <a:latin typeface="IBM Plex Sans" panose="020B0503050203000203" pitchFamily="34" charset="0"/>
            </a:endParaRPr>
          </a:p>
          <a:p>
            <a:endParaRPr lang="en-US" sz="2000" i="1" dirty="0">
              <a:solidFill>
                <a:srgbClr val="00B0F0"/>
              </a:solidFill>
            </a:endParaRPr>
          </a:p>
        </p:txBody>
      </p:sp>
    </p:spTree>
    <p:extLst>
      <p:ext uri="{BB962C8B-B14F-4D97-AF65-F5344CB8AC3E}">
        <p14:creationId xmlns:p14="http://schemas.microsoft.com/office/powerpoint/2010/main" val="373573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Problem Statement</a:t>
            </a:r>
          </a:p>
        </p:txBody>
      </p:sp>
      <p:sp>
        <p:nvSpPr>
          <p:cNvPr id="10" name="Rectangle 9">
            <a:extLst>
              <a:ext uri="{FF2B5EF4-FFF2-40B4-BE49-F238E27FC236}">
                <a16:creationId xmlns:a16="http://schemas.microsoft.com/office/drawing/2014/main" id="{DDC2F717-F47A-6841-93A3-BBD81FC035B2}"/>
              </a:ext>
            </a:extLst>
          </p:cNvPr>
          <p:cNvSpPr/>
          <p:nvPr/>
        </p:nvSpPr>
        <p:spPr>
          <a:xfrm>
            <a:off x="328612" y="866209"/>
            <a:ext cx="11483181" cy="4862870"/>
          </a:xfrm>
          <a:prstGeom prst="rect">
            <a:avLst/>
          </a:prstGeom>
        </p:spPr>
        <p:txBody>
          <a:bodyPr wrap="square">
            <a:spAutoFit/>
          </a:bodyPr>
          <a:lstStyle/>
          <a:p>
            <a:r>
              <a:rPr lang="en-US" sz="1600" dirty="0">
                <a:solidFill>
                  <a:schemeClr val="accent6">
                    <a:lumMod val="75000"/>
                  </a:schemeClr>
                </a:solidFill>
                <a:latin typeface="IBM Plex Sans" panose="020B0503050203000203" pitchFamily="34" charset="0"/>
              </a:rPr>
              <a:t>Coronavirus disease (COVID-19) is an infectious disease caused by a new virus.</a:t>
            </a:r>
            <a:br>
              <a:rPr lang="en-US" sz="1600" dirty="0">
                <a:solidFill>
                  <a:schemeClr val="accent6">
                    <a:lumMod val="75000"/>
                  </a:schemeClr>
                </a:solidFill>
                <a:latin typeface="IBM Plex Sans" panose="020B0503050203000203" pitchFamily="34" charset="0"/>
              </a:rPr>
            </a:br>
            <a:r>
              <a:rPr lang="en-US" sz="1600" dirty="0">
                <a:solidFill>
                  <a:schemeClr val="accent6">
                    <a:lumMod val="75000"/>
                  </a:schemeClr>
                </a:solidFill>
                <a:latin typeface="IBM Plex Sans" panose="020B0503050203000203" pitchFamily="34" charset="0"/>
              </a:rPr>
              <a:t>The disease causes respiratory illness (like the flu) with symptoms such as a cough, fever, and in more severe cases, difficulty breathing. You can protect yourself by washing your hands frequently, avoiding touching your face, and avoiding close contact (1 meter or 3 feet) with people who are unwell.</a:t>
            </a:r>
          </a:p>
          <a:p>
            <a:endParaRPr lang="en-US" sz="1400" dirty="0">
              <a:solidFill>
                <a:schemeClr val="accent6">
                  <a:lumMod val="75000"/>
                </a:schemeClr>
              </a:solidFill>
            </a:endParaRPr>
          </a:p>
          <a:p>
            <a:r>
              <a:rPr lang="en-US" sz="1200" dirty="0">
                <a:solidFill>
                  <a:schemeClr val="accent6">
                    <a:lumMod val="75000"/>
                  </a:schemeClr>
                </a:solidFill>
                <a:latin typeface="IBM Plex Mono" panose="020B0509050203000203" pitchFamily="49" charset="77"/>
                <a:ea typeface="IBM Plex Sans" charset="0"/>
                <a:cs typeface="IBM Plex Sans" charset="0"/>
              </a:rPr>
              <a:t>“</a:t>
            </a:r>
            <a:r>
              <a:rPr lang="en-US" sz="1200" dirty="0">
                <a:solidFill>
                  <a:schemeClr val="accent6">
                    <a:lumMod val="75000"/>
                  </a:schemeClr>
                </a:solidFill>
                <a:latin typeface="IBM Plex Mono" panose="020B0509050203000203" pitchFamily="49" charset="77"/>
              </a:rPr>
              <a:t>We are at a critical point in the global response to COVID-19 – we need everyone to get involved in this massive effort to keep the world safe.”  _ Dr. </a:t>
            </a:r>
            <a:r>
              <a:rPr lang="en-US" sz="1200" dirty="0" err="1">
                <a:solidFill>
                  <a:schemeClr val="accent6">
                    <a:lumMod val="75000"/>
                  </a:schemeClr>
                </a:solidFill>
                <a:latin typeface="IBM Plex Mono" panose="020B0509050203000203" pitchFamily="49" charset="77"/>
              </a:rPr>
              <a:t>Tedros</a:t>
            </a:r>
            <a:r>
              <a:rPr lang="en-US" sz="1200" dirty="0">
                <a:solidFill>
                  <a:schemeClr val="accent6">
                    <a:lumMod val="75000"/>
                  </a:schemeClr>
                </a:solidFill>
                <a:latin typeface="IBM Plex Mono" panose="020B0509050203000203" pitchFamily="49" charset="77"/>
              </a:rPr>
              <a:t> Adhanom Ghebreyesus</a:t>
            </a:r>
          </a:p>
          <a:p>
            <a:endParaRPr lang="en-US" sz="1400" dirty="0">
              <a:solidFill>
                <a:schemeClr val="accent6">
                  <a:lumMod val="75000"/>
                </a:schemeClr>
              </a:solidFill>
              <a:latin typeface="IBM Plex Mono" panose="020B0509050203000203" pitchFamily="49" charset="77"/>
            </a:endParaRPr>
          </a:p>
          <a:p>
            <a:r>
              <a:rPr lang="en-US" sz="1600" dirty="0">
                <a:solidFill>
                  <a:schemeClr val="accent6">
                    <a:lumMod val="75000"/>
                  </a:schemeClr>
                </a:solidFill>
                <a:latin typeface="IBM Plex Sans" panose="020B0503050203000203" pitchFamily="34" charset="0"/>
              </a:rPr>
              <a:t>It is important to know and predict the spread of CORONA Virus for the administrative service provider and hospitals to keep the medical support for diseased ready and available on time.</a:t>
            </a:r>
          </a:p>
          <a:p>
            <a:endParaRPr lang="en-US" sz="2000"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As of last week, 114 countries have reported that 118,000 have contracted Covid-19, the disease caused by the virus, known as SARS-CoV2. Nearly 4,300 people have died.</a:t>
            </a:r>
          </a:p>
          <a:p>
            <a:r>
              <a:rPr lang="en-US" sz="1600" dirty="0">
                <a:solidFill>
                  <a:schemeClr val="accent6">
                    <a:lumMod val="75000"/>
                  </a:schemeClr>
                </a:solidFill>
                <a:latin typeface="IBM Plex Sans" panose="020B0503050203000203" pitchFamily="34" charset="0"/>
              </a:rPr>
              <a:t>In the United States, where for weeks state and local laboratories could not test for the virus, just over 1,000 cases have been diagnosed and 29 people have died. But authorities here warn continuing limits on testing mean the full scale of spread in this country is not yet known.</a:t>
            </a:r>
          </a:p>
          <a:p>
            <a:endParaRPr lang="en-US" sz="2400" i="1" dirty="0">
              <a:solidFill>
                <a:schemeClr val="accent6">
                  <a:lumMod val="75000"/>
                </a:schemeClr>
              </a:solidFill>
              <a:latin typeface="IBM Plex Sans" panose="020B0503050203000203" pitchFamily="34" charset="0"/>
            </a:endParaRPr>
          </a:p>
          <a:p>
            <a:endParaRPr lang="en-US" sz="2400" i="1" dirty="0">
              <a:solidFill>
                <a:schemeClr val="accent6">
                  <a:lumMod val="75000"/>
                </a:schemeClr>
              </a:solidFill>
              <a:latin typeface="IBM Plex Sans" panose="020B0503050203000203" pitchFamily="34" charset="0"/>
            </a:endParaRPr>
          </a:p>
          <a:p>
            <a:endParaRPr lang="en-US" sz="1400" i="1" dirty="0">
              <a:solidFill>
                <a:schemeClr val="accent6">
                  <a:lumMod val="75000"/>
                </a:schemeClr>
              </a:solidFill>
            </a:endParaRPr>
          </a:p>
        </p:txBody>
      </p:sp>
      <p:pic>
        <p:nvPicPr>
          <p:cNvPr id="3" name="Picture 2">
            <a:extLst>
              <a:ext uri="{FF2B5EF4-FFF2-40B4-BE49-F238E27FC236}">
                <a16:creationId xmlns:a16="http://schemas.microsoft.com/office/drawing/2014/main" id="{2D6E2620-093A-4C98-B8E1-FC6B34B620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1935" y="4816336"/>
            <a:ext cx="2455058" cy="2014604"/>
          </a:xfrm>
          <a:prstGeom prst="rect">
            <a:avLst/>
          </a:prstGeom>
        </p:spPr>
      </p:pic>
      <p:pic>
        <p:nvPicPr>
          <p:cNvPr id="5" name="Picture 4">
            <a:extLst>
              <a:ext uri="{FF2B5EF4-FFF2-40B4-BE49-F238E27FC236}">
                <a16:creationId xmlns:a16="http://schemas.microsoft.com/office/drawing/2014/main" id="{B9C8099D-CAC8-4540-AAD4-0CB80BF7A6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822" y="4816336"/>
            <a:ext cx="2824710" cy="2014604"/>
          </a:xfrm>
          <a:prstGeom prst="rect">
            <a:avLst/>
          </a:prstGeom>
        </p:spPr>
      </p:pic>
      <p:pic>
        <p:nvPicPr>
          <p:cNvPr id="7" name="Picture 6">
            <a:extLst>
              <a:ext uri="{FF2B5EF4-FFF2-40B4-BE49-F238E27FC236}">
                <a16:creationId xmlns:a16="http://schemas.microsoft.com/office/drawing/2014/main" id="{DE99B4BA-56C6-44E6-94E4-4D95904B2C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15" y="4777408"/>
            <a:ext cx="2619911" cy="2092459"/>
          </a:xfrm>
          <a:prstGeom prst="rect">
            <a:avLst/>
          </a:prstGeom>
        </p:spPr>
      </p:pic>
      <p:pic>
        <p:nvPicPr>
          <p:cNvPr id="9" name="Picture 8">
            <a:extLst>
              <a:ext uri="{FF2B5EF4-FFF2-40B4-BE49-F238E27FC236}">
                <a16:creationId xmlns:a16="http://schemas.microsoft.com/office/drawing/2014/main" id="{198E4EB0-341F-41B5-BB04-47998504B5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37040" y="4777408"/>
            <a:ext cx="2619911" cy="2064585"/>
          </a:xfrm>
          <a:prstGeom prst="rect">
            <a:avLst/>
          </a:prstGeom>
        </p:spPr>
      </p:pic>
    </p:spTree>
    <p:extLst>
      <p:ext uri="{BB962C8B-B14F-4D97-AF65-F5344CB8AC3E}">
        <p14:creationId xmlns:p14="http://schemas.microsoft.com/office/powerpoint/2010/main" val="382575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Solution</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5016758"/>
          </a:xfrm>
          <a:prstGeom prst="rect">
            <a:avLst/>
          </a:prstGeom>
        </p:spPr>
        <p:txBody>
          <a:bodyPr wrap="square">
            <a:spAutoFit/>
          </a:bodyPr>
          <a:lstStyle/>
          <a:p>
            <a:r>
              <a:rPr lang="en-US" sz="1600" i="1" dirty="0">
                <a:solidFill>
                  <a:schemeClr val="accent6">
                    <a:lumMod val="75000"/>
                  </a:schemeClr>
                </a:solidFill>
                <a:latin typeface="IBM Plex Sans" panose="020B0503050203000203" pitchFamily="34" charset="0"/>
              </a:rPr>
              <a:t>Fight COVID-19 : Predict Better to Plan Better</a:t>
            </a:r>
          </a:p>
          <a:p>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This is a predictive model and analytical tool that helps predicting the growth and spread of the virus. Helps both considering and deciding the lockdown period and the span.</a:t>
            </a:r>
          </a:p>
          <a:p>
            <a:r>
              <a:rPr lang="en-US" sz="1600" dirty="0">
                <a:solidFill>
                  <a:schemeClr val="accent6">
                    <a:lumMod val="75000"/>
                  </a:schemeClr>
                </a:solidFill>
                <a:latin typeface="IBM Plex Sans" panose="020B0503050203000203" pitchFamily="34" charset="0"/>
              </a:rPr>
              <a:t>To add, once the impacted areas are identified, immediately workforce could </a:t>
            </a:r>
            <a:r>
              <a:rPr lang="en-US" sz="1600">
                <a:solidFill>
                  <a:schemeClr val="accent6">
                    <a:lumMod val="75000"/>
                  </a:schemeClr>
                </a:solidFill>
                <a:latin typeface="IBM Plex Sans" panose="020B0503050203000203" pitchFamily="34" charset="0"/>
              </a:rPr>
              <a:t>be sent.</a:t>
            </a:r>
            <a:endParaRPr lang="en-US" sz="1600"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a:p>
            <a:pPr lvl="0"/>
            <a:r>
              <a:rPr lang="en-US" sz="1600" dirty="0">
                <a:solidFill>
                  <a:schemeClr val="accent6">
                    <a:lumMod val="75000"/>
                  </a:schemeClr>
                </a:solidFill>
                <a:latin typeface="IBM Plex Sans" panose="020B0503050203000203" pitchFamily="34" charset="0"/>
              </a:rPr>
              <a:t>Once an organizational body can predict the spread of the pandemic situation, it is always useful and better planned. This is more profitable in terms of disaster management than a financial benefit.</a:t>
            </a:r>
          </a:p>
          <a:p>
            <a:pPr lvl="0"/>
            <a:r>
              <a:rPr lang="en-US" sz="1600" dirty="0">
                <a:solidFill>
                  <a:schemeClr val="accent6">
                    <a:lumMod val="75000"/>
                  </a:schemeClr>
                </a:solidFill>
                <a:latin typeface="IBM Plex Sans" panose="020B0503050203000203" pitchFamily="34" charset="0"/>
              </a:rPr>
              <a:t>However, in broader sense mitigating and meeting the need on time in case of pandemic situation will help preserving global financial status.</a:t>
            </a:r>
          </a:p>
          <a:p>
            <a:pPr lvl="0"/>
            <a:endParaRPr lang="en-US" sz="1600" dirty="0">
              <a:solidFill>
                <a:schemeClr val="accent6">
                  <a:lumMod val="75000"/>
                </a:schemeClr>
              </a:solidFill>
              <a:latin typeface="IBM Plex Sans" panose="020B0503050203000203" pitchFamily="34" charset="0"/>
            </a:endParaRPr>
          </a:p>
          <a:p>
            <a:pPr lvl="0"/>
            <a:r>
              <a:rPr lang="en-US" sz="1600" dirty="0">
                <a:solidFill>
                  <a:schemeClr val="accent6">
                    <a:lumMod val="75000"/>
                  </a:schemeClr>
                </a:solidFill>
                <a:latin typeface="IBM Plex Sans" panose="020B0503050203000203" pitchFamily="34" charset="0"/>
              </a:rPr>
              <a:t>As of April 11, 2020, there had been cases of the disease in around 210 countries or territories across 6 continents. </a:t>
            </a:r>
            <a:r>
              <a:rPr lang="en-US" sz="1600" dirty="0">
                <a:solidFill>
                  <a:schemeClr val="accent6">
                    <a:lumMod val="75000"/>
                  </a:schemeClr>
                </a:solidFill>
                <a:latin typeface="IBM Plex Sans" panose="020B0503050203000203" pitchFamily="34" charset="0"/>
                <a:hlinkClick r:id="rId5">
                  <a:extLst>
                    <a:ext uri="{A12FA001-AC4F-418D-AE19-62706E023703}">
                      <ahyp:hlinkClr xmlns:ahyp="http://schemas.microsoft.com/office/drawing/2018/hyperlinkcolor" val="tx"/>
                    </a:ext>
                  </a:extLst>
                </a:hlinkClick>
              </a:rPr>
              <a:t>China</a:t>
            </a:r>
            <a:r>
              <a:rPr lang="en-US" sz="1600" dirty="0">
                <a:solidFill>
                  <a:schemeClr val="accent6">
                    <a:lumMod val="75000"/>
                  </a:schemeClr>
                </a:solidFill>
                <a:latin typeface="IBM Plex Sans" panose="020B0503050203000203" pitchFamily="34" charset="0"/>
              </a:rPr>
              <a:t> was initially the country most impacted by the disease, however the United States, </a:t>
            </a:r>
            <a:r>
              <a:rPr lang="en-US" sz="1600" dirty="0">
                <a:solidFill>
                  <a:schemeClr val="accent6">
                    <a:lumMod val="75000"/>
                  </a:schemeClr>
                </a:solidFill>
                <a:latin typeface="IBM Plex Sans" panose="020B0503050203000203" pitchFamily="34" charset="0"/>
                <a:hlinkClick r:id="rId6">
                  <a:extLst>
                    <a:ext uri="{A12FA001-AC4F-418D-AE19-62706E023703}">
                      <ahyp:hlinkClr xmlns:ahyp="http://schemas.microsoft.com/office/drawing/2018/hyperlinkcolor" val="tx"/>
                    </a:ext>
                  </a:extLst>
                </a:hlinkClick>
              </a:rPr>
              <a:t>Spain</a:t>
            </a:r>
            <a:r>
              <a:rPr lang="en-US" sz="1600" dirty="0">
                <a:solidFill>
                  <a:schemeClr val="accent6">
                    <a:lumMod val="75000"/>
                  </a:schemeClr>
                </a:solidFill>
                <a:latin typeface="IBM Plex Sans" panose="020B0503050203000203" pitchFamily="34" charset="0"/>
              </a:rPr>
              <a:t>, </a:t>
            </a:r>
            <a:r>
              <a:rPr lang="en-US" sz="1600" dirty="0">
                <a:solidFill>
                  <a:schemeClr val="accent6">
                    <a:lumMod val="75000"/>
                  </a:schemeClr>
                </a:solidFill>
                <a:latin typeface="IBM Plex Sans" panose="020B0503050203000203" pitchFamily="34" charset="0"/>
                <a:hlinkClick r:id="rId7">
                  <a:extLst>
                    <a:ext uri="{A12FA001-AC4F-418D-AE19-62706E023703}">
                      <ahyp:hlinkClr xmlns:ahyp="http://schemas.microsoft.com/office/drawing/2018/hyperlinkcolor" val="tx"/>
                    </a:ext>
                  </a:extLst>
                </a:hlinkClick>
              </a:rPr>
              <a:t>Italy</a:t>
            </a:r>
            <a:r>
              <a:rPr lang="en-US" sz="1600" dirty="0">
                <a:solidFill>
                  <a:schemeClr val="accent6">
                    <a:lumMod val="75000"/>
                  </a:schemeClr>
                </a:solidFill>
                <a:latin typeface="IBM Plex Sans" panose="020B0503050203000203" pitchFamily="34" charset="0"/>
              </a:rPr>
              <a:t>, </a:t>
            </a:r>
            <a:r>
              <a:rPr lang="en-US" sz="1600" dirty="0">
                <a:solidFill>
                  <a:schemeClr val="accent6">
                    <a:lumMod val="75000"/>
                  </a:schemeClr>
                </a:solidFill>
                <a:latin typeface="IBM Plex Sans" panose="020B0503050203000203" pitchFamily="34" charset="0"/>
                <a:hlinkClick r:id="rId8">
                  <a:extLst>
                    <a:ext uri="{A12FA001-AC4F-418D-AE19-62706E023703}">
                      <ahyp:hlinkClr xmlns:ahyp="http://schemas.microsoft.com/office/drawing/2018/hyperlinkcolor" val="tx"/>
                    </a:ext>
                  </a:extLst>
                </a:hlinkClick>
              </a:rPr>
              <a:t>Germany</a:t>
            </a:r>
            <a:r>
              <a:rPr lang="en-US" sz="1600" dirty="0">
                <a:solidFill>
                  <a:schemeClr val="accent6">
                    <a:lumMod val="75000"/>
                  </a:schemeClr>
                </a:solidFill>
                <a:latin typeface="IBM Plex Sans" panose="020B0503050203000203" pitchFamily="34" charset="0"/>
              </a:rPr>
              <a:t>, and </a:t>
            </a:r>
            <a:r>
              <a:rPr lang="en-US" sz="1600" dirty="0">
                <a:solidFill>
                  <a:schemeClr val="accent6">
                    <a:lumMod val="75000"/>
                  </a:schemeClr>
                </a:solidFill>
                <a:latin typeface="IBM Plex Sans" panose="020B0503050203000203" pitchFamily="34" charset="0"/>
                <a:hlinkClick r:id="rId9">
                  <a:extLst>
                    <a:ext uri="{A12FA001-AC4F-418D-AE19-62706E023703}">
                      <ahyp:hlinkClr xmlns:ahyp="http://schemas.microsoft.com/office/drawing/2018/hyperlinkcolor" val="tx"/>
                    </a:ext>
                  </a:extLst>
                </a:hlinkClick>
              </a:rPr>
              <a:t>France </a:t>
            </a:r>
            <a:r>
              <a:rPr lang="en-US" sz="1600" dirty="0">
                <a:solidFill>
                  <a:schemeClr val="accent6">
                    <a:lumMod val="75000"/>
                  </a:schemeClr>
                </a:solidFill>
                <a:latin typeface="IBM Plex Sans" panose="020B0503050203000203" pitchFamily="34" charset="0"/>
              </a:rPr>
              <a:t>now have the most cases worldwide. As of this time, there had been a total of 1,699,676 </a:t>
            </a:r>
            <a:r>
              <a:rPr lang="en-US" sz="1600" dirty="0">
                <a:solidFill>
                  <a:schemeClr val="accent6">
                    <a:lumMod val="75000"/>
                  </a:schemeClr>
                </a:solidFill>
                <a:latin typeface="IBM Plex Sans" panose="020B0503050203000203" pitchFamily="34" charset="0"/>
                <a:hlinkClick r:id="rId10">
                  <a:extLst>
                    <a:ext uri="{A12FA001-AC4F-418D-AE19-62706E023703}">
                      <ahyp:hlinkClr xmlns:ahyp="http://schemas.microsoft.com/office/drawing/2018/hyperlinkcolor" val="tx"/>
                    </a:ext>
                  </a:extLst>
                </a:hlinkClick>
              </a:rPr>
              <a:t>cases of COVID-19 worldwide,</a:t>
            </a:r>
            <a:r>
              <a:rPr lang="en-US" sz="1600" dirty="0">
                <a:solidFill>
                  <a:schemeClr val="accent6">
                    <a:lumMod val="75000"/>
                  </a:schemeClr>
                </a:solidFill>
                <a:latin typeface="IBM Plex Sans" panose="020B0503050203000203" pitchFamily="34" charset="0"/>
              </a:rPr>
              <a:t> with 502,876 of these cases found in the United States and 81,953 found in China. Many countries around the world are now enforcing lockdowns to try to slow the spread of the disease. Such measures and restrictions vary from country to country but usually involve closing schools, canceling public events, closing borders, and encouraging people to work from home. </a:t>
            </a:r>
            <a:endParaRPr lang="en-US" sz="1600" i="1" dirty="0">
              <a:solidFill>
                <a:schemeClr val="accent6">
                  <a:lumMod val="75000"/>
                </a:schemeClr>
              </a:solidFill>
              <a:latin typeface="IBM Plex Sans" panose="020B0503050203000203" pitchFamily="34" charset="0"/>
            </a:endParaRPr>
          </a:p>
          <a:p>
            <a:pPr lvl="0"/>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p:txBody>
      </p:sp>
    </p:spTree>
    <p:extLst>
      <p:ext uri="{BB962C8B-B14F-4D97-AF65-F5344CB8AC3E}">
        <p14:creationId xmlns:p14="http://schemas.microsoft.com/office/powerpoint/2010/main" val="51305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Business Model</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5262979"/>
          </a:xfrm>
          <a:prstGeom prst="rect">
            <a:avLst/>
          </a:prstGeom>
        </p:spPr>
        <p:txBody>
          <a:bodyPr wrap="square">
            <a:spAutoFit/>
          </a:bodyPr>
          <a:lstStyle/>
          <a:p>
            <a:r>
              <a:rPr lang="en-US" sz="1600" dirty="0">
                <a:solidFill>
                  <a:schemeClr val="accent6">
                    <a:lumMod val="75000"/>
                  </a:schemeClr>
                </a:solidFill>
                <a:latin typeface="IBM Plex Sans" panose="020B0503050203000203" pitchFamily="34" charset="0"/>
              </a:rPr>
              <a:t>This tool can be implemented on a cloud based application portal using multiple APIs to pull reliable data from various sources and feed them back with the prediction. We can sell the tool as a SAAS to the clients/users.</a:t>
            </a:r>
          </a:p>
          <a:p>
            <a:endParaRPr lang="en-US" sz="1600" dirty="0">
              <a:solidFill>
                <a:schemeClr val="accent6">
                  <a:lumMod val="75000"/>
                </a:schemeClr>
              </a:solidFill>
              <a:latin typeface="IBM Plex Sans" panose="020B0503050203000203" pitchFamily="34" charset="0"/>
            </a:endParaRPr>
          </a:p>
          <a:p>
            <a:endParaRPr lang="en-US" sz="1600"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This could be projected as an industry solution to the disaster management organizations and hospitals to track and plan better to handle the pandemic situation. </a:t>
            </a:r>
          </a:p>
          <a:p>
            <a:r>
              <a:rPr lang="en-US" sz="1600" dirty="0">
                <a:solidFill>
                  <a:schemeClr val="accent6">
                    <a:lumMod val="75000"/>
                  </a:schemeClr>
                </a:solidFill>
                <a:latin typeface="IBM Plex Sans" panose="020B0503050203000203" pitchFamily="34" charset="0"/>
              </a:rPr>
              <a:t>As a part of community cooperation this tool can also be used. And given enough data feed this could also identify and highlight the areas on a map, for better understanding of the hotspot areas. And on a mathematical model it could also help calculating the lockdown span required based on the current scenario to reach the diseased at a baseline.</a:t>
            </a:r>
          </a:p>
          <a:p>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Disaster management organization, government bodies or hospitals can more accurately invest and plan their need on the pandemic situations. (it is always good to be ready with more strength but that might require huge investment, this model will help the situation to identify the required strength of accommodation).</a:t>
            </a:r>
          </a:p>
          <a:p>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a:p>
            <a:pPr lvl="0"/>
            <a:r>
              <a:rPr lang="en-US" sz="1600" dirty="0">
                <a:solidFill>
                  <a:schemeClr val="accent6">
                    <a:lumMod val="75000"/>
                  </a:schemeClr>
                </a:solidFill>
                <a:latin typeface="IBM Plex Sans" panose="020B0503050203000203" pitchFamily="34" charset="0"/>
              </a:rPr>
              <a:t>Depending upon the spread of the disease and the financial condition of the nation accurately predicting the number could save million of lives and huge amount of money and national resources. This could also be used on medicine suppliers end so that they could maintain the required medicines on time to fight against the COVID-19.</a:t>
            </a:r>
          </a:p>
          <a:p>
            <a:pPr lvl="0"/>
            <a:r>
              <a:rPr lang="en-US" sz="1600" dirty="0">
                <a:solidFill>
                  <a:schemeClr val="accent6">
                    <a:lumMod val="75000"/>
                  </a:schemeClr>
                </a:solidFill>
                <a:latin typeface="IBM Plex Sans" panose="020B0503050203000203" pitchFamily="34" charset="0"/>
              </a:rPr>
              <a:t>To implement the fully functional system it might cost 3 people to work for 2 months but could save a lot of money and human resources throughout the world.</a:t>
            </a:r>
          </a:p>
        </p:txBody>
      </p:sp>
    </p:spTree>
    <p:extLst>
      <p:ext uri="{BB962C8B-B14F-4D97-AF65-F5344CB8AC3E}">
        <p14:creationId xmlns:p14="http://schemas.microsoft.com/office/powerpoint/2010/main" val="159056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Demo, Explain how it Works </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6063198"/>
          </a:xfrm>
          <a:prstGeom prst="rect">
            <a:avLst/>
          </a:prstGeom>
        </p:spPr>
        <p:txBody>
          <a:bodyPr wrap="square">
            <a:spAutoFit/>
          </a:bodyPr>
          <a:lstStyle/>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i="1" dirty="0">
              <a:solidFill>
                <a:schemeClr val="accent6">
                  <a:lumMod val="75000"/>
                </a:schemeClr>
              </a:solidFill>
              <a:latin typeface="IBM Plex Sans" panose="020B0503050203000203" pitchFamily="34" charset="0"/>
            </a:endParaRPr>
          </a:p>
          <a:p>
            <a:pPr lvl="0"/>
            <a:endParaRPr lang="en-US" sz="2400" dirty="0">
              <a:solidFill>
                <a:schemeClr val="accent6">
                  <a:lumMod val="75000"/>
                </a:schemeClr>
              </a:solidFill>
              <a:latin typeface="IBM Plex Sans" panose="020B0503050203000203" pitchFamily="34" charset="0"/>
            </a:endParaRPr>
          </a:p>
          <a:p>
            <a:pPr lvl="0"/>
            <a:endParaRPr lang="en-US" sz="2400" i="1" dirty="0">
              <a:solidFill>
                <a:schemeClr val="accent6">
                  <a:lumMod val="75000"/>
                </a:schemeClr>
              </a:solidFill>
              <a:latin typeface="IBM Plex Sans" panose="020B0503050203000203" pitchFamily="34" charset="0"/>
            </a:endParaRPr>
          </a:p>
          <a:p>
            <a:pPr lvl="0"/>
            <a:endParaRPr lang="en-US" sz="1400" i="1" dirty="0">
              <a:solidFill>
                <a:schemeClr val="accent6">
                  <a:lumMod val="75000"/>
                </a:schemeClr>
              </a:solidFill>
            </a:endParaRPr>
          </a:p>
          <a:p>
            <a:endParaRPr lang="en-US" sz="1400" i="1" dirty="0">
              <a:solidFill>
                <a:schemeClr val="accent6">
                  <a:lumMod val="75000"/>
                </a:schemeClr>
              </a:solidFill>
            </a:endParaRPr>
          </a:p>
        </p:txBody>
      </p:sp>
      <p:pic>
        <p:nvPicPr>
          <p:cNvPr id="16" name="Picture 15" descr="A close up of a device&#10;&#10;Description automatically generated">
            <a:extLst>
              <a:ext uri="{FF2B5EF4-FFF2-40B4-BE49-F238E27FC236}">
                <a16:creationId xmlns:a16="http://schemas.microsoft.com/office/drawing/2014/main" id="{885DC65C-80AD-4885-9A66-1EA6EAC94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566" y="2863285"/>
            <a:ext cx="1131429" cy="1131429"/>
          </a:xfrm>
          <a:prstGeom prst="rect">
            <a:avLst/>
          </a:prstGeom>
        </p:spPr>
      </p:pic>
      <p:pic>
        <p:nvPicPr>
          <p:cNvPr id="18" name="Picture 17" descr="A picture containing clock&#10;&#10;Description automatically generated">
            <a:extLst>
              <a:ext uri="{FF2B5EF4-FFF2-40B4-BE49-F238E27FC236}">
                <a16:creationId xmlns:a16="http://schemas.microsoft.com/office/drawing/2014/main" id="{D8978A77-2071-4C54-A0E4-1EB56A9E83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567" y="3892237"/>
            <a:ext cx="1131427" cy="1131427"/>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A3F11C8-4F2E-4A6B-A361-383102A05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9566" y="782019"/>
            <a:ext cx="1131428" cy="1131428"/>
          </a:xfrm>
          <a:prstGeom prst="rect">
            <a:avLst/>
          </a:prstGeom>
        </p:spPr>
      </p:pic>
      <p:pic>
        <p:nvPicPr>
          <p:cNvPr id="22" name="Picture 21" descr="A close up of a logo&#10;&#10;Description automatically generated">
            <a:extLst>
              <a:ext uri="{FF2B5EF4-FFF2-40B4-BE49-F238E27FC236}">
                <a16:creationId xmlns:a16="http://schemas.microsoft.com/office/drawing/2014/main" id="{63B191D1-193D-4EEF-8BDE-215AF5BB18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566" y="1813509"/>
            <a:ext cx="1131428" cy="1131428"/>
          </a:xfrm>
          <a:prstGeom prst="rect">
            <a:avLst/>
          </a:prstGeom>
        </p:spPr>
      </p:pic>
      <p:pic>
        <p:nvPicPr>
          <p:cNvPr id="24" name="Picture 23" descr="Graffiti on a wall&#10;&#10;Description automatically generated">
            <a:extLst>
              <a:ext uri="{FF2B5EF4-FFF2-40B4-BE49-F238E27FC236}">
                <a16:creationId xmlns:a16="http://schemas.microsoft.com/office/drawing/2014/main" id="{E7C6F4C3-2AC3-4A40-9DEE-12F1A2ADA6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4536" y="1938207"/>
            <a:ext cx="2143125" cy="2143125"/>
          </a:xfrm>
          <a:prstGeom prst="rect">
            <a:avLst/>
          </a:prstGeom>
        </p:spPr>
      </p:pic>
      <p:cxnSp>
        <p:nvCxnSpPr>
          <p:cNvPr id="35" name="Connector: Elbow 34">
            <a:extLst>
              <a:ext uri="{FF2B5EF4-FFF2-40B4-BE49-F238E27FC236}">
                <a16:creationId xmlns:a16="http://schemas.microsoft.com/office/drawing/2014/main" id="{3C9D8112-FB1E-4976-9379-7B7F2FDE9924}"/>
              </a:ext>
            </a:extLst>
          </p:cNvPr>
          <p:cNvCxnSpPr>
            <a:cxnSpLocks/>
            <a:stCxn id="20" idx="3"/>
          </p:cNvCxnSpPr>
          <p:nvPr/>
        </p:nvCxnSpPr>
        <p:spPr>
          <a:xfrm>
            <a:off x="1600994" y="1347733"/>
            <a:ext cx="1752600" cy="1615490"/>
          </a:xfrm>
          <a:prstGeom prst="bentConnector3">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443A0874-F205-4FAD-8689-6FD550445274}"/>
              </a:ext>
            </a:extLst>
          </p:cNvPr>
          <p:cNvCxnSpPr>
            <a:cxnSpLocks/>
          </p:cNvCxnSpPr>
          <p:nvPr/>
        </p:nvCxnSpPr>
        <p:spPr>
          <a:xfrm>
            <a:off x="1561335" y="2365925"/>
            <a:ext cx="1792259" cy="704954"/>
          </a:xfrm>
          <a:prstGeom prst="bentConnector3">
            <a:avLst>
              <a:gd name="adj1" fmla="val 46844"/>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9" name="Connector: Elbow 48">
            <a:extLst>
              <a:ext uri="{FF2B5EF4-FFF2-40B4-BE49-F238E27FC236}">
                <a16:creationId xmlns:a16="http://schemas.microsoft.com/office/drawing/2014/main" id="{B144C811-B3E6-46B5-847E-EA2F53744D92}"/>
              </a:ext>
            </a:extLst>
          </p:cNvPr>
          <p:cNvCxnSpPr>
            <a:cxnSpLocks/>
          </p:cNvCxnSpPr>
          <p:nvPr/>
        </p:nvCxnSpPr>
        <p:spPr>
          <a:xfrm flipV="1">
            <a:off x="1600994" y="3245638"/>
            <a:ext cx="1752600" cy="1214660"/>
          </a:xfrm>
          <a:prstGeom prst="bentConnector3">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3" name="Connector: Elbow 52">
            <a:extLst>
              <a:ext uri="{FF2B5EF4-FFF2-40B4-BE49-F238E27FC236}">
                <a16:creationId xmlns:a16="http://schemas.microsoft.com/office/drawing/2014/main" id="{501A5CAB-7D7C-4B86-A13C-4DCEC1BEAC34}"/>
              </a:ext>
            </a:extLst>
          </p:cNvPr>
          <p:cNvCxnSpPr>
            <a:cxnSpLocks/>
          </p:cNvCxnSpPr>
          <p:nvPr/>
        </p:nvCxnSpPr>
        <p:spPr>
          <a:xfrm flipV="1">
            <a:off x="1607302" y="3155069"/>
            <a:ext cx="1746292" cy="396068"/>
          </a:xfrm>
          <a:prstGeom prst="bentConnector3">
            <a:avLst>
              <a:gd name="adj1" fmla="val 45142"/>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pic>
        <p:nvPicPr>
          <p:cNvPr id="59" name="Picture 58">
            <a:extLst>
              <a:ext uri="{FF2B5EF4-FFF2-40B4-BE49-F238E27FC236}">
                <a16:creationId xmlns:a16="http://schemas.microsoft.com/office/drawing/2014/main" id="{04D4CE10-AFD6-45A7-AD6B-5EE7CB9259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9739" y="1969135"/>
            <a:ext cx="2119988" cy="2081267"/>
          </a:xfrm>
          <a:prstGeom prst="rect">
            <a:avLst/>
          </a:prstGeom>
        </p:spPr>
      </p:pic>
      <p:cxnSp>
        <p:nvCxnSpPr>
          <p:cNvPr id="61" name="Straight Arrow Connector 60">
            <a:extLst>
              <a:ext uri="{FF2B5EF4-FFF2-40B4-BE49-F238E27FC236}">
                <a16:creationId xmlns:a16="http://schemas.microsoft.com/office/drawing/2014/main" id="{151F83A2-733B-4542-B396-348829C2A198}"/>
              </a:ext>
            </a:extLst>
          </p:cNvPr>
          <p:cNvCxnSpPr>
            <a:cxnSpLocks/>
            <a:stCxn id="24" idx="3"/>
            <a:endCxn id="59" idx="1"/>
          </p:cNvCxnSpPr>
          <p:nvPr/>
        </p:nvCxnSpPr>
        <p:spPr>
          <a:xfrm flipV="1">
            <a:off x="5467661" y="3009769"/>
            <a:ext cx="105207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5" name="Picture 64" descr="A picture containing drawing&#10;&#10;Description automatically generated">
            <a:extLst>
              <a:ext uri="{FF2B5EF4-FFF2-40B4-BE49-F238E27FC236}">
                <a16:creationId xmlns:a16="http://schemas.microsoft.com/office/drawing/2014/main" id="{32CEF059-DB36-4B52-97AA-5FF3BE3EB9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91805" y="2264371"/>
            <a:ext cx="1490793" cy="1490793"/>
          </a:xfrm>
          <a:prstGeom prst="rect">
            <a:avLst/>
          </a:prstGeom>
        </p:spPr>
      </p:pic>
      <p:cxnSp>
        <p:nvCxnSpPr>
          <p:cNvPr id="66" name="Straight Arrow Connector 65">
            <a:extLst>
              <a:ext uri="{FF2B5EF4-FFF2-40B4-BE49-F238E27FC236}">
                <a16:creationId xmlns:a16="http://schemas.microsoft.com/office/drawing/2014/main" id="{9D5EC251-CB6F-40AE-9487-4DEB07B21537}"/>
              </a:ext>
            </a:extLst>
          </p:cNvPr>
          <p:cNvCxnSpPr/>
          <p:nvPr/>
        </p:nvCxnSpPr>
        <p:spPr>
          <a:xfrm flipV="1">
            <a:off x="8551797" y="3011339"/>
            <a:ext cx="105207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201D87F4-B60D-403A-92C1-A548FE3386E8}"/>
              </a:ext>
            </a:extLst>
          </p:cNvPr>
          <p:cNvCxnSpPr>
            <a:stCxn id="65" idx="0"/>
            <a:endCxn id="24" idx="0"/>
          </p:cNvCxnSpPr>
          <p:nvPr/>
        </p:nvCxnSpPr>
        <p:spPr>
          <a:xfrm rot="16200000" flipV="1">
            <a:off x="7253569" y="-919263"/>
            <a:ext cx="326164" cy="6041103"/>
          </a:xfrm>
          <a:prstGeom prst="bentConnector3">
            <a:avLst>
              <a:gd name="adj1" fmla="val 30881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9E618F79-7208-402D-81F8-A91C1570AF94}"/>
              </a:ext>
            </a:extLst>
          </p:cNvPr>
          <p:cNvSpPr/>
          <p:nvPr/>
        </p:nvSpPr>
        <p:spPr>
          <a:xfrm>
            <a:off x="576519" y="5418463"/>
            <a:ext cx="11288458" cy="1077218"/>
          </a:xfrm>
          <a:prstGeom prst="rect">
            <a:avLst/>
          </a:prstGeom>
        </p:spPr>
        <p:txBody>
          <a:bodyPr wrap="square">
            <a:spAutoFit/>
          </a:bodyPr>
          <a:lstStyle/>
          <a:p>
            <a:r>
              <a:rPr lang="en-US" sz="1600" dirty="0">
                <a:solidFill>
                  <a:srgbClr val="70AD47">
                    <a:lumMod val="75000"/>
                  </a:srgbClr>
                </a:solidFill>
                <a:latin typeface="IBM Plex Sans" panose="020B0503050203000203" pitchFamily="34" charset="0"/>
              </a:rPr>
              <a:t>The ides behind this model is to capture data from different online sources via APIs and process them in a machine learning AI engine. We take the engine to the online or could based web application which will be accessed and feed the online service providers. We take the decision based upon the output of the AI model and implement. Resampling is done  of the implemented model and outcome from the behavior and by monitoring the spread on a real time basis.</a:t>
            </a:r>
            <a:endParaRPr lang="en-US" dirty="0"/>
          </a:p>
        </p:txBody>
      </p:sp>
      <p:sp>
        <p:nvSpPr>
          <p:cNvPr id="73" name="Rectangle 72">
            <a:extLst>
              <a:ext uri="{FF2B5EF4-FFF2-40B4-BE49-F238E27FC236}">
                <a16:creationId xmlns:a16="http://schemas.microsoft.com/office/drawing/2014/main" id="{9298EDF7-5CEE-4988-AED7-DEC2E43A8653}"/>
              </a:ext>
            </a:extLst>
          </p:cNvPr>
          <p:cNvSpPr/>
          <p:nvPr/>
        </p:nvSpPr>
        <p:spPr>
          <a:xfrm>
            <a:off x="1691549" y="4636805"/>
            <a:ext cx="1131427" cy="600164"/>
          </a:xfrm>
          <a:prstGeom prst="rect">
            <a:avLst/>
          </a:prstGeom>
        </p:spPr>
        <p:txBody>
          <a:bodyPr wrap="square">
            <a:spAutoFit/>
          </a:bodyPr>
          <a:lstStyle/>
          <a:p>
            <a:pPr algn="ctr"/>
            <a:r>
              <a:rPr lang="en-US" sz="1100" dirty="0">
                <a:solidFill>
                  <a:schemeClr val="accent6">
                    <a:lumMod val="75000"/>
                  </a:schemeClr>
                </a:solidFill>
                <a:latin typeface="IBM Plex Sans" panose="020B0503050203000203" pitchFamily="34" charset="0"/>
              </a:rPr>
              <a:t>APIs for data acceptance and feedback</a:t>
            </a:r>
            <a:endParaRPr lang="en-US" sz="1100" dirty="0"/>
          </a:p>
        </p:txBody>
      </p:sp>
      <p:sp>
        <p:nvSpPr>
          <p:cNvPr id="74" name="Rectangle 73">
            <a:extLst>
              <a:ext uri="{FF2B5EF4-FFF2-40B4-BE49-F238E27FC236}">
                <a16:creationId xmlns:a16="http://schemas.microsoft.com/office/drawing/2014/main" id="{7502984A-F1D2-42B0-998D-9049630DA99D}"/>
              </a:ext>
            </a:extLst>
          </p:cNvPr>
          <p:cNvSpPr/>
          <p:nvPr/>
        </p:nvSpPr>
        <p:spPr>
          <a:xfrm>
            <a:off x="3898988" y="4245146"/>
            <a:ext cx="1210588" cy="261610"/>
          </a:xfrm>
          <a:prstGeom prst="rect">
            <a:avLst/>
          </a:prstGeom>
        </p:spPr>
        <p:txBody>
          <a:bodyPr wrap="none">
            <a:spAutoFit/>
          </a:bodyPr>
          <a:lstStyle/>
          <a:p>
            <a:r>
              <a:rPr lang="en-US" sz="1100" dirty="0">
                <a:solidFill>
                  <a:schemeClr val="accent6">
                    <a:lumMod val="75000"/>
                  </a:schemeClr>
                </a:solidFill>
                <a:latin typeface="IBM Plex Sans" panose="020B0503050203000203" pitchFamily="34" charset="0"/>
              </a:rPr>
              <a:t>AI based Engine</a:t>
            </a:r>
            <a:endParaRPr lang="en-US" sz="1100" dirty="0"/>
          </a:p>
        </p:txBody>
      </p:sp>
      <p:sp>
        <p:nvSpPr>
          <p:cNvPr id="75" name="Rectangle 74">
            <a:extLst>
              <a:ext uri="{FF2B5EF4-FFF2-40B4-BE49-F238E27FC236}">
                <a16:creationId xmlns:a16="http://schemas.microsoft.com/office/drawing/2014/main" id="{C0117ECC-C32E-43EF-8821-753D1E260D31}"/>
              </a:ext>
            </a:extLst>
          </p:cNvPr>
          <p:cNvSpPr/>
          <p:nvPr/>
        </p:nvSpPr>
        <p:spPr>
          <a:xfrm>
            <a:off x="6615738" y="4162258"/>
            <a:ext cx="1936059" cy="430887"/>
          </a:xfrm>
          <a:prstGeom prst="rect">
            <a:avLst/>
          </a:prstGeom>
        </p:spPr>
        <p:txBody>
          <a:bodyPr wrap="square">
            <a:spAutoFit/>
          </a:bodyPr>
          <a:lstStyle/>
          <a:p>
            <a:pPr algn="ctr"/>
            <a:r>
              <a:rPr lang="en-US" sz="1100" dirty="0">
                <a:solidFill>
                  <a:schemeClr val="accent6">
                    <a:lumMod val="75000"/>
                  </a:schemeClr>
                </a:solidFill>
                <a:latin typeface="IBM Plex Sans" panose="020B0503050203000203" pitchFamily="34" charset="0"/>
              </a:rPr>
              <a:t>Implementation on cloud based application</a:t>
            </a:r>
            <a:endParaRPr lang="en-US" sz="1100" dirty="0"/>
          </a:p>
        </p:txBody>
      </p:sp>
      <p:sp>
        <p:nvSpPr>
          <p:cNvPr id="76" name="Rectangle 75">
            <a:extLst>
              <a:ext uri="{FF2B5EF4-FFF2-40B4-BE49-F238E27FC236}">
                <a16:creationId xmlns:a16="http://schemas.microsoft.com/office/drawing/2014/main" id="{8BAE47F3-7615-474B-AD7A-EF4DDD44E417}"/>
              </a:ext>
            </a:extLst>
          </p:cNvPr>
          <p:cNvSpPr/>
          <p:nvPr/>
        </p:nvSpPr>
        <p:spPr>
          <a:xfrm>
            <a:off x="10604591" y="1597507"/>
            <a:ext cx="1490793" cy="600164"/>
          </a:xfrm>
          <a:prstGeom prst="rect">
            <a:avLst/>
          </a:prstGeom>
        </p:spPr>
        <p:txBody>
          <a:bodyPr wrap="square">
            <a:spAutoFit/>
          </a:bodyPr>
          <a:lstStyle/>
          <a:p>
            <a:pPr algn="ctr"/>
            <a:r>
              <a:rPr lang="en-US" sz="1100" dirty="0">
                <a:solidFill>
                  <a:schemeClr val="accent6">
                    <a:lumMod val="75000"/>
                  </a:schemeClr>
                </a:solidFill>
                <a:latin typeface="IBM Plex Sans" panose="020B0503050203000203" pitchFamily="34" charset="0"/>
              </a:rPr>
              <a:t>Implement to the community and Resampling</a:t>
            </a:r>
            <a:endParaRPr lang="en-US" sz="1100" dirty="0"/>
          </a:p>
        </p:txBody>
      </p:sp>
    </p:spTree>
    <p:extLst>
      <p:ext uri="{BB962C8B-B14F-4D97-AF65-F5344CB8AC3E}">
        <p14:creationId xmlns:p14="http://schemas.microsoft.com/office/powerpoint/2010/main" val="349326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Summarize and Thank You</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2677656"/>
          </a:xfrm>
          <a:prstGeom prst="rect">
            <a:avLst/>
          </a:prstGeom>
        </p:spPr>
        <p:txBody>
          <a:bodyPr wrap="square">
            <a:spAutoFit/>
          </a:bodyPr>
          <a:lstStyle/>
          <a:p>
            <a:r>
              <a:rPr lang="en-US" sz="2800" b="1" dirty="0">
                <a:solidFill>
                  <a:schemeClr val="accent6">
                    <a:lumMod val="75000"/>
                  </a:schemeClr>
                </a:solidFill>
                <a:latin typeface="IBM Plex Sans" panose="020B0503050203000203" pitchFamily="34" charset="0"/>
              </a:rPr>
              <a:t>The Fighter Assistant</a:t>
            </a:r>
            <a:r>
              <a:rPr lang="en-US" sz="2800" dirty="0">
                <a:solidFill>
                  <a:schemeClr val="accent6">
                    <a:lumMod val="75000"/>
                  </a:schemeClr>
                </a:solidFill>
                <a:latin typeface="IBM Plex Sans" panose="020B0503050203000203" pitchFamily="34" charset="0"/>
              </a:rPr>
              <a:t> </a:t>
            </a:r>
            <a:r>
              <a:rPr lang="en-US" sz="2000" dirty="0">
                <a:solidFill>
                  <a:schemeClr val="accent6">
                    <a:lumMod val="75000"/>
                  </a:schemeClr>
                </a:solidFill>
                <a:latin typeface="IBM Plex Sans" panose="020B0503050203000203" pitchFamily="34" charset="0"/>
              </a:rPr>
              <a:t>provides ability to access and get data from multiple sources , ability to make decision by means of machine learning technologies, time series analysis and mathematical model to assist governing bodies to provide support in decision making, forecasting and budget allocation planning's. Keeping COVID-19 situation in mind it can be used to identify and mark impacted areas on map, and helps measuring the lockdown span based on the rate of spread.</a:t>
            </a:r>
          </a:p>
          <a:p>
            <a:r>
              <a:rPr lang="en-US" sz="2000" dirty="0">
                <a:solidFill>
                  <a:schemeClr val="accent6">
                    <a:lumMod val="75000"/>
                  </a:schemeClr>
                </a:solidFill>
                <a:latin typeface="IBM Plex Sans" panose="020B0503050203000203" pitchFamily="34" charset="0"/>
              </a:rPr>
              <a:t>When implemented this will grow to a cloud based application with full automation and processing real time data from web.</a:t>
            </a:r>
          </a:p>
          <a:p>
            <a:endParaRPr lang="en-US" sz="2000" dirty="0">
              <a:solidFill>
                <a:schemeClr val="accent6">
                  <a:lumMod val="75000"/>
                </a:schemeClr>
              </a:solidFill>
              <a:latin typeface="IBM Plex Sans" panose="020B0503050203000203" pitchFamily="34" charset="0"/>
            </a:endParaRPr>
          </a:p>
        </p:txBody>
      </p:sp>
    </p:spTree>
    <p:extLst>
      <p:ext uri="{BB962C8B-B14F-4D97-AF65-F5344CB8AC3E}">
        <p14:creationId xmlns:p14="http://schemas.microsoft.com/office/powerpoint/2010/main" val="398465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C78B5-FABB-714C-AA3F-DE6BC2C6DD90}"/>
              </a:ext>
            </a:extLst>
          </p:cNvPr>
          <p:cNvSpPr txBox="1"/>
          <p:nvPr/>
        </p:nvSpPr>
        <p:spPr>
          <a:xfrm>
            <a:off x="4953794" y="2895600"/>
            <a:ext cx="2333075" cy="707886"/>
          </a:xfrm>
          <a:prstGeom prst="rect">
            <a:avLst/>
          </a:prstGeom>
          <a:noFill/>
        </p:spPr>
        <p:txBody>
          <a:bodyPr wrap="none" rtlCol="0">
            <a:spAutoFit/>
          </a:bodyPr>
          <a:lstStyle/>
          <a:p>
            <a:r>
              <a:rPr lang="en-US" sz="4000" dirty="0"/>
              <a:t>Thank you</a:t>
            </a:r>
          </a:p>
        </p:txBody>
      </p:sp>
    </p:spTree>
    <p:extLst>
      <p:ext uri="{BB962C8B-B14F-4D97-AF65-F5344CB8AC3E}">
        <p14:creationId xmlns:p14="http://schemas.microsoft.com/office/powerpoint/2010/main" val="2396038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46100</TotalTime>
  <Words>805</Words>
  <Application>Microsoft Office PowerPoint</Application>
  <PresentationFormat>Custom</PresentationFormat>
  <Paragraphs>79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IBM Plex Mono</vt:lpstr>
      <vt:lpstr>IBM Plex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2020</dc:title>
  <dc:subject/>
  <dc:creator>Pallavi Nagaraj</dc:creator>
  <cp:keywords/>
  <dc:description/>
  <cp:lastModifiedBy>Pratyaya Mondal</cp:lastModifiedBy>
  <cp:revision>416</cp:revision>
  <cp:lastPrinted>1601-01-01T00:00:00Z</cp:lastPrinted>
  <dcterms:created xsi:type="dcterms:W3CDTF">1601-01-01T00:00:00Z</dcterms:created>
  <dcterms:modified xsi:type="dcterms:W3CDTF">2020-04-26T09:01:18Z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Digital Technology Labs</vt:lpwstr>
  </property>
  <property fmtid="{D5CDD505-2E9C-101B-9397-08002B2CF9AE}" pid="3" name="Owner">
    <vt:lpwstr>Pallavi Nagaraj</vt:lpwstr>
  </property>
</Properties>
</file>