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7620000" cx="10160000"/>
  <p:notesSz cx="7620000" cy="10160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762000" y="4826000"/>
            <a:ext cx="6096000" cy="45720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 name="Shape 19"/>
        <p:cNvGrpSpPr/>
        <p:nvPr/>
      </p:nvGrpSpPr>
      <p:grpSpPr>
        <a:xfrm>
          <a:off x="0" y="0"/>
          <a:ext cx="0" cy="0"/>
          <a:chOff x="0" y="0"/>
          <a:chExt cx="0" cy="0"/>
        </a:xfrm>
      </p:grpSpPr>
      <p:sp>
        <p:nvSpPr>
          <p:cNvPr id="20" name="Shape 20"/>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21" name="Shape 21"/>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 name="Shape 27"/>
        <p:cNvGrpSpPr/>
        <p:nvPr/>
      </p:nvGrpSpPr>
      <p:grpSpPr>
        <a:xfrm>
          <a:off x="0" y="0"/>
          <a:ext cx="0" cy="0"/>
          <a:chOff x="0" y="0"/>
          <a:chExt cx="0" cy="0"/>
        </a:xfrm>
      </p:grpSpPr>
      <p:sp>
        <p:nvSpPr>
          <p:cNvPr id="28" name="Shape 28"/>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29" name="Shape 29"/>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 name="Shape 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x="0" y="0"/>
          <a:ext cx="0" cy="0"/>
          <a:chOff x="0" y="0"/>
          <a:chExt cx="0" cy="0"/>
        </a:xfrm>
      </p:grpSpPr>
      <p:sp>
        <p:nvSpPr>
          <p:cNvPr id="8" name="Shape 8"/>
          <p:cNvSpPr txBox="1"/>
          <p:nvPr>
            <p:ph type="ctrTitle"/>
          </p:nvPr>
        </p:nvSpPr>
        <p:spPr>
          <a:xfrm>
            <a:off x="914400" y="3048000"/>
            <a:ext cx="8331200" cy="1219199"/>
          </a:xfrm>
          <a:prstGeom prst="rect">
            <a:avLst/>
          </a:prstGeom>
          <a:noFill/>
          <a:ln>
            <a:noFill/>
          </a:ln>
        </p:spPr>
        <p:txBody>
          <a:bodyPr anchorCtr="0" anchor="t"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9" name="Shape 9"/>
          <p:cNvSpPr txBox="1"/>
          <p:nvPr>
            <p:ph idx="1" type="subTitle"/>
          </p:nvPr>
        </p:nvSpPr>
        <p:spPr>
          <a:xfrm>
            <a:off x="1828800" y="4572000"/>
            <a:ext cx="6502399" cy="914400"/>
          </a:xfrm>
          <a:prstGeom prst="rect">
            <a:avLst/>
          </a:prstGeom>
          <a:noFill/>
          <a:ln>
            <a:noFill/>
          </a:ln>
        </p:spPr>
        <p:txBody>
          <a:bodyPr anchorCtr="0" anchor="t" bIns="91425" lIns="91425" rIns="91425" tIns="91425"/>
          <a:lstStyle>
            <a:lvl1pPr lvl="0" algn="ctr">
              <a:spcBef>
                <a:spcPts val="0"/>
              </a:spcBef>
              <a:buSzPct val="100000"/>
              <a:defRPr sz="3200"/>
            </a:lvl1pPr>
            <a:lvl2pPr lvl="1" algn="ctr">
              <a:spcBef>
                <a:spcPts val="0"/>
              </a:spcBef>
              <a:buSzPct val="100000"/>
              <a:defRPr sz="3200"/>
            </a:lvl2pPr>
            <a:lvl3pPr lvl="2" algn="ctr">
              <a:spcBef>
                <a:spcPts val="0"/>
              </a:spcBef>
              <a:buSzPct val="100000"/>
              <a:defRPr sz="3200"/>
            </a:lvl3pPr>
            <a:lvl4pPr lvl="3" algn="ctr">
              <a:spcBef>
                <a:spcPts val="0"/>
              </a:spcBef>
              <a:buSzPct val="100000"/>
              <a:defRPr sz="3200"/>
            </a:lvl4pPr>
            <a:lvl5pPr lvl="4" algn="ctr">
              <a:spcBef>
                <a:spcPts val="0"/>
              </a:spcBef>
              <a:buSzPct val="100000"/>
              <a:defRPr sz="3200"/>
            </a:lvl5pPr>
            <a:lvl6pPr lvl="5" algn="ctr">
              <a:spcBef>
                <a:spcPts val="0"/>
              </a:spcBef>
              <a:buSzPct val="100000"/>
              <a:defRPr sz="3200"/>
            </a:lvl6pPr>
            <a:lvl7pPr lvl="6" algn="ctr">
              <a:spcBef>
                <a:spcPts val="0"/>
              </a:spcBef>
              <a:buSzPct val="100000"/>
              <a:defRPr sz="3200"/>
            </a:lvl7pPr>
            <a:lvl8pPr lvl="7" algn="ctr">
              <a:spcBef>
                <a:spcPts val="0"/>
              </a:spcBef>
              <a:buSzPct val="100000"/>
              <a:defRPr sz="3200"/>
            </a:lvl8pPr>
            <a:lvl9pPr lvl="8" algn="ctr">
              <a:spcBef>
                <a:spcPts val="0"/>
              </a:spcBef>
              <a:buSzPct val="100000"/>
              <a:defRPr sz="3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x="0" y="0"/>
          <a:ext cx="0" cy="0"/>
          <a:chOff x="0" y="0"/>
          <a:chExt cx="0" cy="0"/>
        </a:xfrm>
      </p:grpSpPr>
      <p:sp>
        <p:nvSpPr>
          <p:cNvPr id="11" name="Shape 11"/>
          <p:cNvSpPr txBox="1"/>
          <p:nvPr>
            <p:ph type="title"/>
          </p:nvPr>
        </p:nvSpPr>
        <p:spPr>
          <a:xfrm>
            <a:off x="304800" y="304800"/>
            <a:ext cx="9550400" cy="914400"/>
          </a:xfrm>
          <a:prstGeom prst="rect">
            <a:avLst/>
          </a:prstGeom>
          <a:noFill/>
          <a:ln>
            <a:noFill/>
          </a:ln>
        </p:spPr>
        <p:txBody>
          <a:bodyPr anchorCtr="0" anchor="t" bIns="91425" lIns="91425" rIns="91425" tIns="91425"/>
          <a:lstStyle>
            <a:lvl1pPr lvl="0">
              <a:spcBef>
                <a:spcPts val="0"/>
              </a:spcBef>
              <a:buSzPct val="99224"/>
              <a:defRPr sz="4266"/>
            </a:lvl1pPr>
            <a:lvl2pPr lvl="1">
              <a:spcBef>
                <a:spcPts val="0"/>
              </a:spcBef>
              <a:buSzPct val="99224"/>
              <a:defRPr sz="4266"/>
            </a:lvl2pPr>
            <a:lvl3pPr lvl="2">
              <a:spcBef>
                <a:spcPts val="0"/>
              </a:spcBef>
              <a:buSzPct val="99224"/>
              <a:defRPr sz="4266"/>
            </a:lvl3pPr>
            <a:lvl4pPr lvl="3">
              <a:spcBef>
                <a:spcPts val="0"/>
              </a:spcBef>
              <a:buSzPct val="99224"/>
              <a:defRPr sz="4266"/>
            </a:lvl4pPr>
            <a:lvl5pPr lvl="4">
              <a:spcBef>
                <a:spcPts val="0"/>
              </a:spcBef>
              <a:buSzPct val="99224"/>
              <a:defRPr sz="4266"/>
            </a:lvl5pPr>
            <a:lvl6pPr lvl="5">
              <a:spcBef>
                <a:spcPts val="0"/>
              </a:spcBef>
              <a:buSzPct val="99224"/>
              <a:defRPr sz="4266"/>
            </a:lvl6pPr>
            <a:lvl7pPr lvl="6">
              <a:spcBef>
                <a:spcPts val="0"/>
              </a:spcBef>
              <a:buSzPct val="99224"/>
              <a:defRPr sz="4266"/>
            </a:lvl7pPr>
            <a:lvl8pPr lvl="7">
              <a:spcBef>
                <a:spcPts val="0"/>
              </a:spcBef>
              <a:buSzPct val="99224"/>
              <a:defRPr sz="4266"/>
            </a:lvl8pPr>
            <a:lvl9pPr lvl="8">
              <a:spcBef>
                <a:spcPts val="0"/>
              </a:spcBef>
              <a:buSzPct val="99224"/>
              <a:defRPr sz="4266"/>
            </a:lvl9pPr>
          </a:lstStyle>
          <a:p/>
        </p:txBody>
      </p:sp>
      <p:sp>
        <p:nvSpPr>
          <p:cNvPr id="12" name="Shape 12"/>
          <p:cNvSpPr txBox="1"/>
          <p:nvPr>
            <p:ph idx="1" type="body"/>
          </p:nvPr>
        </p:nvSpPr>
        <p:spPr>
          <a:xfrm>
            <a:off x="304800" y="1828800"/>
            <a:ext cx="9550400" cy="5486399"/>
          </a:xfrm>
          <a:prstGeom prst="rect">
            <a:avLst/>
          </a:prstGeom>
          <a:noFill/>
          <a:ln>
            <a:noFill/>
          </a:ln>
        </p:spPr>
        <p:txBody>
          <a:bodyPr anchorCtr="0" anchor="t" bIns="91425" lIns="91425" rIns="91425" tIns="91425"/>
          <a:lstStyle>
            <a:lvl1pPr lvl="0">
              <a:spcBef>
                <a:spcPts val="0"/>
              </a:spcBef>
              <a:buSzPct val="98765"/>
              <a:defRPr sz="2666"/>
            </a:lvl1pPr>
            <a:lvl2pPr lvl="1">
              <a:spcBef>
                <a:spcPts val="0"/>
              </a:spcBef>
              <a:buSzPct val="98765"/>
              <a:defRPr sz="2666"/>
            </a:lvl2pPr>
            <a:lvl3pPr lvl="2">
              <a:spcBef>
                <a:spcPts val="0"/>
              </a:spcBef>
              <a:buSzPct val="98765"/>
              <a:defRPr sz="2666"/>
            </a:lvl3pPr>
            <a:lvl4pPr lvl="3">
              <a:spcBef>
                <a:spcPts val="0"/>
              </a:spcBef>
              <a:buSzPct val="98765"/>
              <a:defRPr sz="2666"/>
            </a:lvl4pPr>
            <a:lvl5pPr lvl="4">
              <a:spcBef>
                <a:spcPts val="0"/>
              </a:spcBef>
              <a:buSzPct val="98765"/>
              <a:defRPr sz="2666"/>
            </a:lvl5pPr>
            <a:lvl6pPr lvl="5">
              <a:spcBef>
                <a:spcPts val="0"/>
              </a:spcBef>
              <a:buSzPct val="98765"/>
              <a:defRPr sz="2666"/>
            </a:lvl6pPr>
            <a:lvl7pPr lvl="6">
              <a:spcBef>
                <a:spcPts val="0"/>
              </a:spcBef>
              <a:buSzPct val="98765"/>
              <a:defRPr sz="2666"/>
            </a:lvl7pPr>
            <a:lvl8pPr lvl="7">
              <a:spcBef>
                <a:spcPts val="0"/>
              </a:spcBef>
              <a:buSzPct val="98765"/>
              <a:defRPr sz="2666"/>
            </a:lvl8pPr>
            <a:lvl9pPr lvl="8">
              <a:spcBef>
                <a:spcPts val="0"/>
              </a:spcBef>
              <a:buSzPct val="98765"/>
              <a:defRPr sz="2666"/>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x="0" y="0"/>
          <a:ext cx="0" cy="0"/>
          <a:chOff x="0" y="0"/>
          <a:chExt cx="0" cy="0"/>
        </a:xfrm>
      </p:grpSpPr>
      <p:sp>
        <p:nvSpPr>
          <p:cNvPr id="14" name="Shape 14"/>
          <p:cNvSpPr txBox="1"/>
          <p:nvPr>
            <p:ph type="title"/>
          </p:nvPr>
        </p:nvSpPr>
        <p:spPr>
          <a:xfrm>
            <a:off x="304800" y="304800"/>
            <a:ext cx="9550400" cy="914400"/>
          </a:xfrm>
          <a:prstGeom prst="rect">
            <a:avLst/>
          </a:prstGeom>
          <a:noFill/>
          <a:ln>
            <a:noFill/>
          </a:ln>
        </p:spPr>
        <p:txBody>
          <a:bodyPr anchorCtr="0" anchor="t" bIns="91425" lIns="91425" rIns="91425" tIns="91425"/>
          <a:lstStyle>
            <a:lvl1pPr lvl="0">
              <a:spcBef>
                <a:spcPts val="0"/>
              </a:spcBef>
              <a:buSzPct val="99224"/>
              <a:defRPr sz="4266"/>
            </a:lvl1pPr>
            <a:lvl2pPr lvl="1">
              <a:spcBef>
                <a:spcPts val="0"/>
              </a:spcBef>
              <a:buSzPct val="99224"/>
              <a:defRPr sz="4266"/>
            </a:lvl2pPr>
            <a:lvl3pPr lvl="2">
              <a:spcBef>
                <a:spcPts val="0"/>
              </a:spcBef>
              <a:buSzPct val="99224"/>
              <a:defRPr sz="4266"/>
            </a:lvl3pPr>
            <a:lvl4pPr lvl="3">
              <a:spcBef>
                <a:spcPts val="0"/>
              </a:spcBef>
              <a:buSzPct val="99224"/>
              <a:defRPr sz="4266"/>
            </a:lvl4pPr>
            <a:lvl5pPr lvl="4">
              <a:spcBef>
                <a:spcPts val="0"/>
              </a:spcBef>
              <a:buSzPct val="99224"/>
              <a:defRPr sz="4266"/>
            </a:lvl5pPr>
            <a:lvl6pPr lvl="5">
              <a:spcBef>
                <a:spcPts val="0"/>
              </a:spcBef>
              <a:buSzPct val="99224"/>
              <a:defRPr sz="4266"/>
            </a:lvl6pPr>
            <a:lvl7pPr lvl="6">
              <a:spcBef>
                <a:spcPts val="0"/>
              </a:spcBef>
              <a:buSzPct val="99224"/>
              <a:defRPr sz="4266"/>
            </a:lvl7pPr>
            <a:lvl8pPr lvl="7">
              <a:spcBef>
                <a:spcPts val="0"/>
              </a:spcBef>
              <a:buSzPct val="99224"/>
              <a:defRPr sz="4266"/>
            </a:lvl8pPr>
            <a:lvl9pPr lvl="8">
              <a:spcBef>
                <a:spcPts val="0"/>
              </a:spcBef>
              <a:buSzPct val="99224"/>
              <a:defRPr sz="4266"/>
            </a:lvl9pPr>
          </a:lstStyle>
          <a:p/>
        </p:txBody>
      </p:sp>
      <p:sp>
        <p:nvSpPr>
          <p:cNvPr id="15" name="Shape 15"/>
          <p:cNvSpPr txBox="1"/>
          <p:nvPr>
            <p:ph idx="1" type="body"/>
          </p:nvPr>
        </p:nvSpPr>
        <p:spPr>
          <a:xfrm>
            <a:off x="304800" y="1828800"/>
            <a:ext cx="4470399" cy="5486399"/>
          </a:xfrm>
          <a:prstGeom prst="rect">
            <a:avLst/>
          </a:prstGeom>
          <a:noFill/>
          <a:ln>
            <a:noFill/>
          </a:ln>
        </p:spPr>
        <p:txBody>
          <a:bodyPr anchorCtr="0" anchor="t" bIns="91425" lIns="91425" rIns="91425" tIns="91425"/>
          <a:lstStyle>
            <a:lvl1pPr lvl="0">
              <a:spcBef>
                <a:spcPts val="0"/>
              </a:spcBef>
              <a:buSzPct val="98765"/>
              <a:defRPr sz="2666"/>
            </a:lvl1pPr>
            <a:lvl2pPr lvl="1">
              <a:spcBef>
                <a:spcPts val="0"/>
              </a:spcBef>
              <a:buSzPct val="98765"/>
              <a:defRPr sz="2666"/>
            </a:lvl2pPr>
            <a:lvl3pPr lvl="2">
              <a:spcBef>
                <a:spcPts val="0"/>
              </a:spcBef>
              <a:buSzPct val="98765"/>
              <a:defRPr sz="2666"/>
            </a:lvl3pPr>
            <a:lvl4pPr lvl="3">
              <a:spcBef>
                <a:spcPts val="0"/>
              </a:spcBef>
              <a:buSzPct val="98765"/>
              <a:defRPr sz="2666"/>
            </a:lvl4pPr>
            <a:lvl5pPr lvl="4">
              <a:spcBef>
                <a:spcPts val="0"/>
              </a:spcBef>
              <a:buSzPct val="98765"/>
              <a:defRPr sz="2666"/>
            </a:lvl5pPr>
            <a:lvl6pPr lvl="5">
              <a:spcBef>
                <a:spcPts val="0"/>
              </a:spcBef>
              <a:buSzPct val="98765"/>
              <a:defRPr sz="2666"/>
            </a:lvl6pPr>
            <a:lvl7pPr lvl="6">
              <a:spcBef>
                <a:spcPts val="0"/>
              </a:spcBef>
              <a:buSzPct val="98765"/>
              <a:defRPr sz="2666"/>
            </a:lvl7pPr>
            <a:lvl8pPr lvl="7">
              <a:spcBef>
                <a:spcPts val="0"/>
              </a:spcBef>
              <a:buSzPct val="98765"/>
              <a:defRPr sz="2666"/>
            </a:lvl8pPr>
            <a:lvl9pPr lvl="8">
              <a:spcBef>
                <a:spcPts val="0"/>
              </a:spcBef>
              <a:buSzPct val="98765"/>
              <a:defRPr sz="2666"/>
            </a:lvl9pPr>
          </a:lstStyle>
          <a:p/>
        </p:txBody>
      </p:sp>
      <p:sp>
        <p:nvSpPr>
          <p:cNvPr id="16" name="Shape 16"/>
          <p:cNvSpPr txBox="1"/>
          <p:nvPr>
            <p:ph idx="2" type="body"/>
          </p:nvPr>
        </p:nvSpPr>
        <p:spPr>
          <a:xfrm>
            <a:off x="5384800" y="1828800"/>
            <a:ext cx="4470399" cy="5486399"/>
          </a:xfrm>
          <a:prstGeom prst="rect">
            <a:avLst/>
          </a:prstGeom>
          <a:noFill/>
          <a:ln>
            <a:noFill/>
          </a:ln>
        </p:spPr>
        <p:txBody>
          <a:bodyPr anchorCtr="0" anchor="t" bIns="91425" lIns="91425" rIns="91425" tIns="91425"/>
          <a:lstStyle>
            <a:lvl1pPr lvl="0">
              <a:spcBef>
                <a:spcPts val="0"/>
              </a:spcBef>
              <a:buSzPct val="98765"/>
              <a:defRPr sz="2666"/>
            </a:lvl1pPr>
            <a:lvl2pPr lvl="1">
              <a:spcBef>
                <a:spcPts val="0"/>
              </a:spcBef>
              <a:buSzPct val="98765"/>
              <a:defRPr sz="2666"/>
            </a:lvl2pPr>
            <a:lvl3pPr lvl="2">
              <a:spcBef>
                <a:spcPts val="0"/>
              </a:spcBef>
              <a:buSzPct val="98765"/>
              <a:defRPr sz="2666"/>
            </a:lvl3pPr>
            <a:lvl4pPr lvl="3">
              <a:spcBef>
                <a:spcPts val="0"/>
              </a:spcBef>
              <a:buSzPct val="98765"/>
              <a:defRPr sz="2666"/>
            </a:lvl4pPr>
            <a:lvl5pPr lvl="4">
              <a:spcBef>
                <a:spcPts val="0"/>
              </a:spcBef>
              <a:buSzPct val="98765"/>
              <a:defRPr sz="2666"/>
            </a:lvl5pPr>
            <a:lvl6pPr lvl="5">
              <a:spcBef>
                <a:spcPts val="0"/>
              </a:spcBef>
              <a:buSzPct val="98765"/>
              <a:defRPr sz="2666"/>
            </a:lvl6pPr>
            <a:lvl7pPr lvl="6">
              <a:spcBef>
                <a:spcPts val="0"/>
              </a:spcBef>
              <a:buSzPct val="98765"/>
              <a:defRPr sz="2666"/>
            </a:lvl7pPr>
            <a:lvl8pPr lvl="7">
              <a:spcBef>
                <a:spcPts val="0"/>
              </a:spcBef>
              <a:buSzPct val="98765"/>
              <a:defRPr sz="2666"/>
            </a:lvl8pPr>
            <a:lvl9pPr lvl="8">
              <a:spcBef>
                <a:spcPts val="0"/>
              </a:spcBef>
              <a:buSzPct val="98765"/>
              <a:defRPr sz="2666"/>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7" name="Shape 17"/>
        <p:cNvGrpSpPr/>
        <p:nvPr/>
      </p:nvGrpSpPr>
      <p:grpSpPr>
        <a:xfrm>
          <a:off x="0" y="0"/>
          <a:ext cx="0" cy="0"/>
          <a:chOff x="0" y="0"/>
          <a:chExt cx="0" cy="0"/>
        </a:xfrm>
      </p:grpSpPr>
      <p:sp>
        <p:nvSpPr>
          <p:cNvPr id="18" name="Shape 18"/>
          <p:cNvSpPr txBox="1"/>
          <p:nvPr>
            <p:ph idx="1" type="body"/>
          </p:nvPr>
        </p:nvSpPr>
        <p:spPr>
          <a:xfrm>
            <a:off x="304800" y="6705600"/>
            <a:ext cx="9550400" cy="609599"/>
          </a:xfrm>
          <a:prstGeom prst="rect">
            <a:avLst/>
          </a:prstGeom>
          <a:noFill/>
          <a:ln>
            <a:noFill/>
          </a:ln>
        </p:spPr>
        <p:txBody>
          <a:bodyPr anchorCtr="0" anchor="t" bIns="91425" lIns="91425" rIns="91425" tIns="91425"/>
          <a:lstStyle>
            <a:lvl1pPr lvl="0" algn="ctr">
              <a:spcBef>
                <a:spcPts val="0"/>
              </a:spcBef>
              <a:buSzPct val="100000"/>
              <a:defRPr sz="3200"/>
            </a:lvl1pPr>
            <a:lvl2pPr lvl="1" algn="ctr">
              <a:spcBef>
                <a:spcPts val="0"/>
              </a:spcBef>
              <a:buSzPct val="100000"/>
              <a:defRPr sz="3200"/>
            </a:lvl2pPr>
            <a:lvl3pPr lvl="2" algn="ctr">
              <a:spcBef>
                <a:spcPts val="0"/>
              </a:spcBef>
              <a:buSzPct val="100000"/>
              <a:defRPr sz="3200"/>
            </a:lvl3pPr>
            <a:lvl4pPr lvl="3" algn="ctr">
              <a:spcBef>
                <a:spcPts val="0"/>
              </a:spcBef>
              <a:buSzPct val="100000"/>
              <a:defRPr sz="3200"/>
            </a:lvl4pPr>
            <a:lvl5pPr lvl="4" algn="ctr">
              <a:spcBef>
                <a:spcPts val="0"/>
              </a:spcBef>
              <a:buSzPct val="100000"/>
              <a:defRPr sz="3200"/>
            </a:lvl5pPr>
            <a:lvl6pPr lvl="5" algn="ctr">
              <a:spcBef>
                <a:spcPts val="0"/>
              </a:spcBef>
              <a:buSzPct val="100000"/>
              <a:defRPr sz="3200"/>
            </a:lvl6pPr>
            <a:lvl7pPr lvl="6" algn="ctr">
              <a:spcBef>
                <a:spcPts val="0"/>
              </a:spcBef>
              <a:buSzPct val="100000"/>
              <a:defRPr sz="3200"/>
            </a:lvl7pPr>
            <a:lvl8pPr lvl="7" algn="ctr">
              <a:spcBef>
                <a:spcPts val="0"/>
              </a:spcBef>
              <a:buSzPct val="100000"/>
              <a:defRPr sz="3200"/>
            </a:lvl8pPr>
            <a:lvl9pPr lvl="8" algn="ctr">
              <a:spcBef>
                <a:spcPts val="0"/>
              </a:spcBef>
              <a:buSzPct val="100000"/>
              <a:defRPr sz="3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5.png"/><Relationship Id="rId4" Type="http://schemas.openxmlformats.org/officeDocument/2006/relationships/image" Target="../media/image04.png"/><Relationship Id="rId5" Type="http://schemas.openxmlformats.org/officeDocument/2006/relationships/image" Target="../media/image0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5.png"/><Relationship Id="rId4" Type="http://schemas.openxmlformats.org/officeDocument/2006/relationships/image" Target="../media/image8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9.png"/><Relationship Id="rId4" Type="http://schemas.openxmlformats.org/officeDocument/2006/relationships/hyperlink" Target="http://129.81.170.14/~cortez/Prints/thur2.pdf" TargetMode="External"/><Relationship Id="rId5" Type="http://schemas.openxmlformats.org/officeDocument/2006/relationships/hyperlink" Target="https://people.ok.ubc.ca/rtyson/Research/Mtl2008.p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40" Type="http://schemas.openxmlformats.org/officeDocument/2006/relationships/image" Target="../media/image46.png"/><Relationship Id="rId42" Type="http://schemas.openxmlformats.org/officeDocument/2006/relationships/image" Target="../media/image42.png"/><Relationship Id="rId41" Type="http://schemas.openxmlformats.org/officeDocument/2006/relationships/image" Target="../media/image40.png"/><Relationship Id="rId44" Type="http://schemas.openxmlformats.org/officeDocument/2006/relationships/image" Target="../media/image45.png"/><Relationship Id="rId43" Type="http://schemas.openxmlformats.org/officeDocument/2006/relationships/image" Target="../media/image43.png"/><Relationship Id="rId46" Type="http://schemas.openxmlformats.org/officeDocument/2006/relationships/image" Target="../media/image44.png"/><Relationship Id="rId45" Type="http://schemas.openxmlformats.org/officeDocument/2006/relationships/image" Target="../media/image41.png"/><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09.png"/><Relationship Id="rId4" Type="http://schemas.openxmlformats.org/officeDocument/2006/relationships/image" Target="../media/image02.png"/><Relationship Id="rId9" Type="http://schemas.openxmlformats.org/officeDocument/2006/relationships/image" Target="../media/image06.png"/><Relationship Id="rId48" Type="http://schemas.openxmlformats.org/officeDocument/2006/relationships/image" Target="../media/image48.png"/><Relationship Id="rId47" Type="http://schemas.openxmlformats.org/officeDocument/2006/relationships/image" Target="../media/image47.png"/><Relationship Id="rId49" Type="http://schemas.openxmlformats.org/officeDocument/2006/relationships/image" Target="../media/image50.png"/><Relationship Id="rId5" Type="http://schemas.openxmlformats.org/officeDocument/2006/relationships/image" Target="../media/image07.png"/><Relationship Id="rId6" Type="http://schemas.openxmlformats.org/officeDocument/2006/relationships/image" Target="../media/image08.png"/><Relationship Id="rId7" Type="http://schemas.openxmlformats.org/officeDocument/2006/relationships/image" Target="../media/image00.png"/><Relationship Id="rId8" Type="http://schemas.openxmlformats.org/officeDocument/2006/relationships/image" Target="../media/image01.png"/><Relationship Id="rId31" Type="http://schemas.openxmlformats.org/officeDocument/2006/relationships/image" Target="../media/image31.png"/><Relationship Id="rId30" Type="http://schemas.openxmlformats.org/officeDocument/2006/relationships/image" Target="../media/image30.png"/><Relationship Id="rId33" Type="http://schemas.openxmlformats.org/officeDocument/2006/relationships/image" Target="../media/image37.png"/><Relationship Id="rId32" Type="http://schemas.openxmlformats.org/officeDocument/2006/relationships/image" Target="../media/image32.png"/><Relationship Id="rId35" Type="http://schemas.openxmlformats.org/officeDocument/2006/relationships/image" Target="../media/image34.png"/><Relationship Id="rId34" Type="http://schemas.openxmlformats.org/officeDocument/2006/relationships/image" Target="../media/image36.png"/><Relationship Id="rId71" Type="http://schemas.openxmlformats.org/officeDocument/2006/relationships/image" Target="../media/image76.png"/><Relationship Id="rId70" Type="http://schemas.openxmlformats.org/officeDocument/2006/relationships/image" Target="../media/image72.png"/><Relationship Id="rId37" Type="http://schemas.openxmlformats.org/officeDocument/2006/relationships/image" Target="../media/image35.png"/><Relationship Id="rId36" Type="http://schemas.openxmlformats.org/officeDocument/2006/relationships/image" Target="../media/image33.png"/><Relationship Id="rId39" Type="http://schemas.openxmlformats.org/officeDocument/2006/relationships/image" Target="../media/image38.png"/><Relationship Id="rId38" Type="http://schemas.openxmlformats.org/officeDocument/2006/relationships/image" Target="../media/image39.png"/><Relationship Id="rId62" Type="http://schemas.openxmlformats.org/officeDocument/2006/relationships/image" Target="../media/image65.png"/><Relationship Id="rId61" Type="http://schemas.openxmlformats.org/officeDocument/2006/relationships/image" Target="../media/image60.png"/><Relationship Id="rId20" Type="http://schemas.openxmlformats.org/officeDocument/2006/relationships/image" Target="../media/image23.png"/><Relationship Id="rId64" Type="http://schemas.openxmlformats.org/officeDocument/2006/relationships/image" Target="../media/image63.png"/><Relationship Id="rId63" Type="http://schemas.openxmlformats.org/officeDocument/2006/relationships/image" Target="../media/image64.png"/><Relationship Id="rId22" Type="http://schemas.openxmlformats.org/officeDocument/2006/relationships/image" Target="../media/image20.png"/><Relationship Id="rId66" Type="http://schemas.openxmlformats.org/officeDocument/2006/relationships/image" Target="../media/image62.png"/><Relationship Id="rId21" Type="http://schemas.openxmlformats.org/officeDocument/2006/relationships/image" Target="../media/image21.png"/><Relationship Id="rId65" Type="http://schemas.openxmlformats.org/officeDocument/2006/relationships/image" Target="../media/image66.png"/><Relationship Id="rId24" Type="http://schemas.openxmlformats.org/officeDocument/2006/relationships/image" Target="../media/image22.png"/><Relationship Id="rId68" Type="http://schemas.openxmlformats.org/officeDocument/2006/relationships/image" Target="../media/image74.png"/><Relationship Id="rId23" Type="http://schemas.openxmlformats.org/officeDocument/2006/relationships/image" Target="../media/image25.png"/><Relationship Id="rId67" Type="http://schemas.openxmlformats.org/officeDocument/2006/relationships/image" Target="../media/image67.png"/><Relationship Id="rId60" Type="http://schemas.openxmlformats.org/officeDocument/2006/relationships/image" Target="../media/image61.png"/><Relationship Id="rId26" Type="http://schemas.openxmlformats.org/officeDocument/2006/relationships/image" Target="../media/image24.png"/><Relationship Id="rId25" Type="http://schemas.openxmlformats.org/officeDocument/2006/relationships/image" Target="../media/image28.png"/><Relationship Id="rId69" Type="http://schemas.openxmlformats.org/officeDocument/2006/relationships/image" Target="../media/image68.png"/><Relationship Id="rId28" Type="http://schemas.openxmlformats.org/officeDocument/2006/relationships/image" Target="../media/image27.png"/><Relationship Id="rId27" Type="http://schemas.openxmlformats.org/officeDocument/2006/relationships/image" Target="../media/image26.png"/><Relationship Id="rId29" Type="http://schemas.openxmlformats.org/officeDocument/2006/relationships/image" Target="../media/image29.png"/><Relationship Id="rId51" Type="http://schemas.openxmlformats.org/officeDocument/2006/relationships/image" Target="../media/image51.png"/><Relationship Id="rId50" Type="http://schemas.openxmlformats.org/officeDocument/2006/relationships/image" Target="../media/image49.png"/><Relationship Id="rId53" Type="http://schemas.openxmlformats.org/officeDocument/2006/relationships/image" Target="../media/image56.png"/><Relationship Id="rId52" Type="http://schemas.openxmlformats.org/officeDocument/2006/relationships/image" Target="../media/image58.png"/><Relationship Id="rId11" Type="http://schemas.openxmlformats.org/officeDocument/2006/relationships/image" Target="../media/image10.png"/><Relationship Id="rId55" Type="http://schemas.openxmlformats.org/officeDocument/2006/relationships/image" Target="../media/image55.png"/><Relationship Id="rId10" Type="http://schemas.openxmlformats.org/officeDocument/2006/relationships/image" Target="../media/image16.png"/><Relationship Id="rId54" Type="http://schemas.openxmlformats.org/officeDocument/2006/relationships/image" Target="../media/image59.png"/><Relationship Id="rId13" Type="http://schemas.openxmlformats.org/officeDocument/2006/relationships/image" Target="../media/image13.png"/><Relationship Id="rId57" Type="http://schemas.openxmlformats.org/officeDocument/2006/relationships/image" Target="../media/image53.png"/><Relationship Id="rId12" Type="http://schemas.openxmlformats.org/officeDocument/2006/relationships/image" Target="../media/image15.png"/><Relationship Id="rId56" Type="http://schemas.openxmlformats.org/officeDocument/2006/relationships/image" Target="../media/image57.png"/><Relationship Id="rId15" Type="http://schemas.openxmlformats.org/officeDocument/2006/relationships/image" Target="../media/image19.png"/><Relationship Id="rId59" Type="http://schemas.openxmlformats.org/officeDocument/2006/relationships/image" Target="../media/image52.png"/><Relationship Id="rId14" Type="http://schemas.openxmlformats.org/officeDocument/2006/relationships/image" Target="../media/image14.png"/><Relationship Id="rId58" Type="http://schemas.openxmlformats.org/officeDocument/2006/relationships/image" Target="../media/image54.png"/><Relationship Id="rId17" Type="http://schemas.openxmlformats.org/officeDocument/2006/relationships/image" Target="../media/image17.png"/><Relationship Id="rId16" Type="http://schemas.openxmlformats.org/officeDocument/2006/relationships/image" Target="../media/image12.png"/><Relationship Id="rId19" Type="http://schemas.openxmlformats.org/officeDocument/2006/relationships/image" Target="../media/image18.png"/><Relationship Id="rId18"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7.png"/><Relationship Id="rId4" Type="http://schemas.openxmlformats.org/officeDocument/2006/relationships/image" Target="../media/image7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1.png"/><Relationship Id="rId4" Type="http://schemas.openxmlformats.org/officeDocument/2006/relationships/image" Target="../media/image78.png"/><Relationship Id="rId5" Type="http://schemas.openxmlformats.org/officeDocument/2006/relationships/image" Target="../media/image80.png"/><Relationship Id="rId6" Type="http://schemas.openxmlformats.org/officeDocument/2006/relationships/image" Target="../media/image81.png"/><Relationship Id="rId7" Type="http://schemas.openxmlformats.org/officeDocument/2006/relationships/image" Target="../media/image79.png"/><Relationship Id="rId8" Type="http://schemas.openxmlformats.org/officeDocument/2006/relationships/image" Target="../media/image8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x="0" y="0"/>
          <a:ext cx="0" cy="0"/>
          <a:chOff x="0" y="0"/>
          <a:chExt cx="0" cy="0"/>
        </a:xfrm>
      </p:grpSpPr>
      <p:pic>
        <p:nvPicPr>
          <p:cNvPr id="23" name="Shape 23"/>
          <p:cNvPicPr preferRelativeResize="0"/>
          <p:nvPr/>
        </p:nvPicPr>
        <p:blipFill>
          <a:blip r:embed="rId3">
            <a:alphaModFix/>
          </a:blip>
          <a:stretch>
            <a:fillRect/>
          </a:stretch>
        </p:blipFill>
        <p:spPr>
          <a:xfrm>
            <a:off x="1312325" y="370400"/>
            <a:ext cx="6762750" cy="2222475"/>
          </a:xfrm>
          <a:prstGeom prst="rect">
            <a:avLst/>
          </a:prstGeom>
          <a:noFill/>
          <a:ln>
            <a:noFill/>
          </a:ln>
        </p:spPr>
      </p:pic>
      <p:pic>
        <p:nvPicPr>
          <p:cNvPr id="24" name="Shape 24"/>
          <p:cNvPicPr preferRelativeResize="0"/>
          <p:nvPr/>
        </p:nvPicPr>
        <p:blipFill>
          <a:blip r:embed="rId4">
            <a:alphaModFix/>
          </a:blip>
          <a:stretch>
            <a:fillRect/>
          </a:stretch>
        </p:blipFill>
        <p:spPr>
          <a:xfrm>
            <a:off x="0" y="3122075"/>
            <a:ext cx="5767900" cy="4148650"/>
          </a:xfrm>
          <a:prstGeom prst="rect">
            <a:avLst/>
          </a:prstGeom>
          <a:noFill/>
          <a:ln>
            <a:noFill/>
          </a:ln>
        </p:spPr>
      </p:pic>
      <p:pic>
        <p:nvPicPr>
          <p:cNvPr id="25" name="Shape 25"/>
          <p:cNvPicPr preferRelativeResize="0"/>
          <p:nvPr/>
        </p:nvPicPr>
        <p:blipFill>
          <a:blip r:embed="rId5">
            <a:alphaModFix/>
          </a:blip>
          <a:stretch>
            <a:fillRect/>
          </a:stretch>
        </p:blipFill>
        <p:spPr>
          <a:xfrm>
            <a:off x="5164650" y="3227900"/>
            <a:ext cx="4995325" cy="3788824"/>
          </a:xfrm>
          <a:prstGeom prst="rect">
            <a:avLst/>
          </a:prstGeom>
          <a:noFill/>
          <a:ln>
            <a:noFill/>
          </a:ln>
        </p:spPr>
      </p:pic>
      <p:sp>
        <p:nvSpPr>
          <p:cNvPr id="26" name="Shape 26"/>
          <p:cNvSpPr txBox="1"/>
          <p:nvPr/>
        </p:nvSpPr>
        <p:spPr>
          <a:xfrm>
            <a:off x="5994400" y="7010400"/>
            <a:ext cx="3872074" cy="381349"/>
          </a:xfrm>
          <a:prstGeom prst="rect">
            <a:avLst/>
          </a:prstGeom>
          <a:noFill/>
          <a:ln>
            <a:noFill/>
          </a:ln>
        </p:spPr>
        <p:txBody>
          <a:bodyPr anchorCtr="0" anchor="t" bIns="38100" lIns="38100" rIns="38100" tIns="38100">
            <a:noAutofit/>
          </a:bodyPr>
          <a:lstStyle/>
          <a:p>
            <a:pPr indent="0" lvl="0" marL="0" marR="0" algn="l">
              <a:lnSpc>
                <a:spcPct val="120138"/>
              </a:lnSpc>
              <a:spcBef>
                <a:spcPts val="0"/>
              </a:spcBef>
              <a:spcAft>
                <a:spcPts val="0"/>
              </a:spcAft>
              <a:buNone/>
            </a:pPr>
            <a:r>
              <a:rPr lang="en-US" sz="2000">
                <a:solidFill>
                  <a:srgbClr val="CC00CC"/>
                </a:solidFill>
                <a:latin typeface="Arial"/>
                <a:ea typeface="Arial"/>
                <a:cs typeface="Arial"/>
                <a:sym typeface="Arial"/>
              </a:rPr>
              <a:t>pressure value is unknown for me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pic>
        <p:nvPicPr>
          <p:cNvPr id="224" name="Shape 224"/>
          <p:cNvPicPr preferRelativeResize="0"/>
          <p:nvPr/>
        </p:nvPicPr>
        <p:blipFill>
          <a:blip r:embed="rId3">
            <a:alphaModFix/>
          </a:blip>
          <a:stretch>
            <a:fillRect/>
          </a:stretch>
        </p:blipFill>
        <p:spPr>
          <a:xfrm>
            <a:off x="52900" y="762000"/>
            <a:ext cx="9260400" cy="6836825"/>
          </a:xfrm>
          <a:prstGeom prst="rect">
            <a:avLst/>
          </a:prstGeom>
          <a:noFill/>
          <a:ln>
            <a:noFill/>
          </a:ln>
        </p:spPr>
      </p:pic>
      <p:pic>
        <p:nvPicPr>
          <p:cNvPr id="225" name="Shape 225"/>
          <p:cNvPicPr preferRelativeResize="0"/>
          <p:nvPr/>
        </p:nvPicPr>
        <p:blipFill>
          <a:blip r:embed="rId4">
            <a:alphaModFix/>
          </a:blip>
          <a:stretch>
            <a:fillRect/>
          </a:stretch>
        </p:blipFill>
        <p:spPr>
          <a:xfrm>
            <a:off x="0" y="0"/>
            <a:ext cx="10160000" cy="7725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pic>
        <p:nvPicPr>
          <p:cNvPr id="230" name="Shape 230"/>
          <p:cNvPicPr preferRelativeResize="0"/>
          <p:nvPr/>
        </p:nvPicPr>
        <p:blipFill>
          <a:blip r:embed="rId3">
            <a:alphaModFix/>
          </a:blip>
          <a:stretch>
            <a:fillRect/>
          </a:stretch>
        </p:blipFill>
        <p:spPr>
          <a:xfrm>
            <a:off x="0" y="687900"/>
            <a:ext cx="10160000" cy="6932075"/>
          </a:xfrm>
          <a:prstGeom prst="rect">
            <a:avLst/>
          </a:prstGeom>
          <a:noFill/>
          <a:ln>
            <a:noFill/>
          </a:ln>
        </p:spPr>
      </p:pic>
      <p:sp>
        <p:nvSpPr>
          <p:cNvPr id="231" name="Shape 231"/>
          <p:cNvSpPr txBox="1"/>
          <p:nvPr/>
        </p:nvSpPr>
        <p:spPr>
          <a:xfrm>
            <a:off x="239875" y="192250"/>
            <a:ext cx="3293524" cy="481874"/>
          </a:xfrm>
          <a:prstGeom prst="rect">
            <a:avLst/>
          </a:prstGeom>
          <a:noFill/>
          <a:ln>
            <a:noFill/>
          </a:ln>
        </p:spPr>
        <p:txBody>
          <a:bodyPr anchorCtr="0" anchor="t" bIns="38100" lIns="38100" rIns="38100" tIns="38100">
            <a:noAutofit/>
          </a:bodyPr>
          <a:lstStyle/>
          <a:p>
            <a:pPr indent="0" lvl="0" marL="0" marR="0" algn="l">
              <a:lnSpc>
                <a:spcPct val="119791"/>
              </a:lnSpc>
              <a:spcBef>
                <a:spcPts val="0"/>
              </a:spcBef>
              <a:spcAft>
                <a:spcPts val="0"/>
              </a:spcAft>
              <a:buNone/>
            </a:pPr>
            <a:r>
              <a:rPr lang="en-US" sz="2666">
                <a:solidFill>
                  <a:srgbClr val="000000"/>
                </a:solidFill>
                <a:latin typeface="Arial"/>
                <a:ea typeface="Arial"/>
                <a:cs typeface="Arial"/>
                <a:sym typeface="Arial"/>
              </a:rPr>
              <a:t>OpenFOAM features: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pic>
        <p:nvPicPr>
          <p:cNvPr id="236" name="Shape 236"/>
          <p:cNvPicPr preferRelativeResize="0"/>
          <p:nvPr/>
        </p:nvPicPr>
        <p:blipFill>
          <a:blip r:embed="rId3">
            <a:alphaModFix/>
          </a:blip>
          <a:stretch>
            <a:fillRect/>
          </a:stretch>
        </p:blipFill>
        <p:spPr>
          <a:xfrm>
            <a:off x="0" y="751400"/>
            <a:ext cx="10160000" cy="6868575"/>
          </a:xfrm>
          <a:prstGeom prst="rect">
            <a:avLst/>
          </a:prstGeom>
          <a:noFill/>
          <a:ln>
            <a:noFill/>
          </a:ln>
        </p:spPr>
      </p:pic>
      <p:sp>
        <p:nvSpPr>
          <p:cNvPr id="237" name="Shape 237"/>
          <p:cNvSpPr txBox="1"/>
          <p:nvPr/>
        </p:nvSpPr>
        <p:spPr>
          <a:xfrm>
            <a:off x="239875" y="192250"/>
            <a:ext cx="3353500" cy="481874"/>
          </a:xfrm>
          <a:prstGeom prst="rect">
            <a:avLst/>
          </a:prstGeom>
          <a:noFill/>
          <a:ln>
            <a:noFill/>
          </a:ln>
        </p:spPr>
        <p:txBody>
          <a:bodyPr anchorCtr="0" anchor="t" bIns="38100" lIns="38100" rIns="38100" tIns="38100">
            <a:noAutofit/>
          </a:bodyPr>
          <a:lstStyle/>
          <a:p>
            <a:pPr indent="0" lvl="0" marL="0" marR="0" algn="l">
              <a:lnSpc>
                <a:spcPct val="119791"/>
              </a:lnSpc>
              <a:spcBef>
                <a:spcPts val="0"/>
              </a:spcBef>
              <a:spcAft>
                <a:spcPts val="0"/>
              </a:spcAft>
              <a:buNone/>
            </a:pPr>
            <a:r>
              <a:rPr lang="en-US" sz="2666">
                <a:solidFill>
                  <a:srgbClr val="000000"/>
                </a:solidFill>
                <a:latin typeface="Arial"/>
                <a:ea typeface="Arial"/>
                <a:cs typeface="Arial"/>
                <a:sym typeface="Arial"/>
              </a:rPr>
              <a:t>OpenFOAM example:</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pic>
        <p:nvPicPr>
          <p:cNvPr id="242" name="Shape 242"/>
          <p:cNvPicPr preferRelativeResize="0"/>
          <p:nvPr/>
        </p:nvPicPr>
        <p:blipFill>
          <a:blip r:embed="rId3">
            <a:alphaModFix/>
          </a:blip>
          <a:stretch>
            <a:fillRect/>
          </a:stretch>
        </p:blipFill>
        <p:spPr>
          <a:xfrm>
            <a:off x="624400" y="0"/>
            <a:ext cx="8911150" cy="6773325"/>
          </a:xfrm>
          <a:prstGeom prst="rect">
            <a:avLst/>
          </a:prstGeom>
          <a:noFill/>
          <a:ln>
            <a:noFill/>
          </a:ln>
        </p:spPr>
      </p:pic>
      <p:sp>
        <p:nvSpPr>
          <p:cNvPr id="243" name="Shape 243"/>
          <p:cNvSpPr txBox="1"/>
          <p:nvPr/>
        </p:nvSpPr>
        <p:spPr>
          <a:xfrm>
            <a:off x="733775" y="6887975"/>
            <a:ext cx="8881525" cy="686499"/>
          </a:xfrm>
          <a:prstGeom prst="rect">
            <a:avLst/>
          </a:prstGeom>
          <a:noFill/>
          <a:ln>
            <a:noFill/>
          </a:ln>
        </p:spPr>
        <p:txBody>
          <a:bodyPr anchorCtr="0" anchor="t" bIns="38100" lIns="38100" rIns="38100" tIns="38100">
            <a:noAutofit/>
          </a:bodyPr>
          <a:lstStyle/>
          <a:p>
            <a:pPr indent="0" lvl="0" marL="0" marR="0" algn="l">
              <a:lnSpc>
                <a:spcPct val="120138"/>
              </a:lnSpc>
              <a:spcBef>
                <a:spcPts val="0"/>
              </a:spcBef>
              <a:spcAft>
                <a:spcPts val="0"/>
              </a:spcAft>
              <a:buNone/>
            </a:pPr>
            <a:r>
              <a:rPr lang="en-US" sz="2000">
                <a:solidFill>
                  <a:srgbClr val="000000"/>
                </a:solidFill>
                <a:latin typeface="Arial"/>
                <a:ea typeface="Arial"/>
                <a:cs typeface="Arial"/>
                <a:sym typeface="Arial"/>
              </a:rPr>
              <a:t>Support of flexible elastic objects interacting with liquid and other environment </a:t>
            </a:r>
          </a:p>
          <a:p>
            <a:pPr indent="0" lvl="0" marL="0" marR="0" algn="l">
              <a:lnSpc>
                <a:spcPct val="120138"/>
              </a:lnSpc>
              <a:spcBef>
                <a:spcPts val="0"/>
              </a:spcBef>
              <a:spcAft>
                <a:spcPts val="0"/>
              </a:spcAft>
              <a:buNone/>
            </a:pPr>
            <a:r>
              <a:rPr lang="en-US" sz="2000">
                <a:solidFill>
                  <a:srgbClr val="000000"/>
                </a:solidFill>
                <a:latin typeface="Arial"/>
                <a:ea typeface="Arial"/>
                <a:cs typeface="Arial"/>
                <a:sym typeface="Arial"/>
              </a:rPr>
              <a:t>- unknown</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pic>
        <p:nvPicPr>
          <p:cNvPr id="248" name="Shape 248"/>
          <p:cNvPicPr preferRelativeResize="0"/>
          <p:nvPr/>
        </p:nvPicPr>
        <p:blipFill>
          <a:blip r:embed="rId3">
            <a:alphaModFix/>
          </a:blip>
          <a:stretch>
            <a:fillRect/>
          </a:stretch>
        </p:blipFill>
        <p:spPr>
          <a:xfrm>
            <a:off x="137575" y="2878650"/>
            <a:ext cx="9916574" cy="4159224"/>
          </a:xfrm>
          <a:prstGeom prst="rect">
            <a:avLst/>
          </a:prstGeom>
          <a:noFill/>
          <a:ln>
            <a:noFill/>
          </a:ln>
        </p:spPr>
      </p:pic>
      <p:sp>
        <p:nvSpPr>
          <p:cNvPr id="249" name="Shape 249"/>
          <p:cNvSpPr txBox="1"/>
          <p:nvPr/>
        </p:nvSpPr>
        <p:spPr>
          <a:xfrm>
            <a:off x="186950" y="262800"/>
            <a:ext cx="10031574" cy="2531845"/>
          </a:xfrm>
          <a:prstGeom prst="rect">
            <a:avLst/>
          </a:prstGeom>
          <a:noFill/>
          <a:ln>
            <a:noFill/>
          </a:ln>
        </p:spPr>
        <p:txBody>
          <a:bodyPr anchorCtr="0" anchor="ctr" bIns="38100" lIns="38100" rIns="38100" tIns="38100">
            <a:noAutofit/>
          </a:bodyPr>
          <a:lstStyle/>
          <a:p>
            <a:pPr indent="0" lvl="0" marL="0" marR="0" algn="l">
              <a:lnSpc>
                <a:spcPct val="120138"/>
              </a:lnSpc>
              <a:spcBef>
                <a:spcPts val="0"/>
              </a:spcBef>
              <a:spcAft>
                <a:spcPts val="0"/>
              </a:spcAft>
              <a:buNone/>
            </a:pPr>
            <a:r>
              <a:rPr lang="en-US" sz="2000" u="sng">
                <a:solidFill>
                  <a:srgbClr val="009999"/>
                </a:solidFill>
                <a:latin typeface="Arial"/>
                <a:ea typeface="Arial"/>
                <a:cs typeface="Arial"/>
                <a:sym typeface="Arial"/>
                <a:hlinkClick r:id="rId4"/>
              </a:rPr>
              <a:t>Simulation of swimming organisms: coupling internal mechanics with external fluid dynamics (2004)</a:t>
            </a:r>
            <a:r>
              <a:rPr lang="en-US" sz="2000">
                <a:solidFill>
                  <a:srgbClr val="000000"/>
                </a:solidFill>
                <a:latin typeface="Arial"/>
                <a:ea typeface="Arial"/>
                <a:cs typeface="Arial"/>
                <a:sym typeface="Arial"/>
              </a:rPr>
              <a:t>. R. Cortez, L. Fauci, N. Cowen, R. Dillon. Simulation of 3D c. elegans (interaction of an elastic structure with its surrounding fluid) is discussed among other things.</a:t>
            </a:r>
            <a:br>
              <a:rPr lang="en-US" sz="2000">
                <a:solidFill>
                  <a:srgbClr val="000000"/>
                </a:solidFill>
                <a:latin typeface="Arial"/>
                <a:ea typeface="Arial"/>
                <a:cs typeface="Arial"/>
                <a:sym typeface="Arial"/>
              </a:rPr>
            </a:br>
            <a:r>
              <a:rPr lang="en-US" sz="2000" u="sng">
                <a:solidFill>
                  <a:srgbClr val="009999"/>
                </a:solidFill>
                <a:latin typeface="Arial"/>
                <a:ea typeface="Arial"/>
                <a:cs typeface="Arial"/>
                <a:sym typeface="Arial"/>
                <a:hlinkClick r:id="rId5"/>
              </a:rPr>
              <a:t>Modeling nematode swimming (2008)</a:t>
            </a:r>
            <a:r>
              <a:rPr lang="en-US" sz="2000">
                <a:solidFill>
                  <a:srgbClr val="000000"/>
                </a:solidFill>
                <a:latin typeface="Arial"/>
                <a:ea typeface="Arial"/>
                <a:cs typeface="Arial"/>
                <a:sym typeface="Arial"/>
              </a:rPr>
              <a:t> R. Tyson, J. Hebert, C. Jordan, L. Fauci. </a:t>
            </a:r>
          </a:p>
          <a:p>
            <a:pPr indent="0" lvl="0" marL="0" marR="0" algn="l">
              <a:lnSpc>
                <a:spcPct val="120138"/>
              </a:lnSpc>
              <a:spcBef>
                <a:spcPts val="0"/>
              </a:spcBef>
              <a:spcAft>
                <a:spcPts val="0"/>
              </a:spcAft>
              <a:buNone/>
            </a:pPr>
            <a:r>
              <a:rPr lang="en-US" sz="2000">
                <a:solidFill>
                  <a:srgbClr val="000000"/>
                </a:solidFill>
                <a:latin typeface="Arial"/>
                <a:ea typeface="Arial"/>
                <a:cs typeface="Arial"/>
                <a:sym typeface="Arial"/>
              </a:rPr>
              <a:t>Options: boundary-layer mesh joining regular mesh /</a:t>
            </a:r>
            <a:br>
              <a:rPr lang="en-US" sz="2000">
                <a:solidFill>
                  <a:srgbClr val="000000"/>
                </a:solidFill>
                <a:latin typeface="Arial"/>
                <a:ea typeface="Arial"/>
                <a:cs typeface="Arial"/>
                <a:sym typeface="Arial"/>
              </a:rPr>
            </a:br>
            <a:r>
              <a:rPr lang="en-US" sz="2000">
                <a:solidFill>
                  <a:srgbClr val="000000"/>
                </a:solidFill>
                <a:latin typeface="Arial"/>
                <a:ea typeface="Arial"/>
                <a:cs typeface="Arial"/>
                <a:sym typeface="Arial"/>
              </a:rPr>
              <a:t>adaptive mesh-refinement of regular mesh / immersed boundary method. </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x="0" y="0"/>
          <a:ext cx="0" cy="0"/>
          <a:chOff x="0" y="0"/>
          <a:chExt cx="0" cy="0"/>
        </a:xfrm>
      </p:grpSpPr>
      <p:sp>
        <p:nvSpPr>
          <p:cNvPr id="254" name="Shape 254"/>
          <p:cNvSpPr txBox="1"/>
          <p:nvPr/>
        </p:nvSpPr>
        <p:spPr>
          <a:xfrm>
            <a:off x="102300" y="51150"/>
            <a:ext cx="10031574" cy="887574"/>
          </a:xfrm>
          <a:prstGeom prst="rect">
            <a:avLst/>
          </a:prstGeom>
          <a:noFill/>
          <a:ln>
            <a:noFill/>
          </a:ln>
        </p:spPr>
        <p:txBody>
          <a:bodyPr anchorCtr="0" anchor="t" bIns="38100" lIns="38100" rIns="38100" tIns="38100">
            <a:noAutofit/>
          </a:bodyPr>
          <a:lstStyle/>
          <a:p>
            <a:pPr indent="0" lvl="0" marL="0" marR="0" algn="ctr">
              <a:lnSpc>
                <a:spcPct val="119791"/>
              </a:lnSpc>
              <a:spcBef>
                <a:spcPts val="0"/>
              </a:spcBef>
              <a:spcAft>
                <a:spcPts val="0"/>
              </a:spcAft>
              <a:buNone/>
            </a:pPr>
            <a:r>
              <a:rPr lang="en-US" sz="2666">
                <a:solidFill>
                  <a:srgbClr val="333399"/>
                </a:solidFill>
                <a:latin typeface="Arial"/>
                <a:ea typeface="Arial"/>
                <a:cs typeface="Arial"/>
                <a:sym typeface="Arial"/>
              </a:rPr>
              <a:t>Preconditions for our own physics simulation engine implementation / using existing one / modification of existing one</a:t>
            </a:r>
          </a:p>
        </p:txBody>
      </p:sp>
      <p:sp>
        <p:nvSpPr>
          <p:cNvPr id="255" name="Shape 255"/>
          <p:cNvSpPr txBox="1"/>
          <p:nvPr/>
        </p:nvSpPr>
        <p:spPr>
          <a:xfrm>
            <a:off x="204600" y="1217075"/>
            <a:ext cx="9929275" cy="2212250"/>
          </a:xfrm>
          <a:prstGeom prst="rect">
            <a:avLst/>
          </a:prstGeom>
          <a:noFill/>
          <a:ln>
            <a:noFill/>
          </a:ln>
        </p:spPr>
        <p:txBody>
          <a:bodyPr anchorCtr="0" anchor="t" bIns="38100" lIns="38100" rIns="38100" tIns="38100">
            <a:noAutofit/>
          </a:bodyPr>
          <a:lstStyle/>
          <a:p>
            <a:pPr indent="0" lvl="0" marL="0" marR="0" algn="l">
              <a:lnSpc>
                <a:spcPct val="120138"/>
              </a:lnSpc>
              <a:spcBef>
                <a:spcPts val="0"/>
              </a:spcBef>
              <a:spcAft>
                <a:spcPts val="0"/>
              </a:spcAft>
              <a:buNone/>
            </a:pPr>
            <a:r>
              <a:rPr lang="en-US" sz="2000">
                <a:solidFill>
                  <a:srgbClr val="000000"/>
                </a:solidFill>
                <a:latin typeface="Arial"/>
                <a:ea typeface="Arial"/>
                <a:cs typeface="Arial"/>
                <a:sym typeface="Arial"/>
              </a:rPr>
              <a:t>Volume-of-fluid method – </a:t>
            </a:r>
            <a:r>
              <a:rPr lang="en-US" sz="2000">
                <a:solidFill>
                  <a:srgbClr val="008000"/>
                </a:solidFill>
                <a:latin typeface="Arial"/>
                <a:ea typeface="Arial"/>
                <a:cs typeface="Arial"/>
                <a:sym typeface="Arial"/>
              </a:rPr>
              <a:t>detailed</a:t>
            </a:r>
            <a:r>
              <a:rPr lang="en-US" sz="2000">
                <a:solidFill>
                  <a:srgbClr val="000000"/>
                </a:solidFill>
                <a:latin typeface="Arial"/>
                <a:ea typeface="Arial"/>
                <a:cs typeface="Arial"/>
                <a:sym typeface="Arial"/>
              </a:rPr>
              <a:t> </a:t>
            </a:r>
            <a:r>
              <a:rPr lang="en-US" sz="2000">
                <a:solidFill>
                  <a:srgbClr val="008000"/>
                </a:solidFill>
                <a:latin typeface="Arial"/>
                <a:ea typeface="Arial"/>
                <a:cs typeface="Arial"/>
                <a:sym typeface="Arial"/>
              </a:rPr>
              <a:t>description available</a:t>
            </a:r>
          </a:p>
          <a:p>
            <a:pPr indent="0" lvl="0" marL="0" marR="0" algn="l">
              <a:lnSpc>
                <a:spcPct val="120138"/>
              </a:lnSpc>
              <a:spcBef>
                <a:spcPts val="0"/>
              </a:spcBef>
              <a:spcAft>
                <a:spcPts val="0"/>
              </a:spcAft>
              <a:buNone/>
            </a:pPr>
            <a:r>
              <a:t/>
            </a:r>
            <a:endParaRPr sz="2000">
              <a:solidFill>
                <a:srgbClr val="008000"/>
              </a:solidFill>
              <a:latin typeface="Arial"/>
              <a:ea typeface="Arial"/>
              <a:cs typeface="Arial"/>
              <a:sym typeface="Arial"/>
            </a:endParaRPr>
          </a:p>
          <a:p>
            <a:pPr indent="0" lvl="0" marL="0" marR="0" algn="l">
              <a:lnSpc>
                <a:spcPct val="120138"/>
              </a:lnSpc>
              <a:spcBef>
                <a:spcPts val="0"/>
              </a:spcBef>
              <a:spcAft>
                <a:spcPts val="0"/>
              </a:spcAft>
              <a:buNone/>
            </a:pPr>
            <a:r>
              <a:rPr lang="en-US" sz="2000">
                <a:solidFill>
                  <a:srgbClr val="000000"/>
                </a:solidFill>
                <a:latin typeface="Arial"/>
                <a:ea typeface="Arial"/>
                <a:cs typeface="Arial"/>
                <a:sym typeface="Arial"/>
              </a:rPr>
              <a:t>Split Lagrangian method – </a:t>
            </a:r>
            <a:r>
              <a:rPr lang="en-US" sz="2000">
                <a:solidFill>
                  <a:srgbClr val="008000"/>
                </a:solidFill>
                <a:latin typeface="Arial"/>
                <a:ea typeface="Arial"/>
                <a:cs typeface="Arial"/>
                <a:sym typeface="Arial"/>
              </a:rPr>
              <a:t>detailed</a:t>
            </a:r>
            <a:r>
              <a:rPr lang="en-US" sz="2000">
                <a:solidFill>
                  <a:srgbClr val="000000"/>
                </a:solidFill>
                <a:latin typeface="Arial"/>
                <a:ea typeface="Arial"/>
                <a:cs typeface="Arial"/>
                <a:sym typeface="Arial"/>
              </a:rPr>
              <a:t> </a:t>
            </a:r>
            <a:r>
              <a:rPr lang="en-US" sz="2000">
                <a:solidFill>
                  <a:srgbClr val="008000"/>
                </a:solidFill>
                <a:latin typeface="Arial"/>
                <a:ea typeface="Arial"/>
                <a:cs typeface="Arial"/>
                <a:sym typeface="Arial"/>
              </a:rPr>
              <a:t>description available</a:t>
            </a:r>
          </a:p>
          <a:p>
            <a:pPr indent="0" lvl="0" marL="0" marR="0" algn="l">
              <a:lnSpc>
                <a:spcPct val="120138"/>
              </a:lnSpc>
              <a:spcBef>
                <a:spcPts val="0"/>
              </a:spcBef>
              <a:spcAft>
                <a:spcPts val="0"/>
              </a:spcAft>
              <a:buNone/>
            </a:pPr>
            <a:r>
              <a:t/>
            </a:r>
            <a:endParaRPr sz="2000">
              <a:solidFill>
                <a:srgbClr val="008000"/>
              </a:solidFill>
              <a:latin typeface="Arial"/>
              <a:ea typeface="Arial"/>
              <a:cs typeface="Arial"/>
              <a:sym typeface="Arial"/>
            </a:endParaRPr>
          </a:p>
          <a:p>
            <a:pPr indent="0" lvl="0" marL="0" marR="0" algn="l">
              <a:lnSpc>
                <a:spcPct val="120138"/>
              </a:lnSpc>
              <a:spcBef>
                <a:spcPts val="0"/>
              </a:spcBef>
              <a:spcAft>
                <a:spcPts val="0"/>
              </a:spcAft>
              <a:buNone/>
            </a:pPr>
            <a:r>
              <a:rPr lang="en-US" sz="2000">
                <a:solidFill>
                  <a:srgbClr val="000000"/>
                </a:solidFill>
                <a:latin typeface="Arial"/>
                <a:ea typeface="Arial"/>
                <a:cs typeface="Arial"/>
                <a:sym typeface="Arial"/>
              </a:rPr>
              <a:t>Improved </a:t>
            </a:r>
            <a:r>
              <a:rPr i="1" lang="en-US" sz="2000">
                <a:solidFill>
                  <a:srgbClr val="000000"/>
                </a:solidFill>
                <a:latin typeface="Arial"/>
                <a:ea typeface="Arial"/>
                <a:cs typeface="Arial"/>
                <a:sym typeface="Arial"/>
              </a:rPr>
              <a:t>FlowScience</a:t>
            </a:r>
            <a:r>
              <a:rPr lang="en-US" sz="2000">
                <a:solidFill>
                  <a:srgbClr val="000000"/>
                </a:solidFill>
                <a:latin typeface="Arial"/>
                <a:ea typeface="Arial"/>
                <a:cs typeface="Arial"/>
                <a:sym typeface="Arial"/>
              </a:rPr>
              <a:t> Volume-of-fluid TruVOF® method – </a:t>
            </a:r>
            <a:r>
              <a:rPr lang="en-US" sz="2000">
                <a:solidFill>
                  <a:srgbClr val="CC0000"/>
                </a:solidFill>
                <a:latin typeface="Arial"/>
                <a:ea typeface="Arial"/>
                <a:cs typeface="Arial"/>
                <a:sym typeface="Arial"/>
              </a:rPr>
              <a:t>unaccessible, nothing in the Internet now</a:t>
            </a:r>
          </a:p>
          <a:p>
            <a:pPr indent="0" lvl="0" marL="0" marR="0" algn="l">
              <a:lnSpc>
                <a:spcPct val="120138"/>
              </a:lnSpc>
              <a:spcBef>
                <a:spcPts val="0"/>
              </a:spcBef>
              <a:spcAft>
                <a:spcPts val="0"/>
              </a:spcAft>
              <a:buNone/>
            </a:pPr>
            <a:r>
              <a:t/>
            </a:r>
            <a:endParaRPr sz="2000">
              <a:solidFill>
                <a:srgbClr val="000000"/>
              </a:solidFill>
              <a:latin typeface="Arial"/>
              <a:ea typeface="Arial"/>
              <a:cs typeface="Arial"/>
              <a:sym typeface="Arial"/>
            </a:endParaRPr>
          </a:p>
        </p:txBody>
      </p:sp>
      <p:sp>
        <p:nvSpPr>
          <p:cNvPr id="256" name="Shape 256"/>
          <p:cNvSpPr txBox="1"/>
          <p:nvPr/>
        </p:nvSpPr>
        <p:spPr>
          <a:xfrm>
            <a:off x="215175" y="3307275"/>
            <a:ext cx="9841074" cy="3935071"/>
          </a:xfrm>
          <a:prstGeom prst="rect">
            <a:avLst/>
          </a:prstGeom>
          <a:noFill/>
          <a:ln>
            <a:noFill/>
          </a:ln>
        </p:spPr>
        <p:txBody>
          <a:bodyPr anchorCtr="0" anchor="ctr" bIns="38100" lIns="38100" rIns="38100" tIns="38100">
            <a:noAutofit/>
          </a:bodyPr>
          <a:lstStyle/>
          <a:p>
            <a:pPr indent="0" lvl="0" marL="0" marR="0" algn="l">
              <a:lnSpc>
                <a:spcPct val="120138"/>
              </a:lnSpc>
              <a:spcBef>
                <a:spcPts val="0"/>
              </a:spcBef>
              <a:spcAft>
                <a:spcPts val="0"/>
              </a:spcAft>
              <a:buNone/>
            </a:pPr>
            <a:r>
              <a:rPr lang="en-US" sz="2000">
                <a:solidFill>
                  <a:srgbClr val="000000"/>
                </a:solidFill>
                <a:latin typeface="Arial"/>
                <a:ea typeface="Arial"/>
                <a:cs typeface="Arial"/>
                <a:sym typeface="Arial"/>
              </a:rPr>
              <a:t>“In the new VOF scheme, given a function of fluid fraction, F, the free surface is reconstructed using a piecewise linear interface representation, often called PLIC</a:t>
            </a:r>
            <a:r>
              <a:rPr lang="en-US" sz="2000">
                <a:solidFill>
                  <a:srgbClr val="99CC00"/>
                </a:solidFill>
                <a:latin typeface="Arial"/>
                <a:ea typeface="Arial"/>
                <a:cs typeface="Arial"/>
                <a:sym typeface="Arial"/>
              </a:rPr>
              <a:t>(some information is available</a:t>
            </a:r>
            <a:r>
              <a:rPr lang="en-US" sz="2000">
                <a:solidFill>
                  <a:srgbClr val="000000"/>
                </a:solidFill>
                <a:latin typeface="Arial"/>
                <a:ea typeface="Arial"/>
                <a:cs typeface="Arial"/>
                <a:sym typeface="Arial"/>
              </a:rPr>
              <a:t>). The key to this construction is to accurately find a normal vector in each cell. A newly developed scheme based on the least-square method developed earlier was adopted for this purpose. After free surface reconstruction, the fluid volume passing between adjacent cells in all three directions in the computational domain can be then calculated.” // Flow-3D</a:t>
            </a:r>
          </a:p>
          <a:p>
            <a:pPr indent="0" lvl="0" marL="0" marR="0" algn="l">
              <a:lnSpc>
                <a:spcPct val="120138"/>
              </a:lnSpc>
              <a:spcBef>
                <a:spcPts val="0"/>
              </a:spcBef>
              <a:spcAft>
                <a:spcPts val="0"/>
              </a:spcAft>
              <a:buNone/>
            </a:pPr>
            <a:r>
              <a:t/>
            </a:r>
            <a:endParaRPr sz="2000">
              <a:solidFill>
                <a:srgbClr val="000000"/>
              </a:solidFill>
              <a:latin typeface="Arial"/>
              <a:ea typeface="Arial"/>
              <a:cs typeface="Arial"/>
              <a:sym typeface="Arial"/>
            </a:endParaRPr>
          </a:p>
          <a:p>
            <a:pPr indent="0" lvl="0" marL="0" marR="0" algn="l">
              <a:lnSpc>
                <a:spcPct val="120138"/>
              </a:lnSpc>
              <a:spcBef>
                <a:spcPts val="0"/>
              </a:spcBef>
              <a:spcAft>
                <a:spcPts val="0"/>
              </a:spcAft>
              <a:buNone/>
            </a:pPr>
            <a:r>
              <a:rPr lang="en-US" sz="2000">
                <a:solidFill>
                  <a:srgbClr val="000000"/>
                </a:solidFill>
                <a:latin typeface="Arial"/>
                <a:ea typeface="Arial"/>
                <a:cs typeface="Arial"/>
                <a:sym typeface="Arial"/>
              </a:rPr>
              <a:t>OpenFOAM has probably less features than Flow-3D but it’s free and open-source, so it can be modified for our purposes, which is obviously much better than implementation of something new from the very beginning</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 name="Shape 30"/>
        <p:cNvGrpSpPr/>
        <p:nvPr/>
      </p:nvGrpSpPr>
      <p:grpSpPr>
        <a:xfrm>
          <a:off x="0" y="0"/>
          <a:ext cx="0" cy="0"/>
          <a:chOff x="0" y="0"/>
          <a:chExt cx="0" cy="0"/>
        </a:xfrm>
      </p:grpSpPr>
      <p:pic>
        <p:nvPicPr>
          <p:cNvPr id="31" name="Shape 31"/>
          <p:cNvPicPr preferRelativeResize="0"/>
          <p:nvPr/>
        </p:nvPicPr>
        <p:blipFill>
          <a:blip r:embed="rId3">
            <a:alphaModFix/>
          </a:blip>
          <a:stretch>
            <a:fillRect/>
          </a:stretch>
        </p:blipFill>
        <p:spPr>
          <a:xfrm>
            <a:off x="275150" y="4328575"/>
            <a:ext cx="7535324" cy="2825725"/>
          </a:xfrm>
          <a:prstGeom prst="rect">
            <a:avLst/>
          </a:prstGeom>
          <a:noFill/>
          <a:ln>
            <a:noFill/>
          </a:ln>
        </p:spPr>
      </p:pic>
      <p:pic>
        <p:nvPicPr>
          <p:cNvPr id="32" name="Shape 32"/>
          <p:cNvPicPr preferRelativeResize="0"/>
          <p:nvPr/>
        </p:nvPicPr>
        <p:blipFill>
          <a:blip r:embed="rId4">
            <a:alphaModFix/>
          </a:blip>
          <a:stretch>
            <a:fillRect/>
          </a:stretch>
        </p:blipFill>
        <p:spPr>
          <a:xfrm>
            <a:off x="2857500" y="2645825"/>
            <a:ext cx="6942649" cy="4677825"/>
          </a:xfrm>
          <a:prstGeom prst="rect">
            <a:avLst/>
          </a:prstGeom>
          <a:noFill/>
          <a:ln>
            <a:noFill/>
          </a:ln>
        </p:spPr>
      </p:pic>
      <p:pic>
        <p:nvPicPr>
          <p:cNvPr id="33" name="Shape 33"/>
          <p:cNvPicPr preferRelativeResize="0"/>
          <p:nvPr/>
        </p:nvPicPr>
        <p:blipFill>
          <a:blip r:embed="rId5">
            <a:alphaModFix/>
          </a:blip>
          <a:stretch>
            <a:fillRect/>
          </a:stretch>
        </p:blipFill>
        <p:spPr>
          <a:xfrm>
            <a:off x="5429250" y="5143500"/>
            <a:ext cx="2624650" cy="1079500"/>
          </a:xfrm>
          <a:prstGeom prst="rect">
            <a:avLst/>
          </a:prstGeom>
          <a:noFill/>
          <a:ln>
            <a:noFill/>
          </a:ln>
        </p:spPr>
      </p:pic>
      <p:pic>
        <p:nvPicPr>
          <p:cNvPr id="34" name="Shape 34"/>
          <p:cNvPicPr preferRelativeResize="0"/>
          <p:nvPr/>
        </p:nvPicPr>
        <p:blipFill>
          <a:blip r:embed="rId6">
            <a:alphaModFix/>
          </a:blip>
          <a:stretch>
            <a:fillRect/>
          </a:stretch>
        </p:blipFill>
        <p:spPr>
          <a:xfrm>
            <a:off x="1439325" y="2698750"/>
            <a:ext cx="4455575" cy="4148650"/>
          </a:xfrm>
          <a:prstGeom prst="rect">
            <a:avLst/>
          </a:prstGeom>
          <a:noFill/>
          <a:ln>
            <a:noFill/>
          </a:ln>
        </p:spPr>
      </p:pic>
      <p:pic>
        <p:nvPicPr>
          <p:cNvPr id="35" name="Shape 35"/>
          <p:cNvPicPr preferRelativeResize="0"/>
          <p:nvPr/>
        </p:nvPicPr>
        <p:blipFill>
          <a:blip r:embed="rId7">
            <a:alphaModFix/>
          </a:blip>
          <a:stretch>
            <a:fillRect/>
          </a:stretch>
        </p:blipFill>
        <p:spPr>
          <a:xfrm>
            <a:off x="1693325" y="3100900"/>
            <a:ext cx="1047750" cy="1439324"/>
          </a:xfrm>
          <a:prstGeom prst="rect">
            <a:avLst/>
          </a:prstGeom>
          <a:noFill/>
          <a:ln>
            <a:noFill/>
          </a:ln>
        </p:spPr>
      </p:pic>
      <p:pic>
        <p:nvPicPr>
          <p:cNvPr id="36" name="Shape 36"/>
          <p:cNvPicPr preferRelativeResize="0"/>
          <p:nvPr/>
        </p:nvPicPr>
        <p:blipFill>
          <a:blip r:embed="rId8">
            <a:alphaModFix/>
          </a:blip>
          <a:stretch>
            <a:fillRect/>
          </a:stretch>
        </p:blipFill>
        <p:spPr>
          <a:xfrm>
            <a:off x="1682750" y="4857750"/>
            <a:ext cx="719649" cy="1629825"/>
          </a:xfrm>
          <a:prstGeom prst="rect">
            <a:avLst/>
          </a:prstGeom>
          <a:noFill/>
          <a:ln>
            <a:noFill/>
          </a:ln>
        </p:spPr>
      </p:pic>
      <p:pic>
        <p:nvPicPr>
          <p:cNvPr id="37" name="Shape 37"/>
          <p:cNvPicPr preferRelativeResize="0"/>
          <p:nvPr/>
        </p:nvPicPr>
        <p:blipFill>
          <a:blip r:embed="rId9">
            <a:alphaModFix/>
          </a:blip>
          <a:stretch>
            <a:fillRect/>
          </a:stretch>
        </p:blipFill>
        <p:spPr>
          <a:xfrm>
            <a:off x="4836575" y="3143250"/>
            <a:ext cx="899574" cy="1534574"/>
          </a:xfrm>
          <a:prstGeom prst="rect">
            <a:avLst/>
          </a:prstGeom>
          <a:noFill/>
          <a:ln>
            <a:noFill/>
          </a:ln>
        </p:spPr>
      </p:pic>
      <p:pic>
        <p:nvPicPr>
          <p:cNvPr id="38" name="Shape 38"/>
          <p:cNvPicPr preferRelativeResize="0"/>
          <p:nvPr/>
        </p:nvPicPr>
        <p:blipFill>
          <a:blip r:embed="rId10">
            <a:alphaModFix/>
          </a:blip>
          <a:stretch>
            <a:fillRect/>
          </a:stretch>
        </p:blipFill>
        <p:spPr>
          <a:xfrm>
            <a:off x="4974150" y="4836575"/>
            <a:ext cx="740825" cy="1619250"/>
          </a:xfrm>
          <a:prstGeom prst="rect">
            <a:avLst/>
          </a:prstGeom>
          <a:noFill/>
          <a:ln>
            <a:noFill/>
          </a:ln>
        </p:spPr>
      </p:pic>
      <p:pic>
        <p:nvPicPr>
          <p:cNvPr id="39" name="Shape 39"/>
          <p:cNvPicPr preferRelativeResize="0"/>
          <p:nvPr/>
        </p:nvPicPr>
        <p:blipFill>
          <a:blip r:embed="rId11">
            <a:alphaModFix/>
          </a:blip>
          <a:stretch>
            <a:fillRect/>
          </a:stretch>
        </p:blipFill>
        <p:spPr>
          <a:xfrm>
            <a:off x="1598075" y="4275650"/>
            <a:ext cx="169325" cy="84650"/>
          </a:xfrm>
          <a:prstGeom prst="rect">
            <a:avLst/>
          </a:prstGeom>
          <a:noFill/>
          <a:ln>
            <a:noFill/>
          </a:ln>
        </p:spPr>
      </p:pic>
      <p:pic>
        <p:nvPicPr>
          <p:cNvPr id="40" name="Shape 40"/>
          <p:cNvPicPr preferRelativeResize="0"/>
          <p:nvPr/>
        </p:nvPicPr>
        <p:blipFill>
          <a:blip r:embed="rId12">
            <a:alphaModFix/>
          </a:blip>
          <a:stretch>
            <a:fillRect/>
          </a:stretch>
        </p:blipFill>
        <p:spPr>
          <a:xfrm>
            <a:off x="1894400" y="3640650"/>
            <a:ext cx="148149" cy="137574"/>
          </a:xfrm>
          <a:prstGeom prst="rect">
            <a:avLst/>
          </a:prstGeom>
          <a:noFill/>
          <a:ln>
            <a:noFill/>
          </a:ln>
        </p:spPr>
      </p:pic>
      <p:pic>
        <p:nvPicPr>
          <p:cNvPr id="41" name="Shape 41"/>
          <p:cNvPicPr preferRelativeResize="0"/>
          <p:nvPr/>
        </p:nvPicPr>
        <p:blipFill>
          <a:blip r:embed="rId13">
            <a:alphaModFix/>
          </a:blip>
          <a:stretch>
            <a:fillRect/>
          </a:stretch>
        </p:blipFill>
        <p:spPr>
          <a:xfrm>
            <a:off x="2349500" y="3175000"/>
            <a:ext cx="116400" cy="126975"/>
          </a:xfrm>
          <a:prstGeom prst="rect">
            <a:avLst/>
          </a:prstGeom>
          <a:noFill/>
          <a:ln>
            <a:noFill/>
          </a:ln>
        </p:spPr>
      </p:pic>
      <p:pic>
        <p:nvPicPr>
          <p:cNvPr id="42" name="Shape 42"/>
          <p:cNvPicPr preferRelativeResize="0"/>
          <p:nvPr/>
        </p:nvPicPr>
        <p:blipFill>
          <a:blip r:embed="rId14">
            <a:alphaModFix/>
          </a:blip>
          <a:stretch>
            <a:fillRect/>
          </a:stretch>
        </p:blipFill>
        <p:spPr>
          <a:xfrm>
            <a:off x="1545150" y="5111750"/>
            <a:ext cx="158750" cy="52900"/>
          </a:xfrm>
          <a:prstGeom prst="rect">
            <a:avLst/>
          </a:prstGeom>
          <a:noFill/>
          <a:ln>
            <a:noFill/>
          </a:ln>
        </p:spPr>
      </p:pic>
      <p:pic>
        <p:nvPicPr>
          <p:cNvPr id="43" name="Shape 43"/>
          <p:cNvPicPr preferRelativeResize="0"/>
          <p:nvPr/>
        </p:nvPicPr>
        <p:blipFill>
          <a:blip r:embed="rId15">
            <a:alphaModFix/>
          </a:blip>
          <a:stretch>
            <a:fillRect/>
          </a:stretch>
        </p:blipFill>
        <p:spPr>
          <a:xfrm>
            <a:off x="1672150" y="5662075"/>
            <a:ext cx="201075" cy="95250"/>
          </a:xfrm>
          <a:prstGeom prst="rect">
            <a:avLst/>
          </a:prstGeom>
          <a:noFill/>
          <a:ln>
            <a:noFill/>
          </a:ln>
        </p:spPr>
      </p:pic>
      <p:pic>
        <p:nvPicPr>
          <p:cNvPr id="44" name="Shape 44"/>
          <p:cNvPicPr preferRelativeResize="0"/>
          <p:nvPr/>
        </p:nvPicPr>
        <p:blipFill>
          <a:blip r:embed="rId16">
            <a:alphaModFix/>
          </a:blip>
          <a:stretch>
            <a:fillRect/>
          </a:stretch>
        </p:blipFill>
        <p:spPr>
          <a:xfrm>
            <a:off x="2000250" y="6244150"/>
            <a:ext cx="179900" cy="148149"/>
          </a:xfrm>
          <a:prstGeom prst="rect">
            <a:avLst/>
          </a:prstGeom>
          <a:noFill/>
          <a:ln>
            <a:noFill/>
          </a:ln>
        </p:spPr>
      </p:pic>
      <p:pic>
        <p:nvPicPr>
          <p:cNvPr id="45" name="Shape 45"/>
          <p:cNvPicPr preferRelativeResize="0"/>
          <p:nvPr/>
        </p:nvPicPr>
        <p:blipFill>
          <a:blip r:embed="rId17">
            <a:alphaModFix/>
          </a:blip>
          <a:stretch>
            <a:fillRect/>
          </a:stretch>
        </p:blipFill>
        <p:spPr>
          <a:xfrm>
            <a:off x="5027075" y="3217325"/>
            <a:ext cx="105824" cy="95250"/>
          </a:xfrm>
          <a:prstGeom prst="rect">
            <a:avLst/>
          </a:prstGeom>
          <a:noFill/>
          <a:ln>
            <a:noFill/>
          </a:ln>
        </p:spPr>
      </p:pic>
      <p:pic>
        <p:nvPicPr>
          <p:cNvPr id="46" name="Shape 46"/>
          <p:cNvPicPr preferRelativeResize="0"/>
          <p:nvPr/>
        </p:nvPicPr>
        <p:blipFill>
          <a:blip r:embed="rId18">
            <a:alphaModFix/>
          </a:blip>
          <a:stretch>
            <a:fillRect/>
          </a:stretch>
        </p:blipFill>
        <p:spPr>
          <a:xfrm>
            <a:off x="5397500" y="3714750"/>
            <a:ext cx="158750" cy="74074"/>
          </a:xfrm>
          <a:prstGeom prst="rect">
            <a:avLst/>
          </a:prstGeom>
          <a:noFill/>
          <a:ln>
            <a:noFill/>
          </a:ln>
        </p:spPr>
      </p:pic>
      <p:pic>
        <p:nvPicPr>
          <p:cNvPr id="47" name="Shape 47"/>
          <p:cNvPicPr preferRelativeResize="0"/>
          <p:nvPr/>
        </p:nvPicPr>
        <p:blipFill>
          <a:blip r:embed="rId19">
            <a:alphaModFix/>
          </a:blip>
          <a:stretch>
            <a:fillRect/>
          </a:stretch>
        </p:blipFill>
        <p:spPr>
          <a:xfrm>
            <a:off x="5577400" y="4138075"/>
            <a:ext cx="169325" cy="63474"/>
          </a:xfrm>
          <a:prstGeom prst="rect">
            <a:avLst/>
          </a:prstGeom>
          <a:noFill/>
          <a:ln>
            <a:noFill/>
          </a:ln>
        </p:spPr>
      </p:pic>
      <p:pic>
        <p:nvPicPr>
          <p:cNvPr id="48" name="Shape 48"/>
          <p:cNvPicPr preferRelativeResize="0"/>
          <p:nvPr/>
        </p:nvPicPr>
        <p:blipFill>
          <a:blip r:embed="rId20">
            <a:alphaModFix/>
          </a:blip>
          <a:stretch>
            <a:fillRect/>
          </a:stretch>
        </p:blipFill>
        <p:spPr>
          <a:xfrm>
            <a:off x="5143500" y="6307650"/>
            <a:ext cx="116400" cy="95250"/>
          </a:xfrm>
          <a:prstGeom prst="rect">
            <a:avLst/>
          </a:prstGeom>
          <a:noFill/>
          <a:ln>
            <a:noFill/>
          </a:ln>
        </p:spPr>
      </p:pic>
      <p:pic>
        <p:nvPicPr>
          <p:cNvPr id="49" name="Shape 49"/>
          <p:cNvPicPr preferRelativeResize="0"/>
          <p:nvPr/>
        </p:nvPicPr>
        <p:blipFill>
          <a:blip r:embed="rId21">
            <a:alphaModFix/>
          </a:blip>
          <a:stretch>
            <a:fillRect/>
          </a:stretch>
        </p:blipFill>
        <p:spPr>
          <a:xfrm>
            <a:off x="5408075" y="5831400"/>
            <a:ext cx="190500" cy="95250"/>
          </a:xfrm>
          <a:prstGeom prst="rect">
            <a:avLst/>
          </a:prstGeom>
          <a:noFill/>
          <a:ln>
            <a:noFill/>
          </a:ln>
        </p:spPr>
      </p:pic>
      <p:pic>
        <p:nvPicPr>
          <p:cNvPr id="50" name="Shape 50"/>
          <p:cNvPicPr preferRelativeResize="0"/>
          <p:nvPr/>
        </p:nvPicPr>
        <p:blipFill>
          <a:blip r:embed="rId22">
            <a:alphaModFix/>
          </a:blip>
          <a:stretch>
            <a:fillRect/>
          </a:stretch>
        </p:blipFill>
        <p:spPr>
          <a:xfrm>
            <a:off x="5640900" y="5249325"/>
            <a:ext cx="105824" cy="42325"/>
          </a:xfrm>
          <a:prstGeom prst="rect">
            <a:avLst/>
          </a:prstGeom>
          <a:noFill/>
          <a:ln>
            <a:noFill/>
          </a:ln>
        </p:spPr>
      </p:pic>
      <p:pic>
        <p:nvPicPr>
          <p:cNvPr id="51" name="Shape 51"/>
          <p:cNvPicPr preferRelativeResize="0"/>
          <p:nvPr/>
        </p:nvPicPr>
        <p:blipFill>
          <a:blip r:embed="rId23">
            <a:alphaModFix/>
          </a:blip>
          <a:stretch>
            <a:fillRect/>
          </a:stretch>
        </p:blipFill>
        <p:spPr>
          <a:xfrm>
            <a:off x="3365500" y="4487325"/>
            <a:ext cx="825500" cy="857250"/>
          </a:xfrm>
          <a:prstGeom prst="rect">
            <a:avLst/>
          </a:prstGeom>
          <a:noFill/>
          <a:ln>
            <a:noFill/>
          </a:ln>
        </p:spPr>
      </p:pic>
      <p:sp>
        <p:nvSpPr>
          <p:cNvPr id="52" name="Shape 52"/>
          <p:cNvSpPr txBox="1"/>
          <p:nvPr/>
        </p:nvSpPr>
        <p:spPr>
          <a:xfrm>
            <a:off x="1143000" y="2656400"/>
            <a:ext cx="1021624" cy="381349"/>
          </a:xfrm>
          <a:prstGeom prst="rect">
            <a:avLst/>
          </a:prstGeom>
          <a:noFill/>
          <a:ln>
            <a:noFill/>
          </a:ln>
        </p:spPr>
        <p:txBody>
          <a:bodyPr anchorCtr="0" anchor="t" bIns="38100" lIns="38100" rIns="38100" tIns="38100">
            <a:noAutofit/>
          </a:bodyPr>
          <a:lstStyle/>
          <a:p>
            <a:pPr indent="0" lvl="0" marL="0" marR="0" algn="l">
              <a:lnSpc>
                <a:spcPct val="120138"/>
              </a:lnSpc>
              <a:spcBef>
                <a:spcPts val="0"/>
              </a:spcBef>
              <a:spcAft>
                <a:spcPts val="0"/>
              </a:spcAft>
              <a:buNone/>
            </a:pPr>
            <a:r>
              <a:rPr lang="en-US" sz="2000">
                <a:solidFill>
                  <a:srgbClr val="000000"/>
                </a:solidFill>
                <a:latin typeface="Arial"/>
                <a:ea typeface="Arial"/>
                <a:cs typeface="Arial"/>
                <a:sym typeface="Arial"/>
              </a:rPr>
              <a:t>intestine</a:t>
            </a:r>
          </a:p>
        </p:txBody>
      </p:sp>
      <p:sp>
        <p:nvSpPr>
          <p:cNvPr id="53" name="Shape 53"/>
          <p:cNvSpPr txBox="1"/>
          <p:nvPr/>
        </p:nvSpPr>
        <p:spPr>
          <a:xfrm>
            <a:off x="381000" y="3023300"/>
            <a:ext cx="1007524" cy="381349"/>
          </a:xfrm>
          <a:prstGeom prst="rect">
            <a:avLst/>
          </a:prstGeom>
          <a:noFill/>
          <a:ln>
            <a:noFill/>
          </a:ln>
        </p:spPr>
        <p:txBody>
          <a:bodyPr anchorCtr="0" anchor="t" bIns="38100" lIns="38100" rIns="38100" tIns="38100">
            <a:noAutofit/>
          </a:bodyPr>
          <a:lstStyle/>
          <a:p>
            <a:pPr indent="0" lvl="0" marL="0" marR="0" algn="l">
              <a:lnSpc>
                <a:spcPct val="120138"/>
              </a:lnSpc>
              <a:spcBef>
                <a:spcPts val="0"/>
              </a:spcBef>
              <a:spcAft>
                <a:spcPts val="0"/>
              </a:spcAft>
              <a:buNone/>
            </a:pPr>
            <a:r>
              <a:rPr lang="en-US" sz="2000">
                <a:solidFill>
                  <a:srgbClr val="000000"/>
                </a:solidFill>
                <a:latin typeface="Arial"/>
                <a:ea typeface="Arial"/>
                <a:cs typeface="Arial"/>
                <a:sym typeface="Arial"/>
              </a:rPr>
              <a:t>muscles</a:t>
            </a:r>
          </a:p>
        </p:txBody>
      </p:sp>
      <p:pic>
        <p:nvPicPr>
          <p:cNvPr id="54" name="Shape 54"/>
          <p:cNvPicPr preferRelativeResize="0"/>
          <p:nvPr/>
        </p:nvPicPr>
        <p:blipFill>
          <a:blip r:embed="rId24">
            <a:alphaModFix/>
          </a:blip>
          <a:stretch>
            <a:fillRect/>
          </a:stretch>
        </p:blipFill>
        <p:spPr>
          <a:xfrm>
            <a:off x="963075" y="3386650"/>
            <a:ext cx="899574" cy="624399"/>
          </a:xfrm>
          <a:prstGeom prst="rect">
            <a:avLst/>
          </a:prstGeom>
          <a:noFill/>
          <a:ln>
            <a:noFill/>
          </a:ln>
        </p:spPr>
      </p:pic>
      <p:pic>
        <p:nvPicPr>
          <p:cNvPr id="55" name="Shape 55"/>
          <p:cNvPicPr preferRelativeResize="0"/>
          <p:nvPr/>
        </p:nvPicPr>
        <p:blipFill>
          <a:blip r:embed="rId25">
            <a:alphaModFix/>
          </a:blip>
          <a:stretch>
            <a:fillRect/>
          </a:stretch>
        </p:blipFill>
        <p:spPr>
          <a:xfrm>
            <a:off x="0" y="6836825"/>
            <a:ext cx="7926900" cy="783149"/>
          </a:xfrm>
          <a:prstGeom prst="rect">
            <a:avLst/>
          </a:prstGeom>
          <a:noFill/>
          <a:ln>
            <a:noFill/>
          </a:ln>
        </p:spPr>
      </p:pic>
      <p:pic>
        <p:nvPicPr>
          <p:cNvPr id="56" name="Shape 56"/>
          <p:cNvPicPr preferRelativeResize="0"/>
          <p:nvPr/>
        </p:nvPicPr>
        <p:blipFill>
          <a:blip r:embed="rId7">
            <a:alphaModFix/>
          </a:blip>
          <a:stretch>
            <a:fillRect/>
          </a:stretch>
        </p:blipFill>
        <p:spPr>
          <a:xfrm>
            <a:off x="1693325" y="3100900"/>
            <a:ext cx="1047750" cy="1439324"/>
          </a:xfrm>
          <a:prstGeom prst="rect">
            <a:avLst/>
          </a:prstGeom>
          <a:noFill/>
          <a:ln>
            <a:noFill/>
          </a:ln>
        </p:spPr>
      </p:pic>
      <p:pic>
        <p:nvPicPr>
          <p:cNvPr id="57" name="Shape 57"/>
          <p:cNvPicPr preferRelativeResize="0"/>
          <p:nvPr/>
        </p:nvPicPr>
        <p:blipFill>
          <a:blip r:embed="rId8">
            <a:alphaModFix/>
          </a:blip>
          <a:stretch>
            <a:fillRect/>
          </a:stretch>
        </p:blipFill>
        <p:spPr>
          <a:xfrm>
            <a:off x="1682750" y="4857750"/>
            <a:ext cx="719649" cy="1629825"/>
          </a:xfrm>
          <a:prstGeom prst="rect">
            <a:avLst/>
          </a:prstGeom>
          <a:noFill/>
          <a:ln>
            <a:noFill/>
          </a:ln>
        </p:spPr>
      </p:pic>
      <p:pic>
        <p:nvPicPr>
          <p:cNvPr id="58" name="Shape 58"/>
          <p:cNvPicPr preferRelativeResize="0"/>
          <p:nvPr/>
        </p:nvPicPr>
        <p:blipFill>
          <a:blip r:embed="rId10">
            <a:alphaModFix/>
          </a:blip>
          <a:stretch>
            <a:fillRect/>
          </a:stretch>
        </p:blipFill>
        <p:spPr>
          <a:xfrm>
            <a:off x="4974150" y="4836575"/>
            <a:ext cx="740825" cy="1619250"/>
          </a:xfrm>
          <a:prstGeom prst="rect">
            <a:avLst/>
          </a:prstGeom>
          <a:noFill/>
          <a:ln>
            <a:noFill/>
          </a:ln>
        </p:spPr>
      </p:pic>
      <p:pic>
        <p:nvPicPr>
          <p:cNvPr id="59" name="Shape 59"/>
          <p:cNvPicPr preferRelativeResize="0"/>
          <p:nvPr/>
        </p:nvPicPr>
        <p:blipFill>
          <a:blip r:embed="rId7">
            <a:alphaModFix/>
          </a:blip>
          <a:stretch>
            <a:fillRect/>
          </a:stretch>
        </p:blipFill>
        <p:spPr>
          <a:xfrm>
            <a:off x="1693325" y="3100900"/>
            <a:ext cx="1047750" cy="1439324"/>
          </a:xfrm>
          <a:prstGeom prst="rect">
            <a:avLst/>
          </a:prstGeom>
          <a:noFill/>
          <a:ln>
            <a:noFill/>
          </a:ln>
        </p:spPr>
      </p:pic>
      <p:pic>
        <p:nvPicPr>
          <p:cNvPr id="60" name="Shape 60"/>
          <p:cNvPicPr preferRelativeResize="0"/>
          <p:nvPr/>
        </p:nvPicPr>
        <p:blipFill>
          <a:blip r:embed="rId8">
            <a:alphaModFix/>
          </a:blip>
          <a:stretch>
            <a:fillRect/>
          </a:stretch>
        </p:blipFill>
        <p:spPr>
          <a:xfrm>
            <a:off x="1682750" y="4857750"/>
            <a:ext cx="719649" cy="1629825"/>
          </a:xfrm>
          <a:prstGeom prst="rect">
            <a:avLst/>
          </a:prstGeom>
          <a:noFill/>
          <a:ln>
            <a:noFill/>
          </a:ln>
        </p:spPr>
      </p:pic>
      <p:pic>
        <p:nvPicPr>
          <p:cNvPr id="61" name="Shape 61"/>
          <p:cNvPicPr preferRelativeResize="0"/>
          <p:nvPr/>
        </p:nvPicPr>
        <p:blipFill>
          <a:blip r:embed="rId26">
            <a:alphaModFix/>
          </a:blip>
          <a:stretch>
            <a:fillRect/>
          </a:stretch>
        </p:blipFill>
        <p:spPr>
          <a:xfrm>
            <a:off x="4836575" y="3143250"/>
            <a:ext cx="899574" cy="1598074"/>
          </a:xfrm>
          <a:prstGeom prst="rect">
            <a:avLst/>
          </a:prstGeom>
          <a:noFill/>
          <a:ln>
            <a:noFill/>
          </a:ln>
        </p:spPr>
      </p:pic>
      <p:pic>
        <p:nvPicPr>
          <p:cNvPr id="62" name="Shape 62"/>
          <p:cNvPicPr preferRelativeResize="0"/>
          <p:nvPr/>
        </p:nvPicPr>
        <p:blipFill>
          <a:blip r:embed="rId27">
            <a:alphaModFix/>
          </a:blip>
          <a:stretch>
            <a:fillRect/>
          </a:stretch>
        </p:blipFill>
        <p:spPr>
          <a:xfrm>
            <a:off x="4931825" y="4836575"/>
            <a:ext cx="804325" cy="1650975"/>
          </a:xfrm>
          <a:prstGeom prst="rect">
            <a:avLst/>
          </a:prstGeom>
          <a:noFill/>
          <a:ln>
            <a:noFill/>
          </a:ln>
        </p:spPr>
      </p:pic>
      <p:pic>
        <p:nvPicPr>
          <p:cNvPr id="63" name="Shape 63"/>
          <p:cNvPicPr preferRelativeResize="0"/>
          <p:nvPr/>
        </p:nvPicPr>
        <p:blipFill>
          <a:blip r:embed="rId28">
            <a:alphaModFix/>
          </a:blip>
          <a:stretch>
            <a:fillRect/>
          </a:stretch>
        </p:blipFill>
        <p:spPr>
          <a:xfrm>
            <a:off x="1682750" y="3069150"/>
            <a:ext cx="1111250" cy="1471074"/>
          </a:xfrm>
          <a:prstGeom prst="rect">
            <a:avLst/>
          </a:prstGeom>
          <a:noFill/>
          <a:ln>
            <a:noFill/>
          </a:ln>
        </p:spPr>
      </p:pic>
      <p:pic>
        <p:nvPicPr>
          <p:cNvPr id="64" name="Shape 64"/>
          <p:cNvPicPr preferRelativeResize="0"/>
          <p:nvPr/>
        </p:nvPicPr>
        <p:blipFill>
          <a:blip r:embed="rId29">
            <a:alphaModFix/>
          </a:blip>
          <a:stretch>
            <a:fillRect/>
          </a:stretch>
        </p:blipFill>
        <p:spPr>
          <a:xfrm>
            <a:off x="1661575" y="4794250"/>
            <a:ext cx="740825" cy="1693324"/>
          </a:xfrm>
          <a:prstGeom prst="rect">
            <a:avLst/>
          </a:prstGeom>
          <a:noFill/>
          <a:ln>
            <a:noFill/>
          </a:ln>
        </p:spPr>
      </p:pic>
      <p:pic>
        <p:nvPicPr>
          <p:cNvPr id="65" name="Shape 65"/>
          <p:cNvPicPr preferRelativeResize="0"/>
          <p:nvPr/>
        </p:nvPicPr>
        <p:blipFill>
          <a:blip r:embed="rId30">
            <a:alphaModFix/>
          </a:blip>
          <a:stretch>
            <a:fillRect/>
          </a:stretch>
        </p:blipFill>
        <p:spPr>
          <a:xfrm>
            <a:off x="2127250" y="6805075"/>
            <a:ext cx="3397250" cy="402150"/>
          </a:xfrm>
          <a:prstGeom prst="rect">
            <a:avLst/>
          </a:prstGeom>
          <a:noFill/>
          <a:ln>
            <a:noFill/>
          </a:ln>
        </p:spPr>
      </p:pic>
      <p:pic>
        <p:nvPicPr>
          <p:cNvPr id="66" name="Shape 66"/>
          <p:cNvPicPr preferRelativeResize="0"/>
          <p:nvPr/>
        </p:nvPicPr>
        <p:blipFill>
          <a:blip r:embed="rId12">
            <a:alphaModFix/>
          </a:blip>
          <a:stretch>
            <a:fillRect/>
          </a:stretch>
        </p:blipFill>
        <p:spPr>
          <a:xfrm>
            <a:off x="1894400" y="3640650"/>
            <a:ext cx="148149" cy="137574"/>
          </a:xfrm>
          <a:prstGeom prst="rect">
            <a:avLst/>
          </a:prstGeom>
          <a:noFill/>
          <a:ln>
            <a:noFill/>
          </a:ln>
        </p:spPr>
      </p:pic>
      <p:pic>
        <p:nvPicPr>
          <p:cNvPr id="67" name="Shape 67"/>
          <p:cNvPicPr preferRelativeResize="0"/>
          <p:nvPr/>
        </p:nvPicPr>
        <p:blipFill>
          <a:blip r:embed="rId13">
            <a:alphaModFix/>
          </a:blip>
          <a:stretch>
            <a:fillRect/>
          </a:stretch>
        </p:blipFill>
        <p:spPr>
          <a:xfrm>
            <a:off x="2349500" y="3175000"/>
            <a:ext cx="116400" cy="126975"/>
          </a:xfrm>
          <a:prstGeom prst="rect">
            <a:avLst/>
          </a:prstGeom>
          <a:noFill/>
          <a:ln>
            <a:noFill/>
          </a:ln>
        </p:spPr>
      </p:pic>
      <p:pic>
        <p:nvPicPr>
          <p:cNvPr id="68" name="Shape 68"/>
          <p:cNvPicPr preferRelativeResize="0"/>
          <p:nvPr/>
        </p:nvPicPr>
        <p:blipFill>
          <a:blip r:embed="rId11">
            <a:alphaModFix/>
          </a:blip>
          <a:stretch>
            <a:fillRect/>
          </a:stretch>
        </p:blipFill>
        <p:spPr>
          <a:xfrm>
            <a:off x="1598075" y="4275650"/>
            <a:ext cx="169325" cy="84650"/>
          </a:xfrm>
          <a:prstGeom prst="rect">
            <a:avLst/>
          </a:prstGeom>
          <a:noFill/>
          <a:ln>
            <a:noFill/>
          </a:ln>
        </p:spPr>
      </p:pic>
      <p:pic>
        <p:nvPicPr>
          <p:cNvPr id="69" name="Shape 69"/>
          <p:cNvPicPr preferRelativeResize="0"/>
          <p:nvPr/>
        </p:nvPicPr>
        <p:blipFill>
          <a:blip r:embed="rId12">
            <a:alphaModFix/>
          </a:blip>
          <a:stretch>
            <a:fillRect/>
          </a:stretch>
        </p:blipFill>
        <p:spPr>
          <a:xfrm>
            <a:off x="1894400" y="3640650"/>
            <a:ext cx="148149" cy="137574"/>
          </a:xfrm>
          <a:prstGeom prst="rect">
            <a:avLst/>
          </a:prstGeom>
          <a:noFill/>
          <a:ln>
            <a:noFill/>
          </a:ln>
        </p:spPr>
      </p:pic>
      <p:pic>
        <p:nvPicPr>
          <p:cNvPr id="70" name="Shape 70"/>
          <p:cNvPicPr preferRelativeResize="0"/>
          <p:nvPr/>
        </p:nvPicPr>
        <p:blipFill>
          <a:blip r:embed="rId13">
            <a:alphaModFix/>
          </a:blip>
          <a:stretch>
            <a:fillRect/>
          </a:stretch>
        </p:blipFill>
        <p:spPr>
          <a:xfrm>
            <a:off x="2349500" y="3175000"/>
            <a:ext cx="116400" cy="126975"/>
          </a:xfrm>
          <a:prstGeom prst="rect">
            <a:avLst/>
          </a:prstGeom>
          <a:noFill/>
          <a:ln>
            <a:noFill/>
          </a:ln>
        </p:spPr>
      </p:pic>
      <p:pic>
        <p:nvPicPr>
          <p:cNvPr id="71" name="Shape 71"/>
          <p:cNvPicPr preferRelativeResize="0"/>
          <p:nvPr/>
        </p:nvPicPr>
        <p:blipFill>
          <a:blip r:embed="rId14">
            <a:alphaModFix/>
          </a:blip>
          <a:stretch>
            <a:fillRect/>
          </a:stretch>
        </p:blipFill>
        <p:spPr>
          <a:xfrm>
            <a:off x="1545150" y="5111750"/>
            <a:ext cx="158750" cy="52900"/>
          </a:xfrm>
          <a:prstGeom prst="rect">
            <a:avLst/>
          </a:prstGeom>
          <a:noFill/>
          <a:ln>
            <a:noFill/>
          </a:ln>
        </p:spPr>
      </p:pic>
      <p:pic>
        <p:nvPicPr>
          <p:cNvPr id="72" name="Shape 72"/>
          <p:cNvPicPr preferRelativeResize="0"/>
          <p:nvPr/>
        </p:nvPicPr>
        <p:blipFill>
          <a:blip r:embed="rId11">
            <a:alphaModFix/>
          </a:blip>
          <a:stretch>
            <a:fillRect/>
          </a:stretch>
        </p:blipFill>
        <p:spPr>
          <a:xfrm>
            <a:off x="1598075" y="4275650"/>
            <a:ext cx="169325" cy="84650"/>
          </a:xfrm>
          <a:prstGeom prst="rect">
            <a:avLst/>
          </a:prstGeom>
          <a:noFill/>
          <a:ln>
            <a:noFill/>
          </a:ln>
        </p:spPr>
      </p:pic>
      <p:pic>
        <p:nvPicPr>
          <p:cNvPr id="73" name="Shape 73"/>
          <p:cNvPicPr preferRelativeResize="0"/>
          <p:nvPr/>
        </p:nvPicPr>
        <p:blipFill>
          <a:blip r:embed="rId12">
            <a:alphaModFix/>
          </a:blip>
          <a:stretch>
            <a:fillRect/>
          </a:stretch>
        </p:blipFill>
        <p:spPr>
          <a:xfrm>
            <a:off x="1894400" y="3640650"/>
            <a:ext cx="148149" cy="137574"/>
          </a:xfrm>
          <a:prstGeom prst="rect">
            <a:avLst/>
          </a:prstGeom>
          <a:noFill/>
          <a:ln>
            <a:noFill/>
          </a:ln>
        </p:spPr>
      </p:pic>
      <p:pic>
        <p:nvPicPr>
          <p:cNvPr id="74" name="Shape 74"/>
          <p:cNvPicPr preferRelativeResize="0"/>
          <p:nvPr/>
        </p:nvPicPr>
        <p:blipFill>
          <a:blip r:embed="rId13">
            <a:alphaModFix/>
          </a:blip>
          <a:stretch>
            <a:fillRect/>
          </a:stretch>
        </p:blipFill>
        <p:spPr>
          <a:xfrm>
            <a:off x="2349500" y="3175000"/>
            <a:ext cx="116400" cy="126975"/>
          </a:xfrm>
          <a:prstGeom prst="rect">
            <a:avLst/>
          </a:prstGeom>
          <a:noFill/>
          <a:ln>
            <a:noFill/>
          </a:ln>
        </p:spPr>
      </p:pic>
      <p:pic>
        <p:nvPicPr>
          <p:cNvPr id="75" name="Shape 75"/>
          <p:cNvPicPr preferRelativeResize="0"/>
          <p:nvPr/>
        </p:nvPicPr>
        <p:blipFill>
          <a:blip r:embed="rId15">
            <a:alphaModFix/>
          </a:blip>
          <a:stretch>
            <a:fillRect/>
          </a:stretch>
        </p:blipFill>
        <p:spPr>
          <a:xfrm>
            <a:off x="1672150" y="5662075"/>
            <a:ext cx="201075" cy="95250"/>
          </a:xfrm>
          <a:prstGeom prst="rect">
            <a:avLst/>
          </a:prstGeom>
          <a:noFill/>
          <a:ln>
            <a:noFill/>
          </a:ln>
        </p:spPr>
      </p:pic>
      <p:pic>
        <p:nvPicPr>
          <p:cNvPr id="76" name="Shape 76"/>
          <p:cNvPicPr preferRelativeResize="0"/>
          <p:nvPr/>
        </p:nvPicPr>
        <p:blipFill>
          <a:blip r:embed="rId14">
            <a:alphaModFix/>
          </a:blip>
          <a:stretch>
            <a:fillRect/>
          </a:stretch>
        </p:blipFill>
        <p:spPr>
          <a:xfrm>
            <a:off x="1545150" y="5111750"/>
            <a:ext cx="158750" cy="52900"/>
          </a:xfrm>
          <a:prstGeom prst="rect">
            <a:avLst/>
          </a:prstGeom>
          <a:noFill/>
          <a:ln>
            <a:noFill/>
          </a:ln>
        </p:spPr>
      </p:pic>
      <p:pic>
        <p:nvPicPr>
          <p:cNvPr id="77" name="Shape 77"/>
          <p:cNvPicPr preferRelativeResize="0"/>
          <p:nvPr/>
        </p:nvPicPr>
        <p:blipFill>
          <a:blip r:embed="rId11">
            <a:alphaModFix/>
          </a:blip>
          <a:stretch>
            <a:fillRect/>
          </a:stretch>
        </p:blipFill>
        <p:spPr>
          <a:xfrm>
            <a:off x="1598075" y="4275650"/>
            <a:ext cx="169325" cy="84650"/>
          </a:xfrm>
          <a:prstGeom prst="rect">
            <a:avLst/>
          </a:prstGeom>
          <a:noFill/>
          <a:ln>
            <a:noFill/>
          </a:ln>
        </p:spPr>
      </p:pic>
      <p:pic>
        <p:nvPicPr>
          <p:cNvPr id="78" name="Shape 78"/>
          <p:cNvPicPr preferRelativeResize="0"/>
          <p:nvPr/>
        </p:nvPicPr>
        <p:blipFill>
          <a:blip r:embed="rId12">
            <a:alphaModFix/>
          </a:blip>
          <a:stretch>
            <a:fillRect/>
          </a:stretch>
        </p:blipFill>
        <p:spPr>
          <a:xfrm>
            <a:off x="1894400" y="3640650"/>
            <a:ext cx="148149" cy="137574"/>
          </a:xfrm>
          <a:prstGeom prst="rect">
            <a:avLst/>
          </a:prstGeom>
          <a:noFill/>
          <a:ln>
            <a:noFill/>
          </a:ln>
        </p:spPr>
      </p:pic>
      <p:pic>
        <p:nvPicPr>
          <p:cNvPr id="79" name="Shape 79"/>
          <p:cNvPicPr preferRelativeResize="0"/>
          <p:nvPr/>
        </p:nvPicPr>
        <p:blipFill>
          <a:blip r:embed="rId13">
            <a:alphaModFix/>
          </a:blip>
          <a:stretch>
            <a:fillRect/>
          </a:stretch>
        </p:blipFill>
        <p:spPr>
          <a:xfrm>
            <a:off x="2349500" y="3175000"/>
            <a:ext cx="116400" cy="126975"/>
          </a:xfrm>
          <a:prstGeom prst="rect">
            <a:avLst/>
          </a:prstGeom>
          <a:noFill/>
          <a:ln>
            <a:noFill/>
          </a:ln>
        </p:spPr>
      </p:pic>
      <p:pic>
        <p:nvPicPr>
          <p:cNvPr id="80" name="Shape 80"/>
          <p:cNvPicPr preferRelativeResize="0"/>
          <p:nvPr/>
        </p:nvPicPr>
        <p:blipFill>
          <a:blip r:embed="rId16">
            <a:alphaModFix/>
          </a:blip>
          <a:stretch>
            <a:fillRect/>
          </a:stretch>
        </p:blipFill>
        <p:spPr>
          <a:xfrm>
            <a:off x="2000250" y="6244150"/>
            <a:ext cx="179900" cy="148149"/>
          </a:xfrm>
          <a:prstGeom prst="rect">
            <a:avLst/>
          </a:prstGeom>
          <a:noFill/>
          <a:ln>
            <a:noFill/>
          </a:ln>
        </p:spPr>
      </p:pic>
      <p:pic>
        <p:nvPicPr>
          <p:cNvPr id="81" name="Shape 81"/>
          <p:cNvPicPr preferRelativeResize="0"/>
          <p:nvPr/>
        </p:nvPicPr>
        <p:blipFill>
          <a:blip r:embed="rId15">
            <a:alphaModFix/>
          </a:blip>
          <a:stretch>
            <a:fillRect/>
          </a:stretch>
        </p:blipFill>
        <p:spPr>
          <a:xfrm>
            <a:off x="1672150" y="5662075"/>
            <a:ext cx="201075" cy="95250"/>
          </a:xfrm>
          <a:prstGeom prst="rect">
            <a:avLst/>
          </a:prstGeom>
          <a:noFill/>
          <a:ln>
            <a:noFill/>
          </a:ln>
        </p:spPr>
      </p:pic>
      <p:pic>
        <p:nvPicPr>
          <p:cNvPr id="82" name="Shape 82"/>
          <p:cNvPicPr preferRelativeResize="0"/>
          <p:nvPr/>
        </p:nvPicPr>
        <p:blipFill>
          <a:blip r:embed="rId14">
            <a:alphaModFix/>
          </a:blip>
          <a:stretch>
            <a:fillRect/>
          </a:stretch>
        </p:blipFill>
        <p:spPr>
          <a:xfrm>
            <a:off x="1545150" y="5111750"/>
            <a:ext cx="158750" cy="52900"/>
          </a:xfrm>
          <a:prstGeom prst="rect">
            <a:avLst/>
          </a:prstGeom>
          <a:noFill/>
          <a:ln>
            <a:noFill/>
          </a:ln>
        </p:spPr>
      </p:pic>
      <p:pic>
        <p:nvPicPr>
          <p:cNvPr id="83" name="Shape 83"/>
          <p:cNvPicPr preferRelativeResize="0"/>
          <p:nvPr/>
        </p:nvPicPr>
        <p:blipFill>
          <a:blip r:embed="rId11">
            <a:alphaModFix/>
          </a:blip>
          <a:stretch>
            <a:fillRect/>
          </a:stretch>
        </p:blipFill>
        <p:spPr>
          <a:xfrm>
            <a:off x="1598075" y="4275650"/>
            <a:ext cx="169325" cy="84650"/>
          </a:xfrm>
          <a:prstGeom prst="rect">
            <a:avLst/>
          </a:prstGeom>
          <a:noFill/>
          <a:ln>
            <a:noFill/>
          </a:ln>
        </p:spPr>
      </p:pic>
      <p:pic>
        <p:nvPicPr>
          <p:cNvPr id="84" name="Shape 84"/>
          <p:cNvPicPr preferRelativeResize="0"/>
          <p:nvPr/>
        </p:nvPicPr>
        <p:blipFill>
          <a:blip r:embed="rId12">
            <a:alphaModFix/>
          </a:blip>
          <a:stretch>
            <a:fillRect/>
          </a:stretch>
        </p:blipFill>
        <p:spPr>
          <a:xfrm>
            <a:off x="1894400" y="3640650"/>
            <a:ext cx="148149" cy="137574"/>
          </a:xfrm>
          <a:prstGeom prst="rect">
            <a:avLst/>
          </a:prstGeom>
          <a:noFill/>
          <a:ln>
            <a:noFill/>
          </a:ln>
        </p:spPr>
      </p:pic>
      <p:pic>
        <p:nvPicPr>
          <p:cNvPr id="85" name="Shape 85"/>
          <p:cNvPicPr preferRelativeResize="0"/>
          <p:nvPr/>
        </p:nvPicPr>
        <p:blipFill>
          <a:blip r:embed="rId13">
            <a:alphaModFix/>
          </a:blip>
          <a:stretch>
            <a:fillRect/>
          </a:stretch>
        </p:blipFill>
        <p:spPr>
          <a:xfrm>
            <a:off x="2349500" y="3175000"/>
            <a:ext cx="116400" cy="126975"/>
          </a:xfrm>
          <a:prstGeom prst="rect">
            <a:avLst/>
          </a:prstGeom>
          <a:noFill/>
          <a:ln>
            <a:noFill/>
          </a:ln>
        </p:spPr>
      </p:pic>
      <p:pic>
        <p:nvPicPr>
          <p:cNvPr id="86" name="Shape 86"/>
          <p:cNvPicPr preferRelativeResize="0"/>
          <p:nvPr/>
        </p:nvPicPr>
        <p:blipFill>
          <a:blip r:embed="rId20">
            <a:alphaModFix/>
          </a:blip>
          <a:stretch>
            <a:fillRect/>
          </a:stretch>
        </p:blipFill>
        <p:spPr>
          <a:xfrm>
            <a:off x="5143500" y="6307650"/>
            <a:ext cx="116400" cy="95250"/>
          </a:xfrm>
          <a:prstGeom prst="rect">
            <a:avLst/>
          </a:prstGeom>
          <a:noFill/>
          <a:ln>
            <a:noFill/>
          </a:ln>
        </p:spPr>
      </p:pic>
      <p:pic>
        <p:nvPicPr>
          <p:cNvPr id="87" name="Shape 87"/>
          <p:cNvPicPr preferRelativeResize="0"/>
          <p:nvPr/>
        </p:nvPicPr>
        <p:blipFill>
          <a:blip r:embed="rId16">
            <a:alphaModFix/>
          </a:blip>
          <a:stretch>
            <a:fillRect/>
          </a:stretch>
        </p:blipFill>
        <p:spPr>
          <a:xfrm>
            <a:off x="2000250" y="6244150"/>
            <a:ext cx="179900" cy="148149"/>
          </a:xfrm>
          <a:prstGeom prst="rect">
            <a:avLst/>
          </a:prstGeom>
          <a:noFill/>
          <a:ln>
            <a:noFill/>
          </a:ln>
        </p:spPr>
      </p:pic>
      <p:pic>
        <p:nvPicPr>
          <p:cNvPr id="88" name="Shape 88"/>
          <p:cNvPicPr preferRelativeResize="0"/>
          <p:nvPr/>
        </p:nvPicPr>
        <p:blipFill>
          <a:blip r:embed="rId15">
            <a:alphaModFix/>
          </a:blip>
          <a:stretch>
            <a:fillRect/>
          </a:stretch>
        </p:blipFill>
        <p:spPr>
          <a:xfrm>
            <a:off x="1672150" y="5662075"/>
            <a:ext cx="201075" cy="95250"/>
          </a:xfrm>
          <a:prstGeom prst="rect">
            <a:avLst/>
          </a:prstGeom>
          <a:noFill/>
          <a:ln>
            <a:noFill/>
          </a:ln>
        </p:spPr>
      </p:pic>
      <p:pic>
        <p:nvPicPr>
          <p:cNvPr id="89" name="Shape 89"/>
          <p:cNvPicPr preferRelativeResize="0"/>
          <p:nvPr/>
        </p:nvPicPr>
        <p:blipFill>
          <a:blip r:embed="rId14">
            <a:alphaModFix/>
          </a:blip>
          <a:stretch>
            <a:fillRect/>
          </a:stretch>
        </p:blipFill>
        <p:spPr>
          <a:xfrm>
            <a:off x="1545150" y="5111750"/>
            <a:ext cx="158750" cy="52900"/>
          </a:xfrm>
          <a:prstGeom prst="rect">
            <a:avLst/>
          </a:prstGeom>
          <a:noFill/>
          <a:ln>
            <a:noFill/>
          </a:ln>
        </p:spPr>
      </p:pic>
      <p:pic>
        <p:nvPicPr>
          <p:cNvPr id="90" name="Shape 90"/>
          <p:cNvPicPr preferRelativeResize="0"/>
          <p:nvPr/>
        </p:nvPicPr>
        <p:blipFill>
          <a:blip r:embed="rId11">
            <a:alphaModFix/>
          </a:blip>
          <a:stretch>
            <a:fillRect/>
          </a:stretch>
        </p:blipFill>
        <p:spPr>
          <a:xfrm>
            <a:off x="1598075" y="4275650"/>
            <a:ext cx="169325" cy="84650"/>
          </a:xfrm>
          <a:prstGeom prst="rect">
            <a:avLst/>
          </a:prstGeom>
          <a:noFill/>
          <a:ln>
            <a:noFill/>
          </a:ln>
        </p:spPr>
      </p:pic>
      <p:pic>
        <p:nvPicPr>
          <p:cNvPr id="91" name="Shape 91"/>
          <p:cNvPicPr preferRelativeResize="0"/>
          <p:nvPr/>
        </p:nvPicPr>
        <p:blipFill>
          <a:blip r:embed="rId12">
            <a:alphaModFix/>
          </a:blip>
          <a:stretch>
            <a:fillRect/>
          </a:stretch>
        </p:blipFill>
        <p:spPr>
          <a:xfrm>
            <a:off x="1894400" y="3640650"/>
            <a:ext cx="148149" cy="137574"/>
          </a:xfrm>
          <a:prstGeom prst="rect">
            <a:avLst/>
          </a:prstGeom>
          <a:noFill/>
          <a:ln>
            <a:noFill/>
          </a:ln>
        </p:spPr>
      </p:pic>
      <p:pic>
        <p:nvPicPr>
          <p:cNvPr id="92" name="Shape 92"/>
          <p:cNvPicPr preferRelativeResize="0"/>
          <p:nvPr/>
        </p:nvPicPr>
        <p:blipFill>
          <a:blip r:embed="rId13">
            <a:alphaModFix/>
          </a:blip>
          <a:stretch>
            <a:fillRect/>
          </a:stretch>
        </p:blipFill>
        <p:spPr>
          <a:xfrm>
            <a:off x="2349500" y="3175000"/>
            <a:ext cx="116400" cy="126975"/>
          </a:xfrm>
          <a:prstGeom prst="rect">
            <a:avLst/>
          </a:prstGeom>
          <a:noFill/>
          <a:ln>
            <a:noFill/>
          </a:ln>
        </p:spPr>
      </p:pic>
      <p:pic>
        <p:nvPicPr>
          <p:cNvPr id="93" name="Shape 93"/>
          <p:cNvPicPr preferRelativeResize="0"/>
          <p:nvPr/>
        </p:nvPicPr>
        <p:blipFill>
          <a:blip r:embed="rId21">
            <a:alphaModFix/>
          </a:blip>
          <a:stretch>
            <a:fillRect/>
          </a:stretch>
        </p:blipFill>
        <p:spPr>
          <a:xfrm>
            <a:off x="5408075" y="5831400"/>
            <a:ext cx="190500" cy="95250"/>
          </a:xfrm>
          <a:prstGeom prst="rect">
            <a:avLst/>
          </a:prstGeom>
          <a:noFill/>
          <a:ln>
            <a:noFill/>
          </a:ln>
        </p:spPr>
      </p:pic>
      <p:pic>
        <p:nvPicPr>
          <p:cNvPr id="94" name="Shape 94"/>
          <p:cNvPicPr preferRelativeResize="0"/>
          <p:nvPr/>
        </p:nvPicPr>
        <p:blipFill>
          <a:blip r:embed="rId20">
            <a:alphaModFix/>
          </a:blip>
          <a:stretch>
            <a:fillRect/>
          </a:stretch>
        </p:blipFill>
        <p:spPr>
          <a:xfrm>
            <a:off x="5143500" y="6307650"/>
            <a:ext cx="116400" cy="95250"/>
          </a:xfrm>
          <a:prstGeom prst="rect">
            <a:avLst/>
          </a:prstGeom>
          <a:noFill/>
          <a:ln>
            <a:noFill/>
          </a:ln>
        </p:spPr>
      </p:pic>
      <p:pic>
        <p:nvPicPr>
          <p:cNvPr id="95" name="Shape 95"/>
          <p:cNvPicPr preferRelativeResize="0"/>
          <p:nvPr/>
        </p:nvPicPr>
        <p:blipFill>
          <a:blip r:embed="rId16">
            <a:alphaModFix/>
          </a:blip>
          <a:stretch>
            <a:fillRect/>
          </a:stretch>
        </p:blipFill>
        <p:spPr>
          <a:xfrm>
            <a:off x="2000250" y="6244150"/>
            <a:ext cx="179900" cy="148149"/>
          </a:xfrm>
          <a:prstGeom prst="rect">
            <a:avLst/>
          </a:prstGeom>
          <a:noFill/>
          <a:ln>
            <a:noFill/>
          </a:ln>
        </p:spPr>
      </p:pic>
      <p:pic>
        <p:nvPicPr>
          <p:cNvPr id="96" name="Shape 96"/>
          <p:cNvPicPr preferRelativeResize="0"/>
          <p:nvPr/>
        </p:nvPicPr>
        <p:blipFill>
          <a:blip r:embed="rId15">
            <a:alphaModFix/>
          </a:blip>
          <a:stretch>
            <a:fillRect/>
          </a:stretch>
        </p:blipFill>
        <p:spPr>
          <a:xfrm>
            <a:off x="1672150" y="5662075"/>
            <a:ext cx="201075" cy="95250"/>
          </a:xfrm>
          <a:prstGeom prst="rect">
            <a:avLst/>
          </a:prstGeom>
          <a:noFill/>
          <a:ln>
            <a:noFill/>
          </a:ln>
        </p:spPr>
      </p:pic>
      <p:pic>
        <p:nvPicPr>
          <p:cNvPr id="97" name="Shape 97"/>
          <p:cNvPicPr preferRelativeResize="0"/>
          <p:nvPr/>
        </p:nvPicPr>
        <p:blipFill>
          <a:blip r:embed="rId14">
            <a:alphaModFix/>
          </a:blip>
          <a:stretch>
            <a:fillRect/>
          </a:stretch>
        </p:blipFill>
        <p:spPr>
          <a:xfrm>
            <a:off x="1545150" y="5111750"/>
            <a:ext cx="158750" cy="52900"/>
          </a:xfrm>
          <a:prstGeom prst="rect">
            <a:avLst/>
          </a:prstGeom>
          <a:noFill/>
          <a:ln>
            <a:noFill/>
          </a:ln>
        </p:spPr>
      </p:pic>
      <p:pic>
        <p:nvPicPr>
          <p:cNvPr id="98" name="Shape 98"/>
          <p:cNvPicPr preferRelativeResize="0"/>
          <p:nvPr/>
        </p:nvPicPr>
        <p:blipFill>
          <a:blip r:embed="rId11">
            <a:alphaModFix/>
          </a:blip>
          <a:stretch>
            <a:fillRect/>
          </a:stretch>
        </p:blipFill>
        <p:spPr>
          <a:xfrm>
            <a:off x="1598075" y="4275650"/>
            <a:ext cx="169325" cy="84650"/>
          </a:xfrm>
          <a:prstGeom prst="rect">
            <a:avLst/>
          </a:prstGeom>
          <a:noFill/>
          <a:ln>
            <a:noFill/>
          </a:ln>
        </p:spPr>
      </p:pic>
      <p:pic>
        <p:nvPicPr>
          <p:cNvPr id="99" name="Shape 99"/>
          <p:cNvPicPr preferRelativeResize="0"/>
          <p:nvPr/>
        </p:nvPicPr>
        <p:blipFill>
          <a:blip r:embed="rId12">
            <a:alphaModFix/>
          </a:blip>
          <a:stretch>
            <a:fillRect/>
          </a:stretch>
        </p:blipFill>
        <p:spPr>
          <a:xfrm>
            <a:off x="1894400" y="3640650"/>
            <a:ext cx="148149" cy="137574"/>
          </a:xfrm>
          <a:prstGeom prst="rect">
            <a:avLst/>
          </a:prstGeom>
          <a:noFill/>
          <a:ln>
            <a:noFill/>
          </a:ln>
        </p:spPr>
      </p:pic>
      <p:pic>
        <p:nvPicPr>
          <p:cNvPr id="100" name="Shape 100"/>
          <p:cNvPicPr preferRelativeResize="0"/>
          <p:nvPr/>
        </p:nvPicPr>
        <p:blipFill>
          <a:blip r:embed="rId13">
            <a:alphaModFix/>
          </a:blip>
          <a:stretch>
            <a:fillRect/>
          </a:stretch>
        </p:blipFill>
        <p:spPr>
          <a:xfrm>
            <a:off x="2349500" y="3175000"/>
            <a:ext cx="116400" cy="126975"/>
          </a:xfrm>
          <a:prstGeom prst="rect">
            <a:avLst/>
          </a:prstGeom>
          <a:noFill/>
          <a:ln>
            <a:noFill/>
          </a:ln>
        </p:spPr>
      </p:pic>
      <p:pic>
        <p:nvPicPr>
          <p:cNvPr id="101" name="Shape 101"/>
          <p:cNvPicPr preferRelativeResize="0"/>
          <p:nvPr/>
        </p:nvPicPr>
        <p:blipFill>
          <a:blip r:embed="rId19">
            <a:alphaModFix/>
          </a:blip>
          <a:stretch>
            <a:fillRect/>
          </a:stretch>
        </p:blipFill>
        <p:spPr>
          <a:xfrm>
            <a:off x="5577400" y="4138075"/>
            <a:ext cx="169325" cy="63474"/>
          </a:xfrm>
          <a:prstGeom prst="rect">
            <a:avLst/>
          </a:prstGeom>
          <a:noFill/>
          <a:ln>
            <a:noFill/>
          </a:ln>
        </p:spPr>
      </p:pic>
      <p:pic>
        <p:nvPicPr>
          <p:cNvPr id="102" name="Shape 102"/>
          <p:cNvPicPr preferRelativeResize="0"/>
          <p:nvPr/>
        </p:nvPicPr>
        <p:blipFill>
          <a:blip r:embed="rId22">
            <a:alphaModFix/>
          </a:blip>
          <a:stretch>
            <a:fillRect/>
          </a:stretch>
        </p:blipFill>
        <p:spPr>
          <a:xfrm>
            <a:off x="5640900" y="5249325"/>
            <a:ext cx="105824" cy="42325"/>
          </a:xfrm>
          <a:prstGeom prst="rect">
            <a:avLst/>
          </a:prstGeom>
          <a:noFill/>
          <a:ln>
            <a:noFill/>
          </a:ln>
        </p:spPr>
      </p:pic>
      <p:pic>
        <p:nvPicPr>
          <p:cNvPr id="103" name="Shape 103"/>
          <p:cNvPicPr preferRelativeResize="0"/>
          <p:nvPr/>
        </p:nvPicPr>
        <p:blipFill>
          <a:blip r:embed="rId21">
            <a:alphaModFix/>
          </a:blip>
          <a:stretch>
            <a:fillRect/>
          </a:stretch>
        </p:blipFill>
        <p:spPr>
          <a:xfrm>
            <a:off x="5408075" y="5831400"/>
            <a:ext cx="190500" cy="95250"/>
          </a:xfrm>
          <a:prstGeom prst="rect">
            <a:avLst/>
          </a:prstGeom>
          <a:noFill/>
          <a:ln>
            <a:noFill/>
          </a:ln>
        </p:spPr>
      </p:pic>
      <p:pic>
        <p:nvPicPr>
          <p:cNvPr id="104" name="Shape 104"/>
          <p:cNvPicPr preferRelativeResize="0"/>
          <p:nvPr/>
        </p:nvPicPr>
        <p:blipFill>
          <a:blip r:embed="rId20">
            <a:alphaModFix/>
          </a:blip>
          <a:stretch>
            <a:fillRect/>
          </a:stretch>
        </p:blipFill>
        <p:spPr>
          <a:xfrm>
            <a:off x="5143500" y="6307650"/>
            <a:ext cx="116400" cy="95250"/>
          </a:xfrm>
          <a:prstGeom prst="rect">
            <a:avLst/>
          </a:prstGeom>
          <a:noFill/>
          <a:ln>
            <a:noFill/>
          </a:ln>
        </p:spPr>
      </p:pic>
      <p:pic>
        <p:nvPicPr>
          <p:cNvPr id="105" name="Shape 105"/>
          <p:cNvPicPr preferRelativeResize="0"/>
          <p:nvPr/>
        </p:nvPicPr>
        <p:blipFill>
          <a:blip r:embed="rId16">
            <a:alphaModFix/>
          </a:blip>
          <a:stretch>
            <a:fillRect/>
          </a:stretch>
        </p:blipFill>
        <p:spPr>
          <a:xfrm>
            <a:off x="2000250" y="6244150"/>
            <a:ext cx="179900" cy="148149"/>
          </a:xfrm>
          <a:prstGeom prst="rect">
            <a:avLst/>
          </a:prstGeom>
          <a:noFill/>
          <a:ln>
            <a:noFill/>
          </a:ln>
        </p:spPr>
      </p:pic>
      <p:pic>
        <p:nvPicPr>
          <p:cNvPr id="106" name="Shape 106"/>
          <p:cNvPicPr preferRelativeResize="0"/>
          <p:nvPr/>
        </p:nvPicPr>
        <p:blipFill>
          <a:blip r:embed="rId15">
            <a:alphaModFix/>
          </a:blip>
          <a:stretch>
            <a:fillRect/>
          </a:stretch>
        </p:blipFill>
        <p:spPr>
          <a:xfrm>
            <a:off x="1672150" y="5662075"/>
            <a:ext cx="201075" cy="95250"/>
          </a:xfrm>
          <a:prstGeom prst="rect">
            <a:avLst/>
          </a:prstGeom>
          <a:noFill/>
          <a:ln>
            <a:noFill/>
          </a:ln>
        </p:spPr>
      </p:pic>
      <p:pic>
        <p:nvPicPr>
          <p:cNvPr id="107" name="Shape 107"/>
          <p:cNvPicPr preferRelativeResize="0"/>
          <p:nvPr/>
        </p:nvPicPr>
        <p:blipFill>
          <a:blip r:embed="rId14">
            <a:alphaModFix/>
          </a:blip>
          <a:stretch>
            <a:fillRect/>
          </a:stretch>
        </p:blipFill>
        <p:spPr>
          <a:xfrm>
            <a:off x="1545150" y="5111750"/>
            <a:ext cx="158750" cy="52900"/>
          </a:xfrm>
          <a:prstGeom prst="rect">
            <a:avLst/>
          </a:prstGeom>
          <a:noFill/>
          <a:ln>
            <a:noFill/>
          </a:ln>
        </p:spPr>
      </p:pic>
      <p:pic>
        <p:nvPicPr>
          <p:cNvPr id="108" name="Shape 108"/>
          <p:cNvPicPr preferRelativeResize="0"/>
          <p:nvPr/>
        </p:nvPicPr>
        <p:blipFill>
          <a:blip r:embed="rId11">
            <a:alphaModFix/>
          </a:blip>
          <a:stretch>
            <a:fillRect/>
          </a:stretch>
        </p:blipFill>
        <p:spPr>
          <a:xfrm>
            <a:off x="1598075" y="4275650"/>
            <a:ext cx="169325" cy="84650"/>
          </a:xfrm>
          <a:prstGeom prst="rect">
            <a:avLst/>
          </a:prstGeom>
          <a:noFill/>
          <a:ln>
            <a:noFill/>
          </a:ln>
        </p:spPr>
      </p:pic>
      <p:pic>
        <p:nvPicPr>
          <p:cNvPr id="109" name="Shape 109"/>
          <p:cNvPicPr preferRelativeResize="0"/>
          <p:nvPr/>
        </p:nvPicPr>
        <p:blipFill>
          <a:blip r:embed="rId12">
            <a:alphaModFix/>
          </a:blip>
          <a:stretch>
            <a:fillRect/>
          </a:stretch>
        </p:blipFill>
        <p:spPr>
          <a:xfrm>
            <a:off x="1894400" y="3640650"/>
            <a:ext cx="148149" cy="137574"/>
          </a:xfrm>
          <a:prstGeom prst="rect">
            <a:avLst/>
          </a:prstGeom>
          <a:noFill/>
          <a:ln>
            <a:noFill/>
          </a:ln>
        </p:spPr>
      </p:pic>
      <p:pic>
        <p:nvPicPr>
          <p:cNvPr id="110" name="Shape 110"/>
          <p:cNvPicPr preferRelativeResize="0"/>
          <p:nvPr/>
        </p:nvPicPr>
        <p:blipFill>
          <a:blip r:embed="rId13">
            <a:alphaModFix/>
          </a:blip>
          <a:stretch>
            <a:fillRect/>
          </a:stretch>
        </p:blipFill>
        <p:spPr>
          <a:xfrm>
            <a:off x="2349500" y="3175000"/>
            <a:ext cx="116400" cy="126975"/>
          </a:xfrm>
          <a:prstGeom prst="rect">
            <a:avLst/>
          </a:prstGeom>
          <a:noFill/>
          <a:ln>
            <a:noFill/>
          </a:ln>
        </p:spPr>
      </p:pic>
      <p:pic>
        <p:nvPicPr>
          <p:cNvPr id="111" name="Shape 111"/>
          <p:cNvPicPr preferRelativeResize="0"/>
          <p:nvPr/>
        </p:nvPicPr>
        <p:blipFill>
          <a:blip r:embed="rId18">
            <a:alphaModFix/>
          </a:blip>
          <a:stretch>
            <a:fillRect/>
          </a:stretch>
        </p:blipFill>
        <p:spPr>
          <a:xfrm>
            <a:off x="5397500" y="3714750"/>
            <a:ext cx="158750" cy="74074"/>
          </a:xfrm>
          <a:prstGeom prst="rect">
            <a:avLst/>
          </a:prstGeom>
          <a:noFill/>
          <a:ln>
            <a:noFill/>
          </a:ln>
        </p:spPr>
      </p:pic>
      <p:pic>
        <p:nvPicPr>
          <p:cNvPr id="112" name="Shape 112"/>
          <p:cNvPicPr preferRelativeResize="0"/>
          <p:nvPr/>
        </p:nvPicPr>
        <p:blipFill>
          <a:blip r:embed="rId19">
            <a:alphaModFix/>
          </a:blip>
          <a:stretch>
            <a:fillRect/>
          </a:stretch>
        </p:blipFill>
        <p:spPr>
          <a:xfrm>
            <a:off x="5577400" y="4138075"/>
            <a:ext cx="169325" cy="63474"/>
          </a:xfrm>
          <a:prstGeom prst="rect">
            <a:avLst/>
          </a:prstGeom>
          <a:noFill/>
          <a:ln>
            <a:noFill/>
          </a:ln>
        </p:spPr>
      </p:pic>
      <p:pic>
        <p:nvPicPr>
          <p:cNvPr id="113" name="Shape 113"/>
          <p:cNvPicPr preferRelativeResize="0"/>
          <p:nvPr/>
        </p:nvPicPr>
        <p:blipFill>
          <a:blip r:embed="rId22">
            <a:alphaModFix/>
          </a:blip>
          <a:stretch>
            <a:fillRect/>
          </a:stretch>
        </p:blipFill>
        <p:spPr>
          <a:xfrm>
            <a:off x="5640900" y="5249325"/>
            <a:ext cx="105824" cy="42325"/>
          </a:xfrm>
          <a:prstGeom prst="rect">
            <a:avLst/>
          </a:prstGeom>
          <a:noFill/>
          <a:ln>
            <a:noFill/>
          </a:ln>
        </p:spPr>
      </p:pic>
      <p:pic>
        <p:nvPicPr>
          <p:cNvPr id="114" name="Shape 114"/>
          <p:cNvPicPr preferRelativeResize="0"/>
          <p:nvPr/>
        </p:nvPicPr>
        <p:blipFill>
          <a:blip r:embed="rId21">
            <a:alphaModFix/>
          </a:blip>
          <a:stretch>
            <a:fillRect/>
          </a:stretch>
        </p:blipFill>
        <p:spPr>
          <a:xfrm>
            <a:off x="5408075" y="5831400"/>
            <a:ext cx="190500" cy="95250"/>
          </a:xfrm>
          <a:prstGeom prst="rect">
            <a:avLst/>
          </a:prstGeom>
          <a:noFill/>
          <a:ln>
            <a:noFill/>
          </a:ln>
        </p:spPr>
      </p:pic>
      <p:pic>
        <p:nvPicPr>
          <p:cNvPr id="115" name="Shape 115"/>
          <p:cNvPicPr preferRelativeResize="0"/>
          <p:nvPr/>
        </p:nvPicPr>
        <p:blipFill>
          <a:blip r:embed="rId20">
            <a:alphaModFix/>
          </a:blip>
          <a:stretch>
            <a:fillRect/>
          </a:stretch>
        </p:blipFill>
        <p:spPr>
          <a:xfrm>
            <a:off x="5143500" y="6307650"/>
            <a:ext cx="116400" cy="95250"/>
          </a:xfrm>
          <a:prstGeom prst="rect">
            <a:avLst/>
          </a:prstGeom>
          <a:noFill/>
          <a:ln>
            <a:noFill/>
          </a:ln>
        </p:spPr>
      </p:pic>
      <p:pic>
        <p:nvPicPr>
          <p:cNvPr id="116" name="Shape 116"/>
          <p:cNvPicPr preferRelativeResize="0"/>
          <p:nvPr/>
        </p:nvPicPr>
        <p:blipFill>
          <a:blip r:embed="rId16">
            <a:alphaModFix/>
          </a:blip>
          <a:stretch>
            <a:fillRect/>
          </a:stretch>
        </p:blipFill>
        <p:spPr>
          <a:xfrm>
            <a:off x="2000250" y="6244150"/>
            <a:ext cx="179900" cy="148149"/>
          </a:xfrm>
          <a:prstGeom prst="rect">
            <a:avLst/>
          </a:prstGeom>
          <a:noFill/>
          <a:ln>
            <a:noFill/>
          </a:ln>
        </p:spPr>
      </p:pic>
      <p:pic>
        <p:nvPicPr>
          <p:cNvPr id="117" name="Shape 117"/>
          <p:cNvPicPr preferRelativeResize="0"/>
          <p:nvPr/>
        </p:nvPicPr>
        <p:blipFill>
          <a:blip r:embed="rId15">
            <a:alphaModFix/>
          </a:blip>
          <a:stretch>
            <a:fillRect/>
          </a:stretch>
        </p:blipFill>
        <p:spPr>
          <a:xfrm>
            <a:off x="1672150" y="5662075"/>
            <a:ext cx="201075" cy="95250"/>
          </a:xfrm>
          <a:prstGeom prst="rect">
            <a:avLst/>
          </a:prstGeom>
          <a:noFill/>
          <a:ln>
            <a:noFill/>
          </a:ln>
        </p:spPr>
      </p:pic>
      <p:pic>
        <p:nvPicPr>
          <p:cNvPr id="118" name="Shape 118"/>
          <p:cNvPicPr preferRelativeResize="0"/>
          <p:nvPr/>
        </p:nvPicPr>
        <p:blipFill>
          <a:blip r:embed="rId14">
            <a:alphaModFix/>
          </a:blip>
          <a:stretch>
            <a:fillRect/>
          </a:stretch>
        </p:blipFill>
        <p:spPr>
          <a:xfrm>
            <a:off x="1545150" y="5111750"/>
            <a:ext cx="158750" cy="52900"/>
          </a:xfrm>
          <a:prstGeom prst="rect">
            <a:avLst/>
          </a:prstGeom>
          <a:noFill/>
          <a:ln>
            <a:noFill/>
          </a:ln>
        </p:spPr>
      </p:pic>
      <p:pic>
        <p:nvPicPr>
          <p:cNvPr id="119" name="Shape 119"/>
          <p:cNvPicPr preferRelativeResize="0"/>
          <p:nvPr/>
        </p:nvPicPr>
        <p:blipFill>
          <a:blip r:embed="rId11">
            <a:alphaModFix/>
          </a:blip>
          <a:stretch>
            <a:fillRect/>
          </a:stretch>
        </p:blipFill>
        <p:spPr>
          <a:xfrm>
            <a:off x="1598075" y="4275650"/>
            <a:ext cx="169325" cy="84650"/>
          </a:xfrm>
          <a:prstGeom prst="rect">
            <a:avLst/>
          </a:prstGeom>
          <a:noFill/>
          <a:ln>
            <a:noFill/>
          </a:ln>
        </p:spPr>
      </p:pic>
      <p:pic>
        <p:nvPicPr>
          <p:cNvPr id="120" name="Shape 120"/>
          <p:cNvPicPr preferRelativeResize="0"/>
          <p:nvPr/>
        </p:nvPicPr>
        <p:blipFill>
          <a:blip r:embed="rId12">
            <a:alphaModFix/>
          </a:blip>
          <a:stretch>
            <a:fillRect/>
          </a:stretch>
        </p:blipFill>
        <p:spPr>
          <a:xfrm>
            <a:off x="1894400" y="3640650"/>
            <a:ext cx="148149" cy="137574"/>
          </a:xfrm>
          <a:prstGeom prst="rect">
            <a:avLst/>
          </a:prstGeom>
          <a:noFill/>
          <a:ln>
            <a:noFill/>
          </a:ln>
        </p:spPr>
      </p:pic>
      <p:pic>
        <p:nvPicPr>
          <p:cNvPr id="121" name="Shape 121"/>
          <p:cNvPicPr preferRelativeResize="0"/>
          <p:nvPr/>
        </p:nvPicPr>
        <p:blipFill>
          <a:blip r:embed="rId13">
            <a:alphaModFix/>
          </a:blip>
          <a:stretch>
            <a:fillRect/>
          </a:stretch>
        </p:blipFill>
        <p:spPr>
          <a:xfrm>
            <a:off x="2349500" y="3175000"/>
            <a:ext cx="116400" cy="126975"/>
          </a:xfrm>
          <a:prstGeom prst="rect">
            <a:avLst/>
          </a:prstGeom>
          <a:noFill/>
          <a:ln>
            <a:noFill/>
          </a:ln>
        </p:spPr>
      </p:pic>
      <p:pic>
        <p:nvPicPr>
          <p:cNvPr id="122" name="Shape 122"/>
          <p:cNvPicPr preferRelativeResize="0"/>
          <p:nvPr/>
        </p:nvPicPr>
        <p:blipFill>
          <a:blip r:embed="rId31">
            <a:alphaModFix/>
          </a:blip>
          <a:stretch>
            <a:fillRect/>
          </a:stretch>
        </p:blipFill>
        <p:spPr>
          <a:xfrm>
            <a:off x="5027075" y="3217325"/>
            <a:ext cx="105824" cy="105824"/>
          </a:xfrm>
          <a:prstGeom prst="rect">
            <a:avLst/>
          </a:prstGeom>
          <a:noFill/>
          <a:ln>
            <a:noFill/>
          </a:ln>
        </p:spPr>
      </p:pic>
      <p:pic>
        <p:nvPicPr>
          <p:cNvPr id="123" name="Shape 123"/>
          <p:cNvPicPr preferRelativeResize="0"/>
          <p:nvPr/>
        </p:nvPicPr>
        <p:blipFill>
          <a:blip r:embed="rId32">
            <a:alphaModFix/>
          </a:blip>
          <a:stretch>
            <a:fillRect/>
          </a:stretch>
        </p:blipFill>
        <p:spPr>
          <a:xfrm>
            <a:off x="5397500" y="3704150"/>
            <a:ext cx="158750" cy="95250"/>
          </a:xfrm>
          <a:prstGeom prst="rect">
            <a:avLst/>
          </a:prstGeom>
          <a:noFill/>
          <a:ln>
            <a:noFill/>
          </a:ln>
        </p:spPr>
      </p:pic>
      <p:pic>
        <p:nvPicPr>
          <p:cNvPr id="124" name="Shape 124"/>
          <p:cNvPicPr preferRelativeResize="0"/>
          <p:nvPr/>
        </p:nvPicPr>
        <p:blipFill>
          <a:blip r:embed="rId33">
            <a:alphaModFix/>
          </a:blip>
          <a:stretch>
            <a:fillRect/>
          </a:stretch>
        </p:blipFill>
        <p:spPr>
          <a:xfrm>
            <a:off x="5577400" y="4127500"/>
            <a:ext cx="179900" cy="84650"/>
          </a:xfrm>
          <a:prstGeom prst="rect">
            <a:avLst/>
          </a:prstGeom>
          <a:noFill/>
          <a:ln>
            <a:noFill/>
          </a:ln>
        </p:spPr>
      </p:pic>
      <p:pic>
        <p:nvPicPr>
          <p:cNvPr id="125" name="Shape 125"/>
          <p:cNvPicPr preferRelativeResize="0"/>
          <p:nvPr/>
        </p:nvPicPr>
        <p:blipFill>
          <a:blip r:embed="rId34">
            <a:alphaModFix/>
          </a:blip>
          <a:stretch>
            <a:fillRect/>
          </a:stretch>
        </p:blipFill>
        <p:spPr>
          <a:xfrm>
            <a:off x="5640900" y="5249325"/>
            <a:ext cx="105824" cy="42325"/>
          </a:xfrm>
          <a:prstGeom prst="rect">
            <a:avLst/>
          </a:prstGeom>
          <a:noFill/>
          <a:ln>
            <a:noFill/>
          </a:ln>
        </p:spPr>
      </p:pic>
      <p:pic>
        <p:nvPicPr>
          <p:cNvPr id="126" name="Shape 126"/>
          <p:cNvPicPr preferRelativeResize="0"/>
          <p:nvPr/>
        </p:nvPicPr>
        <p:blipFill>
          <a:blip r:embed="rId35">
            <a:alphaModFix/>
          </a:blip>
          <a:stretch>
            <a:fillRect/>
          </a:stretch>
        </p:blipFill>
        <p:spPr>
          <a:xfrm>
            <a:off x="5408075" y="5820825"/>
            <a:ext cx="190500" cy="105824"/>
          </a:xfrm>
          <a:prstGeom prst="rect">
            <a:avLst/>
          </a:prstGeom>
          <a:noFill/>
          <a:ln>
            <a:noFill/>
          </a:ln>
        </p:spPr>
      </p:pic>
      <p:pic>
        <p:nvPicPr>
          <p:cNvPr id="127" name="Shape 127"/>
          <p:cNvPicPr preferRelativeResize="0"/>
          <p:nvPr/>
        </p:nvPicPr>
        <p:blipFill>
          <a:blip r:embed="rId36">
            <a:alphaModFix/>
          </a:blip>
          <a:stretch>
            <a:fillRect/>
          </a:stretch>
        </p:blipFill>
        <p:spPr>
          <a:xfrm>
            <a:off x="5132900" y="6307650"/>
            <a:ext cx="127000" cy="105824"/>
          </a:xfrm>
          <a:prstGeom prst="rect">
            <a:avLst/>
          </a:prstGeom>
          <a:noFill/>
          <a:ln>
            <a:noFill/>
          </a:ln>
        </p:spPr>
      </p:pic>
      <p:pic>
        <p:nvPicPr>
          <p:cNvPr id="128" name="Shape 128"/>
          <p:cNvPicPr preferRelativeResize="0"/>
          <p:nvPr/>
        </p:nvPicPr>
        <p:blipFill>
          <a:blip r:embed="rId37">
            <a:alphaModFix/>
          </a:blip>
          <a:stretch>
            <a:fillRect/>
          </a:stretch>
        </p:blipFill>
        <p:spPr>
          <a:xfrm>
            <a:off x="1989650" y="6233575"/>
            <a:ext cx="201075" cy="158724"/>
          </a:xfrm>
          <a:prstGeom prst="rect">
            <a:avLst/>
          </a:prstGeom>
          <a:noFill/>
          <a:ln>
            <a:noFill/>
          </a:ln>
        </p:spPr>
      </p:pic>
      <p:pic>
        <p:nvPicPr>
          <p:cNvPr id="129" name="Shape 129"/>
          <p:cNvPicPr preferRelativeResize="0"/>
          <p:nvPr/>
        </p:nvPicPr>
        <p:blipFill>
          <a:blip r:embed="rId38">
            <a:alphaModFix/>
          </a:blip>
          <a:stretch>
            <a:fillRect/>
          </a:stretch>
        </p:blipFill>
        <p:spPr>
          <a:xfrm>
            <a:off x="1672150" y="5651475"/>
            <a:ext cx="201075" cy="105824"/>
          </a:xfrm>
          <a:prstGeom prst="rect">
            <a:avLst/>
          </a:prstGeom>
          <a:noFill/>
          <a:ln>
            <a:noFill/>
          </a:ln>
        </p:spPr>
      </p:pic>
      <p:pic>
        <p:nvPicPr>
          <p:cNvPr id="130" name="Shape 130"/>
          <p:cNvPicPr preferRelativeResize="0"/>
          <p:nvPr/>
        </p:nvPicPr>
        <p:blipFill>
          <a:blip r:embed="rId39">
            <a:alphaModFix/>
          </a:blip>
          <a:stretch>
            <a:fillRect/>
          </a:stretch>
        </p:blipFill>
        <p:spPr>
          <a:xfrm>
            <a:off x="1545150" y="5101150"/>
            <a:ext cx="158750" cy="63474"/>
          </a:xfrm>
          <a:prstGeom prst="rect">
            <a:avLst/>
          </a:prstGeom>
          <a:noFill/>
          <a:ln>
            <a:noFill/>
          </a:ln>
        </p:spPr>
      </p:pic>
      <p:pic>
        <p:nvPicPr>
          <p:cNvPr id="131" name="Shape 131"/>
          <p:cNvPicPr preferRelativeResize="0"/>
          <p:nvPr/>
        </p:nvPicPr>
        <p:blipFill>
          <a:blip r:embed="rId40">
            <a:alphaModFix/>
          </a:blip>
          <a:stretch>
            <a:fillRect/>
          </a:stretch>
        </p:blipFill>
        <p:spPr>
          <a:xfrm>
            <a:off x="1598075" y="4275650"/>
            <a:ext cx="179900" cy="84650"/>
          </a:xfrm>
          <a:prstGeom prst="rect">
            <a:avLst/>
          </a:prstGeom>
          <a:noFill/>
          <a:ln>
            <a:noFill/>
          </a:ln>
        </p:spPr>
      </p:pic>
      <p:pic>
        <p:nvPicPr>
          <p:cNvPr id="132" name="Shape 132"/>
          <p:cNvPicPr preferRelativeResize="0"/>
          <p:nvPr/>
        </p:nvPicPr>
        <p:blipFill>
          <a:blip r:embed="rId41">
            <a:alphaModFix/>
          </a:blip>
          <a:stretch>
            <a:fillRect/>
          </a:stretch>
        </p:blipFill>
        <p:spPr>
          <a:xfrm>
            <a:off x="1894400" y="3640650"/>
            <a:ext cx="148149" cy="137574"/>
          </a:xfrm>
          <a:prstGeom prst="rect">
            <a:avLst/>
          </a:prstGeom>
          <a:noFill/>
          <a:ln>
            <a:noFill/>
          </a:ln>
        </p:spPr>
      </p:pic>
      <p:pic>
        <p:nvPicPr>
          <p:cNvPr id="133" name="Shape 133"/>
          <p:cNvPicPr preferRelativeResize="0"/>
          <p:nvPr/>
        </p:nvPicPr>
        <p:blipFill>
          <a:blip r:embed="rId42">
            <a:alphaModFix/>
          </a:blip>
          <a:stretch>
            <a:fillRect/>
          </a:stretch>
        </p:blipFill>
        <p:spPr>
          <a:xfrm>
            <a:off x="2338900" y="3175000"/>
            <a:ext cx="127000" cy="126975"/>
          </a:xfrm>
          <a:prstGeom prst="rect">
            <a:avLst/>
          </a:prstGeom>
          <a:noFill/>
          <a:ln>
            <a:noFill/>
          </a:ln>
        </p:spPr>
      </p:pic>
      <p:pic>
        <p:nvPicPr>
          <p:cNvPr id="134" name="Shape 134"/>
          <p:cNvPicPr preferRelativeResize="0"/>
          <p:nvPr/>
        </p:nvPicPr>
        <p:blipFill>
          <a:blip r:embed="rId43">
            <a:alphaModFix/>
          </a:blip>
          <a:stretch>
            <a:fillRect/>
          </a:stretch>
        </p:blipFill>
        <p:spPr>
          <a:xfrm>
            <a:off x="1725075" y="4487325"/>
            <a:ext cx="391574" cy="381000"/>
          </a:xfrm>
          <a:prstGeom prst="rect">
            <a:avLst/>
          </a:prstGeom>
          <a:noFill/>
          <a:ln>
            <a:noFill/>
          </a:ln>
        </p:spPr>
      </p:pic>
      <p:pic>
        <p:nvPicPr>
          <p:cNvPr id="135" name="Shape 135"/>
          <p:cNvPicPr preferRelativeResize="0"/>
          <p:nvPr/>
        </p:nvPicPr>
        <p:blipFill>
          <a:blip r:embed="rId44">
            <a:alphaModFix/>
          </a:blip>
          <a:stretch>
            <a:fillRect/>
          </a:stretch>
        </p:blipFill>
        <p:spPr>
          <a:xfrm>
            <a:off x="1524000" y="4667250"/>
            <a:ext cx="232824" cy="31725"/>
          </a:xfrm>
          <a:prstGeom prst="rect">
            <a:avLst/>
          </a:prstGeom>
          <a:noFill/>
          <a:ln>
            <a:noFill/>
          </a:ln>
        </p:spPr>
      </p:pic>
      <p:pic>
        <p:nvPicPr>
          <p:cNvPr id="136" name="Shape 136"/>
          <p:cNvPicPr preferRelativeResize="0"/>
          <p:nvPr/>
        </p:nvPicPr>
        <p:blipFill>
          <a:blip r:embed="rId45">
            <a:alphaModFix/>
          </a:blip>
          <a:stretch>
            <a:fillRect/>
          </a:stretch>
        </p:blipFill>
        <p:spPr>
          <a:xfrm>
            <a:off x="793750" y="4720150"/>
            <a:ext cx="963075" cy="370400"/>
          </a:xfrm>
          <a:prstGeom prst="rect">
            <a:avLst/>
          </a:prstGeom>
          <a:noFill/>
          <a:ln>
            <a:noFill/>
          </a:ln>
        </p:spPr>
      </p:pic>
      <p:sp>
        <p:nvSpPr>
          <p:cNvPr id="137" name="Shape 137"/>
          <p:cNvSpPr txBox="1"/>
          <p:nvPr/>
        </p:nvSpPr>
        <p:spPr>
          <a:xfrm>
            <a:off x="229300" y="5012950"/>
            <a:ext cx="612399" cy="381349"/>
          </a:xfrm>
          <a:prstGeom prst="rect">
            <a:avLst/>
          </a:prstGeom>
          <a:noFill/>
          <a:ln>
            <a:noFill/>
          </a:ln>
        </p:spPr>
        <p:txBody>
          <a:bodyPr anchorCtr="0" anchor="t" bIns="38100" lIns="38100" rIns="38100" tIns="38100">
            <a:noAutofit/>
          </a:bodyPr>
          <a:lstStyle/>
          <a:p>
            <a:pPr indent="0" lvl="0" marL="0" marR="0" algn="l">
              <a:lnSpc>
                <a:spcPct val="120138"/>
              </a:lnSpc>
              <a:spcBef>
                <a:spcPts val="0"/>
              </a:spcBef>
              <a:spcAft>
                <a:spcPts val="0"/>
              </a:spcAft>
              <a:buNone/>
            </a:pPr>
            <a:r>
              <a:rPr lang="en-US" sz="2000">
                <a:solidFill>
                  <a:srgbClr val="000000"/>
                </a:solidFill>
                <a:latin typeface="Arial"/>
                <a:ea typeface="Arial"/>
                <a:cs typeface="Arial"/>
                <a:sym typeface="Arial"/>
              </a:rPr>
              <a:t>VNC</a:t>
            </a:r>
          </a:p>
        </p:txBody>
      </p:sp>
      <p:pic>
        <p:nvPicPr>
          <p:cNvPr id="138" name="Shape 138"/>
          <p:cNvPicPr preferRelativeResize="0"/>
          <p:nvPr/>
        </p:nvPicPr>
        <p:blipFill>
          <a:blip r:embed="rId46">
            <a:alphaModFix/>
          </a:blip>
          <a:stretch>
            <a:fillRect/>
          </a:stretch>
        </p:blipFill>
        <p:spPr>
          <a:xfrm>
            <a:off x="2116650" y="2952750"/>
            <a:ext cx="1576899" cy="1883824"/>
          </a:xfrm>
          <a:prstGeom prst="rect">
            <a:avLst/>
          </a:prstGeom>
          <a:noFill/>
          <a:ln>
            <a:noFill/>
          </a:ln>
        </p:spPr>
      </p:pic>
      <p:pic>
        <p:nvPicPr>
          <p:cNvPr id="139" name="Shape 139"/>
          <p:cNvPicPr preferRelativeResize="0"/>
          <p:nvPr/>
        </p:nvPicPr>
        <p:blipFill>
          <a:blip r:embed="rId47">
            <a:alphaModFix/>
          </a:blip>
          <a:stretch>
            <a:fillRect/>
          </a:stretch>
        </p:blipFill>
        <p:spPr>
          <a:xfrm>
            <a:off x="3841750" y="2984500"/>
            <a:ext cx="1471074" cy="1862650"/>
          </a:xfrm>
          <a:prstGeom prst="rect">
            <a:avLst/>
          </a:prstGeom>
          <a:noFill/>
          <a:ln>
            <a:noFill/>
          </a:ln>
        </p:spPr>
      </p:pic>
      <p:pic>
        <p:nvPicPr>
          <p:cNvPr id="140" name="Shape 140"/>
          <p:cNvPicPr preferRelativeResize="0"/>
          <p:nvPr/>
        </p:nvPicPr>
        <p:blipFill>
          <a:blip r:embed="rId48">
            <a:alphaModFix/>
          </a:blip>
          <a:stretch>
            <a:fillRect/>
          </a:stretch>
        </p:blipFill>
        <p:spPr>
          <a:xfrm>
            <a:off x="1852075" y="2995075"/>
            <a:ext cx="1735649" cy="1788574"/>
          </a:xfrm>
          <a:prstGeom prst="rect">
            <a:avLst/>
          </a:prstGeom>
          <a:noFill/>
          <a:ln>
            <a:noFill/>
          </a:ln>
        </p:spPr>
      </p:pic>
      <p:pic>
        <p:nvPicPr>
          <p:cNvPr id="141" name="Shape 141"/>
          <p:cNvPicPr preferRelativeResize="0"/>
          <p:nvPr/>
        </p:nvPicPr>
        <p:blipFill>
          <a:blip r:embed="rId49">
            <a:alphaModFix/>
          </a:blip>
          <a:stretch>
            <a:fillRect/>
          </a:stretch>
        </p:blipFill>
        <p:spPr>
          <a:xfrm>
            <a:off x="2053150" y="4857750"/>
            <a:ext cx="3291399" cy="1809750"/>
          </a:xfrm>
          <a:prstGeom prst="rect">
            <a:avLst/>
          </a:prstGeom>
          <a:noFill/>
          <a:ln>
            <a:noFill/>
          </a:ln>
        </p:spPr>
      </p:pic>
      <p:pic>
        <p:nvPicPr>
          <p:cNvPr id="142" name="Shape 142"/>
          <p:cNvPicPr preferRelativeResize="0"/>
          <p:nvPr/>
        </p:nvPicPr>
        <p:blipFill>
          <a:blip r:embed="rId50">
            <a:alphaModFix/>
          </a:blip>
          <a:stretch>
            <a:fillRect/>
          </a:stretch>
        </p:blipFill>
        <p:spPr>
          <a:xfrm>
            <a:off x="5334000" y="4646075"/>
            <a:ext cx="296325" cy="306899"/>
          </a:xfrm>
          <a:prstGeom prst="rect">
            <a:avLst/>
          </a:prstGeom>
          <a:noFill/>
          <a:ln>
            <a:noFill/>
          </a:ln>
        </p:spPr>
      </p:pic>
      <p:sp>
        <p:nvSpPr>
          <p:cNvPr id="143" name="Shape 143"/>
          <p:cNvSpPr txBox="1"/>
          <p:nvPr/>
        </p:nvSpPr>
        <p:spPr>
          <a:xfrm>
            <a:off x="6282950" y="4504950"/>
            <a:ext cx="626524" cy="381349"/>
          </a:xfrm>
          <a:prstGeom prst="rect">
            <a:avLst/>
          </a:prstGeom>
          <a:noFill/>
          <a:ln>
            <a:noFill/>
          </a:ln>
        </p:spPr>
        <p:txBody>
          <a:bodyPr anchorCtr="0" anchor="t" bIns="38100" lIns="38100" rIns="38100" tIns="38100">
            <a:noAutofit/>
          </a:bodyPr>
          <a:lstStyle/>
          <a:p>
            <a:pPr indent="0" lvl="0" marL="0" marR="0" algn="l">
              <a:lnSpc>
                <a:spcPct val="120138"/>
              </a:lnSpc>
              <a:spcBef>
                <a:spcPts val="0"/>
              </a:spcBef>
              <a:spcAft>
                <a:spcPts val="0"/>
              </a:spcAft>
              <a:buNone/>
            </a:pPr>
            <a:r>
              <a:rPr lang="en-US" sz="2000">
                <a:solidFill>
                  <a:srgbClr val="000000"/>
                </a:solidFill>
                <a:latin typeface="Arial"/>
                <a:ea typeface="Arial"/>
                <a:cs typeface="Arial"/>
                <a:sym typeface="Arial"/>
              </a:rPr>
              <a:t>DNC</a:t>
            </a:r>
          </a:p>
        </p:txBody>
      </p:sp>
      <p:pic>
        <p:nvPicPr>
          <p:cNvPr id="144" name="Shape 144"/>
          <p:cNvPicPr preferRelativeResize="0"/>
          <p:nvPr/>
        </p:nvPicPr>
        <p:blipFill>
          <a:blip r:embed="rId51">
            <a:alphaModFix/>
          </a:blip>
          <a:stretch>
            <a:fillRect/>
          </a:stretch>
        </p:blipFill>
        <p:spPr>
          <a:xfrm>
            <a:off x="5566825" y="4646075"/>
            <a:ext cx="677325" cy="169325"/>
          </a:xfrm>
          <a:prstGeom prst="rect">
            <a:avLst/>
          </a:prstGeom>
          <a:noFill/>
          <a:ln>
            <a:noFill/>
          </a:ln>
        </p:spPr>
      </p:pic>
      <p:pic>
        <p:nvPicPr>
          <p:cNvPr id="145" name="Shape 145"/>
          <p:cNvPicPr preferRelativeResize="0"/>
          <p:nvPr/>
        </p:nvPicPr>
        <p:blipFill>
          <a:blip r:embed="rId52">
            <a:alphaModFix/>
          </a:blip>
          <a:stretch>
            <a:fillRect/>
          </a:stretch>
        </p:blipFill>
        <p:spPr>
          <a:xfrm>
            <a:off x="2603500" y="3439575"/>
            <a:ext cx="158750" cy="95250"/>
          </a:xfrm>
          <a:prstGeom prst="rect">
            <a:avLst/>
          </a:prstGeom>
          <a:noFill/>
          <a:ln>
            <a:noFill/>
          </a:ln>
        </p:spPr>
      </p:pic>
      <p:pic>
        <p:nvPicPr>
          <p:cNvPr id="146" name="Shape 146"/>
          <p:cNvPicPr preferRelativeResize="0"/>
          <p:nvPr/>
        </p:nvPicPr>
        <p:blipFill>
          <a:blip r:embed="rId53">
            <a:alphaModFix/>
          </a:blip>
          <a:stretch>
            <a:fillRect/>
          </a:stretch>
        </p:blipFill>
        <p:spPr>
          <a:xfrm>
            <a:off x="2211900" y="4000500"/>
            <a:ext cx="137574" cy="137574"/>
          </a:xfrm>
          <a:prstGeom prst="rect">
            <a:avLst/>
          </a:prstGeom>
          <a:noFill/>
          <a:ln>
            <a:noFill/>
          </a:ln>
        </p:spPr>
      </p:pic>
      <p:pic>
        <p:nvPicPr>
          <p:cNvPr id="147" name="Shape 147"/>
          <p:cNvPicPr preferRelativeResize="0"/>
          <p:nvPr/>
        </p:nvPicPr>
        <p:blipFill>
          <a:blip r:embed="rId54">
            <a:alphaModFix/>
          </a:blip>
          <a:stretch>
            <a:fillRect/>
          </a:stretch>
        </p:blipFill>
        <p:spPr>
          <a:xfrm>
            <a:off x="1820325" y="4402650"/>
            <a:ext cx="63500" cy="105824"/>
          </a:xfrm>
          <a:prstGeom prst="rect">
            <a:avLst/>
          </a:prstGeom>
          <a:noFill/>
          <a:ln>
            <a:noFill/>
          </a:ln>
        </p:spPr>
      </p:pic>
      <p:pic>
        <p:nvPicPr>
          <p:cNvPr id="148" name="Shape 148"/>
          <p:cNvPicPr preferRelativeResize="0"/>
          <p:nvPr/>
        </p:nvPicPr>
        <p:blipFill>
          <a:blip r:embed="rId55">
            <a:alphaModFix/>
          </a:blip>
          <a:stretch>
            <a:fillRect/>
          </a:stretch>
        </p:blipFill>
        <p:spPr>
          <a:xfrm>
            <a:off x="2084900" y="4582575"/>
            <a:ext cx="105824" cy="63474"/>
          </a:xfrm>
          <a:prstGeom prst="rect">
            <a:avLst/>
          </a:prstGeom>
          <a:noFill/>
          <a:ln>
            <a:noFill/>
          </a:ln>
        </p:spPr>
      </p:pic>
      <p:pic>
        <p:nvPicPr>
          <p:cNvPr id="149" name="Shape 149"/>
          <p:cNvPicPr preferRelativeResize="0"/>
          <p:nvPr/>
        </p:nvPicPr>
        <p:blipFill>
          <a:blip r:embed="rId56">
            <a:alphaModFix/>
          </a:blip>
          <a:stretch>
            <a:fillRect/>
          </a:stretch>
        </p:blipFill>
        <p:spPr>
          <a:xfrm>
            <a:off x="2000250" y="4804825"/>
            <a:ext cx="127000" cy="148149"/>
          </a:xfrm>
          <a:prstGeom prst="rect">
            <a:avLst/>
          </a:prstGeom>
          <a:noFill/>
          <a:ln>
            <a:noFill/>
          </a:ln>
        </p:spPr>
      </p:pic>
      <p:pic>
        <p:nvPicPr>
          <p:cNvPr id="150" name="Shape 150"/>
          <p:cNvPicPr preferRelativeResize="0"/>
          <p:nvPr/>
        </p:nvPicPr>
        <p:blipFill>
          <a:blip r:embed="rId57">
            <a:alphaModFix/>
          </a:blip>
          <a:stretch>
            <a:fillRect/>
          </a:stretch>
        </p:blipFill>
        <p:spPr>
          <a:xfrm>
            <a:off x="1820325" y="4847150"/>
            <a:ext cx="74074" cy="137574"/>
          </a:xfrm>
          <a:prstGeom prst="rect">
            <a:avLst/>
          </a:prstGeom>
          <a:noFill/>
          <a:ln>
            <a:noFill/>
          </a:ln>
        </p:spPr>
      </p:pic>
      <p:pic>
        <p:nvPicPr>
          <p:cNvPr id="151" name="Shape 151"/>
          <p:cNvPicPr preferRelativeResize="0"/>
          <p:nvPr/>
        </p:nvPicPr>
        <p:blipFill>
          <a:blip r:embed="rId58">
            <a:alphaModFix/>
          </a:blip>
          <a:stretch>
            <a:fillRect/>
          </a:stretch>
        </p:blipFill>
        <p:spPr>
          <a:xfrm>
            <a:off x="2148400" y="5460975"/>
            <a:ext cx="148149" cy="105824"/>
          </a:xfrm>
          <a:prstGeom prst="rect">
            <a:avLst/>
          </a:prstGeom>
          <a:noFill/>
          <a:ln>
            <a:noFill/>
          </a:ln>
        </p:spPr>
      </p:pic>
      <p:pic>
        <p:nvPicPr>
          <p:cNvPr id="152" name="Shape 152"/>
          <p:cNvPicPr preferRelativeResize="0"/>
          <p:nvPr/>
        </p:nvPicPr>
        <p:blipFill>
          <a:blip r:embed="rId59">
            <a:alphaModFix/>
          </a:blip>
          <a:stretch>
            <a:fillRect/>
          </a:stretch>
        </p:blipFill>
        <p:spPr>
          <a:xfrm>
            <a:off x="2328325" y="6032475"/>
            <a:ext cx="169325" cy="116400"/>
          </a:xfrm>
          <a:prstGeom prst="rect">
            <a:avLst/>
          </a:prstGeom>
          <a:noFill/>
          <a:ln>
            <a:noFill/>
          </a:ln>
        </p:spPr>
      </p:pic>
      <p:pic>
        <p:nvPicPr>
          <p:cNvPr id="153" name="Shape 153"/>
          <p:cNvPicPr preferRelativeResize="0"/>
          <p:nvPr/>
        </p:nvPicPr>
        <p:blipFill>
          <a:blip r:embed="rId60">
            <a:alphaModFix/>
          </a:blip>
          <a:stretch>
            <a:fillRect/>
          </a:stretch>
        </p:blipFill>
        <p:spPr>
          <a:xfrm>
            <a:off x="2434150" y="6466400"/>
            <a:ext cx="179900" cy="253974"/>
          </a:xfrm>
          <a:prstGeom prst="rect">
            <a:avLst/>
          </a:prstGeom>
          <a:noFill/>
          <a:ln>
            <a:noFill/>
          </a:ln>
        </p:spPr>
      </p:pic>
      <p:pic>
        <p:nvPicPr>
          <p:cNvPr id="154" name="Shape 154"/>
          <p:cNvPicPr preferRelativeResize="0"/>
          <p:nvPr/>
        </p:nvPicPr>
        <p:blipFill>
          <a:blip r:embed="rId61">
            <a:alphaModFix/>
          </a:blip>
          <a:stretch>
            <a:fillRect/>
          </a:stretch>
        </p:blipFill>
        <p:spPr>
          <a:xfrm>
            <a:off x="3270250" y="6646325"/>
            <a:ext cx="52900" cy="116400"/>
          </a:xfrm>
          <a:prstGeom prst="rect">
            <a:avLst/>
          </a:prstGeom>
          <a:noFill/>
          <a:ln>
            <a:noFill/>
          </a:ln>
        </p:spPr>
      </p:pic>
      <p:pic>
        <p:nvPicPr>
          <p:cNvPr id="155" name="Shape 155"/>
          <p:cNvPicPr preferRelativeResize="0"/>
          <p:nvPr/>
        </p:nvPicPr>
        <p:blipFill>
          <a:blip r:embed="rId62">
            <a:alphaModFix/>
          </a:blip>
          <a:stretch>
            <a:fillRect/>
          </a:stretch>
        </p:blipFill>
        <p:spPr>
          <a:xfrm>
            <a:off x="2402400" y="4730725"/>
            <a:ext cx="63500" cy="169325"/>
          </a:xfrm>
          <a:prstGeom prst="rect">
            <a:avLst/>
          </a:prstGeom>
          <a:noFill/>
          <a:ln>
            <a:noFill/>
          </a:ln>
        </p:spPr>
      </p:pic>
      <p:pic>
        <p:nvPicPr>
          <p:cNvPr id="156" name="Shape 156"/>
          <p:cNvPicPr preferRelativeResize="0"/>
          <p:nvPr/>
        </p:nvPicPr>
        <p:blipFill>
          <a:blip r:embed="rId63">
            <a:alphaModFix/>
          </a:blip>
          <a:stretch>
            <a:fillRect/>
          </a:stretch>
        </p:blipFill>
        <p:spPr>
          <a:xfrm>
            <a:off x="2984500" y="4804825"/>
            <a:ext cx="52900" cy="190500"/>
          </a:xfrm>
          <a:prstGeom prst="rect">
            <a:avLst/>
          </a:prstGeom>
          <a:noFill/>
          <a:ln>
            <a:noFill/>
          </a:ln>
        </p:spPr>
      </p:pic>
      <p:pic>
        <p:nvPicPr>
          <p:cNvPr id="157" name="Shape 157"/>
          <p:cNvPicPr preferRelativeResize="0"/>
          <p:nvPr/>
        </p:nvPicPr>
        <p:blipFill>
          <a:blip r:embed="rId64">
            <a:alphaModFix/>
          </a:blip>
          <a:stretch>
            <a:fillRect/>
          </a:stretch>
        </p:blipFill>
        <p:spPr>
          <a:xfrm>
            <a:off x="2857500" y="2899825"/>
            <a:ext cx="137574" cy="222250"/>
          </a:xfrm>
          <a:prstGeom prst="rect">
            <a:avLst/>
          </a:prstGeom>
          <a:noFill/>
          <a:ln>
            <a:noFill/>
          </a:ln>
        </p:spPr>
      </p:pic>
      <p:pic>
        <p:nvPicPr>
          <p:cNvPr id="158" name="Shape 158"/>
          <p:cNvPicPr preferRelativeResize="0"/>
          <p:nvPr/>
        </p:nvPicPr>
        <p:blipFill>
          <a:blip r:embed="rId65">
            <a:alphaModFix/>
          </a:blip>
          <a:stretch>
            <a:fillRect/>
          </a:stretch>
        </p:blipFill>
        <p:spPr>
          <a:xfrm>
            <a:off x="3460750" y="2751650"/>
            <a:ext cx="52900" cy="211649"/>
          </a:xfrm>
          <a:prstGeom prst="rect">
            <a:avLst/>
          </a:prstGeom>
          <a:noFill/>
          <a:ln>
            <a:noFill/>
          </a:ln>
        </p:spPr>
      </p:pic>
      <p:pic>
        <p:nvPicPr>
          <p:cNvPr id="159" name="Shape 159"/>
          <p:cNvPicPr preferRelativeResize="0"/>
          <p:nvPr/>
        </p:nvPicPr>
        <p:blipFill>
          <a:blip r:embed="rId66">
            <a:alphaModFix/>
          </a:blip>
          <a:stretch>
            <a:fillRect/>
          </a:stretch>
        </p:blipFill>
        <p:spPr>
          <a:xfrm>
            <a:off x="3566575" y="4392075"/>
            <a:ext cx="84650" cy="148149"/>
          </a:xfrm>
          <a:prstGeom prst="rect">
            <a:avLst/>
          </a:prstGeom>
          <a:noFill/>
          <a:ln>
            <a:noFill/>
          </a:ln>
        </p:spPr>
      </p:pic>
      <p:pic>
        <p:nvPicPr>
          <p:cNvPr id="160" name="Shape 160"/>
          <p:cNvPicPr preferRelativeResize="0"/>
          <p:nvPr/>
        </p:nvPicPr>
        <p:blipFill>
          <a:blip r:embed="rId67">
            <a:alphaModFix/>
          </a:blip>
          <a:stretch>
            <a:fillRect/>
          </a:stretch>
        </p:blipFill>
        <p:spPr>
          <a:xfrm>
            <a:off x="3259650" y="4624900"/>
            <a:ext cx="169325" cy="116400"/>
          </a:xfrm>
          <a:prstGeom prst="rect">
            <a:avLst/>
          </a:prstGeom>
          <a:noFill/>
          <a:ln>
            <a:noFill/>
          </a:ln>
        </p:spPr>
      </p:pic>
      <p:pic>
        <p:nvPicPr>
          <p:cNvPr id="161" name="Shape 161"/>
          <p:cNvPicPr preferRelativeResize="0"/>
          <p:nvPr/>
        </p:nvPicPr>
        <p:blipFill>
          <a:blip r:embed="rId68">
            <a:alphaModFix/>
          </a:blip>
          <a:stretch>
            <a:fillRect/>
          </a:stretch>
        </p:blipFill>
        <p:spPr>
          <a:xfrm>
            <a:off x="3206750" y="5016500"/>
            <a:ext cx="179900" cy="116400"/>
          </a:xfrm>
          <a:prstGeom prst="rect">
            <a:avLst/>
          </a:prstGeom>
          <a:noFill/>
          <a:ln>
            <a:noFill/>
          </a:ln>
        </p:spPr>
      </p:pic>
      <p:pic>
        <p:nvPicPr>
          <p:cNvPr id="162" name="Shape 162"/>
          <p:cNvPicPr preferRelativeResize="0"/>
          <p:nvPr/>
        </p:nvPicPr>
        <p:blipFill>
          <a:blip r:embed="rId69">
            <a:alphaModFix/>
          </a:blip>
          <a:stretch>
            <a:fillRect/>
          </a:stretch>
        </p:blipFill>
        <p:spPr>
          <a:xfrm>
            <a:off x="3492500" y="5291650"/>
            <a:ext cx="137574" cy="201075"/>
          </a:xfrm>
          <a:prstGeom prst="rect">
            <a:avLst/>
          </a:prstGeom>
          <a:noFill/>
          <a:ln>
            <a:noFill/>
          </a:ln>
        </p:spPr>
      </p:pic>
      <p:sp>
        <p:nvSpPr>
          <p:cNvPr id="163" name="Shape 163"/>
          <p:cNvSpPr txBox="1"/>
          <p:nvPr/>
        </p:nvSpPr>
        <p:spPr>
          <a:xfrm>
            <a:off x="102300" y="51150"/>
            <a:ext cx="9825199" cy="2794350"/>
          </a:xfrm>
          <a:prstGeom prst="rect">
            <a:avLst/>
          </a:prstGeom>
          <a:noFill/>
          <a:ln>
            <a:noFill/>
          </a:ln>
        </p:spPr>
        <p:txBody>
          <a:bodyPr anchorCtr="0" anchor="t" bIns="38100" lIns="38100" rIns="38100" tIns="38100">
            <a:noAutofit/>
          </a:bodyPr>
          <a:lstStyle/>
          <a:p>
            <a:pPr indent="0" lvl="0" marL="0" marR="0" algn="l">
              <a:lnSpc>
                <a:spcPct val="120312"/>
              </a:lnSpc>
              <a:spcBef>
                <a:spcPts val="0"/>
              </a:spcBef>
              <a:spcAft>
                <a:spcPts val="0"/>
              </a:spcAft>
              <a:buNone/>
            </a:pPr>
            <a:r>
              <a:rPr lang="en-US" sz="1777">
                <a:solidFill>
                  <a:srgbClr val="000000"/>
                </a:solidFill>
                <a:latin typeface="Arial"/>
                <a:ea typeface="Arial"/>
                <a:cs typeface="Arial"/>
                <a:sym typeface="Arial"/>
              </a:rPr>
              <a:t>Alternatives:</a:t>
            </a:r>
          </a:p>
          <a:p>
            <a:pPr indent="-163688" lvl="0" marL="381000" marR="0" algn="l">
              <a:lnSpc>
                <a:spcPct val="120312"/>
              </a:lnSpc>
              <a:spcBef>
                <a:spcPts val="0"/>
              </a:spcBef>
              <a:spcAft>
                <a:spcPts val="0"/>
              </a:spcAft>
              <a:buClr>
                <a:srgbClr val="000000"/>
              </a:buClr>
              <a:buSzPct val="98765"/>
              <a:buFont typeface="Arial"/>
              <a:buChar char="●"/>
            </a:pPr>
            <a:r>
              <a:rPr lang="en-US" sz="1777">
                <a:solidFill>
                  <a:srgbClr val="000000"/>
                </a:solidFill>
                <a:latin typeface="Arial"/>
                <a:ea typeface="Arial"/>
                <a:cs typeface="Arial"/>
                <a:sym typeface="Arial"/>
              </a:rPr>
              <a:t>Simulate each cell / organ inside C. elegans + elastic connections between them</a:t>
            </a:r>
          </a:p>
          <a:p>
            <a:pPr indent="-163688" lvl="0" marL="381000" marR="0" algn="l">
              <a:lnSpc>
                <a:spcPct val="120312"/>
              </a:lnSpc>
              <a:spcBef>
                <a:spcPts val="0"/>
              </a:spcBef>
              <a:spcAft>
                <a:spcPts val="0"/>
              </a:spcAft>
              <a:buClr>
                <a:srgbClr val="000000"/>
              </a:buClr>
              <a:buSzPct val="98765"/>
              <a:buFont typeface="Arial"/>
              <a:buChar char="●"/>
            </a:pPr>
            <a:r>
              <a:rPr lang="en-US" sz="1777">
                <a:solidFill>
                  <a:srgbClr val="000000"/>
                </a:solidFill>
                <a:latin typeface="Arial"/>
                <a:ea typeface="Arial"/>
                <a:cs typeface="Arial"/>
                <a:sym typeface="Arial"/>
              </a:rPr>
              <a:t>Simulate each cell / organ inside C. elegans sharing adjacent surfaces (never heard about possibility of this) </a:t>
            </a:r>
          </a:p>
          <a:p>
            <a:pPr indent="-163688" lvl="0" marL="381000" marR="0" algn="l">
              <a:lnSpc>
                <a:spcPct val="120312"/>
              </a:lnSpc>
              <a:spcBef>
                <a:spcPts val="0"/>
              </a:spcBef>
              <a:spcAft>
                <a:spcPts val="0"/>
              </a:spcAft>
              <a:buClr>
                <a:srgbClr val="000000"/>
              </a:buClr>
              <a:buSzPct val="98765"/>
              <a:buFont typeface="Arial"/>
              <a:buChar char="●"/>
            </a:pPr>
            <a:r>
              <a:rPr lang="en-US" sz="1777">
                <a:solidFill>
                  <a:srgbClr val="000000"/>
                </a:solidFill>
                <a:latin typeface="Arial"/>
                <a:ea typeface="Arial"/>
                <a:cs typeface="Arial"/>
                <a:sym typeface="Arial"/>
              </a:rPr>
              <a:t>Simulate only outer worm shell, approximate positions of inner cells / organs at each iteration basing on current shell spatial form. Contract mesh ribs corresponding to muscles when muscles should be activated.</a:t>
            </a:r>
          </a:p>
          <a:p>
            <a:pPr indent="-163688" lvl="0" marL="381000" marR="0" algn="l">
              <a:lnSpc>
                <a:spcPct val="120312"/>
              </a:lnSpc>
              <a:spcBef>
                <a:spcPts val="0"/>
              </a:spcBef>
              <a:spcAft>
                <a:spcPts val="0"/>
              </a:spcAft>
              <a:buClr>
                <a:srgbClr val="000000"/>
              </a:buClr>
              <a:buSzPct val="98765"/>
              <a:buFont typeface="Arial"/>
              <a:buChar char="●"/>
            </a:pPr>
            <a:r>
              <a:rPr lang="en-US" sz="1777">
                <a:solidFill>
                  <a:srgbClr val="000000"/>
                </a:solidFill>
                <a:latin typeface="Arial"/>
                <a:ea typeface="Arial"/>
                <a:cs typeface="Arial"/>
                <a:sym typeface="Arial"/>
              </a:rPr>
              <a:t>Calculate physics only for the 2D area of contact between worm and substrate, approximate 3D worm shell form and then all other stuff as in (3)</a:t>
            </a:r>
          </a:p>
          <a:p>
            <a:pPr indent="0" lvl="0" marL="0" marR="0" algn="l">
              <a:lnSpc>
                <a:spcPct val="120312"/>
              </a:lnSpc>
              <a:spcBef>
                <a:spcPts val="0"/>
              </a:spcBef>
              <a:spcAft>
                <a:spcPts val="0"/>
              </a:spcAft>
              <a:buNone/>
            </a:pPr>
            <a:r>
              <a:t/>
            </a:r>
            <a:endParaRPr sz="1777">
              <a:solidFill>
                <a:srgbClr val="000000"/>
              </a:solidFill>
              <a:latin typeface="Arial"/>
              <a:ea typeface="Arial"/>
              <a:cs typeface="Arial"/>
              <a:sym typeface="Arial"/>
            </a:endParaRPr>
          </a:p>
        </p:txBody>
      </p:sp>
      <p:sp>
        <p:nvSpPr>
          <p:cNvPr id="164" name="Shape 164"/>
          <p:cNvSpPr txBox="1"/>
          <p:nvPr/>
        </p:nvSpPr>
        <p:spPr>
          <a:xfrm>
            <a:off x="6110100" y="7076700"/>
            <a:ext cx="1120400" cy="381349"/>
          </a:xfrm>
          <a:prstGeom prst="rect">
            <a:avLst/>
          </a:prstGeom>
          <a:noFill/>
          <a:ln>
            <a:noFill/>
          </a:ln>
        </p:spPr>
        <p:txBody>
          <a:bodyPr anchorCtr="0" anchor="t" bIns="38100" lIns="38100" rIns="38100" tIns="38100">
            <a:noAutofit/>
          </a:bodyPr>
          <a:lstStyle/>
          <a:p>
            <a:pPr indent="0" lvl="0" marL="0" marR="0" algn="l">
              <a:lnSpc>
                <a:spcPct val="120138"/>
              </a:lnSpc>
              <a:spcBef>
                <a:spcPts val="0"/>
              </a:spcBef>
              <a:spcAft>
                <a:spcPts val="0"/>
              </a:spcAft>
              <a:buNone/>
            </a:pPr>
            <a:r>
              <a:rPr lang="en-US" sz="2000">
                <a:solidFill>
                  <a:srgbClr val="000000"/>
                </a:solidFill>
                <a:latin typeface="Arial"/>
                <a:ea typeface="Arial"/>
                <a:cs typeface="Arial"/>
                <a:sym typeface="Arial"/>
              </a:rPr>
              <a:t>substrate</a:t>
            </a:r>
          </a:p>
        </p:txBody>
      </p:sp>
      <p:sp>
        <p:nvSpPr>
          <p:cNvPr id="165" name="Shape 165"/>
          <p:cNvSpPr txBox="1"/>
          <p:nvPr/>
        </p:nvSpPr>
        <p:spPr>
          <a:xfrm>
            <a:off x="7182550" y="6201825"/>
            <a:ext cx="668849" cy="381349"/>
          </a:xfrm>
          <a:prstGeom prst="rect">
            <a:avLst/>
          </a:prstGeom>
          <a:noFill/>
          <a:ln>
            <a:noFill/>
          </a:ln>
        </p:spPr>
        <p:txBody>
          <a:bodyPr anchorCtr="0" anchor="t" bIns="38100" lIns="38100" rIns="38100" tIns="38100">
            <a:noAutofit/>
          </a:bodyPr>
          <a:lstStyle/>
          <a:p>
            <a:pPr indent="0" lvl="0" marL="0" marR="0" algn="l">
              <a:lnSpc>
                <a:spcPct val="120138"/>
              </a:lnSpc>
              <a:spcBef>
                <a:spcPts val="0"/>
              </a:spcBef>
              <a:spcAft>
                <a:spcPts val="0"/>
              </a:spcAft>
              <a:buNone/>
            </a:pPr>
            <a:r>
              <a:rPr lang="en-US" sz="2000">
                <a:solidFill>
                  <a:srgbClr val="000000"/>
                </a:solidFill>
                <a:latin typeface="Arial"/>
                <a:ea typeface="Arial"/>
                <a:cs typeface="Arial"/>
                <a:sym typeface="Arial"/>
              </a:rPr>
              <a:t>liquid</a:t>
            </a:r>
          </a:p>
        </p:txBody>
      </p:sp>
      <p:pic>
        <p:nvPicPr>
          <p:cNvPr id="166" name="Shape 166"/>
          <p:cNvPicPr preferRelativeResize="0"/>
          <p:nvPr/>
        </p:nvPicPr>
        <p:blipFill>
          <a:blip r:embed="rId70">
            <a:alphaModFix/>
          </a:blip>
          <a:stretch>
            <a:fillRect/>
          </a:stretch>
        </p:blipFill>
        <p:spPr>
          <a:xfrm>
            <a:off x="6519325" y="6350000"/>
            <a:ext cx="656149" cy="179900"/>
          </a:xfrm>
          <a:prstGeom prst="rect">
            <a:avLst/>
          </a:prstGeom>
          <a:noFill/>
          <a:ln>
            <a:noFill/>
          </a:ln>
        </p:spPr>
      </p:pic>
      <p:pic>
        <p:nvPicPr>
          <p:cNvPr id="167" name="Shape 167"/>
          <p:cNvPicPr preferRelativeResize="0"/>
          <p:nvPr/>
        </p:nvPicPr>
        <p:blipFill>
          <a:blip r:embed="rId71">
            <a:alphaModFix/>
          </a:blip>
          <a:stretch>
            <a:fillRect/>
          </a:stretch>
        </p:blipFill>
        <p:spPr>
          <a:xfrm>
            <a:off x="3122075" y="7196650"/>
            <a:ext cx="338650" cy="253974"/>
          </a:xfrm>
          <a:prstGeom prst="rect">
            <a:avLst/>
          </a:prstGeom>
          <a:noFill/>
          <a:ln>
            <a:noFill/>
          </a:ln>
        </p:spPr>
      </p:pic>
      <p:sp>
        <p:nvSpPr>
          <p:cNvPr id="168" name="Shape 168"/>
          <p:cNvSpPr txBox="1"/>
          <p:nvPr/>
        </p:nvSpPr>
        <p:spPr>
          <a:xfrm>
            <a:off x="102300" y="6958525"/>
            <a:ext cx="3081849" cy="686499"/>
          </a:xfrm>
          <a:prstGeom prst="rect">
            <a:avLst/>
          </a:prstGeom>
          <a:noFill/>
          <a:ln>
            <a:noFill/>
          </a:ln>
        </p:spPr>
        <p:txBody>
          <a:bodyPr anchorCtr="0" anchor="t" bIns="38100" lIns="38100" rIns="38100" tIns="38100">
            <a:noAutofit/>
          </a:bodyPr>
          <a:lstStyle/>
          <a:p>
            <a:pPr indent="0" lvl="0" marL="0" marR="0" algn="l">
              <a:lnSpc>
                <a:spcPct val="120138"/>
              </a:lnSpc>
              <a:spcBef>
                <a:spcPts val="0"/>
              </a:spcBef>
              <a:spcAft>
                <a:spcPts val="0"/>
              </a:spcAft>
              <a:buNone/>
            </a:pPr>
            <a:r>
              <a:rPr lang="en-US" sz="2000">
                <a:solidFill>
                  <a:srgbClr val="000000"/>
                </a:solidFill>
                <a:latin typeface="Arial"/>
                <a:ea typeface="Arial"/>
                <a:cs typeface="Arial"/>
                <a:sym typeface="Arial"/>
              </a:rPr>
              <a:t>can it crawl over a clean </a:t>
            </a:r>
          </a:p>
          <a:p>
            <a:pPr indent="0" lvl="0" marL="0" marR="0" algn="l">
              <a:lnSpc>
                <a:spcPct val="120138"/>
              </a:lnSpc>
              <a:spcBef>
                <a:spcPts val="0"/>
              </a:spcBef>
              <a:spcAft>
                <a:spcPts val="0"/>
              </a:spcAft>
              <a:buNone/>
            </a:pPr>
            <a:r>
              <a:rPr lang="en-US" sz="2000">
                <a:solidFill>
                  <a:srgbClr val="000000"/>
                </a:solidFill>
                <a:latin typeface="Arial"/>
                <a:ea typeface="Arial"/>
                <a:cs typeface="Arial"/>
                <a:sym typeface="Arial"/>
              </a:rPr>
              <a:t>flat glass without agar gel?</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nvSpPr>
        <p:spPr>
          <a:xfrm>
            <a:off x="6378200" y="259275"/>
            <a:ext cx="3755650" cy="4210749"/>
          </a:xfrm>
          <a:prstGeom prst="rect">
            <a:avLst/>
          </a:prstGeom>
          <a:noFill/>
          <a:ln>
            <a:noFill/>
          </a:ln>
        </p:spPr>
        <p:txBody>
          <a:bodyPr anchorCtr="0" anchor="t" bIns="38100" lIns="38100" rIns="38100" tIns="38100">
            <a:noAutofit/>
          </a:bodyPr>
          <a:lstStyle/>
          <a:p>
            <a:pPr indent="0" lvl="0" marL="0" marR="0" algn="l">
              <a:lnSpc>
                <a:spcPct val="120138"/>
              </a:lnSpc>
              <a:spcBef>
                <a:spcPts val="0"/>
              </a:spcBef>
              <a:spcAft>
                <a:spcPts val="0"/>
              </a:spcAft>
              <a:buNone/>
            </a:pPr>
            <a:r>
              <a:rPr lang="en-US" sz="2000">
                <a:solidFill>
                  <a:srgbClr val="009999"/>
                </a:solidFill>
                <a:latin typeface="Arial"/>
                <a:ea typeface="Arial"/>
                <a:cs typeface="Arial"/>
                <a:sym typeface="Arial"/>
              </a:rPr>
              <a:t>In support of 2D-representation of physics:</a:t>
            </a:r>
          </a:p>
          <a:p>
            <a:pPr indent="0" lvl="0" marL="0" marR="0" algn="l">
              <a:lnSpc>
                <a:spcPct val="120138"/>
              </a:lnSpc>
              <a:spcBef>
                <a:spcPts val="0"/>
              </a:spcBef>
              <a:spcAft>
                <a:spcPts val="0"/>
              </a:spcAft>
              <a:buNone/>
            </a:pPr>
            <a:r>
              <a:rPr lang="en-US" sz="2000">
                <a:solidFill>
                  <a:srgbClr val="000000"/>
                </a:solidFill>
                <a:latin typeface="Arial"/>
                <a:ea typeface="Arial"/>
                <a:cs typeface="Arial"/>
                <a:sym typeface="Arial"/>
              </a:rPr>
              <a:t>Since the length of the adult worm is about twenty times the diameter, the mechanical problem can be reduced to an essentially 2D problem as sketched on Fig. 3. The substrate is assumed to be semi-infinite, i.e. the thickness of the gel is much larger than any other length of the problem. </a:t>
            </a:r>
          </a:p>
          <a:p>
            <a:pPr indent="0" lvl="0" marL="0" marR="0" algn="l">
              <a:lnSpc>
                <a:spcPct val="119642"/>
              </a:lnSpc>
              <a:spcBef>
                <a:spcPts val="0"/>
              </a:spcBef>
              <a:spcAft>
                <a:spcPts val="0"/>
              </a:spcAft>
              <a:buNone/>
            </a:pPr>
            <a:r>
              <a:rPr lang="en-US" sz="1555">
                <a:solidFill>
                  <a:srgbClr val="000000"/>
                </a:solidFill>
                <a:latin typeface="Arial"/>
                <a:ea typeface="Arial"/>
                <a:cs typeface="Arial"/>
                <a:sym typeface="Arial"/>
              </a:rPr>
              <a:t>(P. Sauvage et al. / Journal of Biomechanics 2011)</a:t>
            </a:r>
          </a:p>
        </p:txBody>
      </p:sp>
      <p:pic>
        <p:nvPicPr>
          <p:cNvPr id="174" name="Shape 174"/>
          <p:cNvPicPr preferRelativeResize="0"/>
          <p:nvPr/>
        </p:nvPicPr>
        <p:blipFill>
          <a:blip r:embed="rId3">
            <a:alphaModFix/>
          </a:blip>
          <a:stretch>
            <a:fillRect/>
          </a:stretch>
        </p:blipFill>
        <p:spPr>
          <a:xfrm>
            <a:off x="0" y="179900"/>
            <a:ext cx="6350000" cy="5058825"/>
          </a:xfrm>
          <a:prstGeom prst="rect">
            <a:avLst/>
          </a:prstGeom>
          <a:noFill/>
          <a:ln>
            <a:noFill/>
          </a:ln>
        </p:spPr>
      </p:pic>
      <p:sp>
        <p:nvSpPr>
          <p:cNvPr id="175" name="Shape 175"/>
          <p:cNvSpPr txBox="1"/>
          <p:nvPr/>
        </p:nvSpPr>
        <p:spPr>
          <a:xfrm>
            <a:off x="275150" y="5309300"/>
            <a:ext cx="9858725" cy="2212250"/>
          </a:xfrm>
          <a:prstGeom prst="rect">
            <a:avLst/>
          </a:prstGeom>
          <a:noFill/>
          <a:ln>
            <a:noFill/>
          </a:ln>
        </p:spPr>
        <p:txBody>
          <a:bodyPr anchorCtr="0" anchor="t" bIns="38100" lIns="38100" rIns="38100" tIns="38100">
            <a:noAutofit/>
          </a:bodyPr>
          <a:lstStyle/>
          <a:p>
            <a:pPr indent="0" lvl="0" marL="0" marR="0" algn="l">
              <a:lnSpc>
                <a:spcPct val="120138"/>
              </a:lnSpc>
              <a:spcBef>
                <a:spcPts val="0"/>
              </a:spcBef>
              <a:spcAft>
                <a:spcPts val="0"/>
              </a:spcAft>
              <a:buNone/>
            </a:pPr>
            <a:r>
              <a:rPr lang="en-US" sz="2000">
                <a:solidFill>
                  <a:srgbClr val="CC00CC"/>
                </a:solidFill>
                <a:latin typeface="Arial"/>
                <a:ea typeface="Arial"/>
                <a:cs typeface="Arial"/>
                <a:sym typeface="Arial"/>
              </a:rPr>
              <a:t>In support of 3D of physics</a:t>
            </a:r>
            <a:r>
              <a:rPr lang="en-US" sz="2000">
                <a:solidFill>
                  <a:srgbClr val="009999"/>
                </a:solidFill>
                <a:latin typeface="Arial"/>
                <a:ea typeface="Arial"/>
                <a:cs typeface="Arial"/>
                <a:sym typeface="Arial"/>
              </a:rPr>
              <a:t>:</a:t>
            </a:r>
          </a:p>
          <a:p>
            <a:pPr indent="0" lvl="0" marL="0" marR="0" algn="l">
              <a:lnSpc>
                <a:spcPct val="120138"/>
              </a:lnSpc>
              <a:spcBef>
                <a:spcPts val="0"/>
              </a:spcBef>
              <a:spcAft>
                <a:spcPts val="0"/>
              </a:spcAft>
              <a:buNone/>
            </a:pPr>
            <a:r>
              <a:rPr lang="en-US" sz="2000">
                <a:solidFill>
                  <a:srgbClr val="000000"/>
                </a:solidFill>
                <a:latin typeface="Arial"/>
                <a:ea typeface="Arial"/>
                <a:cs typeface="Arial"/>
                <a:sym typeface="Arial"/>
              </a:rPr>
              <a:t>Along most of the body, muscles in the two dorsal quadrants (and similarly the two ventral quadrants) are controlled by the same set of neurons. As a result, most of the body is </a:t>
            </a:r>
            <a:r>
              <a:rPr lang="en-US" sz="2000">
                <a:solidFill>
                  <a:srgbClr val="009999"/>
                </a:solidFill>
                <a:latin typeface="Arial"/>
                <a:ea typeface="Arial"/>
                <a:cs typeface="Arial"/>
                <a:sym typeface="Arial"/>
              </a:rPr>
              <a:t>only capable of bending in the 2D dorso-ventral plane</a:t>
            </a:r>
            <a:r>
              <a:rPr lang="en-US" sz="2000">
                <a:solidFill>
                  <a:srgbClr val="000000"/>
                </a:solidFill>
                <a:latin typeface="Arial"/>
                <a:ea typeface="Arial"/>
                <a:cs typeface="Arial"/>
                <a:sym typeface="Arial"/>
              </a:rPr>
              <a:t>. In contrast the </a:t>
            </a:r>
            <a:r>
              <a:rPr lang="en-US" sz="2000">
                <a:solidFill>
                  <a:srgbClr val="CC00CC"/>
                </a:solidFill>
                <a:latin typeface="Arial"/>
                <a:ea typeface="Arial"/>
                <a:cs typeface="Arial"/>
                <a:sym typeface="Arial"/>
              </a:rPr>
              <a:t>head</a:t>
            </a:r>
            <a:r>
              <a:rPr lang="en-US" sz="2000">
                <a:solidFill>
                  <a:srgbClr val="000000"/>
                </a:solidFill>
                <a:latin typeface="Arial"/>
                <a:ea typeface="Arial"/>
                <a:cs typeface="Arial"/>
                <a:sym typeface="Arial"/>
              </a:rPr>
              <a:t> (first four muscles per row) and </a:t>
            </a:r>
            <a:r>
              <a:rPr lang="en-US" sz="2000">
                <a:solidFill>
                  <a:srgbClr val="CC00CC"/>
                </a:solidFill>
                <a:latin typeface="Arial"/>
                <a:ea typeface="Arial"/>
                <a:cs typeface="Arial"/>
                <a:sym typeface="Arial"/>
              </a:rPr>
              <a:t>neck</a:t>
            </a:r>
            <a:r>
              <a:rPr lang="en-US" sz="2000">
                <a:solidFill>
                  <a:srgbClr val="000000"/>
                </a:solidFill>
                <a:latin typeface="Arial"/>
                <a:ea typeface="Arial"/>
                <a:cs typeface="Arial"/>
                <a:sym typeface="Arial"/>
              </a:rPr>
              <a:t> (next four </a:t>
            </a:r>
            <a:r>
              <a:rPr lang="en-US" sz="2000">
                <a:solidFill>
                  <a:srgbClr val="CC00CC"/>
                </a:solidFill>
                <a:latin typeface="Arial"/>
                <a:ea typeface="Arial"/>
                <a:cs typeface="Arial"/>
                <a:sym typeface="Arial"/>
              </a:rPr>
              <a:t>muscles</a:t>
            </a:r>
            <a:r>
              <a:rPr lang="en-US" sz="2000">
                <a:solidFill>
                  <a:srgbClr val="000000"/>
                </a:solidFill>
                <a:latin typeface="Arial"/>
                <a:ea typeface="Arial"/>
                <a:cs typeface="Arial"/>
                <a:sym typeface="Arial"/>
              </a:rPr>
              <a:t> per row) receive input from head motor neurons that enable</a:t>
            </a:r>
            <a:r>
              <a:rPr lang="en-US" sz="2000">
                <a:solidFill>
                  <a:srgbClr val="CC00CC"/>
                </a:solidFill>
                <a:latin typeface="Arial"/>
                <a:ea typeface="Arial"/>
                <a:cs typeface="Arial"/>
                <a:sym typeface="Arial"/>
              </a:rPr>
              <a:t> bending in 3D</a:t>
            </a:r>
            <a:r>
              <a:rPr lang="en-US" sz="2000">
                <a:solidFill>
                  <a:srgbClr val="000000"/>
                </a:solidFill>
                <a:latin typeface="Arial"/>
                <a:ea typeface="Arial"/>
                <a:cs typeface="Arial"/>
                <a:sym typeface="Arial"/>
              </a:rPr>
              <a:t>.</a:t>
            </a:r>
          </a:p>
          <a:p>
            <a:pPr indent="0" lvl="0" marL="0" marR="0" algn="l">
              <a:lnSpc>
                <a:spcPct val="120138"/>
              </a:lnSpc>
              <a:spcBef>
                <a:spcPts val="0"/>
              </a:spcBef>
              <a:spcAft>
                <a:spcPts val="0"/>
              </a:spcAft>
              <a:buNone/>
            </a:pPr>
            <a:r>
              <a:rPr lang="en-US" sz="2000">
                <a:solidFill>
                  <a:srgbClr val="000000"/>
                </a:solidFill>
                <a:latin typeface="Arial"/>
                <a:ea typeface="Arial"/>
                <a:cs typeface="Arial"/>
                <a:sym typeface="Arial"/>
              </a:rPr>
              <a:t>Correct sensory input can be provided only in case of 3D (forces, temperatures, etc)</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pic>
        <p:nvPicPr>
          <p:cNvPr id="180" name="Shape 180"/>
          <p:cNvPicPr preferRelativeResize="0"/>
          <p:nvPr/>
        </p:nvPicPr>
        <p:blipFill>
          <a:blip r:embed="rId3">
            <a:alphaModFix/>
          </a:blip>
          <a:stretch>
            <a:fillRect/>
          </a:stretch>
        </p:blipFill>
        <p:spPr>
          <a:xfrm>
            <a:off x="0" y="0"/>
            <a:ext cx="6350000" cy="5048250"/>
          </a:xfrm>
          <a:prstGeom prst="rect">
            <a:avLst/>
          </a:prstGeom>
          <a:noFill/>
          <a:ln>
            <a:noFill/>
          </a:ln>
        </p:spPr>
      </p:pic>
      <p:sp>
        <p:nvSpPr>
          <p:cNvPr id="181" name="Shape 181"/>
          <p:cNvSpPr txBox="1"/>
          <p:nvPr/>
        </p:nvSpPr>
        <p:spPr>
          <a:xfrm>
            <a:off x="6462875" y="51150"/>
            <a:ext cx="3671000" cy="4965675"/>
          </a:xfrm>
          <a:prstGeom prst="rect">
            <a:avLst/>
          </a:prstGeom>
          <a:noFill/>
          <a:ln>
            <a:noFill/>
          </a:ln>
        </p:spPr>
        <p:txBody>
          <a:bodyPr anchorCtr="0" anchor="t" bIns="38100" lIns="38100" rIns="38100" tIns="38100">
            <a:noAutofit/>
          </a:bodyPr>
          <a:lstStyle/>
          <a:p>
            <a:pPr indent="0" lvl="0" marL="0" marR="0" algn="l">
              <a:lnSpc>
                <a:spcPct val="120312"/>
              </a:lnSpc>
              <a:spcBef>
                <a:spcPts val="0"/>
              </a:spcBef>
              <a:spcAft>
                <a:spcPts val="0"/>
              </a:spcAft>
              <a:buNone/>
            </a:pPr>
            <a:r>
              <a:rPr lang="en-US" sz="1777">
                <a:solidFill>
                  <a:srgbClr val="000000"/>
                </a:solidFill>
                <a:latin typeface="Arial"/>
                <a:ea typeface="Arial"/>
                <a:cs typeface="Arial"/>
                <a:sym typeface="Arial"/>
              </a:rPr>
              <a:t>Although the mass of the worm is negligible, </a:t>
            </a:r>
            <a:r>
              <a:rPr lang="en-US" sz="1777">
                <a:solidFill>
                  <a:srgbClr val="CC00CC"/>
                </a:solidFill>
                <a:latin typeface="Arial"/>
                <a:ea typeface="Arial"/>
                <a:cs typeface="Arial"/>
                <a:sym typeface="Arial"/>
              </a:rPr>
              <a:t>a thin film of water gives rise to strong capillary forces</a:t>
            </a:r>
            <a:r>
              <a:rPr lang="en-US" sz="1777">
                <a:solidFill>
                  <a:srgbClr val="000000"/>
                </a:solidFill>
                <a:latin typeface="Arial"/>
                <a:ea typeface="Arial"/>
                <a:cs typeface="Arial"/>
                <a:sym typeface="Arial"/>
              </a:rPr>
              <a:t> which press it against the surface, allowing it to carve a groove (Wallace 1958, 1969). The body can then </a:t>
            </a:r>
            <a:r>
              <a:rPr lang="en-US" sz="1777">
                <a:solidFill>
                  <a:srgbClr val="CC00CC"/>
                </a:solidFill>
                <a:latin typeface="Arial"/>
                <a:ea typeface="Arial"/>
                <a:cs typeface="Arial"/>
                <a:sym typeface="Arial"/>
              </a:rPr>
              <a:t>push against the side-walls of this groove</a:t>
            </a:r>
            <a:r>
              <a:rPr lang="en-US" sz="1777">
                <a:solidFill>
                  <a:srgbClr val="000000"/>
                </a:solidFill>
                <a:latin typeface="Arial"/>
                <a:ea typeface="Arial"/>
                <a:cs typeface="Arial"/>
                <a:sym typeface="Arial"/>
              </a:rPr>
              <a:t>, increasing thrust. The effect of the groove can be represented by the ratio of forces resisting motion in the normal (perpendicular) and longitudinal directions to the local</a:t>
            </a:r>
          </a:p>
          <a:p>
            <a:pPr indent="0" lvl="0" marL="0" marR="0" algn="l">
              <a:lnSpc>
                <a:spcPct val="120312"/>
              </a:lnSpc>
              <a:spcBef>
                <a:spcPts val="0"/>
              </a:spcBef>
              <a:spcAft>
                <a:spcPts val="0"/>
              </a:spcAft>
              <a:buNone/>
            </a:pPr>
            <a:r>
              <a:rPr lang="en-US" sz="1777">
                <a:solidFill>
                  <a:srgbClr val="000000"/>
                </a:solidFill>
                <a:latin typeface="Arial"/>
                <a:ea typeface="Arial"/>
                <a:cs typeface="Arial"/>
                <a:sym typeface="Arial"/>
              </a:rPr>
              <a:t>body surface, denoted </a:t>
            </a:r>
            <a:r>
              <a:rPr i="1" lang="en-US" sz="1777">
                <a:solidFill>
                  <a:srgbClr val="000000"/>
                </a:solidFill>
                <a:latin typeface="Arial"/>
                <a:ea typeface="Arial"/>
                <a:cs typeface="Arial"/>
                <a:sym typeface="Arial"/>
              </a:rPr>
              <a:t>K</a:t>
            </a:r>
            <a:r>
              <a:rPr lang="en-US" sz="1777">
                <a:solidFill>
                  <a:srgbClr val="000000"/>
                </a:solidFill>
                <a:latin typeface="Arial"/>
                <a:ea typeface="Arial"/>
                <a:cs typeface="Arial"/>
                <a:sym typeface="Arial"/>
              </a:rPr>
              <a:t>. In a viscoelastic environment </a:t>
            </a:r>
            <a:r>
              <a:rPr i="1" lang="en-US" sz="1777">
                <a:solidFill>
                  <a:srgbClr val="000000"/>
                </a:solidFill>
                <a:latin typeface="Arial"/>
                <a:ea typeface="Arial"/>
                <a:cs typeface="Arial"/>
                <a:sym typeface="Arial"/>
              </a:rPr>
              <a:t>K </a:t>
            </a:r>
            <a:r>
              <a:rPr lang="en-US" sz="1777">
                <a:solidFill>
                  <a:srgbClr val="000000"/>
                </a:solidFill>
                <a:latin typeface="Arial"/>
                <a:ea typeface="Arial"/>
                <a:cs typeface="Arial"/>
                <a:sym typeface="Arial"/>
              </a:rPr>
              <a:t>reduces to the ratio of the normal and longitudinal drag coefficients (Gray and Hancock, 1955).</a:t>
            </a:r>
          </a:p>
        </p:txBody>
      </p:sp>
      <p:sp>
        <p:nvSpPr>
          <p:cNvPr id="182" name="Shape 182"/>
          <p:cNvSpPr txBox="1"/>
          <p:nvPr/>
        </p:nvSpPr>
        <p:spPr>
          <a:xfrm>
            <a:off x="102300" y="5221100"/>
            <a:ext cx="9832250" cy="2249299"/>
          </a:xfrm>
          <a:prstGeom prst="rect">
            <a:avLst/>
          </a:prstGeom>
          <a:noFill/>
          <a:ln>
            <a:noFill/>
          </a:ln>
        </p:spPr>
        <p:txBody>
          <a:bodyPr anchorCtr="0" anchor="t" bIns="38100" lIns="38100" rIns="38100" tIns="38100">
            <a:noAutofit/>
          </a:bodyPr>
          <a:lstStyle/>
          <a:p>
            <a:pPr indent="0" lvl="0" marL="0" marR="0" algn="l">
              <a:lnSpc>
                <a:spcPct val="120312"/>
              </a:lnSpc>
              <a:spcBef>
                <a:spcPts val="0"/>
              </a:spcBef>
              <a:spcAft>
                <a:spcPts val="0"/>
              </a:spcAft>
              <a:buNone/>
            </a:pPr>
            <a:r>
              <a:rPr lang="en-US" sz="1777">
                <a:solidFill>
                  <a:srgbClr val="000000"/>
                </a:solidFill>
                <a:latin typeface="Arial"/>
                <a:ea typeface="Arial"/>
                <a:cs typeface="Arial"/>
                <a:sym typeface="Arial"/>
              </a:rPr>
              <a:t>There are very few studies on the </a:t>
            </a:r>
            <a:r>
              <a:rPr lang="en-US" sz="1777">
                <a:solidFill>
                  <a:srgbClr val="CC00CC"/>
                </a:solidFill>
                <a:latin typeface="Arial"/>
                <a:ea typeface="Arial"/>
                <a:cs typeface="Arial"/>
                <a:sym typeface="Arial"/>
              </a:rPr>
              <a:t>influence of the mechanical environment on worm locomotion</a:t>
            </a:r>
            <a:r>
              <a:rPr lang="en-US" sz="1777">
                <a:solidFill>
                  <a:srgbClr val="000000"/>
                </a:solidFill>
                <a:latin typeface="Arial"/>
                <a:ea typeface="Arial"/>
                <a:cs typeface="Arial"/>
                <a:sym typeface="Arial"/>
              </a:rPr>
              <a:t>: Wallace (1958) reported the </a:t>
            </a:r>
            <a:r>
              <a:rPr lang="en-US" sz="1777">
                <a:solidFill>
                  <a:srgbClr val="CC00CC"/>
                </a:solidFill>
                <a:latin typeface="Arial"/>
                <a:ea typeface="Arial"/>
                <a:cs typeface="Arial"/>
                <a:sym typeface="Arial"/>
              </a:rPr>
              <a:t>influence of the thickness of the wetting film coating the worm</a:t>
            </a:r>
            <a:r>
              <a:rPr lang="en-US" sz="1777">
                <a:solidFill>
                  <a:srgbClr val="99CC00"/>
                </a:solidFill>
                <a:latin typeface="Arial"/>
                <a:ea typeface="Arial"/>
                <a:cs typeface="Arial"/>
                <a:sym typeface="Arial"/>
              </a:rPr>
              <a:t> </a:t>
            </a:r>
            <a:r>
              <a:rPr lang="en-US" sz="1777">
                <a:solidFill>
                  <a:srgbClr val="CC00CC"/>
                </a:solidFill>
                <a:latin typeface="Arial"/>
                <a:ea typeface="Arial"/>
                <a:cs typeface="Arial"/>
                <a:sym typeface="Arial"/>
              </a:rPr>
              <a:t>substrate</a:t>
            </a:r>
            <a:r>
              <a:rPr lang="en-US" sz="1777">
                <a:solidFill>
                  <a:srgbClr val="000000"/>
                </a:solidFill>
                <a:latin typeface="Arial"/>
                <a:ea typeface="Arial"/>
                <a:cs typeface="Arial"/>
                <a:sym typeface="Arial"/>
              </a:rPr>
              <a:t> and underlined the </a:t>
            </a:r>
            <a:r>
              <a:rPr lang="en-US" sz="1777">
                <a:solidFill>
                  <a:srgbClr val="CC00CC"/>
                </a:solidFill>
                <a:latin typeface="Arial"/>
                <a:ea typeface="Arial"/>
                <a:cs typeface="Arial"/>
                <a:sym typeface="Arial"/>
              </a:rPr>
              <a:t>role of capillarity</a:t>
            </a:r>
            <a:r>
              <a:rPr lang="en-US" sz="1777">
                <a:solidFill>
                  <a:srgbClr val="000000"/>
                </a:solidFill>
                <a:latin typeface="Arial"/>
                <a:ea typeface="Arial"/>
                <a:cs typeface="Arial"/>
                <a:sym typeface="Arial"/>
              </a:rPr>
              <a:t>; Alexander (2002) reported the kinematic description of the undulating swimming motion originally presented by Gray and Lissmann (1964) and outlined the role of the </a:t>
            </a:r>
            <a:r>
              <a:rPr lang="en-US" sz="1777">
                <a:solidFill>
                  <a:srgbClr val="CC00CC"/>
                </a:solidFill>
                <a:latin typeface="Arial"/>
                <a:ea typeface="Arial"/>
                <a:cs typeface="Arial"/>
                <a:sym typeface="Arial"/>
              </a:rPr>
              <a:t>anisotropy of the viscous friction</a:t>
            </a:r>
            <a:r>
              <a:rPr lang="en-US" sz="1777">
                <a:solidFill>
                  <a:srgbClr val="000000"/>
                </a:solidFill>
                <a:latin typeface="Arial"/>
                <a:ea typeface="Arial"/>
                <a:cs typeface="Arial"/>
                <a:sym typeface="Arial"/>
              </a:rPr>
              <a:t> but ignored the </a:t>
            </a:r>
            <a:r>
              <a:rPr lang="en-US" sz="1777">
                <a:solidFill>
                  <a:srgbClr val="CC00CC"/>
                </a:solidFill>
                <a:latin typeface="Arial"/>
                <a:ea typeface="Arial"/>
                <a:cs typeface="Arial"/>
                <a:sym typeface="Arial"/>
              </a:rPr>
              <a:t>deformation of the substrate</a:t>
            </a:r>
            <a:r>
              <a:rPr lang="en-US" sz="1777">
                <a:solidFill>
                  <a:srgbClr val="000000"/>
                </a:solidFill>
                <a:latin typeface="Arial"/>
                <a:ea typeface="Arial"/>
                <a:cs typeface="Arial"/>
                <a:sym typeface="Arial"/>
              </a:rPr>
              <a:t> and </a:t>
            </a:r>
            <a:r>
              <a:rPr lang="en-US" sz="1777">
                <a:solidFill>
                  <a:srgbClr val="CC00CC"/>
                </a:solidFill>
                <a:latin typeface="Arial"/>
                <a:ea typeface="Arial"/>
                <a:cs typeface="Arial"/>
                <a:sym typeface="Arial"/>
              </a:rPr>
              <a:t>capillary phenomena</a:t>
            </a:r>
            <a:r>
              <a:rPr lang="en-US" sz="1777">
                <a:solidFill>
                  <a:srgbClr val="000000"/>
                </a:solidFill>
                <a:latin typeface="Arial"/>
                <a:ea typeface="Arial"/>
                <a:cs typeface="Arial"/>
                <a:sym typeface="Arial"/>
              </a:rPr>
              <a:t>. Some models have been developed which incorporate the neural wiring of the worm (Niebur and Erdos, 1991) but these still ignore the physics of the worm–substrate interactions. </a:t>
            </a:r>
          </a:p>
        </p:txBody>
      </p:sp>
      <p:sp>
        <p:nvSpPr>
          <p:cNvPr id="183" name="Shape 183"/>
          <p:cNvSpPr txBox="1"/>
          <p:nvPr/>
        </p:nvSpPr>
        <p:spPr>
          <a:xfrm>
            <a:off x="719650" y="331600"/>
            <a:ext cx="4605849" cy="381349"/>
          </a:xfrm>
          <a:prstGeom prst="rect">
            <a:avLst/>
          </a:prstGeom>
          <a:noFill/>
          <a:ln>
            <a:noFill/>
          </a:ln>
        </p:spPr>
        <p:txBody>
          <a:bodyPr anchorCtr="0" anchor="t" bIns="38100" lIns="38100" rIns="38100" tIns="38100">
            <a:noAutofit/>
          </a:bodyPr>
          <a:lstStyle/>
          <a:p>
            <a:pPr indent="0" lvl="0" marL="0" marR="0" algn="l">
              <a:lnSpc>
                <a:spcPct val="120138"/>
              </a:lnSpc>
              <a:spcBef>
                <a:spcPts val="0"/>
              </a:spcBef>
              <a:spcAft>
                <a:spcPts val="0"/>
              </a:spcAft>
              <a:buNone/>
            </a:pPr>
            <a:r>
              <a:rPr lang="en-US" sz="2000">
                <a:solidFill>
                  <a:srgbClr val="CC00CC"/>
                </a:solidFill>
                <a:latin typeface="Arial"/>
                <a:ea typeface="Arial"/>
                <a:cs typeface="Arial"/>
                <a:sym typeface="Arial"/>
              </a:rPr>
              <a:t>Forces associated with worm movement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pic>
        <p:nvPicPr>
          <p:cNvPr id="188" name="Shape 188"/>
          <p:cNvPicPr preferRelativeResize="0"/>
          <p:nvPr/>
        </p:nvPicPr>
        <p:blipFill>
          <a:blip r:embed="rId3">
            <a:alphaModFix/>
          </a:blip>
          <a:stretch>
            <a:fillRect/>
          </a:stretch>
        </p:blipFill>
        <p:spPr>
          <a:xfrm>
            <a:off x="1238250" y="370400"/>
            <a:ext cx="7450650" cy="6858000"/>
          </a:xfrm>
          <a:prstGeom prst="rect">
            <a:avLst/>
          </a:prstGeom>
          <a:noFill/>
          <a:ln>
            <a:noFill/>
          </a:ln>
        </p:spPr>
      </p:pic>
      <p:sp>
        <p:nvSpPr>
          <p:cNvPr id="189" name="Shape 189"/>
          <p:cNvSpPr txBox="1"/>
          <p:nvPr/>
        </p:nvSpPr>
        <p:spPr>
          <a:xfrm>
            <a:off x="2159000" y="192250"/>
            <a:ext cx="5805299" cy="381349"/>
          </a:xfrm>
          <a:prstGeom prst="rect">
            <a:avLst/>
          </a:prstGeom>
          <a:noFill/>
          <a:ln>
            <a:noFill/>
          </a:ln>
        </p:spPr>
        <p:txBody>
          <a:bodyPr anchorCtr="0" anchor="t" bIns="38100" lIns="38100" rIns="38100" tIns="38100">
            <a:noAutofit/>
          </a:bodyPr>
          <a:lstStyle/>
          <a:p>
            <a:pPr indent="0" lvl="0" marL="0" marR="0" algn="l">
              <a:lnSpc>
                <a:spcPct val="120138"/>
              </a:lnSpc>
              <a:spcBef>
                <a:spcPts val="0"/>
              </a:spcBef>
              <a:spcAft>
                <a:spcPts val="0"/>
              </a:spcAft>
              <a:buNone/>
            </a:pPr>
            <a:r>
              <a:rPr lang="en-US" sz="2000">
                <a:solidFill>
                  <a:srgbClr val="CC00CC"/>
                </a:solidFill>
                <a:latin typeface="Arial"/>
                <a:ea typeface="Arial"/>
                <a:cs typeface="Arial"/>
                <a:sym typeface="Arial"/>
              </a:rPr>
              <a:t>Forces associated with worm movement (continue)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pic>
        <p:nvPicPr>
          <p:cNvPr id="194" name="Shape 194"/>
          <p:cNvPicPr preferRelativeResize="0"/>
          <p:nvPr/>
        </p:nvPicPr>
        <p:blipFill>
          <a:blip r:embed="rId3">
            <a:alphaModFix/>
          </a:blip>
          <a:stretch>
            <a:fillRect/>
          </a:stretch>
        </p:blipFill>
        <p:spPr>
          <a:xfrm>
            <a:off x="1132400" y="1915575"/>
            <a:ext cx="8159750" cy="4053400"/>
          </a:xfrm>
          <a:prstGeom prst="rect">
            <a:avLst/>
          </a:prstGeom>
          <a:noFill/>
          <a:ln>
            <a:noFill/>
          </a:ln>
        </p:spPr>
      </p:pic>
      <p:pic>
        <p:nvPicPr>
          <p:cNvPr id="195" name="Shape 195"/>
          <p:cNvPicPr preferRelativeResize="0"/>
          <p:nvPr/>
        </p:nvPicPr>
        <p:blipFill>
          <a:blip r:embed="rId4">
            <a:alphaModFix/>
          </a:blip>
          <a:stretch>
            <a:fillRect/>
          </a:stretch>
        </p:blipFill>
        <p:spPr>
          <a:xfrm>
            <a:off x="814900" y="349250"/>
            <a:ext cx="8646574" cy="10583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pic>
        <p:nvPicPr>
          <p:cNvPr id="200" name="Shape 200"/>
          <p:cNvPicPr preferRelativeResize="0"/>
          <p:nvPr/>
        </p:nvPicPr>
        <p:blipFill>
          <a:blip r:embed="rId3">
            <a:alphaModFix/>
          </a:blip>
          <a:stretch>
            <a:fillRect/>
          </a:stretch>
        </p:blipFill>
        <p:spPr>
          <a:xfrm>
            <a:off x="1418150" y="0"/>
            <a:ext cx="7344825" cy="4974149"/>
          </a:xfrm>
          <a:prstGeom prst="rect">
            <a:avLst/>
          </a:prstGeom>
          <a:noFill/>
          <a:ln>
            <a:noFill/>
          </a:ln>
        </p:spPr>
      </p:pic>
      <p:sp>
        <p:nvSpPr>
          <p:cNvPr id="201" name="Shape 201"/>
          <p:cNvSpPr txBox="1"/>
          <p:nvPr/>
        </p:nvSpPr>
        <p:spPr>
          <a:xfrm>
            <a:off x="254000" y="5298700"/>
            <a:ext cx="9879874" cy="1907099"/>
          </a:xfrm>
          <a:prstGeom prst="rect">
            <a:avLst/>
          </a:prstGeom>
          <a:noFill/>
          <a:ln>
            <a:noFill/>
          </a:ln>
        </p:spPr>
        <p:txBody>
          <a:bodyPr anchorCtr="0" anchor="t" bIns="38100" lIns="38100" rIns="38100" tIns="38100">
            <a:noAutofit/>
          </a:bodyPr>
          <a:lstStyle/>
          <a:p>
            <a:pPr indent="0" lvl="0" marL="0" marR="0" algn="l">
              <a:lnSpc>
                <a:spcPct val="120138"/>
              </a:lnSpc>
              <a:spcBef>
                <a:spcPts val="0"/>
              </a:spcBef>
              <a:spcAft>
                <a:spcPts val="0"/>
              </a:spcAft>
              <a:buNone/>
            </a:pPr>
            <a:r>
              <a:rPr lang="en-US" sz="2000">
                <a:solidFill>
                  <a:srgbClr val="000000"/>
                </a:solidFill>
                <a:latin typeface="Arial"/>
                <a:ea typeface="Arial"/>
                <a:cs typeface="Arial"/>
                <a:sym typeface="Arial"/>
              </a:rPr>
              <a:t>This microstructure of the cuticle and alae – is it important for locomotion? </a:t>
            </a:r>
          </a:p>
          <a:p>
            <a:pPr indent="0" lvl="0" marL="0" marR="0" algn="l">
              <a:lnSpc>
                <a:spcPct val="120138"/>
              </a:lnSpc>
              <a:spcBef>
                <a:spcPts val="0"/>
              </a:spcBef>
              <a:spcAft>
                <a:spcPts val="0"/>
              </a:spcAft>
              <a:buNone/>
            </a:pPr>
            <a:r>
              <a:rPr lang="en-US" sz="2000">
                <a:solidFill>
                  <a:srgbClr val="000000"/>
                </a:solidFill>
                <a:latin typeface="Arial"/>
                <a:ea typeface="Arial"/>
                <a:cs typeface="Arial"/>
                <a:sym typeface="Arial"/>
              </a:rPr>
              <a:t>It could possibly affect friction coefficient(s).</a:t>
            </a:r>
          </a:p>
          <a:p>
            <a:pPr indent="0" lvl="0" marL="0" marR="0" algn="l">
              <a:lnSpc>
                <a:spcPct val="120138"/>
              </a:lnSpc>
              <a:spcBef>
                <a:spcPts val="0"/>
              </a:spcBef>
              <a:spcAft>
                <a:spcPts val="0"/>
              </a:spcAft>
              <a:buNone/>
            </a:pPr>
            <a:r>
              <a:t/>
            </a:r>
            <a:endParaRPr sz="2000">
              <a:solidFill>
                <a:srgbClr val="000000"/>
              </a:solidFill>
              <a:latin typeface="Arial"/>
              <a:ea typeface="Arial"/>
              <a:cs typeface="Arial"/>
              <a:sym typeface="Arial"/>
            </a:endParaRPr>
          </a:p>
          <a:p>
            <a:pPr indent="0" lvl="0" marL="0" marR="0" algn="l">
              <a:lnSpc>
                <a:spcPct val="120138"/>
              </a:lnSpc>
              <a:spcBef>
                <a:spcPts val="0"/>
              </a:spcBef>
              <a:spcAft>
                <a:spcPts val="0"/>
              </a:spcAft>
              <a:buNone/>
            </a:pPr>
            <a:r>
              <a:rPr lang="en-US" sz="2000">
                <a:solidFill>
                  <a:srgbClr val="000000"/>
                </a:solidFill>
                <a:latin typeface="Arial"/>
                <a:ea typeface="Arial"/>
                <a:cs typeface="Arial"/>
                <a:sym typeface="Arial"/>
              </a:rPr>
              <a:t>“We modelize the body of the worm by a homogeneous elastic cylinder of radius R, ignoring the surface texture of the cuticle and the alae” // (P. Sauvage et al. / Journal of Biomechanics 2011)</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nvSpPr>
        <p:spPr>
          <a:xfrm>
            <a:off x="606775" y="335125"/>
            <a:ext cx="8929150" cy="481874"/>
          </a:xfrm>
          <a:prstGeom prst="rect">
            <a:avLst/>
          </a:prstGeom>
          <a:noFill/>
          <a:ln>
            <a:noFill/>
          </a:ln>
        </p:spPr>
        <p:txBody>
          <a:bodyPr anchorCtr="0" anchor="t" bIns="38100" lIns="38100" rIns="38100" tIns="38100">
            <a:noAutofit/>
          </a:bodyPr>
          <a:lstStyle/>
          <a:p>
            <a:pPr indent="0" lvl="0" marL="0" marR="0" algn="l">
              <a:lnSpc>
                <a:spcPct val="119791"/>
              </a:lnSpc>
              <a:spcBef>
                <a:spcPts val="0"/>
              </a:spcBef>
              <a:spcAft>
                <a:spcPts val="0"/>
              </a:spcAft>
              <a:buNone/>
            </a:pPr>
            <a:r>
              <a:rPr lang="en-US" sz="2666">
                <a:solidFill>
                  <a:srgbClr val="333399"/>
                </a:solidFill>
                <a:latin typeface="Arial"/>
                <a:ea typeface="Arial"/>
                <a:cs typeface="Arial"/>
                <a:sym typeface="Arial"/>
              </a:rPr>
              <a:t>Time to think about the choice of physics simulation engine</a:t>
            </a:r>
          </a:p>
        </p:txBody>
      </p:sp>
      <p:sp>
        <p:nvSpPr>
          <p:cNvPr id="207" name="Shape 207"/>
          <p:cNvSpPr txBox="1"/>
          <p:nvPr/>
        </p:nvSpPr>
        <p:spPr>
          <a:xfrm>
            <a:off x="243400" y="964825"/>
            <a:ext cx="9654099" cy="5689104"/>
          </a:xfrm>
          <a:prstGeom prst="rect">
            <a:avLst/>
          </a:prstGeom>
          <a:noFill/>
          <a:ln>
            <a:noFill/>
          </a:ln>
        </p:spPr>
        <p:txBody>
          <a:bodyPr anchorCtr="0" anchor="ctr" bIns="38100" lIns="38100" rIns="38100" tIns="38100">
            <a:noAutofit/>
          </a:bodyPr>
          <a:lstStyle/>
          <a:p>
            <a:pPr indent="0" lvl="0" marL="0" marR="0" algn="l">
              <a:lnSpc>
                <a:spcPct val="120138"/>
              </a:lnSpc>
              <a:spcBef>
                <a:spcPts val="0"/>
              </a:spcBef>
              <a:spcAft>
                <a:spcPts val="0"/>
              </a:spcAft>
              <a:buNone/>
            </a:pPr>
            <a:r>
              <a:rPr lang="en-US" sz="2000">
                <a:solidFill>
                  <a:srgbClr val="000000"/>
                </a:solidFill>
                <a:latin typeface="Arial"/>
                <a:ea typeface="Arial"/>
                <a:cs typeface="Arial"/>
                <a:sym typeface="Arial"/>
              </a:rPr>
              <a:t>To my mind, the key statement here is that all physics simulation engines (except Flow-3D) include the fluid, possibly some rigid walls or obstacles and allows the simulation of a simple animal's body, but there is no possibility to simulate a surface between liquid and air, which is so important at our (c.elegans) conditions. </a:t>
            </a:r>
          </a:p>
          <a:p>
            <a:pPr indent="0" lvl="0" marL="0" marR="0" algn="l">
              <a:lnSpc>
                <a:spcPct val="120138"/>
              </a:lnSpc>
              <a:spcBef>
                <a:spcPts val="0"/>
              </a:spcBef>
              <a:spcAft>
                <a:spcPts val="0"/>
              </a:spcAft>
              <a:buNone/>
            </a:pPr>
            <a:r>
              <a:t/>
            </a:r>
            <a:endParaRPr sz="2000">
              <a:solidFill>
                <a:srgbClr val="000000"/>
              </a:solidFill>
              <a:latin typeface="Arial"/>
              <a:ea typeface="Arial"/>
              <a:cs typeface="Arial"/>
              <a:sym typeface="Arial"/>
            </a:endParaRPr>
          </a:p>
          <a:p>
            <a:pPr indent="0" lvl="0" marL="0" marR="0" algn="l">
              <a:lnSpc>
                <a:spcPct val="120138"/>
              </a:lnSpc>
              <a:spcBef>
                <a:spcPts val="0"/>
              </a:spcBef>
              <a:spcAft>
                <a:spcPts val="0"/>
              </a:spcAft>
              <a:buNone/>
            </a:pPr>
            <a:r>
              <a:rPr lang="en-US" sz="2000">
                <a:solidFill>
                  <a:srgbClr val="000000"/>
                </a:solidFill>
                <a:latin typeface="Arial"/>
                <a:ea typeface="Arial"/>
                <a:cs typeface="Arial"/>
                <a:sym typeface="Arial"/>
              </a:rPr>
              <a:t>2D modelling allows to perform simulations in the range from water to agar without these complex calculations, but does it seems satisfactory for our purposes? </a:t>
            </a:r>
          </a:p>
          <a:p>
            <a:pPr indent="0" lvl="0" marL="0" marR="0" algn="l">
              <a:lnSpc>
                <a:spcPct val="120138"/>
              </a:lnSpc>
              <a:spcBef>
                <a:spcPts val="0"/>
              </a:spcBef>
              <a:spcAft>
                <a:spcPts val="0"/>
              </a:spcAft>
              <a:buNone/>
            </a:pPr>
            <a:r>
              <a:rPr lang="en-US" sz="2000">
                <a:solidFill>
                  <a:srgbClr val="000000"/>
                </a:solidFill>
                <a:latin typeface="Arial"/>
                <a:ea typeface="Arial"/>
                <a:cs typeface="Arial"/>
                <a:sym typeface="Arial"/>
              </a:rPr>
              <a:t>Possibly we can split our simulation into 2D physics and 3D visualization in which every current worm body position is buit based on that of 2D (at least at earlier stages of the project)? </a:t>
            </a:r>
          </a:p>
          <a:p>
            <a:pPr indent="0" lvl="0" marL="0" marR="0" algn="l">
              <a:lnSpc>
                <a:spcPct val="120138"/>
              </a:lnSpc>
              <a:spcBef>
                <a:spcPts val="0"/>
              </a:spcBef>
              <a:spcAft>
                <a:spcPts val="0"/>
              </a:spcAft>
              <a:buNone/>
            </a:pPr>
            <a:r>
              <a:t/>
            </a:r>
            <a:endParaRPr sz="2000">
              <a:solidFill>
                <a:srgbClr val="000000"/>
              </a:solidFill>
              <a:latin typeface="Arial"/>
              <a:ea typeface="Arial"/>
              <a:cs typeface="Arial"/>
              <a:sym typeface="Arial"/>
            </a:endParaRPr>
          </a:p>
          <a:p>
            <a:pPr indent="0" lvl="0" marL="0" marR="0" algn="l">
              <a:lnSpc>
                <a:spcPct val="120138"/>
              </a:lnSpc>
              <a:spcBef>
                <a:spcPts val="0"/>
              </a:spcBef>
              <a:spcAft>
                <a:spcPts val="0"/>
              </a:spcAft>
              <a:buNone/>
            </a:pPr>
            <a:r>
              <a:rPr lang="en-US" sz="2000">
                <a:solidFill>
                  <a:srgbClr val="000000"/>
                </a:solidFill>
                <a:latin typeface="Arial"/>
                <a:ea typeface="Arial"/>
                <a:cs typeface="Arial"/>
                <a:sym typeface="Arial"/>
              </a:rPr>
              <a:t>When we'll start simulation of the sensory system, 3D physics will become more necessary for simulation of 1) locomotion, 2)correct work of sensors, especially mechanosensors and 3) digestion system, and it will be necessary to modify one of existing methods of liquid+air+elastic worm body 3D simulation or implement our own... </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pic>
        <p:nvPicPr>
          <p:cNvPr id="212" name="Shape 212"/>
          <p:cNvPicPr preferRelativeResize="0"/>
          <p:nvPr/>
        </p:nvPicPr>
        <p:blipFill>
          <a:blip r:embed="rId3">
            <a:alphaModFix/>
          </a:blip>
          <a:stretch>
            <a:fillRect/>
          </a:stretch>
        </p:blipFill>
        <p:spPr>
          <a:xfrm>
            <a:off x="0" y="963075"/>
            <a:ext cx="10160000" cy="814900"/>
          </a:xfrm>
          <a:prstGeom prst="rect">
            <a:avLst/>
          </a:prstGeom>
          <a:noFill/>
          <a:ln>
            <a:noFill/>
          </a:ln>
        </p:spPr>
      </p:pic>
      <p:pic>
        <p:nvPicPr>
          <p:cNvPr id="213" name="Shape 213"/>
          <p:cNvPicPr preferRelativeResize="0"/>
          <p:nvPr/>
        </p:nvPicPr>
        <p:blipFill>
          <a:blip r:embed="rId4">
            <a:alphaModFix/>
          </a:blip>
          <a:stretch>
            <a:fillRect/>
          </a:stretch>
        </p:blipFill>
        <p:spPr>
          <a:xfrm>
            <a:off x="0" y="0"/>
            <a:ext cx="2211899" cy="412724"/>
          </a:xfrm>
          <a:prstGeom prst="rect">
            <a:avLst/>
          </a:prstGeom>
          <a:noFill/>
          <a:ln>
            <a:noFill/>
          </a:ln>
        </p:spPr>
      </p:pic>
      <p:sp>
        <p:nvSpPr>
          <p:cNvPr id="214" name="Shape 214"/>
          <p:cNvSpPr txBox="1"/>
          <p:nvPr/>
        </p:nvSpPr>
        <p:spPr>
          <a:xfrm>
            <a:off x="102300" y="125225"/>
            <a:ext cx="10031574" cy="1949871"/>
          </a:xfrm>
          <a:prstGeom prst="rect">
            <a:avLst/>
          </a:prstGeom>
          <a:noFill/>
          <a:ln>
            <a:noFill/>
          </a:ln>
        </p:spPr>
        <p:txBody>
          <a:bodyPr anchorCtr="0" anchor="ctr" bIns="38100" lIns="38100" rIns="38100" tIns="38100">
            <a:noAutofit/>
          </a:bodyPr>
          <a:lstStyle/>
          <a:p>
            <a:pPr indent="0" lvl="0" marL="0" marR="0" algn="l">
              <a:lnSpc>
                <a:spcPct val="120312"/>
              </a:lnSpc>
              <a:spcBef>
                <a:spcPts val="0"/>
              </a:spcBef>
              <a:spcAft>
                <a:spcPts val="0"/>
              </a:spcAft>
              <a:buNone/>
            </a:pPr>
            <a:r>
              <a:rPr b="1" lang="en-US" sz="1777">
                <a:solidFill>
                  <a:srgbClr val="000000"/>
                </a:solidFill>
                <a:latin typeface="Arial"/>
                <a:ea typeface="Arial"/>
                <a:cs typeface="Arial"/>
                <a:sym typeface="Arial"/>
              </a:rPr>
              <a:t>Flow-3D</a:t>
            </a:r>
            <a:r>
              <a:rPr lang="en-US" sz="1777">
                <a:solidFill>
                  <a:srgbClr val="000000"/>
                </a:solidFill>
                <a:latin typeface="Arial"/>
                <a:ea typeface="Arial"/>
                <a:cs typeface="Arial"/>
                <a:sym typeface="Arial"/>
              </a:rPr>
              <a:t> v.9.4 supports liquid/air surface and takes into account surface tension (they use specific high-precision so-called volume-of-fluid TruVOF® method for this). Besides it has the following features which are interesting to us: </a:t>
            </a:r>
          </a:p>
          <a:p>
            <a:pPr indent="0" lvl="0" marL="0" marR="0" algn="l">
              <a:lnSpc>
                <a:spcPct val="120312"/>
              </a:lnSpc>
              <a:spcBef>
                <a:spcPts val="0"/>
              </a:spcBef>
              <a:spcAft>
                <a:spcPts val="0"/>
              </a:spcAft>
              <a:buNone/>
            </a:pPr>
            <a:r>
              <a:rPr lang="en-US" sz="1777">
                <a:solidFill>
                  <a:srgbClr val="000000"/>
                </a:solidFill>
                <a:latin typeface="Arial"/>
                <a:ea typeface="Arial"/>
                <a:cs typeface="Arial"/>
                <a:sym typeface="Arial"/>
              </a:rPr>
              <a:t>Wall adhesion • </a:t>
            </a:r>
            <a:r>
              <a:rPr lang="en-US" sz="1777">
                <a:solidFill>
                  <a:srgbClr val="333399"/>
                </a:solidFill>
                <a:latin typeface="Arial"/>
                <a:ea typeface="Arial"/>
                <a:cs typeface="Arial"/>
                <a:sym typeface="Arial"/>
              </a:rPr>
              <a:t>Wall roughness</a:t>
            </a:r>
            <a:r>
              <a:rPr lang="en-US" sz="1777">
                <a:solidFill>
                  <a:srgbClr val="000000"/>
                </a:solidFill>
                <a:latin typeface="Arial"/>
                <a:ea typeface="Arial"/>
                <a:cs typeface="Arial"/>
                <a:sym typeface="Arial"/>
              </a:rPr>
              <a:t> • Solidification &amp; melting (heat-of-transformation table) • </a:t>
            </a:r>
            <a:r>
              <a:rPr lang="en-US" sz="1777">
                <a:solidFill>
                  <a:srgbClr val="333399"/>
                </a:solidFill>
                <a:latin typeface="Arial"/>
                <a:ea typeface="Arial"/>
                <a:cs typeface="Arial"/>
                <a:sym typeface="Arial"/>
              </a:rPr>
              <a:t>Shear, density &amp; temperature-dependent viscosity</a:t>
            </a:r>
            <a:r>
              <a:rPr lang="en-US" sz="1777">
                <a:solidFill>
                  <a:srgbClr val="000000"/>
                </a:solidFill>
                <a:latin typeface="Arial"/>
                <a:ea typeface="Arial"/>
                <a:cs typeface="Arial"/>
                <a:sym typeface="Arial"/>
              </a:rPr>
              <a:t> • Elastic stress • </a:t>
            </a:r>
            <a:r>
              <a:rPr lang="en-US" sz="1777">
                <a:solidFill>
                  <a:srgbClr val="333399"/>
                </a:solidFill>
                <a:latin typeface="Arial"/>
                <a:ea typeface="Arial"/>
                <a:cs typeface="Arial"/>
                <a:sym typeface="Arial"/>
              </a:rPr>
              <a:t>Elastic membranes &amp; walls</a:t>
            </a:r>
            <a:r>
              <a:rPr lang="en-US" sz="1777">
                <a:solidFill>
                  <a:srgbClr val="000000"/>
                </a:solidFill>
                <a:latin typeface="Arial"/>
                <a:ea typeface="Arial"/>
                <a:cs typeface="Arial"/>
                <a:sym typeface="Arial"/>
              </a:rPr>
              <a:t> • Molecular &amp; turbulent diffusion • </a:t>
            </a:r>
            <a:r>
              <a:rPr lang="en-US" sz="1777">
                <a:solidFill>
                  <a:srgbClr val="333399"/>
                </a:solidFill>
                <a:latin typeface="Arial"/>
                <a:ea typeface="Arial"/>
                <a:cs typeface="Arial"/>
                <a:sym typeface="Arial"/>
              </a:rPr>
              <a:t>Temperature-dependent material properties</a:t>
            </a:r>
            <a:r>
              <a:rPr lang="en-US" sz="1777">
                <a:solidFill>
                  <a:srgbClr val="000000"/>
                </a:solidFill>
                <a:latin typeface="Arial"/>
                <a:ea typeface="Arial"/>
                <a:cs typeface="Arial"/>
                <a:sym typeface="Arial"/>
              </a:rPr>
              <a:t> • and other features. </a:t>
            </a:r>
          </a:p>
        </p:txBody>
      </p:sp>
      <p:pic>
        <p:nvPicPr>
          <p:cNvPr id="215" name="Shape 215"/>
          <p:cNvPicPr preferRelativeResize="0"/>
          <p:nvPr/>
        </p:nvPicPr>
        <p:blipFill>
          <a:blip r:embed="rId5">
            <a:alphaModFix/>
          </a:blip>
          <a:stretch>
            <a:fillRect/>
          </a:stretch>
        </p:blipFill>
        <p:spPr>
          <a:xfrm>
            <a:off x="0" y="1809750"/>
            <a:ext cx="4529650" cy="3079750"/>
          </a:xfrm>
          <a:prstGeom prst="rect">
            <a:avLst/>
          </a:prstGeom>
          <a:noFill/>
          <a:ln>
            <a:noFill/>
          </a:ln>
        </p:spPr>
      </p:pic>
      <p:pic>
        <p:nvPicPr>
          <p:cNvPr id="216" name="Shape 216"/>
          <p:cNvPicPr preferRelativeResize="0"/>
          <p:nvPr/>
        </p:nvPicPr>
        <p:blipFill>
          <a:blip r:embed="rId6">
            <a:alphaModFix/>
          </a:blip>
          <a:stretch>
            <a:fillRect/>
          </a:stretch>
        </p:blipFill>
        <p:spPr>
          <a:xfrm>
            <a:off x="7196650" y="1809750"/>
            <a:ext cx="2921000" cy="3376074"/>
          </a:xfrm>
          <a:prstGeom prst="rect">
            <a:avLst/>
          </a:prstGeom>
          <a:noFill/>
          <a:ln>
            <a:noFill/>
          </a:ln>
        </p:spPr>
      </p:pic>
      <p:pic>
        <p:nvPicPr>
          <p:cNvPr id="217" name="Shape 217"/>
          <p:cNvPicPr preferRelativeResize="0"/>
          <p:nvPr/>
        </p:nvPicPr>
        <p:blipFill>
          <a:blip r:embed="rId7">
            <a:alphaModFix/>
          </a:blip>
          <a:stretch>
            <a:fillRect/>
          </a:stretch>
        </p:blipFill>
        <p:spPr>
          <a:xfrm>
            <a:off x="4550825" y="1809750"/>
            <a:ext cx="2603500" cy="3386649"/>
          </a:xfrm>
          <a:prstGeom prst="rect">
            <a:avLst/>
          </a:prstGeom>
          <a:noFill/>
          <a:ln>
            <a:noFill/>
          </a:ln>
        </p:spPr>
      </p:pic>
      <p:pic>
        <p:nvPicPr>
          <p:cNvPr id="218" name="Shape 218"/>
          <p:cNvPicPr preferRelativeResize="0"/>
          <p:nvPr/>
        </p:nvPicPr>
        <p:blipFill>
          <a:blip r:embed="rId8">
            <a:alphaModFix/>
          </a:blip>
          <a:stretch>
            <a:fillRect/>
          </a:stretch>
        </p:blipFill>
        <p:spPr>
          <a:xfrm>
            <a:off x="0" y="4900075"/>
            <a:ext cx="4529650" cy="2719900"/>
          </a:xfrm>
          <a:prstGeom prst="rect">
            <a:avLst/>
          </a:prstGeom>
          <a:noFill/>
          <a:ln>
            <a:noFill/>
          </a:ln>
        </p:spPr>
      </p:pic>
      <p:sp>
        <p:nvSpPr>
          <p:cNvPr id="219" name="Shape 219"/>
          <p:cNvSpPr txBox="1"/>
          <p:nvPr/>
        </p:nvSpPr>
        <p:spPr>
          <a:xfrm>
            <a:off x="4623150" y="5256375"/>
            <a:ext cx="5510725" cy="2249299"/>
          </a:xfrm>
          <a:prstGeom prst="rect">
            <a:avLst/>
          </a:prstGeom>
          <a:noFill/>
          <a:ln>
            <a:noFill/>
          </a:ln>
        </p:spPr>
        <p:txBody>
          <a:bodyPr anchorCtr="0" anchor="t" bIns="38100" lIns="38100" rIns="38100" tIns="38100">
            <a:noAutofit/>
          </a:bodyPr>
          <a:lstStyle/>
          <a:p>
            <a:pPr indent="0" lvl="0" marL="0" marR="0" algn="l">
              <a:lnSpc>
                <a:spcPct val="120312"/>
              </a:lnSpc>
              <a:spcBef>
                <a:spcPts val="0"/>
              </a:spcBef>
              <a:spcAft>
                <a:spcPts val="0"/>
              </a:spcAft>
              <a:buNone/>
            </a:pPr>
            <a:r>
              <a:rPr lang="en-US" sz="1777">
                <a:solidFill>
                  <a:srgbClr val="000000"/>
                </a:solidFill>
                <a:latin typeface="Arial"/>
                <a:ea typeface="Arial"/>
                <a:cs typeface="Arial"/>
                <a:sym typeface="Arial"/>
              </a:rPr>
              <a:t>The largest amount of features necessary for us.</a:t>
            </a:r>
          </a:p>
          <a:p>
            <a:pPr indent="0" lvl="0" marL="0" marR="0" algn="l">
              <a:lnSpc>
                <a:spcPct val="120312"/>
              </a:lnSpc>
              <a:spcBef>
                <a:spcPts val="0"/>
              </a:spcBef>
              <a:spcAft>
                <a:spcPts val="0"/>
              </a:spcAft>
              <a:buNone/>
            </a:pPr>
            <a:r>
              <a:rPr lang="en-US" sz="1777">
                <a:solidFill>
                  <a:srgbClr val="000000"/>
                </a:solidFill>
                <a:latin typeface="Arial"/>
                <a:ea typeface="Arial"/>
                <a:cs typeface="Arial"/>
                <a:sym typeface="Arial"/>
              </a:rPr>
              <a:t>Seems almost ideal, but unfortunately, this is a </a:t>
            </a:r>
            <a:r>
              <a:rPr lang="en-US" sz="1777">
                <a:solidFill>
                  <a:srgbClr val="CC0000"/>
                </a:solidFill>
                <a:latin typeface="Arial"/>
                <a:ea typeface="Arial"/>
                <a:cs typeface="Arial"/>
                <a:sym typeface="Arial"/>
              </a:rPr>
              <a:t>commercial</a:t>
            </a:r>
            <a:r>
              <a:rPr lang="en-US" sz="1777">
                <a:solidFill>
                  <a:srgbClr val="000000"/>
                </a:solidFill>
                <a:latin typeface="Arial"/>
                <a:ea typeface="Arial"/>
                <a:cs typeface="Arial"/>
                <a:sym typeface="Arial"/>
              </a:rPr>
              <a:t> software, and the price is unknown. Their web-site says that “Flow Science offers</a:t>
            </a:r>
            <a:r>
              <a:rPr b="1" lang="en-US" sz="1777">
                <a:solidFill>
                  <a:srgbClr val="000000"/>
                </a:solidFill>
                <a:latin typeface="Arial"/>
                <a:ea typeface="Arial"/>
                <a:cs typeface="Arial"/>
                <a:sym typeface="Arial"/>
              </a:rPr>
              <a:t> </a:t>
            </a:r>
            <a:r>
              <a:rPr b="1" i="1" lang="en-US" sz="1777">
                <a:solidFill>
                  <a:srgbClr val="000000"/>
                </a:solidFill>
                <a:latin typeface="Arial"/>
                <a:ea typeface="Arial"/>
                <a:cs typeface="Arial"/>
                <a:sym typeface="Arial"/>
              </a:rPr>
              <a:t>FLOW-3D</a:t>
            </a:r>
            <a:r>
              <a:rPr lang="en-US" sz="1777">
                <a:solidFill>
                  <a:srgbClr val="000000"/>
                </a:solidFill>
                <a:latin typeface="Arial"/>
                <a:ea typeface="Arial"/>
                <a:cs typeface="Arial"/>
                <a:sym typeface="Arial"/>
              </a:rPr>
              <a:t> under flexible licensing arrangements. Users can either purchase or lease licenses”. </a:t>
            </a:r>
            <a:r>
              <a:rPr lang="en-US" sz="1777">
                <a:solidFill>
                  <a:srgbClr val="333399"/>
                </a:solidFill>
                <a:latin typeface="Arial"/>
                <a:ea typeface="Arial"/>
                <a:cs typeface="Arial"/>
                <a:sym typeface="Arial"/>
              </a:rPr>
              <a:t>Possibly we can get is at lowest prices for academic purposes, if there will be no other variant among existing free software.</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blank">
      <a:dk1>
        <a:srgbClr val="000000"/>
      </a:dk1>
      <a:lt1>
        <a:srgbClr val="FFFFFF"/>
      </a:lt1>
      <a:dk2>
        <a:srgbClr val="073763"/>
      </a:dk2>
      <a:lt2>
        <a:srgbClr val="CFE2F3"/>
      </a:lt2>
      <a:accent1>
        <a:srgbClr val="404040"/>
      </a:accent1>
      <a:accent2>
        <a:srgbClr val="808080"/>
      </a:accent2>
      <a:accent3>
        <a:srgbClr val="C0C0C0"/>
      </a:accent3>
      <a:accent4>
        <a:srgbClr val="396187"/>
      </a:accent4>
      <a:accent5>
        <a:srgbClr val="6B8CAB"/>
      </a:accent5>
      <a:accent6>
        <a:srgbClr val="9DB7CF"/>
      </a:accent6>
      <a:hlink>
        <a:srgbClr val="0000EE"/>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