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8" r:id="rId3"/>
    <p:sldId id="257" r:id="rId4"/>
    <p:sldId id="295" r:id="rId5"/>
    <p:sldId id="296" r:id="rId6"/>
    <p:sldId id="297" r:id="rId7"/>
    <p:sldId id="298" r:id="rId8"/>
    <p:sldId id="299" r:id="rId9"/>
    <p:sldId id="300" r:id="rId10"/>
    <p:sldId id="301" r:id="rId11"/>
    <p:sldId id="302" r:id="rId12"/>
    <p:sldId id="303" r:id="rId13"/>
    <p:sldId id="307" r:id="rId14"/>
    <p:sldId id="306" r:id="rId15"/>
    <p:sldId id="304" r:id="rId16"/>
    <p:sldId id="305" r:id="rId17"/>
    <p:sldId id="260" r:id="rId18"/>
    <p:sldId id="261" r:id="rId19"/>
    <p:sldId id="308" r:id="rId20"/>
    <p:sldId id="309" r:id="rId21"/>
    <p:sldId id="278" r:id="rId22"/>
  </p:sldIdLst>
  <p:sldSz cx="9144000" cy="5143500" type="screen16x9"/>
  <p:notesSz cx="6858000" cy="9144000"/>
  <p:embeddedFontLst>
    <p:embeddedFont>
      <p:font typeface="Source Sans Pro" panose="020B0604020202020204" charset="0"/>
      <p:regular r:id="rId24"/>
      <p:bold r:id="rId25"/>
      <p:italic r:id="rId26"/>
      <p:boldItalic r:id="rId27"/>
    </p:embeddedFont>
    <p:embeddedFont>
      <p:font typeface="Oswa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81128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35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41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93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12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89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11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412179" y="211663"/>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tx1"/>
                </a:solidFill>
              </a:rPr>
              <a:t>HOUSE PREDICTION PROJECT</a:t>
            </a:r>
            <a:endParaRPr dirty="0">
              <a:solidFill>
                <a:schemeClr val="tx1"/>
              </a:solidFill>
            </a:endParaRPr>
          </a:p>
        </p:txBody>
      </p:sp>
      <p:sp>
        <p:nvSpPr>
          <p:cNvPr id="3" name="TextBox 2"/>
          <p:cNvSpPr txBox="1"/>
          <p:nvPr/>
        </p:nvSpPr>
        <p:spPr>
          <a:xfrm flipH="1">
            <a:off x="6580496" y="4218642"/>
            <a:ext cx="3242230" cy="561692"/>
          </a:xfrm>
          <a:prstGeom prst="rect">
            <a:avLst/>
          </a:prstGeom>
          <a:noFill/>
        </p:spPr>
        <p:txBody>
          <a:bodyPr wrap="square" rtlCol="0">
            <a:spAutoFit/>
          </a:bodyPr>
          <a:lstStyle/>
          <a:p>
            <a:r>
              <a:rPr lang="en-IN" sz="2000" dirty="0" smtClean="0">
                <a:solidFill>
                  <a:schemeClr val="bg1"/>
                </a:solidFill>
              </a:rPr>
              <a:t>PRATYUSH GHOSH</a:t>
            </a:r>
          </a:p>
          <a:p>
            <a:r>
              <a:rPr lang="en-IN" sz="1050" dirty="0" smtClean="0">
                <a:solidFill>
                  <a:schemeClr val="bg1">
                    <a:lumMod val="85000"/>
                  </a:schemeClr>
                </a:solidFill>
              </a:rPr>
              <a:t>                                 Data Science Intern</a:t>
            </a:r>
            <a:endParaRPr lang="en-IN" sz="1050" dirty="0">
              <a:solidFill>
                <a:schemeClr val="bg1">
                  <a:lumMod val="8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4383" r="10127" b="36000"/>
          <a:stretch/>
        </p:blipFill>
        <p:spPr>
          <a:xfrm>
            <a:off x="8201611" y="4780334"/>
            <a:ext cx="865875" cy="285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DATA PRE PROCESSING</a:t>
            </a:r>
            <a:endParaRPr lang="en-IN" dirty="0"/>
          </a:p>
        </p:txBody>
      </p:sp>
      <p:sp>
        <p:nvSpPr>
          <p:cNvPr id="3" name="Text Placeholder 2"/>
          <p:cNvSpPr>
            <a:spLocks noGrp="1"/>
          </p:cNvSpPr>
          <p:nvPr>
            <p:ph type="body" idx="1"/>
          </p:nvPr>
        </p:nvSpPr>
        <p:spPr>
          <a:xfrm>
            <a:off x="1075850" y="1118643"/>
            <a:ext cx="6996600" cy="1922100"/>
          </a:xfrm>
        </p:spPr>
        <p:txBody>
          <a:bodyPr/>
          <a:lstStyle/>
          <a:p>
            <a:pPr marL="285750" indent="-285750"/>
            <a:r>
              <a:rPr lang="en-IN" sz="1400" dirty="0">
                <a:solidFill>
                  <a:schemeClr val="tx1"/>
                </a:solidFill>
              </a:rPr>
              <a:t>Importing the necessary dependencies and libraries.</a:t>
            </a:r>
          </a:p>
          <a:p>
            <a:pPr marL="285750" indent="-285750"/>
            <a:r>
              <a:rPr lang="en-IN" sz="1400" dirty="0">
                <a:solidFill>
                  <a:schemeClr val="tx1"/>
                </a:solidFill>
              </a:rPr>
              <a:t>Reading the CSV file and converted into data frame.</a:t>
            </a:r>
          </a:p>
          <a:p>
            <a:pPr marL="285750" indent="-285750"/>
            <a:r>
              <a:rPr lang="en-IN" sz="1400" dirty="0">
                <a:solidFill>
                  <a:schemeClr val="tx1"/>
                </a:solidFill>
              </a:rPr>
              <a:t>Checking the data dimensions for the original dataset.</a:t>
            </a:r>
          </a:p>
          <a:p>
            <a:pPr marL="285750" indent="-285750"/>
            <a:r>
              <a:rPr lang="en-IN" sz="1400" dirty="0">
                <a:solidFill>
                  <a:schemeClr val="tx1"/>
                </a:solidFill>
              </a:rPr>
              <a:t>Looking for null values and accordingly fill the missing data.</a:t>
            </a:r>
          </a:p>
          <a:p>
            <a:pPr marL="285750" indent="-285750"/>
            <a:r>
              <a:rPr lang="en-IN" sz="1400" dirty="0">
                <a:solidFill>
                  <a:schemeClr val="tx1"/>
                </a:solidFill>
              </a:rPr>
              <a:t>Checking the summary of the dataset.</a:t>
            </a:r>
          </a:p>
          <a:p>
            <a:pPr marL="285750" indent="-285750"/>
            <a:r>
              <a:rPr lang="en-IN" sz="1400" dirty="0">
                <a:solidFill>
                  <a:schemeClr val="tx1"/>
                </a:solidFill>
              </a:rPr>
              <a:t>Checking unique values.</a:t>
            </a:r>
          </a:p>
          <a:p>
            <a:pPr marL="285750" indent="-285750"/>
            <a:r>
              <a:rPr lang="en-IN" sz="1400" dirty="0">
                <a:solidFill>
                  <a:schemeClr val="tx1"/>
                </a:solidFill>
              </a:rPr>
              <a:t>Checking all the categorical columns in the dataset.</a:t>
            </a:r>
          </a:p>
          <a:p>
            <a:pPr marL="285750" indent="-285750"/>
            <a:r>
              <a:rPr lang="en-IN" sz="1400" dirty="0">
                <a:solidFill>
                  <a:schemeClr val="tx1"/>
                </a:solidFill>
              </a:rPr>
              <a:t>Visualizing each features using </a:t>
            </a:r>
            <a:r>
              <a:rPr lang="en-IN" sz="1400" dirty="0" err="1">
                <a:solidFill>
                  <a:schemeClr val="tx1"/>
                </a:solidFill>
              </a:rPr>
              <a:t>matplotlib</a:t>
            </a:r>
            <a:r>
              <a:rPr lang="en-IN" sz="1400" dirty="0">
                <a:solidFill>
                  <a:schemeClr val="tx1"/>
                </a:solidFill>
              </a:rPr>
              <a:t> and </a:t>
            </a:r>
            <a:r>
              <a:rPr lang="en-IN" sz="1400" dirty="0" err="1">
                <a:solidFill>
                  <a:schemeClr val="tx1"/>
                </a:solidFill>
              </a:rPr>
              <a:t>seaborn</a:t>
            </a:r>
            <a:r>
              <a:rPr lang="en-IN" sz="1400" dirty="0">
                <a:solidFill>
                  <a:schemeClr val="tx1"/>
                </a:solidFill>
              </a:rPr>
              <a:t>.</a:t>
            </a:r>
          </a:p>
          <a:p>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9780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DATA PRE PROCESSING</a:t>
            </a:r>
            <a:endParaRPr lang="en-IN" dirty="0"/>
          </a:p>
        </p:txBody>
      </p:sp>
      <p:sp>
        <p:nvSpPr>
          <p:cNvPr id="3" name="Text Placeholder 2"/>
          <p:cNvSpPr>
            <a:spLocks noGrp="1"/>
          </p:cNvSpPr>
          <p:nvPr>
            <p:ph type="body" idx="1"/>
          </p:nvPr>
        </p:nvSpPr>
        <p:spPr/>
        <p:txBody>
          <a:bodyPr/>
          <a:lstStyle/>
          <a:p>
            <a:pPr marL="285750" lvl="0" indent="-285750">
              <a:buFont typeface="Courier New" panose="02070309020205020404" pitchFamily="49" charset="0"/>
              <a:buChar char="o"/>
            </a:pPr>
            <a:r>
              <a:rPr lang="en-IN" sz="1400" dirty="0">
                <a:solidFill>
                  <a:schemeClr val="tx1"/>
                </a:solidFill>
              </a:rPr>
              <a:t>Performing encoding using the ordinal encoder on categorical features.</a:t>
            </a:r>
          </a:p>
          <a:p>
            <a:pPr marL="285750" indent="-285750">
              <a:buFont typeface="Courier New" panose="02070309020205020404" pitchFamily="49" charset="0"/>
              <a:buChar char="o"/>
            </a:pPr>
            <a:r>
              <a:rPr lang="en-IN" sz="1400" dirty="0">
                <a:solidFill>
                  <a:schemeClr val="tx1"/>
                </a:solidFill>
              </a:rPr>
              <a:t>Checking for co-relation/multi-</a:t>
            </a:r>
            <a:r>
              <a:rPr lang="en-IN" sz="1400" dirty="0" err="1">
                <a:solidFill>
                  <a:schemeClr val="tx1"/>
                </a:solidFill>
              </a:rPr>
              <a:t>collinearity</a:t>
            </a:r>
            <a:r>
              <a:rPr lang="en-IN" sz="1400" dirty="0">
                <a:solidFill>
                  <a:schemeClr val="tx1"/>
                </a:solidFill>
              </a:rPr>
              <a:t> in a </a:t>
            </a:r>
            <a:r>
              <a:rPr lang="en-IN" sz="1400" dirty="0" err="1">
                <a:solidFill>
                  <a:schemeClr val="tx1"/>
                </a:solidFill>
              </a:rPr>
              <a:t>heatmap</a:t>
            </a:r>
            <a:r>
              <a:rPr lang="en-IN" sz="1400" dirty="0">
                <a:solidFill>
                  <a:schemeClr val="tx1"/>
                </a:solidFill>
              </a:rPr>
              <a:t>.</a:t>
            </a:r>
          </a:p>
          <a:p>
            <a:pPr marL="285750" indent="-285750">
              <a:buFont typeface="Courier New" panose="02070309020205020404" pitchFamily="49" charset="0"/>
              <a:buChar char="o"/>
            </a:pPr>
            <a:r>
              <a:rPr lang="en-IN" sz="1400" dirty="0">
                <a:solidFill>
                  <a:schemeClr val="tx1"/>
                </a:solidFill>
              </a:rPr>
              <a:t>Checking for Outliers/</a:t>
            </a:r>
            <a:r>
              <a:rPr lang="en-IN" sz="1400" dirty="0" err="1">
                <a:solidFill>
                  <a:schemeClr val="tx1"/>
                </a:solidFill>
              </a:rPr>
              <a:t>Skewness</a:t>
            </a:r>
            <a:r>
              <a:rPr lang="en-IN" sz="1400" dirty="0">
                <a:solidFill>
                  <a:schemeClr val="tx1"/>
                </a:solidFill>
              </a:rPr>
              <a:t> using </a:t>
            </a:r>
            <a:r>
              <a:rPr lang="en-IN" sz="1400" dirty="0" err="1">
                <a:solidFill>
                  <a:schemeClr val="tx1"/>
                </a:solidFill>
              </a:rPr>
              <a:t>boxen</a:t>
            </a:r>
            <a:r>
              <a:rPr lang="en-IN" sz="1400" dirty="0">
                <a:solidFill>
                  <a:schemeClr val="tx1"/>
                </a:solidFill>
              </a:rPr>
              <a:t> plot and distribution plot.</a:t>
            </a:r>
          </a:p>
          <a:p>
            <a:pPr marL="285750" indent="-285750">
              <a:buFont typeface="Courier New" panose="02070309020205020404" pitchFamily="49" charset="0"/>
              <a:buChar char="o"/>
            </a:pPr>
            <a:r>
              <a:rPr lang="en-IN" sz="1400" dirty="0">
                <a:solidFill>
                  <a:schemeClr val="tx1"/>
                </a:solidFill>
              </a:rPr>
              <a:t>Perform Scaling using Standard </a:t>
            </a:r>
            <a:r>
              <a:rPr lang="en-IN" sz="1400" dirty="0" err="1">
                <a:solidFill>
                  <a:schemeClr val="tx1"/>
                </a:solidFill>
              </a:rPr>
              <a:t>Scaler</a:t>
            </a:r>
            <a:r>
              <a:rPr lang="en-IN" sz="1400" dirty="0">
                <a:solidFill>
                  <a:schemeClr val="tx1"/>
                </a:solidFill>
              </a:rPr>
              <a:t> method.</a:t>
            </a:r>
          </a:p>
          <a:p>
            <a:pPr marL="285750" indent="-285750">
              <a:buFont typeface="Courier New" panose="02070309020205020404" pitchFamily="49" charset="0"/>
              <a:buChar char="o"/>
            </a:pPr>
            <a:r>
              <a:rPr lang="en-IN" sz="1400" dirty="0">
                <a:solidFill>
                  <a:schemeClr val="tx1"/>
                </a:solidFill>
              </a:rPr>
              <a:t>Checking for the final dimension of dataset to confirm the input details.</a:t>
            </a:r>
          </a:p>
          <a:p>
            <a:pPr marL="285750" indent="-285750">
              <a:buFont typeface="Courier New" panose="02070309020205020404" pitchFamily="49" charset="0"/>
              <a:buChar char="o"/>
            </a:pPr>
            <a:r>
              <a:rPr lang="en-IN" sz="1400" dirty="0">
                <a:solidFill>
                  <a:schemeClr val="tx1"/>
                </a:solidFill>
              </a:rPr>
              <a:t>Creating train test split and the best random state found in the range 1-1000.</a:t>
            </a:r>
          </a:p>
          <a:p>
            <a:pPr>
              <a:buFont typeface="Courier New" panose="02070309020205020404" pitchFamily="49" charset="0"/>
              <a:buChar char="o"/>
            </a:pPr>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1878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500" y="0"/>
            <a:ext cx="6996600" cy="715800"/>
          </a:xfrm>
        </p:spPr>
        <p:txBody>
          <a:bodyPr/>
          <a:lstStyle/>
          <a:p>
            <a:r>
              <a:rPr lang="en-US" dirty="0"/>
              <a:t>EXPLORATORY DATA ANALYSIS (EDA) AND VISUALIZATION</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Box 17">
            <a:extLst>
              <a:ext uri="{FF2B5EF4-FFF2-40B4-BE49-F238E27FC236}">
                <a16:creationId xmlns:lc="http://schemas.openxmlformats.org/drawingml/2006/lockedCanvas" xmlns:a16="http://schemas.microsoft.com/office/drawing/2014/main" xmlns="" id="{C364961E-7E83-4E6B-9C79-A73D19B22209}"/>
              </a:ext>
            </a:extLst>
          </p:cNvPr>
          <p:cNvSpPr txBox="1"/>
          <p:nvPr/>
        </p:nvSpPr>
        <p:spPr>
          <a:xfrm>
            <a:off x="96160" y="1097958"/>
            <a:ext cx="2595159"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Univariate analysis</a:t>
            </a:r>
            <a:r>
              <a:rPr lang="en-US" sz="1400" dirty="0">
                <a:latin typeface="+mj-lt"/>
              </a:rPr>
              <a:t> is the simplest form of analyzing data. “Uni” means “one”, so in other words your data has only one variable.</a:t>
            </a:r>
          </a:p>
        </p:txBody>
      </p:sp>
      <p:sp>
        <p:nvSpPr>
          <p:cNvPr id="7" name="TextBox 5">
            <a:extLst>
              <a:ext uri="{FF2B5EF4-FFF2-40B4-BE49-F238E27FC236}">
                <a16:creationId xmlns:lc="http://schemas.openxmlformats.org/drawingml/2006/lockedCanvas" xmlns:a16="http://schemas.microsoft.com/office/drawing/2014/main" xmlns="" id="{E51F6045-5307-4CC4-9B13-9DB0400D6E6E}"/>
              </a:ext>
            </a:extLst>
          </p:cNvPr>
          <p:cNvSpPr txBox="1"/>
          <p:nvPr/>
        </p:nvSpPr>
        <p:spPr>
          <a:xfrm>
            <a:off x="96160" y="790181"/>
            <a:ext cx="2725978"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01. Univariate Analysis</a:t>
            </a:r>
          </a:p>
        </p:txBody>
      </p:sp>
      <p:sp>
        <p:nvSpPr>
          <p:cNvPr id="8" name="TextBox 9">
            <a:extLst>
              <a:ext uri="{FF2B5EF4-FFF2-40B4-BE49-F238E27FC236}">
                <a16:creationId xmlns:lc="http://schemas.openxmlformats.org/drawingml/2006/lockedCanvas" xmlns:a16="http://schemas.microsoft.com/office/drawing/2014/main" xmlns="" id="{FC809481-7EAF-4CFD-AEB0-E8F49DC14A52}"/>
              </a:ext>
            </a:extLst>
          </p:cNvPr>
          <p:cNvSpPr txBox="1"/>
          <p:nvPr/>
        </p:nvSpPr>
        <p:spPr>
          <a:xfrm>
            <a:off x="3111535" y="1414504"/>
            <a:ext cx="2920931"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02. Multivariate Analysis</a:t>
            </a:r>
          </a:p>
        </p:txBody>
      </p:sp>
      <p:sp>
        <p:nvSpPr>
          <p:cNvPr id="9" name="TextBox 19">
            <a:extLst>
              <a:ext uri="{FF2B5EF4-FFF2-40B4-BE49-F238E27FC236}">
                <a16:creationId xmlns:lc="http://schemas.openxmlformats.org/drawingml/2006/lockedCanvas" xmlns:a16="http://schemas.microsoft.com/office/drawing/2014/main" xmlns="" id="{79DA32CC-808A-4455-8A24-26E4114C6C5B}"/>
              </a:ext>
            </a:extLst>
          </p:cNvPr>
          <p:cNvSpPr txBox="1"/>
          <p:nvPr/>
        </p:nvSpPr>
        <p:spPr>
          <a:xfrm>
            <a:off x="3111534" y="1722281"/>
            <a:ext cx="2920931"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Multivariate analysis</a:t>
            </a:r>
            <a:r>
              <a:rPr lang="en-US" sz="1400" dirty="0">
                <a:latin typeface="+mj-lt"/>
              </a:rPr>
              <a:t> is a set of statistical techniques used for </a:t>
            </a:r>
            <a:r>
              <a:rPr lang="en-US" sz="1400" b="1" dirty="0">
                <a:latin typeface="+mj-lt"/>
              </a:rPr>
              <a:t>analysis</a:t>
            </a:r>
            <a:r>
              <a:rPr lang="en-US" sz="1400" dirty="0">
                <a:latin typeface="+mj-lt"/>
              </a:rPr>
              <a:t> of data that contain more than one variable. </a:t>
            </a:r>
          </a:p>
        </p:txBody>
      </p:sp>
      <p:sp>
        <p:nvSpPr>
          <p:cNvPr id="10" name="TextBox 11">
            <a:extLst>
              <a:ext uri="{FF2B5EF4-FFF2-40B4-BE49-F238E27FC236}">
                <a16:creationId xmlns:lc="http://schemas.openxmlformats.org/drawingml/2006/lockedCanvas" xmlns:a16="http://schemas.microsoft.com/office/drawing/2014/main" xmlns="" id="{6328A733-7884-4A7C-83C7-74C19E3A2A6B}"/>
              </a:ext>
            </a:extLst>
          </p:cNvPr>
          <p:cNvSpPr txBox="1"/>
          <p:nvPr/>
        </p:nvSpPr>
        <p:spPr>
          <a:xfrm>
            <a:off x="6032465" y="815455"/>
            <a:ext cx="3143730"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03. Correlation of Dataset</a:t>
            </a:r>
          </a:p>
        </p:txBody>
      </p:sp>
      <p:sp>
        <p:nvSpPr>
          <p:cNvPr id="11" name="TextBox 21">
            <a:extLst>
              <a:ext uri="{FF2B5EF4-FFF2-40B4-BE49-F238E27FC236}">
                <a16:creationId xmlns:lc="http://schemas.openxmlformats.org/drawingml/2006/lockedCanvas" xmlns:a16="http://schemas.microsoft.com/office/drawing/2014/main" xmlns="" id="{8C008E15-2CAC-4963-AE26-EC6C87FDBCC3}"/>
              </a:ext>
            </a:extLst>
          </p:cNvPr>
          <p:cNvSpPr txBox="1"/>
          <p:nvPr/>
        </p:nvSpPr>
        <p:spPr>
          <a:xfrm>
            <a:off x="6032465" y="1222887"/>
            <a:ext cx="2920931" cy="73866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Correlation</a:t>
            </a:r>
            <a:r>
              <a:rPr lang="en-US" sz="1400" dirty="0">
                <a:latin typeface="+mj-lt"/>
              </a:rPr>
              <a:t> is used to test relationships between quantitative variables or categorical variables.</a:t>
            </a:r>
          </a:p>
        </p:txBody>
      </p:sp>
      <p:sp>
        <p:nvSpPr>
          <p:cNvPr id="12" name="TextBox 13">
            <a:extLst>
              <a:ext uri="{FF2B5EF4-FFF2-40B4-BE49-F238E27FC236}">
                <a16:creationId xmlns:lc="http://schemas.openxmlformats.org/drawingml/2006/lockedCanvas" xmlns:a16="http://schemas.microsoft.com/office/drawing/2014/main" xmlns="" id="{F3CC0D6F-D1B1-43AD-8707-7CB7BD4EC45D}"/>
              </a:ext>
            </a:extLst>
          </p:cNvPr>
          <p:cNvSpPr txBox="1"/>
          <p:nvPr/>
        </p:nvSpPr>
        <p:spPr>
          <a:xfrm>
            <a:off x="96160" y="2951361"/>
            <a:ext cx="4300351"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u="sng" dirty="0"/>
              <a:t>04. Correlation with Target variable</a:t>
            </a:r>
          </a:p>
        </p:txBody>
      </p:sp>
      <p:sp>
        <p:nvSpPr>
          <p:cNvPr id="13" name="TextBox 23">
            <a:extLst>
              <a:ext uri="{FF2B5EF4-FFF2-40B4-BE49-F238E27FC236}">
                <a16:creationId xmlns:lc="http://schemas.openxmlformats.org/drawingml/2006/lockedCanvas" xmlns:a16="http://schemas.microsoft.com/office/drawing/2014/main" xmlns="" id="{799032E7-834D-4772-96AD-20A5E9AE9AE2}"/>
              </a:ext>
            </a:extLst>
          </p:cNvPr>
          <p:cNvSpPr txBox="1"/>
          <p:nvPr/>
        </p:nvSpPr>
        <p:spPr>
          <a:xfrm>
            <a:off x="96160" y="3482823"/>
            <a:ext cx="399595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14" name="TextBox 23">
            <a:extLst>
              <a:ext uri="{FF2B5EF4-FFF2-40B4-BE49-F238E27FC236}">
                <a16:creationId xmlns:lc="http://schemas.openxmlformats.org/drawingml/2006/lockedCanvas" xmlns:a16="http://schemas.microsoft.com/office/drawing/2014/main" xmlns="" id="{799032E7-834D-4772-96AD-20A5E9AE9AE2}"/>
              </a:ext>
            </a:extLst>
          </p:cNvPr>
          <p:cNvSpPr txBox="1"/>
          <p:nvPr/>
        </p:nvSpPr>
        <p:spPr>
          <a:xfrm>
            <a:off x="96160" y="3333519"/>
            <a:ext cx="3995950"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Correlation</a:t>
            </a:r>
            <a:r>
              <a:rPr lang="en-US" sz="1400" dirty="0">
                <a:latin typeface="+mj-lt"/>
              </a:rPr>
              <a:t> with the target variable to know how the data is related.</a:t>
            </a:r>
          </a:p>
        </p:txBody>
      </p:sp>
      <p:sp>
        <p:nvSpPr>
          <p:cNvPr id="15" name="TextBox 15">
            <a:extLst>
              <a:ext uri="{FF2B5EF4-FFF2-40B4-BE49-F238E27FC236}">
                <a16:creationId xmlns:lc="http://schemas.openxmlformats.org/drawingml/2006/lockedCanvas" xmlns:a16="http://schemas.microsoft.com/office/drawing/2014/main" xmlns="" id="{AE1336A9-7E27-4B47-93F2-C1143B497ADB}"/>
              </a:ext>
            </a:extLst>
          </p:cNvPr>
          <p:cNvSpPr txBox="1"/>
          <p:nvPr/>
        </p:nvSpPr>
        <p:spPr>
          <a:xfrm>
            <a:off x="6146138" y="2951361"/>
            <a:ext cx="1981962"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05. Conclusion</a:t>
            </a:r>
          </a:p>
        </p:txBody>
      </p:sp>
      <p:sp>
        <p:nvSpPr>
          <p:cNvPr id="16" name="TextBox 25">
            <a:extLst>
              <a:ext uri="{FF2B5EF4-FFF2-40B4-BE49-F238E27FC236}">
                <a16:creationId xmlns:lc="http://schemas.openxmlformats.org/drawingml/2006/lockedCanvas" xmlns:a16="http://schemas.microsoft.com/office/drawing/2014/main" xmlns="" id="{C6AF84E3-1B89-48C4-8057-0C7409C8E5CF}"/>
              </a:ext>
            </a:extLst>
          </p:cNvPr>
          <p:cNvSpPr txBox="1"/>
          <p:nvPr/>
        </p:nvSpPr>
        <p:spPr>
          <a:xfrm>
            <a:off x="6146138" y="3318839"/>
            <a:ext cx="2728075"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Summary</a:t>
            </a:r>
            <a:r>
              <a:rPr lang="en-US" sz="1400" dirty="0">
                <a:latin typeface="+mj-lt"/>
              </a:rPr>
              <a:t> with the conclusion of all the analysis</a:t>
            </a:r>
          </a:p>
        </p:txBody>
      </p:sp>
    </p:spTree>
    <p:extLst>
      <p:ext uri="{BB962C8B-B14F-4D97-AF65-F5344CB8AC3E}">
        <p14:creationId xmlns:p14="http://schemas.microsoft.com/office/powerpoint/2010/main" val="557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100" y="0"/>
            <a:ext cx="6996600" cy="715800"/>
          </a:xfrm>
        </p:spPr>
        <p:txBody>
          <a:bodyPr/>
          <a:lstStyle/>
          <a:p>
            <a:r>
              <a:rPr lang="en-IN" dirty="0" smtClean="0"/>
              <a:t>STRIP PLOT</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2"/>
          <a:stretch>
            <a:fillRect/>
          </a:stretch>
        </p:blipFill>
        <p:spPr>
          <a:xfrm>
            <a:off x="63438" y="1241665"/>
            <a:ext cx="4203761" cy="3036830"/>
          </a:xfrm>
          <a:prstGeom prst="rect">
            <a:avLst/>
          </a:prstGeom>
        </p:spPr>
      </p:pic>
      <p:sp>
        <p:nvSpPr>
          <p:cNvPr id="7" name="Text Placeholder 3">
            <a:extLst>
              <a:ext uri="{FF2B5EF4-FFF2-40B4-BE49-F238E27FC236}">
                <a16:creationId xmlns:lc="http://schemas.openxmlformats.org/drawingml/2006/lockedCanvas" xmlns:a16="http://schemas.microsoft.com/office/drawing/2014/main" xmlns="" id="{56C01256-505E-4F09-9B83-C9517FF236BC}"/>
              </a:ext>
            </a:extLst>
          </p:cNvPr>
          <p:cNvSpPr>
            <a:spLocks noGrp="1"/>
          </p:cNvSpPr>
          <p:nvPr/>
        </p:nvSpPr>
        <p:spPr>
          <a:xfrm>
            <a:off x="5251944" y="1167812"/>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400" dirty="0">
              <a:solidFill>
                <a:schemeClr val="tx1"/>
              </a:solidFill>
            </a:endParaRPr>
          </a:p>
          <a:p>
            <a:endParaRPr lang="en-US" sz="1400" dirty="0">
              <a:solidFill>
                <a:schemeClr val="tx1"/>
              </a:solidFill>
            </a:endParaRPr>
          </a:p>
          <a:p>
            <a:r>
              <a:rPr lang="en-US" sz="1400" dirty="0">
                <a:solidFill>
                  <a:schemeClr val="tx1"/>
                </a:solidFill>
              </a:rPr>
              <a:t>A </a:t>
            </a:r>
            <a:r>
              <a:rPr lang="en-US" sz="1400" dirty="0" smtClean="0">
                <a:solidFill>
                  <a:schemeClr val="tx1"/>
                </a:solidFill>
              </a:rPr>
              <a:t>Strip plot is </a:t>
            </a:r>
            <a:r>
              <a:rPr lang="en-US" sz="1400" dirty="0">
                <a:solidFill>
                  <a:schemeClr val="tx1"/>
                </a:solidFill>
              </a:rPr>
              <a:t>a </a:t>
            </a:r>
            <a:r>
              <a:rPr lang="en-US" sz="1400" dirty="0" smtClean="0">
                <a:solidFill>
                  <a:schemeClr val="tx1"/>
                </a:solidFill>
              </a:rPr>
              <a:t>statistical </a:t>
            </a:r>
            <a:r>
              <a:rPr lang="en-US" sz="1400" dirty="0">
                <a:solidFill>
                  <a:schemeClr val="tx1"/>
                </a:solidFill>
              </a:rPr>
              <a:t>plot that can display only one series of data. </a:t>
            </a:r>
          </a:p>
          <a:p>
            <a:endParaRPr lang="en-US" sz="1400" dirty="0">
              <a:solidFill>
                <a:schemeClr val="tx1"/>
              </a:solidFill>
            </a:endParaRPr>
          </a:p>
          <a:p>
            <a:r>
              <a:rPr lang="en-US" sz="1400" dirty="0">
                <a:solidFill>
                  <a:schemeClr val="tx1"/>
                </a:solidFill>
              </a:rPr>
              <a:t>The area of the </a:t>
            </a:r>
            <a:r>
              <a:rPr lang="en-US" sz="1400" dirty="0" smtClean="0">
                <a:solidFill>
                  <a:schemeClr val="tx1"/>
                </a:solidFill>
              </a:rPr>
              <a:t>strip </a:t>
            </a:r>
            <a:r>
              <a:rPr lang="en-US" sz="1400" dirty="0">
                <a:solidFill>
                  <a:schemeClr val="tx1"/>
                </a:solidFill>
              </a:rPr>
              <a:t>is the total percentage of the given data. </a:t>
            </a:r>
          </a:p>
          <a:p>
            <a:endParaRPr lang="en-US" sz="1400" dirty="0">
              <a:solidFill>
                <a:schemeClr val="tx1"/>
              </a:solidFill>
            </a:endParaRPr>
          </a:p>
          <a:p>
            <a:r>
              <a:rPr lang="en-US" sz="1400" dirty="0">
                <a:solidFill>
                  <a:schemeClr val="tx1"/>
                </a:solidFill>
              </a:rPr>
              <a:t>The </a:t>
            </a:r>
            <a:r>
              <a:rPr lang="en-US" sz="1400" dirty="0" smtClean="0">
                <a:solidFill>
                  <a:schemeClr val="tx1"/>
                </a:solidFill>
              </a:rPr>
              <a:t>slices </a:t>
            </a:r>
            <a:r>
              <a:rPr lang="en-US" sz="1400" dirty="0">
                <a:solidFill>
                  <a:schemeClr val="tx1"/>
                </a:solidFill>
              </a:rPr>
              <a:t>of the </a:t>
            </a:r>
            <a:r>
              <a:rPr lang="en-US" sz="1400" dirty="0" smtClean="0">
                <a:solidFill>
                  <a:schemeClr val="tx1"/>
                </a:solidFill>
              </a:rPr>
              <a:t>strip </a:t>
            </a:r>
            <a:r>
              <a:rPr lang="en-US" sz="1400" dirty="0">
                <a:solidFill>
                  <a:schemeClr val="tx1"/>
                </a:solidFill>
              </a:rPr>
              <a:t>represents the percentage of the parts of the data.</a:t>
            </a:r>
            <a:endParaRPr lang="en-IN" sz="1400" dirty="0">
              <a:solidFill>
                <a:schemeClr val="tx1"/>
              </a:solidFill>
            </a:endParaRPr>
          </a:p>
          <a:p>
            <a:endParaRPr lang="en-IN" sz="1400" dirty="0">
              <a:solidFill>
                <a:schemeClr val="tx1"/>
              </a:solidFill>
            </a:endParaRPr>
          </a:p>
        </p:txBody>
      </p:sp>
    </p:spTree>
    <p:extLst>
      <p:ext uri="{BB962C8B-B14F-4D97-AF65-F5344CB8AC3E}">
        <p14:creationId xmlns:p14="http://schemas.microsoft.com/office/powerpoint/2010/main" val="129304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92" y="-46811"/>
            <a:ext cx="6996600" cy="715800"/>
          </a:xfrm>
        </p:spPr>
        <p:txBody>
          <a:bodyPr/>
          <a:lstStyle/>
          <a:p>
            <a:r>
              <a:rPr lang="en-US" dirty="0"/>
              <a:t>SCATTER PLOT</a:t>
            </a:r>
            <a:endParaRPr lang="en-IN" dirty="0"/>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p:cNvPicPr>
            <a:picLocks noChangeAspect="1"/>
          </p:cNvPicPr>
          <p:nvPr/>
        </p:nvPicPr>
        <p:blipFill>
          <a:blip r:embed="rId2"/>
          <a:stretch>
            <a:fillRect/>
          </a:stretch>
        </p:blipFill>
        <p:spPr>
          <a:xfrm>
            <a:off x="0" y="810088"/>
            <a:ext cx="5959813" cy="3965149"/>
          </a:xfrm>
          <a:prstGeom prst="rect">
            <a:avLst/>
          </a:prstGeom>
        </p:spPr>
      </p:pic>
      <p:sp>
        <p:nvSpPr>
          <p:cNvPr id="7" name="Text Placeholder 3">
            <a:extLst>
              <a:ext uri="{FF2B5EF4-FFF2-40B4-BE49-F238E27FC236}">
                <a16:creationId xmlns:lc="http://schemas.openxmlformats.org/drawingml/2006/lockedCanvas" xmlns:a16="http://schemas.microsoft.com/office/drawing/2014/main" xmlns="" id="{56C01256-505E-4F09-9B83-C9517FF236BC}"/>
              </a:ext>
            </a:extLst>
          </p:cNvPr>
          <p:cNvSpPr>
            <a:spLocks noGrp="1"/>
          </p:cNvSpPr>
          <p:nvPr/>
        </p:nvSpPr>
        <p:spPr>
          <a:xfrm>
            <a:off x="6197778" y="810088"/>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Scatter plots are used to observe relationship between variables and uses dots to represent the relationship between them. </a:t>
            </a:r>
          </a:p>
          <a:p>
            <a:endParaRPr lang="en-US" sz="1400" dirty="0">
              <a:solidFill>
                <a:schemeClr val="tx1"/>
              </a:solidFill>
            </a:endParaRPr>
          </a:p>
          <a:p>
            <a:r>
              <a:rPr lang="en-US" sz="1400" dirty="0">
                <a:solidFill>
                  <a:schemeClr val="tx1"/>
                </a:solidFill>
              </a:rPr>
              <a:t>The scatter method in the matplotlib library is used to draw a scatter plot. </a:t>
            </a:r>
          </a:p>
          <a:p>
            <a:endParaRPr lang="en-US" sz="1400" dirty="0">
              <a:solidFill>
                <a:schemeClr val="tx1"/>
              </a:solidFill>
            </a:endParaRPr>
          </a:p>
          <a:p>
            <a:r>
              <a:rPr lang="en-US" sz="1400" dirty="0">
                <a:solidFill>
                  <a:schemeClr val="tx1"/>
                </a:solidFill>
              </a:rPr>
              <a:t>Scatter plots are widely used to represent relation among variables and how change in one affects the other.</a:t>
            </a:r>
            <a:endParaRPr lang="en-IN" sz="1400" dirty="0">
              <a:solidFill>
                <a:schemeClr val="tx1"/>
              </a:solidFill>
            </a:endParaRPr>
          </a:p>
        </p:txBody>
      </p:sp>
    </p:spTree>
    <p:extLst>
      <p:ext uri="{BB962C8B-B14F-4D97-AF65-F5344CB8AC3E}">
        <p14:creationId xmlns:p14="http://schemas.microsoft.com/office/powerpoint/2010/main" val="414394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55" y="-272374"/>
            <a:ext cx="6996600" cy="715800"/>
          </a:xfrm>
        </p:spPr>
        <p:txBody>
          <a:bodyPr/>
          <a:lstStyle/>
          <a:p>
            <a:r>
              <a:rPr lang="en-US" dirty="0"/>
              <a:t>HEATMAP</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p:cNvPicPr>
            <a:picLocks noChangeAspect="1"/>
          </p:cNvPicPr>
          <p:nvPr/>
        </p:nvPicPr>
        <p:blipFill>
          <a:blip r:embed="rId2"/>
          <a:stretch>
            <a:fillRect/>
          </a:stretch>
        </p:blipFill>
        <p:spPr>
          <a:xfrm>
            <a:off x="0" y="579042"/>
            <a:ext cx="5367889" cy="4615076"/>
          </a:xfrm>
          <a:prstGeom prst="rect">
            <a:avLst/>
          </a:prstGeom>
        </p:spPr>
      </p:pic>
      <p:sp>
        <p:nvSpPr>
          <p:cNvPr id="7" name="Text Placeholder 3">
            <a:extLst>
              <a:ext uri="{FF2B5EF4-FFF2-40B4-BE49-F238E27FC236}">
                <a16:creationId xmlns:lc="http://schemas.openxmlformats.org/drawingml/2006/lockedCanvas" xmlns:a16="http://schemas.microsoft.com/office/drawing/2014/main" xmlns="" id="{EA17D419-909A-46C1-A08A-06DBA3087C52}"/>
              </a:ext>
            </a:extLst>
          </p:cNvPr>
          <p:cNvSpPr>
            <a:spLocks noGrp="1"/>
          </p:cNvSpPr>
          <p:nvPr/>
        </p:nvSpPr>
        <p:spPr>
          <a:xfrm>
            <a:off x="6197778" y="763270"/>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A heatmap contains values representing various shades of the same color for each value to be plotted.</a:t>
            </a:r>
          </a:p>
          <a:p>
            <a:endParaRPr lang="en-US" sz="1400" dirty="0">
              <a:solidFill>
                <a:schemeClr val="tx1"/>
              </a:solidFill>
            </a:endParaRPr>
          </a:p>
          <a:p>
            <a:r>
              <a:rPr lang="en-US" sz="1400" dirty="0">
                <a:solidFill>
                  <a:schemeClr val="tx1"/>
                </a:solidFill>
              </a:rPr>
              <a:t>Usually the darker shades of the chart represent higher values than the lighter shade. </a:t>
            </a:r>
          </a:p>
          <a:p>
            <a:endParaRPr lang="en-US" sz="1400" dirty="0">
              <a:solidFill>
                <a:schemeClr val="tx1"/>
              </a:solidFill>
            </a:endParaRPr>
          </a:p>
          <a:p>
            <a:r>
              <a:rPr lang="en-US" sz="1400" dirty="0">
                <a:solidFill>
                  <a:schemeClr val="tx1"/>
                </a:solidFill>
              </a:rPr>
              <a:t>For a very different value a completely different color can also be used.</a:t>
            </a:r>
            <a:endParaRPr lang="en-IN" sz="1400" dirty="0">
              <a:solidFill>
                <a:schemeClr val="tx1"/>
              </a:solidFill>
            </a:endParaRPr>
          </a:p>
        </p:txBody>
      </p:sp>
    </p:spTree>
    <p:extLst>
      <p:ext uri="{BB962C8B-B14F-4D97-AF65-F5344CB8AC3E}">
        <p14:creationId xmlns:p14="http://schemas.microsoft.com/office/powerpoint/2010/main" val="272201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314" y="121802"/>
            <a:ext cx="6996600" cy="715800"/>
          </a:xfrm>
        </p:spPr>
        <p:txBody>
          <a:bodyPr/>
          <a:lstStyle/>
          <a:p>
            <a:r>
              <a:rPr lang="en-US" dirty="0"/>
              <a:t>BAR GRAPH</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0" y="981288"/>
            <a:ext cx="6647234" cy="3154390"/>
          </a:xfrm>
          <a:prstGeom prst="rect">
            <a:avLst/>
          </a:prstGeom>
        </p:spPr>
      </p:pic>
      <p:sp>
        <p:nvSpPr>
          <p:cNvPr id="6" name="Text Placeholder 3">
            <a:extLst>
              <a:ext uri="{FF2B5EF4-FFF2-40B4-BE49-F238E27FC236}">
                <a16:creationId xmlns:lc="http://schemas.openxmlformats.org/drawingml/2006/lockedCanvas" xmlns:a16="http://schemas.microsoft.com/office/drawing/2014/main" xmlns="" id="{1523181B-6F60-4ACC-9676-5F8A6437800D}"/>
              </a:ext>
            </a:extLst>
          </p:cNvPr>
          <p:cNvSpPr>
            <a:spLocks noGrp="1"/>
          </p:cNvSpPr>
          <p:nvPr/>
        </p:nvSpPr>
        <p:spPr>
          <a:xfrm>
            <a:off x="6647234" y="949191"/>
            <a:ext cx="2349207" cy="40357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Bar graphs are used to compare things between different groups or to track changes over time.</a:t>
            </a:r>
          </a:p>
          <a:p>
            <a:endParaRPr lang="en-US" sz="1400" dirty="0">
              <a:solidFill>
                <a:schemeClr val="tx1"/>
              </a:solidFill>
            </a:endParaRPr>
          </a:p>
          <a:p>
            <a:r>
              <a:rPr lang="en-US" sz="1400" dirty="0">
                <a:solidFill>
                  <a:schemeClr val="tx1"/>
                </a:solidFill>
              </a:rPr>
              <a:t>Here we are comparing the correlation values between the feature columns and the target label column which is Sale Price in our scenario.</a:t>
            </a:r>
          </a:p>
          <a:p>
            <a:endParaRPr lang="en-US" sz="1400" dirty="0">
              <a:solidFill>
                <a:schemeClr val="tx1"/>
              </a:solidFill>
            </a:endParaRPr>
          </a:p>
          <a:p>
            <a:r>
              <a:rPr lang="en-US" sz="1400" dirty="0">
                <a:solidFill>
                  <a:schemeClr val="tx1"/>
                </a:solidFill>
              </a:rPr>
              <a:t>It gives us an insight on positive and negative correlated column details.</a:t>
            </a:r>
            <a:endParaRPr lang="en-IN" sz="1400" dirty="0">
              <a:solidFill>
                <a:schemeClr val="tx1"/>
              </a:solidFill>
            </a:endParaRPr>
          </a:p>
        </p:txBody>
      </p:sp>
    </p:spTree>
    <p:extLst>
      <p:ext uri="{BB962C8B-B14F-4D97-AF65-F5344CB8AC3E}">
        <p14:creationId xmlns:p14="http://schemas.microsoft.com/office/powerpoint/2010/main" val="39248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8" t="-378" r="658" b="378"/>
          <a:stretch/>
        </p:blipFill>
        <p:spPr>
          <a:xfrm>
            <a:off x="1124632" y="0"/>
            <a:ext cx="6894735"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05078" y="50466"/>
            <a:ext cx="6996600" cy="715800"/>
          </a:xfrm>
          <a:prstGeom prst="rect">
            <a:avLst/>
          </a:prstGeom>
        </p:spPr>
        <p:txBody>
          <a:bodyPr spcFirstLastPara="1" wrap="square" lIns="91425" tIns="91425" rIns="91425" bIns="91425" anchor="b" anchorCtr="0">
            <a:noAutofit/>
          </a:bodyPr>
          <a:lstStyle/>
          <a:p>
            <a:pPr lvl="0"/>
            <a:r>
              <a:rPr lang="en-US" dirty="0"/>
              <a:t>MODEL/S DEVELOPMENT</a:t>
            </a:r>
            <a:endParaRPr dirty="0">
              <a:solidFill>
                <a:schemeClr val="accent2"/>
              </a:solidFill>
            </a:endParaRPr>
          </a:p>
        </p:txBody>
      </p:sp>
      <p:sp>
        <p:nvSpPr>
          <p:cNvPr id="500" name="Google Shape;500;p18"/>
          <p:cNvSpPr txBox="1">
            <a:spLocks noGrp="1"/>
          </p:cNvSpPr>
          <p:nvPr>
            <p:ph type="body" idx="1"/>
          </p:nvPr>
        </p:nvSpPr>
        <p:spPr>
          <a:xfrm>
            <a:off x="969929" y="1168342"/>
            <a:ext cx="6996600" cy="1922100"/>
          </a:xfrm>
          <a:prstGeom prst="rect">
            <a:avLst/>
          </a:prstGeom>
        </p:spPr>
        <p:txBody>
          <a:bodyPr spcFirstLastPara="1" wrap="square" lIns="91425" tIns="91425" rIns="91425" bIns="91425" anchor="t" anchorCtr="0">
            <a:noAutofit/>
          </a:bodyPr>
          <a:lstStyle/>
          <a:p>
            <a:pPr marL="101600" indent="0">
              <a:buNone/>
            </a:pPr>
            <a:r>
              <a:rPr lang="en-US" sz="1400" dirty="0">
                <a:solidFill>
                  <a:schemeClr val="tx1"/>
                </a:solidFill>
              </a:rPr>
              <a:t>The algorithms used on training and test data are as follows:</a:t>
            </a:r>
          </a:p>
          <a:p>
            <a:pPr marL="742950" lvl="1" indent="-285750">
              <a:buFont typeface="Arial" panose="020B0604020202020204" pitchFamily="34" charset="0"/>
              <a:buChar char="•"/>
            </a:pPr>
            <a:r>
              <a:rPr lang="en-IN" sz="1400" dirty="0">
                <a:solidFill>
                  <a:schemeClr val="tx1"/>
                </a:solidFill>
              </a:rPr>
              <a:t>Linear Regression Model</a:t>
            </a:r>
          </a:p>
          <a:p>
            <a:pPr marL="742950" lvl="1" indent="-285750">
              <a:buFont typeface="Arial" panose="020B0604020202020204" pitchFamily="34" charset="0"/>
              <a:buChar char="•"/>
            </a:pPr>
            <a:r>
              <a:rPr lang="en-US" sz="1400" dirty="0">
                <a:solidFill>
                  <a:schemeClr val="tx1"/>
                </a:solidFill>
              </a:rPr>
              <a:t>Ridge Regularization Regression Model</a:t>
            </a:r>
          </a:p>
          <a:p>
            <a:pPr marL="742950" lvl="1" indent="-285750">
              <a:buFont typeface="Arial" panose="020B0604020202020204" pitchFamily="34" charset="0"/>
              <a:buChar char="•"/>
            </a:pPr>
            <a:r>
              <a:rPr lang="en-IN" sz="1400" dirty="0">
                <a:solidFill>
                  <a:schemeClr val="tx1"/>
                </a:solidFill>
              </a:rPr>
              <a:t>Lasso Regularization Regression Model</a:t>
            </a:r>
          </a:p>
          <a:p>
            <a:pPr marL="742950" lvl="1" indent="-285750">
              <a:buFont typeface="Arial" panose="020B0604020202020204" pitchFamily="34" charset="0"/>
              <a:buChar char="•"/>
            </a:pPr>
            <a:r>
              <a:rPr lang="en-IN" sz="1400" dirty="0">
                <a:solidFill>
                  <a:schemeClr val="tx1"/>
                </a:solidFill>
              </a:rPr>
              <a:t>Support Vector Regression Model</a:t>
            </a:r>
          </a:p>
          <a:p>
            <a:pPr marL="742950" lvl="1" indent="-285750">
              <a:buFont typeface="Arial" panose="020B0604020202020204" pitchFamily="34" charset="0"/>
              <a:buChar char="•"/>
            </a:pPr>
            <a:r>
              <a:rPr lang="en-IN" sz="1400" dirty="0">
                <a:solidFill>
                  <a:schemeClr val="tx1"/>
                </a:solidFill>
              </a:rPr>
              <a:t>Decision Tree Regression Model</a:t>
            </a:r>
          </a:p>
          <a:p>
            <a:pPr marL="742950" lvl="1" indent="-285750">
              <a:buFont typeface="Arial" panose="020B0604020202020204" pitchFamily="34" charset="0"/>
              <a:buChar char="•"/>
            </a:pPr>
            <a:r>
              <a:rPr lang="en-IN" sz="1400" dirty="0">
                <a:solidFill>
                  <a:schemeClr val="tx1"/>
                </a:solidFill>
              </a:rPr>
              <a:t>Random Forest Regression Model</a:t>
            </a:r>
          </a:p>
          <a:p>
            <a:pPr marL="742950" lvl="1" indent="-285750">
              <a:buFont typeface="Arial" panose="020B0604020202020204" pitchFamily="34" charset="0"/>
              <a:buChar char="•"/>
            </a:pPr>
            <a:r>
              <a:rPr lang="en-US" sz="1400" dirty="0">
                <a:solidFill>
                  <a:schemeClr val="tx1"/>
                </a:solidFill>
              </a:rPr>
              <a:t>K Nearest Neighbors Regression Model</a:t>
            </a:r>
          </a:p>
          <a:p>
            <a:pPr marL="742950" lvl="1" indent="-285750">
              <a:buFont typeface="Arial" panose="020B0604020202020204" pitchFamily="34" charset="0"/>
              <a:buChar char="•"/>
            </a:pPr>
            <a:r>
              <a:rPr lang="en-US" sz="1400" dirty="0">
                <a:solidFill>
                  <a:schemeClr val="tx1"/>
                </a:solidFill>
              </a:rPr>
              <a:t>Gradient Boosting Regression Model</a:t>
            </a:r>
          </a:p>
          <a:p>
            <a:pPr marL="742950" lvl="1" indent="-285750">
              <a:buFont typeface="Arial" panose="020B0604020202020204" pitchFamily="34" charset="0"/>
              <a:buChar char="•"/>
            </a:pPr>
            <a:r>
              <a:rPr lang="en-IN" sz="1400" dirty="0">
                <a:solidFill>
                  <a:schemeClr val="tx1"/>
                </a:solidFill>
              </a:rPr>
              <a:t>Ada Boost Regression Model</a:t>
            </a:r>
          </a:p>
          <a:p>
            <a:pPr marL="742950" lvl="1" indent="-285750">
              <a:buFont typeface="Arial" panose="020B0604020202020204" pitchFamily="34" charset="0"/>
              <a:buChar char="•"/>
            </a:pPr>
            <a:r>
              <a:rPr lang="en-IN" sz="1400" dirty="0">
                <a:solidFill>
                  <a:schemeClr val="tx1"/>
                </a:solidFill>
              </a:rPr>
              <a:t>Extra Trees Regression Model</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EVALUATION AND </a:t>
            </a:r>
            <a:r>
              <a:rPr lang="en-IN" dirty="0"/>
              <a:t>HYPER PARAMETER TUNING</a:t>
            </a:r>
          </a:p>
        </p:txBody>
      </p:sp>
      <p:sp>
        <p:nvSpPr>
          <p:cNvPr id="3" name="Text Placeholder 2"/>
          <p:cNvSpPr>
            <a:spLocks noGrp="1"/>
          </p:cNvSpPr>
          <p:nvPr>
            <p:ph type="body" idx="1"/>
          </p:nvPr>
        </p:nvSpPr>
        <p:spPr>
          <a:xfrm>
            <a:off x="1075850" y="1034337"/>
            <a:ext cx="6996600" cy="1922100"/>
          </a:xfrm>
        </p:spPr>
        <p:txBody>
          <a:bodyPr/>
          <a:lstStyle/>
          <a:p>
            <a:pPr>
              <a:buFont typeface="Courier New" panose="02070309020205020404" pitchFamily="49" charset="0"/>
              <a:buChar char="o"/>
            </a:pPr>
            <a:r>
              <a:rPr lang="en-US" sz="1400" dirty="0">
                <a:solidFill>
                  <a:schemeClr val="tx1"/>
                </a:solidFill>
              </a:rPr>
              <a:t>The key metrics used here were:</a:t>
            </a:r>
          </a:p>
          <a:p>
            <a:pPr marL="742950" lvl="1" indent="-285750">
              <a:buFont typeface="Arial" panose="020B0604020202020204" pitchFamily="34" charset="0"/>
              <a:buChar char="•"/>
            </a:pPr>
            <a:r>
              <a:rPr lang="en-US" sz="1400" dirty="0">
                <a:solidFill>
                  <a:schemeClr val="tx1"/>
                </a:solidFill>
              </a:rPr>
              <a:t>R2 score</a:t>
            </a:r>
          </a:p>
          <a:p>
            <a:pPr marL="742950" lvl="1" indent="-285750">
              <a:buFont typeface="Arial" panose="020B0604020202020204" pitchFamily="34" charset="0"/>
              <a:buChar char="•"/>
            </a:pPr>
            <a:r>
              <a:rPr lang="en-US" sz="1400" dirty="0">
                <a:solidFill>
                  <a:schemeClr val="tx1"/>
                </a:solidFill>
              </a:rPr>
              <a:t>Cross Validation Score</a:t>
            </a:r>
          </a:p>
          <a:p>
            <a:pPr marL="742950" lvl="1" indent="-285750">
              <a:buFont typeface="Arial" panose="020B0604020202020204" pitchFamily="34" charset="0"/>
              <a:buChar char="•"/>
            </a:pPr>
            <a:r>
              <a:rPr lang="en-US" sz="1400" dirty="0">
                <a:solidFill>
                  <a:schemeClr val="tx1"/>
                </a:solidFill>
              </a:rPr>
              <a:t>MAE</a:t>
            </a:r>
          </a:p>
          <a:p>
            <a:pPr marL="742950" lvl="1" indent="-285750">
              <a:buFont typeface="Arial" panose="020B0604020202020204" pitchFamily="34" charset="0"/>
              <a:buChar char="•"/>
            </a:pPr>
            <a:r>
              <a:rPr lang="en-US" sz="1400" dirty="0">
                <a:solidFill>
                  <a:schemeClr val="tx1"/>
                </a:solidFill>
              </a:rPr>
              <a:t>MSE</a:t>
            </a:r>
          </a:p>
          <a:p>
            <a:pPr marL="742950" lvl="1" indent="-285750">
              <a:buFont typeface="Arial" panose="020B0604020202020204" pitchFamily="34" charset="0"/>
              <a:buChar char="•"/>
            </a:pPr>
            <a:r>
              <a:rPr lang="en-US" sz="1400" dirty="0">
                <a:solidFill>
                  <a:schemeClr val="tx1"/>
                </a:solidFill>
              </a:rPr>
              <a:t>RMSE</a:t>
            </a:r>
          </a:p>
          <a:p>
            <a:pPr marL="101600" indent="0">
              <a:buNone/>
            </a:pPr>
            <a:endParaRPr lang="en-US" sz="1400" dirty="0">
              <a:solidFill>
                <a:schemeClr val="tx1"/>
              </a:solidFill>
            </a:endParaRPr>
          </a:p>
          <a:p>
            <a:pPr>
              <a:buFont typeface="Courier New" panose="02070309020205020404" pitchFamily="49" charset="0"/>
              <a:buChar char="o"/>
            </a:pPr>
            <a:r>
              <a:rPr lang="en-US" sz="1400" dirty="0">
                <a:solidFill>
                  <a:schemeClr val="tx1"/>
                </a:solidFill>
              </a:rPr>
              <a:t>We tried to find out the best parameters list to increase our accuracy scores by using </a:t>
            </a:r>
            <a:r>
              <a:rPr lang="en-US" sz="1400" dirty="0" err="1">
                <a:solidFill>
                  <a:schemeClr val="tx1"/>
                </a:solidFill>
              </a:rPr>
              <a:t>Hyperparameter</a:t>
            </a:r>
            <a:r>
              <a:rPr lang="en-US" sz="1400" dirty="0">
                <a:solidFill>
                  <a:schemeClr val="tx1"/>
                </a:solidFill>
              </a:rPr>
              <a:t> Tuning.</a:t>
            </a:r>
          </a:p>
          <a:p>
            <a:pPr marL="101600" indent="0">
              <a:buNone/>
            </a:pPr>
            <a:endParaRPr lang="en-US" sz="1400" dirty="0">
              <a:solidFill>
                <a:schemeClr val="tx1"/>
              </a:solidFill>
            </a:endParaRPr>
          </a:p>
          <a:p>
            <a:pPr>
              <a:buFont typeface="Courier New" panose="02070309020205020404" pitchFamily="49" charset="0"/>
              <a:buChar char="o"/>
            </a:pPr>
            <a:r>
              <a:rPr lang="en-US" sz="1400" dirty="0">
                <a:solidFill>
                  <a:schemeClr val="tx1"/>
                </a:solidFill>
              </a:rPr>
              <a:t>In order to achieve a higher score we used the </a:t>
            </a:r>
            <a:r>
              <a:rPr lang="en-IN" sz="1400" dirty="0">
                <a:solidFill>
                  <a:schemeClr val="tx1"/>
                </a:solidFill>
              </a:rPr>
              <a:t>Grid Search CV method with 5 folds.</a:t>
            </a:r>
          </a:p>
          <a:p>
            <a:pPr>
              <a:buFont typeface="Courier New" panose="02070309020205020404" pitchFamily="49" charset="0"/>
              <a:buChar char="o"/>
            </a:pPr>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69975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84359" y="370635"/>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HELLO!</a:t>
            </a:r>
            <a:endParaRPr sz="10000" dirty="0"/>
          </a:p>
        </p:txBody>
      </p:sp>
      <p:sp>
        <p:nvSpPr>
          <p:cNvPr id="479" name="Google Shape;479;p15"/>
          <p:cNvSpPr txBox="1">
            <a:spLocks noGrp="1"/>
          </p:cNvSpPr>
          <p:nvPr>
            <p:ph type="subTitle" idx="4294967295"/>
          </p:nvPr>
        </p:nvSpPr>
        <p:spPr>
          <a:xfrm>
            <a:off x="1184359" y="1605903"/>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a:t>
            </a:r>
            <a:r>
              <a:rPr lang="en-IN" sz="3600" b="1" dirty="0" smtClean="0"/>
              <a:t>Pratyush Ghosh</a:t>
            </a:r>
            <a:endParaRPr sz="3600" b="1" dirty="0"/>
          </a:p>
          <a:p>
            <a:pPr marL="0" indent="0" algn="ctr">
              <a:buSzPts val="1100"/>
              <a:buNone/>
            </a:pPr>
            <a:r>
              <a:rPr lang="en" dirty="0"/>
              <a:t>I am here because </a:t>
            </a:r>
            <a:r>
              <a:rPr lang="en" dirty="0" smtClean="0"/>
              <a:t>I’m going to present my presentation on </a:t>
            </a:r>
            <a:r>
              <a:rPr lang="en-US" dirty="0" smtClean="0"/>
              <a:t>a</a:t>
            </a:r>
            <a:r>
              <a:rPr lang="en-US" altLang="en-US" dirty="0" smtClean="0"/>
              <a:t> </a:t>
            </a:r>
            <a:r>
              <a:rPr lang="en-US" altLang="en-US" dirty="0"/>
              <a:t>case study from US-based housing company named “Surprise Housing”. The company is looking at prospective properties to buy houses at a price below their actual values and flip them at a higher price which will help the company to enter the real estate </a:t>
            </a:r>
            <a:r>
              <a:rPr lang="en-US" altLang="en-US" dirty="0" smtClean="0"/>
              <a:t>market</a:t>
            </a:r>
            <a:r>
              <a:rPr lang="en-US" altLang="en-US" dirty="0"/>
              <a:t>.</a:t>
            </a: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10" y="0"/>
            <a:ext cx="6996600" cy="715800"/>
          </a:xfrm>
        </p:spPr>
        <p:txBody>
          <a:bodyPr/>
          <a:lstStyle/>
          <a:p>
            <a:r>
              <a:rPr lang="en-US" dirty="0"/>
              <a:t>CONCLUSION AND SCOPE FOR FUTURE WORK</a:t>
            </a:r>
            <a:endParaRPr lang="en-IN"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400" dirty="0">
                <a:solidFill>
                  <a:schemeClr val="tx1"/>
                </a:solidFill>
              </a:rPr>
              <a:t>During this project I have faced a problem of low amount of data for training the machine learning models upon.</a:t>
            </a:r>
          </a:p>
          <a:p>
            <a:pPr marL="285750" indent="-285750">
              <a:buFont typeface="Arial" panose="020B0604020202020204" pitchFamily="34" charset="0"/>
              <a:buChar char="•"/>
            </a:pPr>
            <a:r>
              <a:rPr lang="en-US" sz="1400" dirty="0">
                <a:solidFill>
                  <a:schemeClr val="tx1"/>
                </a:solidFill>
              </a:rPr>
              <a:t>Many columns are with same entries in more than 80% of rows which lead to reduction in our model performance.</a:t>
            </a:r>
          </a:p>
          <a:p>
            <a:pPr marL="285750" indent="-285750">
              <a:buFont typeface="Arial" panose="020B0604020202020204" pitchFamily="34" charset="0"/>
              <a:buChar char="•"/>
            </a:pPr>
            <a:r>
              <a:rPr lang="en-US" sz="1400" dirty="0">
                <a:solidFill>
                  <a:schemeClr val="tx1"/>
                </a:solidFill>
              </a:rPr>
              <a:t>One more issue present is there are large number of missing values in this data set, so we have to fill those missing values in correct manner manually.</a:t>
            </a:r>
          </a:p>
          <a:p>
            <a:pPr marL="285750" indent="-285750">
              <a:buFont typeface="Arial" panose="020B0604020202020204" pitchFamily="34" charset="0"/>
              <a:buChar char="•"/>
            </a:pPr>
            <a:r>
              <a:rPr lang="en-US" sz="1400" dirty="0">
                <a:solidFill>
                  <a:schemeClr val="tx1"/>
                </a:solidFill>
              </a:rPr>
              <a:t>We can still improve our model accuracy with some feature engineering and by doing some extensive </a:t>
            </a:r>
            <a:r>
              <a:rPr lang="en-US" sz="1400" dirty="0" err="1">
                <a:solidFill>
                  <a:schemeClr val="tx1"/>
                </a:solidFill>
              </a:rPr>
              <a:t>hyperparameter</a:t>
            </a:r>
            <a:r>
              <a:rPr lang="en-US" sz="1400" dirty="0">
                <a:solidFill>
                  <a:schemeClr val="tx1"/>
                </a:solidFill>
              </a:rPr>
              <a:t> tuning on it.</a:t>
            </a:r>
            <a:endParaRPr lang="en-IN" sz="1400" dirty="0">
              <a:solidFill>
                <a:schemeClr val="tx1"/>
              </a:solidFill>
            </a:endParaRPr>
          </a:p>
          <a:p>
            <a:pPr>
              <a:buFont typeface="Arial" panose="020B0604020202020204" pitchFamily="34" charset="0"/>
              <a:buChar char="•"/>
            </a:pPr>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52963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lvl="0"/>
            <a:r>
              <a:rPr lang="en-IN" sz="2800" dirty="0"/>
              <a:t>ACKNOWLEDGMENT</a:t>
            </a:r>
            <a:endParaRPr sz="2800" dirty="0"/>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solidFill>
                  <a:srgbClr val="00CEF6"/>
                </a:solidFill>
                <a:latin typeface="Source Sans Pro"/>
                <a:ea typeface="Source Sans Pro"/>
                <a:cs typeface="Source Sans Pro"/>
                <a:sym typeface="Source Sans Pro"/>
              </a:rPr>
              <a:t>1.</a:t>
            </a:r>
            <a:endParaRPr dirty="0">
              <a:solidFill>
                <a:srgbClr val="00CEF6"/>
              </a:solidFill>
              <a:latin typeface="Source Sans Pro"/>
              <a:ea typeface="Source Sans Pro"/>
              <a:cs typeface="Source Sans Pro"/>
              <a:sym typeface="Source Sans Pro"/>
            </a:endParaRPr>
          </a:p>
          <a:p>
            <a:r>
              <a:rPr lang="en-US" dirty="0"/>
              <a:t>I would like to express my deepest gratitude to my SME (Subject Matter Expert) </a:t>
            </a:r>
            <a:r>
              <a:rPr lang="en-US" b="1" dirty="0" err="1" smtClean="0"/>
              <a:t>Sapna</a:t>
            </a:r>
            <a:r>
              <a:rPr lang="en-US" b="1" dirty="0" smtClean="0"/>
              <a:t> </a:t>
            </a:r>
            <a:r>
              <a:rPr lang="en-US" b="1" dirty="0" err="1" smtClean="0"/>
              <a:t>Verma</a:t>
            </a:r>
            <a:r>
              <a:rPr lang="en-US" dirty="0" smtClean="0"/>
              <a:t> as </a:t>
            </a:r>
            <a:r>
              <a:rPr lang="en-US" dirty="0"/>
              <a:t>well as Flip </a:t>
            </a:r>
            <a:r>
              <a:rPr lang="en-US" dirty="0" err="1"/>
              <a:t>Robo</a:t>
            </a:r>
            <a:r>
              <a:rPr lang="en-US" dirty="0"/>
              <a:t> Technologies who gave me the opportunity to do this project </a:t>
            </a:r>
            <a:r>
              <a:rPr lang="en-US" dirty="0" smtClean="0"/>
              <a:t>on Housing Prediction Project, </a:t>
            </a:r>
            <a:r>
              <a:rPr lang="en-US" dirty="0"/>
              <a:t>which also helped me in doing lots of research wherein I came to know about so many new things.</a:t>
            </a:r>
          </a:p>
          <a:p>
            <a:pPr marL="0" lvl="0" indent="0" algn="l" rtl="0">
              <a:spcBef>
                <a:spcPts val="600"/>
              </a:spcBef>
              <a:spcAft>
                <a:spcPts val="0"/>
              </a:spcAft>
              <a:buNone/>
            </a:pPr>
            <a:endParaRPr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solidFill>
                  <a:srgbClr val="00CEF6"/>
                </a:solidFill>
                <a:latin typeface="Source Sans Pro"/>
                <a:ea typeface="Source Sans Pro"/>
                <a:cs typeface="Source Sans Pro"/>
                <a:sym typeface="Source Sans Pro"/>
              </a:rPr>
              <a:t>2.</a:t>
            </a:r>
            <a:endParaRPr dirty="0">
              <a:solidFill>
                <a:srgbClr val="00CEF6"/>
              </a:solidFill>
              <a:latin typeface="Source Sans Pro"/>
              <a:ea typeface="Source Sans Pro"/>
              <a:cs typeface="Source Sans Pro"/>
              <a:sym typeface="Source Sans Pro"/>
            </a:endParaRPr>
          </a:p>
          <a:p>
            <a:r>
              <a:rPr lang="en-US" dirty="0"/>
              <a:t>Also, I have utilized a few external resources that helped me to complete the project. I ensured that I learn from the samples and modify things according to my project requirement.</a:t>
            </a:r>
            <a:endParaRPr lang="en-I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39" y="220900"/>
            <a:ext cx="7393021" cy="4158574"/>
          </a:xfrm>
          <a:prstGeom prst="rect">
            <a:avLst/>
          </a:prstGeom>
        </p:spPr>
      </p:pic>
      <p:sp>
        <p:nvSpPr>
          <p:cNvPr id="2" name="Title 1"/>
          <p:cNvSpPr>
            <a:spLocks noGrp="1"/>
          </p:cNvSpPr>
          <p:nvPr>
            <p:ph type="title"/>
          </p:nvPr>
        </p:nvSpPr>
        <p:spPr/>
        <p:txBody>
          <a:bodyPr/>
          <a:lstStyle/>
          <a:p>
            <a:r>
              <a:rPr lang="en-US" sz="2800" dirty="0">
                <a:solidFill>
                  <a:schemeClr val="tx1"/>
                </a:solidFill>
              </a:rPr>
              <a:t>HOUSING SALE PRICE PREDICTION PROJECT</a:t>
            </a:r>
            <a:r>
              <a:rPr lang="en-IN" sz="2800" dirty="0">
                <a:solidFill>
                  <a:schemeClr val="tx1"/>
                </a:solidFill>
              </a:rPr>
              <a:t/>
            </a:r>
            <a:br>
              <a:rPr lang="en-IN" sz="2800" dirty="0">
                <a:solidFill>
                  <a:schemeClr val="tx1"/>
                </a:solidFill>
              </a:rPr>
            </a:br>
            <a:endParaRPr lang="en-IN" sz="28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10016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86" y="-195969"/>
            <a:ext cx="6996600" cy="715800"/>
          </a:xfrm>
        </p:spPr>
        <p:txBody>
          <a:bodyPr/>
          <a:lstStyle/>
          <a:p>
            <a:r>
              <a:rPr lang="en-US" dirty="0"/>
              <a:t>AGENDA</a:t>
            </a:r>
            <a:endParaRPr lang="en-IN" dirty="0"/>
          </a:p>
        </p:txBody>
      </p:sp>
      <p:sp>
        <p:nvSpPr>
          <p:cNvPr id="3" name="Text Placeholder 2"/>
          <p:cNvSpPr>
            <a:spLocks noGrp="1"/>
          </p:cNvSpPr>
          <p:nvPr>
            <p:ph type="body" idx="1"/>
          </p:nvPr>
        </p:nvSpPr>
        <p:spPr>
          <a:xfrm>
            <a:off x="920207" y="761962"/>
            <a:ext cx="6996600" cy="1922100"/>
          </a:xfrm>
        </p:spPr>
        <p:txBody>
          <a:bodyPr/>
          <a:lstStyle/>
          <a:p>
            <a:pPr>
              <a:buFont typeface="Wingdings" panose="05000000000000000000" pitchFamily="2" charset="2"/>
              <a:buChar char="§"/>
            </a:pPr>
            <a:r>
              <a:rPr lang="en-US" sz="1400" dirty="0">
                <a:solidFill>
                  <a:schemeClr val="tx1"/>
                </a:solidFill>
              </a:rPr>
              <a:t> Analytical Problem Framing</a:t>
            </a:r>
          </a:p>
          <a:p>
            <a:pPr marL="925830" lvl="1" indent="-514350">
              <a:buFont typeface="+mj-lt"/>
              <a:buAutoNum type="romanUcPeriod"/>
            </a:pPr>
            <a:r>
              <a:rPr lang="en-US" sz="1400" dirty="0">
                <a:solidFill>
                  <a:schemeClr val="tx1"/>
                </a:solidFill>
              </a:rPr>
              <a:t>Exploratory Data Analysis (EDA)</a:t>
            </a:r>
          </a:p>
          <a:p>
            <a:pPr marL="925830" lvl="1" indent="-514350">
              <a:buFont typeface="+mj-lt"/>
              <a:buAutoNum type="romanUcPeriod"/>
            </a:pPr>
            <a:r>
              <a:rPr lang="en-US" sz="1400" dirty="0">
                <a:solidFill>
                  <a:schemeClr val="tx1"/>
                </a:solidFill>
              </a:rPr>
              <a:t>Visualizations</a:t>
            </a:r>
          </a:p>
          <a:p>
            <a:pPr marL="411480" lvl="1"/>
            <a:endParaRPr lang="en-US" sz="1400" dirty="0">
              <a:solidFill>
                <a:schemeClr val="tx1"/>
              </a:solidFill>
            </a:endParaRPr>
          </a:p>
          <a:p>
            <a:pPr>
              <a:buFont typeface="Wingdings" panose="05000000000000000000" pitchFamily="2" charset="2"/>
              <a:buChar char="§"/>
            </a:pPr>
            <a:r>
              <a:rPr lang="en-US" sz="1400" dirty="0">
                <a:solidFill>
                  <a:schemeClr val="tx1"/>
                </a:solidFill>
              </a:rPr>
              <a:t> Data Pre-Processing on train and test datasets</a:t>
            </a:r>
          </a:p>
          <a:p>
            <a:pPr>
              <a:buFont typeface="Wingdings" panose="05000000000000000000" pitchFamily="2" charset="2"/>
              <a:buChar char="§"/>
            </a:pPr>
            <a:endParaRPr lang="en-US" sz="1400" dirty="0">
              <a:solidFill>
                <a:schemeClr val="tx1"/>
              </a:solidFill>
            </a:endParaRPr>
          </a:p>
          <a:p>
            <a:pPr>
              <a:buFont typeface="Wingdings" panose="05000000000000000000" pitchFamily="2" charset="2"/>
              <a:buChar char="§"/>
            </a:pPr>
            <a:r>
              <a:rPr lang="en-US" sz="1400" dirty="0">
                <a:solidFill>
                  <a:schemeClr val="tx1"/>
                </a:solidFill>
              </a:rPr>
              <a:t> Model/s Development and Evaluation</a:t>
            </a:r>
          </a:p>
          <a:p>
            <a:pPr>
              <a:buFont typeface="Wingdings" panose="05000000000000000000" pitchFamily="2" charset="2"/>
              <a:buChar char="§"/>
            </a:pPr>
            <a:endParaRPr lang="en-US" sz="1400" dirty="0">
              <a:solidFill>
                <a:schemeClr val="tx1"/>
              </a:solidFill>
            </a:endParaRPr>
          </a:p>
          <a:p>
            <a:pPr>
              <a:buFont typeface="Wingdings" panose="05000000000000000000" pitchFamily="2" charset="2"/>
              <a:buChar char="§"/>
            </a:pPr>
            <a:r>
              <a:rPr lang="en-US" sz="1400" dirty="0">
                <a:solidFill>
                  <a:schemeClr val="tx1"/>
                </a:solidFill>
              </a:rPr>
              <a:t> Performing hyper parameter tuning, saving the best model and predicting the label</a:t>
            </a:r>
          </a:p>
          <a:p>
            <a:endParaRPr lang="en-US" sz="1400" dirty="0">
              <a:solidFill>
                <a:schemeClr val="tx1"/>
              </a:solidFill>
            </a:endParaRPr>
          </a:p>
          <a:p>
            <a:pPr>
              <a:buFont typeface="Wingdings" panose="05000000000000000000" pitchFamily="2" charset="2"/>
              <a:buChar char="§"/>
            </a:pPr>
            <a:r>
              <a:rPr lang="en-US" sz="1400" dirty="0">
                <a:solidFill>
                  <a:schemeClr val="tx1"/>
                </a:solidFill>
              </a:rPr>
              <a:t> Conclusion and future work discussion</a:t>
            </a:r>
          </a:p>
          <a:p>
            <a:pPr marL="101600" indent="0">
              <a:buNone/>
            </a:pPr>
            <a:endParaRPr lang="en-IN" sz="5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33624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40" y="-85722"/>
            <a:ext cx="6996600" cy="715800"/>
          </a:xfrm>
        </p:spPr>
        <p:txBody>
          <a:bodyPr/>
          <a:lstStyle/>
          <a:p>
            <a:r>
              <a:rPr lang="en-US" dirty="0"/>
              <a:t>Hardware - Software Requirements and Tools Used</a:t>
            </a:r>
            <a:endParaRPr lang="en-IN" dirty="0"/>
          </a:p>
        </p:txBody>
      </p:sp>
      <p:sp>
        <p:nvSpPr>
          <p:cNvPr id="3" name="Text Placeholder 2"/>
          <p:cNvSpPr>
            <a:spLocks noGrp="1"/>
          </p:cNvSpPr>
          <p:nvPr>
            <p:ph type="body" idx="1"/>
          </p:nvPr>
        </p:nvSpPr>
        <p:spPr/>
        <p:txBody>
          <a:bodyPr/>
          <a:lstStyle/>
          <a:p>
            <a:r>
              <a:rPr lang="en-IN" sz="1400" dirty="0">
                <a:solidFill>
                  <a:schemeClr val="tx1"/>
                </a:solidFill>
              </a:rPr>
              <a:t>Hardware Used:</a:t>
            </a:r>
          </a:p>
          <a:p>
            <a:endParaRPr lang="en-IN" sz="1400" dirty="0">
              <a:solidFill>
                <a:schemeClr val="tx1"/>
              </a:solidFill>
            </a:endParaRPr>
          </a:p>
          <a:p>
            <a:pPr lvl="1" indent="-457200">
              <a:buFont typeface="Wingdings" panose="05000000000000000000" pitchFamily="2" charset="2"/>
              <a:buChar char="ü"/>
            </a:pPr>
            <a:r>
              <a:rPr lang="en-IN" sz="1400" dirty="0">
                <a:solidFill>
                  <a:schemeClr val="tx1"/>
                </a:solidFill>
              </a:rPr>
              <a:t>RAM: 8 GB</a:t>
            </a:r>
          </a:p>
          <a:p>
            <a:pPr lvl="1" indent="-457200">
              <a:buFont typeface="Wingdings" panose="05000000000000000000" pitchFamily="2" charset="2"/>
              <a:buChar char="ü"/>
            </a:pPr>
            <a:r>
              <a:rPr lang="en-IN" sz="1400" dirty="0">
                <a:solidFill>
                  <a:schemeClr val="tx1"/>
                </a:solidFill>
              </a:rPr>
              <a:t>CPU: </a:t>
            </a:r>
            <a:r>
              <a:rPr lang="pt-BR" sz="1400" dirty="0">
                <a:solidFill>
                  <a:schemeClr val="tx1"/>
                </a:solidFill>
              </a:rPr>
              <a:t>Intel(R) Core(TM) i5-8250U CPU @ 1.60GHz   1.80 </a:t>
            </a:r>
            <a:r>
              <a:rPr lang="pt-BR" sz="1400" dirty="0" smtClean="0">
                <a:solidFill>
                  <a:schemeClr val="tx1"/>
                </a:solidFill>
              </a:rPr>
              <a:t>GHz</a:t>
            </a:r>
          </a:p>
          <a:p>
            <a:pPr lvl="1" indent="-457200">
              <a:buFont typeface="Wingdings" panose="05000000000000000000" pitchFamily="2" charset="2"/>
              <a:buChar char="ü"/>
            </a:pPr>
            <a:r>
              <a:rPr lang="en-IN" sz="1400" dirty="0" smtClean="0">
                <a:solidFill>
                  <a:schemeClr val="tx1"/>
                </a:solidFill>
              </a:rPr>
              <a:t>System type</a:t>
            </a:r>
            <a:r>
              <a:rPr lang="en-IN" sz="1400" dirty="0">
                <a:solidFill>
                  <a:schemeClr val="tx1"/>
                </a:solidFill>
              </a:rPr>
              <a:t>: 64-bit operating system, x64-based processor</a:t>
            </a:r>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48686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504" y="0"/>
            <a:ext cx="6996600" cy="715800"/>
          </a:xfrm>
        </p:spPr>
        <p:txBody>
          <a:bodyPr/>
          <a:lstStyle/>
          <a:p>
            <a:r>
              <a:rPr lang="en-US" dirty="0"/>
              <a:t>Hardware - Software Requirements and Tools Used</a:t>
            </a:r>
            <a:endParaRPr lang="en-IN" dirty="0"/>
          </a:p>
        </p:txBody>
      </p:sp>
      <p:sp>
        <p:nvSpPr>
          <p:cNvPr id="3" name="Text Placeholder 2"/>
          <p:cNvSpPr>
            <a:spLocks noGrp="1"/>
          </p:cNvSpPr>
          <p:nvPr>
            <p:ph type="body" idx="1"/>
          </p:nvPr>
        </p:nvSpPr>
        <p:spPr>
          <a:xfrm>
            <a:off x="937504" y="878694"/>
            <a:ext cx="6996600" cy="1922100"/>
          </a:xfrm>
        </p:spPr>
        <p:txBody>
          <a:bodyPr/>
          <a:lstStyle/>
          <a:p>
            <a:r>
              <a:rPr lang="en-IN" sz="1400" dirty="0">
                <a:solidFill>
                  <a:schemeClr val="tx1"/>
                </a:solidFill>
              </a:rPr>
              <a:t>Software Used:</a:t>
            </a:r>
          </a:p>
          <a:p>
            <a:endParaRPr lang="en-IN" sz="1400" dirty="0">
              <a:solidFill>
                <a:schemeClr val="tx1"/>
              </a:solidFill>
            </a:endParaRPr>
          </a:p>
          <a:p>
            <a:pPr lvl="1" indent="-457200">
              <a:buFont typeface="Wingdings" panose="05000000000000000000" pitchFamily="2" charset="2"/>
              <a:buChar char="ü"/>
            </a:pPr>
            <a:r>
              <a:rPr lang="en-IN" sz="1400" dirty="0">
                <a:solidFill>
                  <a:schemeClr val="tx1"/>
                </a:solidFill>
              </a:rPr>
              <a:t>Programming language: Python</a:t>
            </a:r>
          </a:p>
          <a:p>
            <a:pPr lvl="1" indent="-457200">
              <a:buFont typeface="Wingdings" panose="05000000000000000000" pitchFamily="2" charset="2"/>
              <a:buChar char="ü"/>
            </a:pPr>
            <a:r>
              <a:rPr lang="en-IN" sz="1400" dirty="0">
                <a:solidFill>
                  <a:schemeClr val="tx1"/>
                </a:solidFill>
              </a:rPr>
              <a:t>Distribution: Anaconda Navigator</a:t>
            </a:r>
          </a:p>
          <a:p>
            <a:pPr lvl="1" indent="-457200">
              <a:buFont typeface="Wingdings" panose="05000000000000000000" pitchFamily="2" charset="2"/>
              <a:buChar char="ü"/>
            </a:pPr>
            <a:r>
              <a:rPr lang="en-US" sz="1400" dirty="0">
                <a:solidFill>
                  <a:schemeClr val="tx1"/>
                </a:solidFill>
              </a:rPr>
              <a:t>Browser based language shell: </a:t>
            </a:r>
            <a:r>
              <a:rPr lang="en-US" sz="1400" dirty="0" err="1">
                <a:solidFill>
                  <a:schemeClr val="tx1"/>
                </a:solidFill>
              </a:rPr>
              <a:t>Jupyter</a:t>
            </a:r>
            <a:r>
              <a:rPr lang="en-US" sz="1400" dirty="0">
                <a:solidFill>
                  <a:schemeClr val="tx1"/>
                </a:solidFill>
              </a:rPr>
              <a:t> Notebook</a:t>
            </a:r>
          </a:p>
          <a:p>
            <a:endParaRPr lang="en-IN" sz="1400" dirty="0">
              <a:solidFill>
                <a:schemeClr val="tx1"/>
              </a:solidFill>
            </a:endParaRPr>
          </a:p>
          <a:p>
            <a:r>
              <a:rPr lang="en-IN" sz="1400" dirty="0">
                <a:solidFill>
                  <a:schemeClr val="tx1"/>
                </a:solidFill>
              </a:rPr>
              <a:t>Libraries/Packages Used:</a:t>
            </a:r>
          </a:p>
          <a:p>
            <a:endParaRPr lang="en-IN" sz="1400" dirty="0">
              <a:solidFill>
                <a:schemeClr val="tx1"/>
              </a:solidFill>
            </a:endParaRPr>
          </a:p>
          <a:p>
            <a:r>
              <a:rPr lang="en-US" sz="1400" dirty="0">
                <a:solidFill>
                  <a:schemeClr val="tx1"/>
                </a:solidFill>
              </a:rPr>
              <a:t>Pandas, </a:t>
            </a:r>
            <a:r>
              <a:rPr lang="en-US" sz="1400" dirty="0" err="1">
                <a:solidFill>
                  <a:schemeClr val="tx1"/>
                </a:solidFill>
              </a:rPr>
              <a:t>NumPy</a:t>
            </a:r>
            <a:r>
              <a:rPr lang="en-US" sz="1400" dirty="0">
                <a:solidFill>
                  <a:schemeClr val="tx1"/>
                </a:solidFill>
              </a:rPr>
              <a:t>, </a:t>
            </a:r>
            <a:r>
              <a:rPr lang="en-US" sz="1400" dirty="0" err="1">
                <a:solidFill>
                  <a:schemeClr val="tx1"/>
                </a:solidFill>
              </a:rPr>
              <a:t>matplotlib</a:t>
            </a:r>
            <a:r>
              <a:rPr lang="en-US" sz="1400" dirty="0">
                <a:solidFill>
                  <a:schemeClr val="tx1"/>
                </a:solidFill>
              </a:rPr>
              <a:t>, </a:t>
            </a:r>
            <a:r>
              <a:rPr lang="en-US" sz="1400" dirty="0" err="1">
                <a:solidFill>
                  <a:schemeClr val="tx1"/>
                </a:solidFill>
              </a:rPr>
              <a:t>seaborn</a:t>
            </a:r>
            <a:r>
              <a:rPr lang="en-US" sz="1400" dirty="0">
                <a:solidFill>
                  <a:schemeClr val="tx1"/>
                </a:solidFill>
              </a:rPr>
              <a:t>, </a:t>
            </a:r>
            <a:r>
              <a:rPr lang="en-US" sz="1400" dirty="0" err="1">
                <a:solidFill>
                  <a:schemeClr val="tx1"/>
                </a:solidFill>
              </a:rPr>
              <a:t>scikit</a:t>
            </a:r>
            <a:r>
              <a:rPr lang="en-US" sz="1400" dirty="0">
                <a:solidFill>
                  <a:schemeClr val="tx1"/>
                </a:solidFill>
              </a:rPr>
              <a:t>-learn and</a:t>
            </a:r>
          </a:p>
          <a:p>
            <a:r>
              <a:rPr lang="en-IN" sz="1400" dirty="0" err="1">
                <a:solidFill>
                  <a:schemeClr val="tx1"/>
                </a:solidFill>
              </a:rPr>
              <a:t>pandas_profiling</a:t>
            </a:r>
            <a:endParaRPr lang="en-IN" sz="1400" dirty="0">
              <a:solidFill>
                <a:schemeClr val="tx1"/>
              </a:solidFill>
            </a:endParaRPr>
          </a:p>
          <a:p>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42649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84" y="0"/>
            <a:ext cx="6996600" cy="715800"/>
          </a:xfrm>
        </p:spPr>
        <p:txBody>
          <a:bodyPr/>
          <a:lstStyle/>
          <a:p>
            <a:r>
              <a:rPr lang="en-US" dirty="0"/>
              <a:t>PROBLEM STATEMENT</a:t>
            </a:r>
            <a:endParaRPr lang="en-IN" dirty="0"/>
          </a:p>
        </p:txBody>
      </p:sp>
      <p:sp>
        <p:nvSpPr>
          <p:cNvPr id="3" name="Text Placeholder 2"/>
          <p:cNvSpPr>
            <a:spLocks noGrp="1"/>
          </p:cNvSpPr>
          <p:nvPr>
            <p:ph type="body" idx="1"/>
          </p:nvPr>
        </p:nvSpPr>
        <p:spPr>
          <a:xfrm>
            <a:off x="926693" y="904634"/>
            <a:ext cx="6996600" cy="1922100"/>
          </a:xfrm>
        </p:spPr>
        <p:txBody>
          <a:bodyPr/>
          <a:lstStyle/>
          <a:p>
            <a:r>
              <a:rPr lang="en-US" sz="1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sz="1400" dirty="0"/>
              <a:t>Data science comes as a very important tool to solve problems in the domain to help the companies increase their overall revenue, profits, improving their marketing strategies and focusing on changing trends in house sales and purchases. </a:t>
            </a:r>
          </a:p>
          <a:p>
            <a:r>
              <a:rPr lang="en-US" sz="1400" dirty="0"/>
              <a:t>Predictive modelling, Market mix modelling, recommendation systems are some of the machine learning techniques used for achieving the business goals for housing companies. Our problem is related to one such housing company.</a:t>
            </a:r>
          </a:p>
          <a:p>
            <a:endParaRPr lang="en-IN" sz="1400" dirty="0"/>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02129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IN" dirty="0"/>
              <a:t>ANALYTICAL PROBLEM FRAMING</a:t>
            </a:r>
          </a:p>
        </p:txBody>
      </p:sp>
      <p:sp>
        <p:nvSpPr>
          <p:cNvPr id="3" name="Text Placeholder 2"/>
          <p:cNvSpPr>
            <a:spLocks noGrp="1"/>
          </p:cNvSpPr>
          <p:nvPr>
            <p:ph type="body" idx="1"/>
          </p:nvPr>
        </p:nvSpPr>
        <p:spPr>
          <a:xfrm>
            <a:off x="1075850" y="1151069"/>
            <a:ext cx="6996600" cy="1922100"/>
          </a:xfrm>
        </p:spPr>
        <p:txBody>
          <a:bodyPr/>
          <a:lstStyle/>
          <a:p>
            <a:r>
              <a:rPr lang="en-US" sz="1400" dirty="0"/>
              <a:t>As we are provided with two sets of data, one is for training and other for testing. Here  we need to build a machine learning model using train dataset and then by using that model we will make predictions for test dataset.</a:t>
            </a:r>
          </a:p>
          <a:p>
            <a:r>
              <a:rPr lang="en-US" sz="1400" dirty="0"/>
              <a:t>Both the datasets are in csv format, train dataset has 1168 rows and 81 columns whereas test dataset has 292 rows and 80 columns. Here in the test dataset we do not have the target label and need to predict the same.</a:t>
            </a:r>
          </a:p>
          <a:p>
            <a:r>
              <a:rPr lang="en-US" sz="1400" dirty="0"/>
              <a:t>And as we have to predict house sale prices in this problem which is a continuous data, I will be using different regression machine learning models.</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41559988"/>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1166</Words>
  <Application>Microsoft Office PowerPoint</Application>
  <PresentationFormat>On-screen Show (16:9)</PresentationFormat>
  <Paragraphs>152</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 New</vt:lpstr>
      <vt:lpstr>Source Sans Pro</vt:lpstr>
      <vt:lpstr>Wingdings</vt:lpstr>
      <vt:lpstr>Oswald</vt:lpstr>
      <vt:lpstr>Arial</vt:lpstr>
      <vt:lpstr>Quince template</vt:lpstr>
      <vt:lpstr>HOUSE PREDICTION PROJECT</vt:lpstr>
      <vt:lpstr>HELLO!</vt:lpstr>
      <vt:lpstr>ACKNOWLEDGMENT</vt:lpstr>
      <vt:lpstr>HOUSING SALE PRICE PREDICTION PROJECT </vt:lpstr>
      <vt:lpstr>AGENDA</vt:lpstr>
      <vt:lpstr>Hardware - Software Requirements and Tools Used</vt:lpstr>
      <vt:lpstr>Hardware - Software Requirements and Tools Used</vt:lpstr>
      <vt:lpstr>PROBLEM STATEMENT</vt:lpstr>
      <vt:lpstr>ANALYTICAL PROBLEM FRAMING</vt:lpstr>
      <vt:lpstr>DATA PRE PROCESSING</vt:lpstr>
      <vt:lpstr>DATA PRE PROCESSING</vt:lpstr>
      <vt:lpstr>EXPLORATORY DATA ANALYSIS (EDA) AND VISUALIZATION</vt:lpstr>
      <vt:lpstr>STRIP PLOT</vt:lpstr>
      <vt:lpstr>SCATTER PLOT</vt:lpstr>
      <vt:lpstr>HEATMAP</vt:lpstr>
      <vt:lpstr>BAR GRAPH</vt:lpstr>
      <vt:lpstr>PowerPoint Presentation</vt:lpstr>
      <vt:lpstr>MODEL/S DEVELOPMENT</vt:lpstr>
      <vt:lpstr>EVALUATION AND HYPER PARAMETER TUNING</vt:lpstr>
      <vt:lpstr>CONCLUSION AND SCOPE FOR FUTURE WORK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PREDICTION PROJECT</dc:title>
  <dc:creator>ITACHI UCHIHA</dc:creator>
  <cp:lastModifiedBy>ITACHI UCHIHA</cp:lastModifiedBy>
  <cp:revision>8</cp:revision>
  <dcterms:modified xsi:type="dcterms:W3CDTF">2022-03-16T21:36:42Z</dcterms:modified>
</cp:coreProperties>
</file>