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3" r:id="rId8"/>
    <p:sldId id="264" r:id="rId9"/>
    <p:sldId id="262"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0792A3D-BFDA-4D8D-8725-4C37441DC956}" type="datetimeFigureOut">
              <a:rPr lang="en-IN" smtClean="0"/>
              <a:t>11-02-2022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F3C6A4-F205-4F42-B766-4F1399992CEC}" type="slidenum">
              <a:rPr lang="en-IN" smtClean="0"/>
              <a:t>‹#›</a:t>
            </a:fld>
            <a:endParaRPr lang="en-IN"/>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49081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792A3D-BFDA-4D8D-8725-4C37441DC956}" type="datetimeFigureOut">
              <a:rPr lang="en-IN" smtClean="0"/>
              <a:t>11-02-2022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F3C6A4-F205-4F42-B766-4F1399992CEC}" type="slidenum">
              <a:rPr lang="en-IN" smtClean="0"/>
              <a:t>‹#›</a:t>
            </a:fld>
            <a:endParaRPr lang="en-IN"/>
          </a:p>
        </p:txBody>
      </p:sp>
    </p:spTree>
    <p:extLst>
      <p:ext uri="{BB962C8B-B14F-4D97-AF65-F5344CB8AC3E}">
        <p14:creationId xmlns:p14="http://schemas.microsoft.com/office/powerpoint/2010/main" val="3050100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792A3D-BFDA-4D8D-8725-4C37441DC956}" type="datetimeFigureOut">
              <a:rPr lang="en-IN" smtClean="0"/>
              <a:t>11-02-2022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F3C6A4-F205-4F42-B766-4F1399992CEC}"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2236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792A3D-BFDA-4D8D-8725-4C37441DC956}" type="datetimeFigureOut">
              <a:rPr lang="en-IN" smtClean="0"/>
              <a:t>11-02-2022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F3C6A4-F205-4F42-B766-4F1399992CEC}" type="slidenum">
              <a:rPr lang="en-IN" smtClean="0"/>
              <a:t>‹#›</a:t>
            </a:fld>
            <a:endParaRPr lang="en-IN"/>
          </a:p>
        </p:txBody>
      </p:sp>
    </p:spTree>
    <p:extLst>
      <p:ext uri="{BB962C8B-B14F-4D97-AF65-F5344CB8AC3E}">
        <p14:creationId xmlns:p14="http://schemas.microsoft.com/office/powerpoint/2010/main" val="2589537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792A3D-BFDA-4D8D-8725-4C37441DC956}" type="datetimeFigureOut">
              <a:rPr lang="en-IN" smtClean="0"/>
              <a:t>11-02-2022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F3C6A4-F205-4F42-B766-4F1399992CEC}" type="slidenum">
              <a:rPr lang="en-IN" smtClean="0"/>
              <a:t>‹#›</a:t>
            </a:fld>
            <a:endParaRPr lang="en-IN"/>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30305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792A3D-BFDA-4D8D-8725-4C37441DC956}" type="datetimeFigureOut">
              <a:rPr lang="en-IN" smtClean="0"/>
              <a:t>11-02-2022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F3C6A4-F205-4F42-B766-4F1399992CEC}" type="slidenum">
              <a:rPr lang="en-IN" smtClean="0"/>
              <a:t>‹#›</a:t>
            </a:fld>
            <a:endParaRPr lang="en-IN"/>
          </a:p>
        </p:txBody>
      </p:sp>
    </p:spTree>
    <p:extLst>
      <p:ext uri="{BB962C8B-B14F-4D97-AF65-F5344CB8AC3E}">
        <p14:creationId xmlns:p14="http://schemas.microsoft.com/office/powerpoint/2010/main" val="570931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0792A3D-BFDA-4D8D-8725-4C37441DC956}" type="datetimeFigureOut">
              <a:rPr lang="en-IN" smtClean="0"/>
              <a:t>11-02-2022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F3C6A4-F205-4F42-B766-4F1399992CEC}" type="slidenum">
              <a:rPr lang="en-IN" smtClean="0"/>
              <a:t>‹#›</a:t>
            </a:fld>
            <a:endParaRPr lang="en-IN"/>
          </a:p>
        </p:txBody>
      </p:sp>
    </p:spTree>
    <p:extLst>
      <p:ext uri="{BB962C8B-B14F-4D97-AF65-F5344CB8AC3E}">
        <p14:creationId xmlns:p14="http://schemas.microsoft.com/office/powerpoint/2010/main" val="2129279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0792A3D-BFDA-4D8D-8725-4C37441DC956}" type="datetimeFigureOut">
              <a:rPr lang="en-IN" smtClean="0"/>
              <a:t>11-02-2022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F3C6A4-F205-4F42-B766-4F1399992CEC}" type="slidenum">
              <a:rPr lang="en-IN" smtClean="0"/>
              <a:t>‹#›</a:t>
            </a:fld>
            <a:endParaRPr lang="en-IN"/>
          </a:p>
        </p:txBody>
      </p:sp>
    </p:spTree>
    <p:extLst>
      <p:ext uri="{BB962C8B-B14F-4D97-AF65-F5344CB8AC3E}">
        <p14:creationId xmlns:p14="http://schemas.microsoft.com/office/powerpoint/2010/main" val="1322025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792A3D-BFDA-4D8D-8725-4C37441DC956}" type="datetimeFigureOut">
              <a:rPr lang="en-IN" smtClean="0"/>
              <a:t>11-02-2022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1F3C6A4-F205-4F42-B766-4F1399992CEC}" type="slidenum">
              <a:rPr lang="en-IN" smtClean="0"/>
              <a:t>‹#›</a:t>
            </a:fld>
            <a:endParaRPr lang="en-IN"/>
          </a:p>
        </p:txBody>
      </p:sp>
    </p:spTree>
    <p:extLst>
      <p:ext uri="{BB962C8B-B14F-4D97-AF65-F5344CB8AC3E}">
        <p14:creationId xmlns:p14="http://schemas.microsoft.com/office/powerpoint/2010/main" val="1532251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792A3D-BFDA-4D8D-8725-4C37441DC956}" type="datetimeFigureOut">
              <a:rPr lang="en-IN" smtClean="0"/>
              <a:t>11-02-2022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F3C6A4-F205-4F42-B766-4F1399992CEC}" type="slidenum">
              <a:rPr lang="en-IN" smtClean="0"/>
              <a:t>‹#›</a:t>
            </a:fld>
            <a:endParaRPr lang="en-IN"/>
          </a:p>
        </p:txBody>
      </p:sp>
    </p:spTree>
    <p:extLst>
      <p:ext uri="{BB962C8B-B14F-4D97-AF65-F5344CB8AC3E}">
        <p14:creationId xmlns:p14="http://schemas.microsoft.com/office/powerpoint/2010/main" val="393664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792A3D-BFDA-4D8D-8725-4C37441DC956}" type="datetimeFigureOut">
              <a:rPr lang="en-IN" smtClean="0"/>
              <a:t>11-02-2022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F3C6A4-F205-4F42-B766-4F1399992CEC}"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9536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792A3D-BFDA-4D8D-8725-4C37441DC956}" type="datetimeFigureOut">
              <a:rPr lang="en-IN" smtClean="0"/>
              <a:t>11-02-2022</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1F3C6A4-F205-4F42-B766-4F1399992CEC}" type="slidenum">
              <a:rPr lang="en-IN" smtClean="0"/>
              <a:t>‹#›</a:t>
            </a:fld>
            <a:endParaRPr lang="en-IN"/>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15125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Customer </a:t>
            </a:r>
            <a:r>
              <a:rPr lang="en-US" dirty="0" err="1" smtClean="0"/>
              <a:t>Rentation</a:t>
            </a:r>
            <a:r>
              <a:rPr lang="en-US" dirty="0" smtClean="0"/>
              <a:t> Project</a:t>
            </a:r>
            <a:endParaRPr lang="en-IN" dirty="0"/>
          </a:p>
        </p:txBody>
      </p:sp>
      <p:sp>
        <p:nvSpPr>
          <p:cNvPr id="3" name="Subtitle 2"/>
          <p:cNvSpPr>
            <a:spLocks noGrp="1"/>
          </p:cNvSpPr>
          <p:nvPr>
            <p:ph type="subTitle" idx="1"/>
          </p:nvPr>
        </p:nvSpPr>
        <p:spPr/>
        <p:txBody>
          <a:bodyPr/>
          <a:lstStyle/>
          <a:p>
            <a:r>
              <a:rPr lang="en-US" dirty="0" smtClean="0"/>
              <a:t>Name: Pratyush Ghosh</a:t>
            </a:r>
          </a:p>
          <a:p>
            <a:r>
              <a:rPr lang="en-US" dirty="0" smtClean="0"/>
              <a:t>Internship: 23</a:t>
            </a:r>
            <a:endParaRPr lang="en-IN" dirty="0"/>
          </a:p>
        </p:txBody>
      </p:sp>
    </p:spTree>
    <p:extLst>
      <p:ext uri="{BB962C8B-B14F-4D97-AF65-F5344CB8AC3E}">
        <p14:creationId xmlns:p14="http://schemas.microsoft.com/office/powerpoint/2010/main" val="195047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a:t>
            </a:r>
            <a:endParaRPr lang="en-IN" dirty="0"/>
          </a:p>
        </p:txBody>
      </p:sp>
      <p:sp>
        <p:nvSpPr>
          <p:cNvPr id="3" name="Content Placeholder 2"/>
          <p:cNvSpPr>
            <a:spLocks noGrp="1"/>
          </p:cNvSpPr>
          <p:nvPr>
            <p:ph idx="1"/>
          </p:nvPr>
        </p:nvSpPr>
        <p:spPr/>
        <p:txBody>
          <a:bodyPr/>
          <a:lstStyle/>
          <a:p>
            <a:r>
              <a:rPr lang="en-US" dirty="0" smtClean="0"/>
              <a:t>Renaming the column for better understanding:</a:t>
            </a:r>
          </a:p>
          <a:p>
            <a:endParaRPr lang="en-IN" dirty="0"/>
          </a:p>
        </p:txBody>
      </p:sp>
      <p:pic>
        <p:nvPicPr>
          <p:cNvPr id="4" name="Picture 3"/>
          <p:cNvPicPr>
            <a:picLocks noChangeAspect="1"/>
          </p:cNvPicPr>
          <p:nvPr/>
        </p:nvPicPr>
        <p:blipFill rotWithShape="1">
          <a:blip r:embed="rId2"/>
          <a:srcRect l="12609" t="22776" r="14274" b="19533"/>
          <a:stretch/>
        </p:blipFill>
        <p:spPr>
          <a:xfrm>
            <a:off x="1024128" y="2715768"/>
            <a:ext cx="7900415" cy="3520441"/>
          </a:xfrm>
          <a:prstGeom prst="rect">
            <a:avLst/>
          </a:prstGeom>
        </p:spPr>
      </p:pic>
    </p:spTree>
    <p:extLst>
      <p:ext uri="{BB962C8B-B14F-4D97-AF65-F5344CB8AC3E}">
        <p14:creationId xmlns:p14="http://schemas.microsoft.com/office/powerpoint/2010/main" val="29879499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356616"/>
            <a:ext cx="9720072" cy="1499616"/>
          </a:xfrm>
        </p:spPr>
        <p:txBody>
          <a:bodyPr/>
          <a:lstStyle/>
          <a:p>
            <a:r>
              <a:rPr lang="en-US" dirty="0" err="1" smtClean="0"/>
              <a:t>VIsulaisation</a:t>
            </a:r>
            <a:endParaRPr lang="en-IN"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905128" y="750428"/>
            <a:ext cx="9720262" cy="4003196"/>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8" descr="data:image/png;base64,iVBORw0KGgoAAAANSUhEUgAAAwkAAAFACAYAAAD3UzABAAAAOXRFWHRTb2Z0d2FyZQBNYXRwbG90bGliIHZlcnNpb24zLjMuNCwgaHR0cHM6Ly9tYXRwbG90bGliLm9yZy8QVMy6AAAACXBIWXMAAAsTAAALEwEAmpwYAAA7qElEQVR4nO3deVhV5f7//xeTaKGIgiiOmaKSJEc0jcAtypHUSlSc65NaFlrZcagcyKNpHcoM42RZTnk6auWEU6YiSGZaNDikaXkcIFADIhANmfbvD7/tXytQQWFv0Ofjurou1nDf6712sN2vfd9rLTuz2WwWAAAAAPw/9rYuAAAAAEDVQkgAAAAAYEBIAAAAAGBASAAAAABgQEgAAAAAYEBIAAAAAGBASAAAAABg4GjrAq5HWlqarUsAAAC4Ji8vL1uXAFwXRhIAAAAAGBASAAAAABgQEgAAAAAYVMtrEgAAAFA2ZrNZ6enpKigosHUpqEKcnJzk4eEhOzu7UrcTEgAAAG5i6enpKiwsVI0aNWxdCqqQgoICpaenq0GDBqVuZ7oRAADATaygoEBOTk62LgNVjJOT01VHlwgJAAAAAAwICQAAAKg0eXl5Cg0NVffu3RUUFKRXX33Vsm3jxo0KCgqSp6en9u/ff82+FixYoAYNGigzM9Oy7s0339Q999yje++9V/Hx8aW2e/fdd3Xx4kXL8rBhw5SdnX39J3UL4JoEAACAW0jyPx6t0P6azV9+1e3Ozs5au3atXFxcVFBQoAcffFA9e/ZUp06d1LZtWy1btkyTJ0++5nFSU1OVmJioJk2aWNYdO3ZM69ev1+7du3X27FmFh4dr3759cnBwMLR97733FB4erttuu02StGrVqus401sLIwkAAACoNHZ2dnJxcZF0+fqIgoICyx11vL291apVqzL18+KLL2rGjBmGu/F8+umn6t+/v5ydndW8eXPdcccd+vbbbw3tFi1apLNnz2rAgAHq37+/JMnf31+ZmZlKTk5WQECAJkyYoG7duikiIkKJiYnq27evunTpYunrwoULevbZZ9WrVy/16NFDW7dulSQdPXpUoaGhCg4Olslk0okTJ27sxapCCAkAAACoVEVFRQoODpaPj49MJpP8/f3L1f7TTz9Vo0aN1L59e8P6M2fOyMvLy7Ls5eWls2fPGvYZM2aMGjZsqHXr1mn9+vUl+j558qTGjBmjXbt26fjx41q3bp02b96smTNnav78+ZKk+fPnKzAwUNu3b9f69es1a9YsXbhwQcuXL9eYMWOUkJCgHTt2qFGjRuU6r6rMKtON0tLSFB0dbVn+5ZdfNHjwYJlMJkVHRys9PV0eHh6aMGGCJWkCALBt4xlbl1BC6EM3z4cAwFocHByUkJCg7OxsjRw5Uj/88IPatWtXprYXL17U/Pnz9fHHH5fYZjabb7i2Zs2aycfHR5LUpk0bBQUFyc7OTu3atVNKSookadeuXdq2bZvefvttSdKlS5eUmpqqTp06af78+UpLS9MDDzygli1b3nA9VYVVQoKXl5fmzp0rSSouLtaTTz6pe+65R7GxsfL19VVYWJhiY2MVGxurhx9+2BolAQAAwMpcXV0VEBCg+Pj4q4aE8ePH69ChQ2rYsKFefPFFJScnKzg4WNLlL59DQkL06aefysvLS2lpaZZ2aWlpatiwYblqcnZ2tvxsb29vWba3t1dRUZGky2Fk6dKlJaZGeXt7q2PHjoqLi9PgwYMVHR2toKCgch2/qrL6dKM//od7eHgoKSlJJpNJkmQymZSUlGTtcgAAAFCJMjIyLHcS+v333/XZZ5+pdevWV20TExOjhIQErVq1Sj4+Pjpy5Ii++eYbffPNN/Ly8lJcXJw8PT0VGhqq9evX69KlSzp9+rROnDihjh07lujPxcVFubm5130OwcHBWrx4sWXk4tChQ5KkU6dOqUWLFhozZozuv/9+HTly5LqPUdVY/e5Ge/bs0X333SdJys7OlpubmyTJzc1NOTk51i4HAAAAlejcuXN65plnVFRUJLPZrIceeki9evWSJG3ZskXTpk1TZmamhg8frvbt25c6rehK2rZtq379+ikwMFCOjo569dVXS9zZSJIeeeQRDRs2TJ6enqVel3AtEydOVGRkpLp37y6z2aymTZtqxYoV2rBhg9asWSNHR0c1aNBAkyZNKnffVZWduSImc5VRYWGhnnzySc2bN09169bVyJEj9f7771u2jxo1SsuWLSvRLi4uTnFxcZKkqKgo5efnW6tkAIANrVh6yNYllDBitK+tS0A1UqNGDVuXoNTU1CpRB6qe/Px8NW7cuNRtVh1J+O6773THHXeobt26ki7PS8vKypKbm5uysrJUp06dUtuFhIQoJCTEspyRkWGNcgEAKIF/g1Aef77zDlCdWPWahD9PNZKkTp06KTExUZKUmJiozp07W7McAAAAAKWwWki4dOmSDh48qC5duljWhYWF6eDBgxo/frwOHjyosLAwa5UDAAAA4Aqsek1CRfnzra4AADcvnpOA6q4qTDfimgRcydWuSeCJywAAAAAMCAkAAAAADAgJAAAAqHRFRUXq0aOHRowYYVm3ceNGBQUFydPTU/v37y+1XXJystauXWtZ3r9/v6ZNm1bZ5VaIPXv2GM63ovevTFZ/mBoAAABsZ8Tizyq0vxWPdyvTfu+99568vb11/vx5y7q2bdtq2bJlmjx58hXbpaSkaN26dRo4cKAkyc/PT35+fjdUM66NkQQAAABUqrS0NMXFxZX4ltzb21utWrW6ats5c+Zo3759Cg4O1sKFCw3ftr/22mt6+umnNWjQIPn7+2vz5s2aNWuWTCaThgwZooKCAknSgQMH1K9fP4WEhGjw4ME6d+6cJGnRokUKDAyUyWTSE088UeLYycnJevDBB9WzZ0/17NlTX331laTL3/iHhYVp9OjRCggIUEREhP64F1B8fLwCAgL0wAMPaMuWLaWe05X6laTz58/r0UcfVWBgoCZPnqzi4mJJ0rp162QymdStWze99NJLkqRly5Zp1qxZlrYffvihpk6dKklavXq1QkNDFRwcrEmTJqmoqOiqr/NfERIAAABQqSIjIzVjxgzZ25f/o2dkZKS6du2qhIQERURElNh+6tQprVy5UsuXL9dTTz2lwMBAJSYmqmbNmtqxY4cKCgo0depULVmyRHFxcRo+fLheeeUVSVJMTIx27typxMREzZ07t0Tf7u7uWr16tXbu3KlFixZp+vTplm2HDh3SnDlz9Pnnn+v06dP68ssvlZeXp4kTJ+q///2vNm3apF9++aXUc7pav999951mzZqlxMREnTp1Slu2bNHZs2c1e/ZsrV27VvHx8dq/f78++eQTPfjgg4YgEhsbq379+unHH3/Uhg0btHnzZiUkJMjBwUFr1qwp1+vOdCMAAABUmu3bt8vd3V0dOnTQnj17Krz/nj17ysnJST4+PpbrHiSpXbt2SklJ0fHjx3X06FENGjRIklRcXKwGDRpIknx8fDR27Fj17t1bvXv3LtF3YWGhpkyZosOHD8ve3l4nTpywbPvb3/5mucVt+/btlZKSottvv13NmjVTy5YtJUnh4eH64IMPyt1vixYtJEkDBgzQl19+KUdHRwUEBMjd3V2SNHDgQO3du1d9+vRR8+bN9fXXX6tly5Y6fvy4unTpoqVLl+rAgQPq1auXJCkvL8/StqwICQAAAKg0X331lbZt26adO3cqLy9Pubm5Gjt2rN55550K6f+PZ0DY29vL0dFRdnZ2luXCwkKZzWa1adNGW7duLdF25cqV2rt3r7Zt26Y33nhDu3fvlqPj///xeOHChfLw8FBCQoKKi4vVtGlTyzZnZ2fLzw4ODpbpPH8c/2qu1u9f29vZ2elqjzULCwvThg0b1Lp1a/Xp08ey/5AhQxQZGXnNWq6E6UYAAACoNJGRkTpw4IC++eYbvffeewoMDCxXQHBxcVFubu51H79Vq1bKzMxUUlKSJKmgoEBHjx5VcXGxUlNTFRgYqBkzZig7O1sXLlwwtD1//rw8PT1lb2+v1atXX3Nef+vWrZWcnKyTJ09KktavX1/qflfr97vvvtPp06dVXFys2NhY3XPPPfL399fevXuVmZmpoqIirVu3TgEBAZKkvn37auvWrVq/fr3CwsIkSUFBQdq0aZPS09MlSVlZWUpJSSnX68ZIAgAAAGxiy5YtmjZtmjIzMzV8+HC1b99eH3/8sWEfHx8fOTo6qnv37ho6dKh8fX3LdYwaNWpoyZIlmj59unJyclRUVKQnnnhCd955p8aNG6fz58/LbDYrIiJCrq6uhrajRo3SqFGjtGnTJt1333267bbbrnqsmjVrat68eRoxYoTq1aunLl266OjRoyX2u1q/nTp10pw5c/TDDz+oa9eu6tu3r+zt7TV9+nQNGDBAZrNZPXv2tEyPqlu3rtq0aaNjx46pY8eOkqQ2bdpo6tSpGjx4sIqLi+Xk5KSoqCjDiMW12JmvNn5RRaWlpdm6BACAFWzbeMbWJZQQ+lAjW5eAauSPOeu2lJqaapmSA/xZfn6+GjduXOo2phsBAAAAMCAkAAAAADAgJAAAAAAwICQAAAAAMCAkAAAAADAgJAAAAAAwICQAAACgUrVo0aLSjzF//nzLz8nJyerWrVulHOfZZ5+Vj49Pif6zsrIUHh6uLl26KDw8XL/99luJtsnJyVq7dq1lef/+/Zo2bVql1HmjeJgaAADALWTz2uQK7e+Bgc0qtL/rNX/+fP3jH/+o9OMMHTpUjz32mJ5++mnD+piYGHXr1k3jx49XTEyMYmJiNGPGDMM+KSkpWrdunQYOHChJ8vPzk5+fX6XXfD0YSQAAAIDVnTx5UkOGDFFISIgefPBB/fTTT5KkjRs3qlu3burevbseeughSdLRo0cVGhqq4OBgmUwmnThxwtDX7NmzlZeXp+DgYEVEREiSioqKNHHiRAUFBWnQoEH6/fffJUkffPCBevXqpe7du2vUqFG6ePGiJOmZZ57RtGnT1KdPH3Xq1EmbNm0qte57771XdevWLbH+008/1ZAhQyRJQ4YM0datW0vsM2fOHO3bt0/BwcFauHCh9uzZoxEjRkiSXnvtNT399NMaNGiQ/P39tXnzZs2aNUsmk0lDhgxRQUGBJOnAgQPq16+fQkJCNHjwYJ07d06StGjRIgUGBspkMumJJ54o+/+IKyAkAAAAwOomT56sf/3rX4qLi9PMmTP1wgsvSJLmzZunjz76SLt27dIHH3wgSVq+fLnGjBmjhIQE7dixQ40aGZ98/uKLL6pmzZpKSEjQwoULJUknTpzQqFGjtHv3brm6umrz5s2SpL59+2r79u3atWuXvL29tXLlSks/586d0+bNm7VixQrNnj27XOeTnp4uT09PSZKnp6cyMjJK7BMZGamuXbsqISHBEmb+7NSpU1q5cqWWL1+up556SoGBgUpMTFTNmjW1Y8cOFRQUaOrUqVqyZIni4uI0fPhwvfLKK5Iuj2Ts3LlTiYmJmjt3brlqLw3TjQAAAGBVubm5SkpK0mOPPWZZl5+fL0nq3LmznnnmGfXr1099+/aVJHXq1Enz589XWlqaHnjgAbVs2fKax2jWrJl8fX0lSXfffbdSUlIkXR6V+Ne//qWcnBxduHBB3bt3t7Tp3bu37O3t1aZNG6Wnp1fU6ZZZz5495eTkJB8fHxUVFalHjx6SpHbt2iklJUXHjx/X0aNHNWjQIElScXGxGjRoIEny8fHR2LFj1bt3b/Xu3fuGayEkAAAAwKrMZrPq1KmjhISEEttef/11ffPNN9qxY4d69Oih+Ph4DRw4UB07dlRcXJwGDx6s6OhoBQUFXfUYzs7Olp8dHByUl5cnSRo/frzef/99tW/fXh9++KH27NlTahuz2Vyuc/Lw8NC5c+fk6empc+fOyd3dvVztJalGjRqSJHt7ezk6OsrOzs6yXFhYKLPZrDZt2pQ6lWnlypXau3evtm3bpjfeeEO7d++Wo+P1f9RnuhEAAACsqnbt2mrWrJk2btwo6fIH8u+//17S5WsV/P39NWXKFNWrV0+pqak6deqUWrRooTFjxuj+++/XkSNHSvTp5ORkmbd/Nbm5ufL09FRBQYHWrFlTYecUGhqqjz76SJL00Ucf6f777y+xj4uLi3Jzc6/7GK1atVJmZqaSkpIkSQUFBTp69KiKi4uVmpqqwMBAzZgxQ9nZ2bpw4cJ1H0diJAEAAACV7Pfff1eHDh0syxEREXrnnXf0/PPP64033lBhYaHCwsLUvn17zZo1SydPnpTZbFZQUJDat2+vmJgYrVmzRo6OjmrQoIEmTZpU4hiPPPKIunfvLl9f36veVvSFF15Q79691aRJE7Vr167cH9qffPJJ7dmzR7/++qs6dOig559/XiNGjND48eM1ZswYrVixQk2aNNHixYtLtPXx8ZGjo6O6d++uoUOHWqZDlVWNGjW0ZMkSTZ8+XTk5OSoqKtITTzyhO++8U+PGjdP58+dlNpsVEREhV1fXcvX9V3bm8o6lVAFpaWm2LgEAYAXbNp6xdQklhD7U6No7Af+Pl5eXrUtQamqqZRoL8Gf5+flq3LhxqduYbgQAAADAwGrTjS5cuKCFCxcqJSVFdnZ2Gjt2rLy8vBQdHa309HR5eHhowoQJcnFxsVZJAAAAAEphtZCwbNky+fn5adKkSSosLNSlS5e0fv16+fr6KiwsTLGxsYqNjdXDDz9srZIAAAAAlMIq040uXryoH374wXKvV0dHR91+++1KSkqSyWSSJJlMJsuV2gAAAABsxyojCb/88ovq1Kmjt99+W6dPn1bLli01cuRIZWdny83NTZLk5uamnJwca5QDAAAA4CqsEhKKiop08uRJjR49Wq1bt9ayZcsUGxtb5vZxcXGKi4uTJEVFRV3XwykAANVR1bu7Ef8GAbgVWCUk1K9fX/Xr11fr1q0lSV27dlVsbKxcXV2VlZUlNzc3ZWVlqU6dOqW2DwkJUUhIiGU5IyPDGmUDAFAC/wahPKrCLVCrgmeffVY7duyQu7u7PvvsM8v6jRs3au7cufrxxx+1bds2+fn5ldp+5syZ2r59u5ycnNSiRQvFxMRYngPw5ptvasWKFXJwcNDLL79smd7+Z++++64eeeQR3XbbbZKkYcOGaeHChTf8LIGbmVVCQt26dVW/fn2lpaXJy8tLhw4dUpMmTdSkSRMlJiYqLCxMiYmJ6ty5szXKAQAAuGXNmzevQvsr7cFmfzV06FA99thjevrppw3r27Ztq2XLlmny5MlXbW8ymRQZGSlHR0e99NJLevPNNzVjxgwdO3ZM69ev1+7du3X27FmFh4dr3759cnBwMLR/7733FB4ebgkJq1atKudZ3nqs9pyE0aNHKyYmRpMnT9apU6fUv39/hYWF6eDBgxo/frwOHjyosLAwa5UDAAAAK7n33ntVt27dEuu9vb3VqlWra7YPDg6Wo+Pl77b9/f0tD9b99NNP1b9/fzk7O6t58+a644479O233xraLlq0SGfPntWAAQPUv39/Sx+ZmZlKTk5WQECAJkyYoG7duikiIkKJiYnq27evunTpYunrwoULevbZZ9WrVy/16NFDW7dulSQdPXpUoaGhCg4Olslk0okTJ677NapqrHYL1BYtWigqKqrE+hkzZlirBAAAAFRzq1atUr9+/SRJZ86ckb+/v2Wbl5eXzp49a9h/zJgxWrhwodatW6f69euX6O/kyZNavHix5s2bp169emndunXavHmzPv30U82fP1//+c9/NH/+fAUGBurNN99Udna2QkND1a1bNy1fvlxjxoxReHi48vPzVVRUVLknb0VWCwkAAADAjYiOjpaDg4PCw8MlSWaz+Yb7bNasmXx8fCRJbdq0UVBQkOzs7NSuXTulpKRIknbt2qVt27bp7bffliRdunRJqamp6tSpk+bPn6+0tDQ98MADatmy5Q3XU1UQEgAAAFCljB8/XocOHVLDhg0t1w98+OGH2r59u9auXSs7OztJl0cO/ph6JElpaWlq2LBhuY7l7Oxs+dne3t6ybG9vbxkZMJvNWrp0aYmpUd7e3urYsaPi4uI0ePBgRUdHKygoqPwnXAVZ7ZoEAAAAoCxiYmKUkJBgCQjx8fF666239MEHH1guPpak0NBQrV+/XpcuXdLp06d14sQJdezYsUR/Li4uys3Nve56goODtXjxYsvIxaFDhyRJp06dUosWLTRmzBjdf//9OnLkyHUfo6ohJAAAAKBSPfnkk+rTp4+OHz+uDh06aMWKFZKkLVu2qEOHDvr66681fPhwDR48uNT2U6ZMUW5urgYNGqTg4GDL3ZDatm2rfv36KTAwUEOHDtWrr75a4s5GkvTII49o2LBhlguXy2vixIkqKChQ9+7d1a1bN8t1ths2bFC3bt0UHBysn3766Yr1V0d25oqYzGVlfx5WAgDcvLZtrHoPUwt9qJGtS0A1UhWek5CamqoaNWrYugxUQfn5+WrcuHGp2xhJAAAAAGBASAAAAABgQEgAAAAAYEBIAAAAAGBASAAAAABgQEgAAAAAYEBIAAAAQKVJTU1V//79dd999ykoKEjvvfeeZdvGjRsVFBQkT09P7d+//4p9REVFyWQyKTg4WIMGDdLZs2ct2958803dc889uvfeexUfH19q+3fffVcXL160LA8bNkzZ2dk3fnI3MZ6TAACosnhOAqq7qvichKKDURXav8PdU666/dy5czp37pzuvvtu5ebmKiQkRMuXL1ebNm30448/yt7eXpMnT9bMmTPl5+dXah/nz59X7dq1JUmLFi3SsWPH9Prrr+vYsWN68skntW3bNp09e1bh4eHat29fiQeq+fv7a/v27apfv36FnPPNguckAAAAwCY8PT119913S5JcXFzk7e2tM2cufwHg7e2tVq1aXbOPPwKCJF28eFF2dnaSpE8//VT9+/eXs7OzmjdvrjvuuEPffvutoe2iRYt09uxZDRgwwPLEZX9/f2VmZio5OVkBAQGaMGGCunXrpoiICCUmJqpv377q0qWLpa8LFy7o2WefVa9evdSjRw9t3bpVknT06FGFhoYqODhYJpNJJ06cuMFXq+ogJAAAAMAqkpOTdejQIfn7+5e77SuvvCI/Pz+tXbtWL7zwgiTpzJkzhtEaLy8vw1QkSRozZowaNmyodevWaf369SX6PXnypMaMGaNdu3bp+PHjWrdunTZv3qyZM2dq/vz5kqT58+crMDBQ27dv1/r16zVr1ixduHBBy5cv15gxY5SQkKAdO3aoUaObZ6SRkAAAAIBKl5ubq9GjR2v27NmGkYGymjZtmvbv36+BAwdqyZIlkqSKmDXfrFkz+fj4yN7eXm3atFFQUJDs7OzUrl07paSkSJJ27dqlf//73woODlZYWJguXbqk1NRUderUSW+++aZiYmL0888/q1atWjdcT1VBSAAAAEClKigo0OjRozVw4EA98MAD19x//PjxCg4O1rBhw0psGzBggLZs2SLp8sjBn69VTUtLU8OGDctVm7Ozs+Vne3t7y7K9vb2KiookXQ4jS5cuVUJCghISEvTdd9/J29tbAwcO1H/+8x/VqlVLgwcP1u7du8t17KqMkAAAAIBKYzab9Y9//EPe3t4aO3ZsmdrExMQoISFBq1atkiTDXP9t27ZZrmMIDQ3V+vXrdenSJZ0+fVonTpxQx44dS/Tn4uKi3Nzc6z6H4OBgLV682DJycejQIUnSqVOn1KJFC40ZM0b333+/jhw5ct3HqGocbV0AAAAAbl5ffvmlVq9erXbt2ik4OFiSNH36dIWEhGjLli2aNm2aMjMzNXz4cLVv314ff/xxiT5mz56t//3vf7Kzs1PTpk01d+5cSVLbtm3Vr18/BQYGytHRUa+++mqJOxtJ0iOPPKJhw4bJ09Oz1OsSrmXixImKjIxU9+7dZTab1bRpU61YsUIbNmzQmjVr5OjoqAYNGmjSpEnl7ruq4haoAIAqi1ugorqrirdABf7ALVABAAAAlBkhAQAAAIABIQEAAACAASEBAAAAgAEhAQAAAIABIQEAAACAASEBAAAAla6oqEg9evTQiBEjLOtmzpypgIAAmUwmPfroo8rOzi7RLjk5WWvXrrUs79+/X9OmTbNKzTdqz549hvOt6P0rEw9TAwAAuIW8n/hkhfY30vRumfZ777335O3trfPnz1vWmUwmRUZGytHRUS+99JLefPNNzZgxw9AuJSVF69at08CBAyVJfn5+8vPzq7D6UTqrjSQ89dRTmjRpkp577jlNmTJFkpSbm6vZs2dr/Pjxmj179g09LhsAAABVU1pamuLi4kp8Sx4cHCxHx8vfWfv7+5f6wNw5c+Zo3759Cg4O1sKFCw3ftr/22mt6+umnNWjQIPn7+2vz5s2aNWuWTCaThgwZooKCAknSgQMH1K9fP4WEhGjw4ME6d+6cJGnRokUKDAyUyWTSE088UeLYycnJevDBB9WzZ0/17NlTX331laTL3/iHhYVp9OjRCggIUEREhP54PnF8fLwCAgL0wAMPaMuWLaW+HlfqV5LOnz+vRx99VIGBgZo8ebKKi4slSevWrZPJZFK3bt300ksvSZKWLVumWbNmWdp++OGHmjp1qiRp9erVCg0NVXBwsCZNmqSioqKr/j/6K6tON/rnP/+puXPnKioqSpIUGxsrX19fxcTEyNfXV7GxsdYsBwAAAFYQGRmpGTNmyN7+yh89V61apZ49e5batmvXrkpISFBERESJ7adOndLKlSu1fPlyPfXUUwoMDFRiYqJq1qypHTt2qKCgQFOnTtWSJUsUFxen4cOH65VXXpEkxcTEaOfOnUpMTNTcuXNL9O3u7q7Vq1dr586dWrRokaZPn27ZdujQIc2ZM0eff/65Tp8+rS+//FJ5eXmaOHGi/vvf/2rTpk365ZdfSj3Xq/X73XffadasWUpMTNSpU6e0ZcsWnT17VrNnz9batWsVHx+v/fv365NPPtGDDz5oCCKxsbHq16+ffvzxR23YsEGbN29WQkKCHBwctGbNmiu+9qWx6XSjpKQkzZw5U9Ll4aaZM2fq4YcftmVJAAAAqEDbt2+Xu7u7OnTooD179pS6T3R0tBwcHBQeHl7u/nv27CknJyf5+PhYrnuQpHbt2iklJUXHjx/X0aNHNWjQIElScXGxGjRoIEny8fHR2LFj1bt3b/Xu3btE34WFhZoyZYoOHz4se3t7nThxwrLtb3/7m7y8vCRJ7du3V0pKim6//XY1a9ZMLVu2lCSFh4frgw8+KHe/LVq0kCQNGDBAX375pRwdHRUQECB3d3dJ0sCBA7V371716dNHzZs319dff62WLVvq+PHj6tKli5YuXaoDBw6oV69ekqS8vDxL27Kyakh4+eWXJUl///vfFRISouzsbLm5uUmS3NzclJOTY81yAAAAUMm++uorbdu2TTt37lReXp5yc3M1duxYvfPOO5IuT5HZvn271q5dKzs7u3L3X6NGDUmSvb29HB0dLX3Y29ursLBQZrNZbdq00datW0u0Xblypfbu3att27bpjTfe0O7duy3TnyRp4cKF8vDwUEJCgoqLi9W0aVPLNmdnZ8vPDg4Oluk8ZTmHq/X71/Z2dnaWqUylCQsL04YNG9S6dWv16dPHsv+QIUMUGRl5zVquxGohYfbs2apXr56ys7M1Z84cS/Iqi7i4OMXFxUmSoqKiyp2EAADV1RlbF1AC/wYB5RMZGWn5sLpnzx69/fbbloAQHx+vt956S7GxsbrttttKbe/i4nJD1622atVKmZmZSkpKUufOnVVQUKD//e9/8vb2VmpqqgIDA9WlSxetXbtWFy5ckKurq6Xt+fPn1ahRI9nb2+ujjz665rz+1q1bKzk5WSdPntQdd9yh9evXl7rf1fr97rvvdPr0aTVt2lSxsbF65JFH5O/vr8jISGVmZqpu3bpat26dHn/8cUlS3759FR0dre+//14vvviiJCkoKEj/93//pyeffFIeHh7KyspSbm6uIYxci9VCQr169SRJrq6u6ty5s44fPy5XV1dlZWXJzc1NWVlZqlOnTqltQ0JCFBISYlnOyMiwSs0AAPwV/wahPMrzpeitaMqUKcrPz7dMBfL399frr79u2MfHx0eOjo7q3r27hg4dKl9f33Ido0aNGlqyZImmT5+unJwcFRUV6YknntCdd96pcePG6fz58zKbzYqIiDAEBEkaNWqURo0apU2bNum+++67YpD5Q82aNTVv3jyNGDFC9erVU5cuXXT06NES+12t306dOmnOnDn64Ycf1LVrV/Xt21f29vaaPn26BgwYILPZrJ49e1qmR9WtW1dt2rTRsWPH1LFjR0lSmzZtNHXqVA0ePFjFxcVycnJSVFRUuUKCnflq4xcVJC8vT2azWbVq1VJeXp7mzJmj8PBwHTp0SLVr11ZYWJhiY2OVm5tbpmsSSrvyHQBw89m2seqNJIQ+1MjWJaAaqQohITU11TIlB/iz/Px8NW7cuNRtVhlJyM7OtqTCoqIiBQYGys/PT3feeaeio6MVHx8vd3d3TZw40RrlAAAAALgKq4wkVDRGEgDg1sBIAqo7RhJQlV1tJMGqz0kAAAAAUPUREgAAAAAYEBIAAABuYk5OTiooKLB1GahiCgoK5OTkdMXtNn3iMgAAACqXh4eH0tPTlZ+fb+tSUIU4OTnJw8PjitsJCQAAADcxOzs7NWjQwNZloJohJACADZx57nFbl1BCo7mLbV0CAKCK4JoEAAAAAAaEBAAAAAAGhAQAAAAABoQEAAAAAAaEBAAAAAAGhAQAAAAABoQEAAAAAAaEBAAAAAAGhAQAAAAABoQEAAAAAAaEBAAAAAAGhAQAAAAABoQEAAAAAAaEBAAAAAAGjrYuADeHbRvP2LqEEkIfamTrEgAAAKolRhIAAAAAGBASAAAAABgQEgAAAAAYEBIAAAAAGBASAAAAABiUOSRs3Lix1PWbN2+usGIAAAAA2F6ZQ8LatWvLtb40xcXFev755xUVFSVJys3N1ezZszV+/HjNnj1bubm5Ze4LAAAAQOW45nMSvv/+e0mXP+D/8fMfzp07p1q1apX5YJ988okaN26s33//XZIUGxsrX19fhYWFKTY2VrGxsXr44YfLUz8AAACACnbNkPDOO+9IkvLz8y0/S5KdnZ3q1q2r0aNHl+lAmZmZ+vbbbzVgwADLFKWkpCTNnDlTkmQymTRz5kxCAgAAAGBj1wwJCxYskCS99dZbevrpp6/7QO+//74efvhhyyiCJGVnZ8vNzU2S5ObmppycnOvuHwAAAEDFuGZI+MOfA0JxcbFhm7391S9t+Oabb+Tq6qqWLVvq8OHD5SxRiouLU1xcnCQpKipK7u7u5e4Dle2MrQsogd8TVGVV7y+mqv7NVL1Xqmq+TgBQscocEk6cOKElS5YoOTlZ+fn5hm0fffTRVdseO3ZMX3/9tb777jvl5+fr999/V0xMjFxdXZWVlSU3NzdlZWWpTp06pbYPCQlRSEiIZTkjI6OsZeMWxu8JUD78zZQNrxPKw8vLy9YlANelzCFhwYIF8vf319ixY+Xs7FyugwwfPlzDhw+XJB0+fFibNm3S+PHj9cEHHygxMVFhYWFKTExU586dy1c9AAAAgApX5pCQkZGhYcOGyc7OrsIOHhYWpujoaMXHx8vd3V0TJ06ssL4BAAAAXJ8yh4TOnTvrwIED8vPzu6ED3nXXXbrrrrskSbVr19aMGTNuqD8AAAAAFavMIaGgoECvv/662rZtq7p16xq23chdjwAAAABULWUOCU2aNFGTJk0qsxYAAAAAVUCZQ8KgQYMqsw4AAAAAVUSZQ8L3339/xW3t27evkGIAAAAA2F6ZQ8I777xjWM7JyVFhYaHq16+vt956q8ILAwAAAGAb5XpOwp8VFxdr7dq1qlWrVoUXBQAAAMB27K+7ob29BgwYoA0bNlRkPQAAAABs7LpDgiQdPHhQ9vY31AUAAACAKqbM043Gjh1rWM7Pz1d+fr4ef/zxCi8KAAAAgO2UOSQ888wzhmVnZ2c1atRIt912W4UXBQAAAMB2yhwSfHx8JF2+YDk7O1uurq5MNQKAm8jI5XttXUIJw9xa2LoEALgllTkk/P7771qyZIm++OILFRUVycHBQQEBARo9ejSjCQAAAMBNpMxDAUuXLlVeXp5ef/11/fe//9Xrr7+u/Px8LV26tDLrAwAAAGBlZQ4J+/fv1zPPPCMvLy85OTnJy8tL48aN04EDByqzPgAAAABWVuaQUKNGDeXk5BjW5eTkyNGxzDOWAAAAAFQDZf6E36NHD82ZM0d9+/aVh4eH0tPTtWXLFvXs2bMy6wMAAABgZWUOCQMGDFC9evX0+eef69dff1W9evXUr18/9ejRozLrAwAAAGBlZQ4Jy5Yt03333acXX3zRsu7YsWN6//33NXLkyMqoDQAAAIANlPmahD179ujOO+80rGvZsqU+//zzCi8KAAAAgO2UOSTY2dmpuLjYsK64uFhms7nCiwIAAABgO2UOCW3bttWHH35oCQrFxcVavXq12rZtW2nFAQAAALC+Ml+TMGrUKEVFRenJJ5+Uu7u7MjIy5ObmphdeeKEy6wMAAABgZWUOCfXr19err76q48ePKzMzU/Xr11erVq1kb1/mwQgAAAAA1UC5noRmb28vb2/vyqoFAAAAQBXAMAAAAAAAA0ICAAAAAANCAgAAAAADQgIAAAAAg3JduHy98vPz9c9//lOFhYUqKipS165dNXjwYOXm5io6Olrp6eny8PDQhAkT5OLiYo2SAAAAAFyBVUKCk5OT/vnPf6pmzZoqLCzUjBkz5Ofnp6+++kq+vr4KCwtTbGysYmNj9fDDD1ujJAAAAABXYJXpRnZ2dqpZs6YkqaioSEVFRbKzs1NSUpJMJpMkyWQyKSkpyRrlAAAAALgKq4wkSFJxcbFeeOEFnT17VqGhoWrdurWys7Pl5uYmSXJzc1NOTk6pbePi4hQXFydJioqKkru7u7XKRpmdsXUBJfB7gqqs6v3FoKx4bwFwK7BaSLC3t9fcuXN14cIFvf7660pOTi5z25CQEIWEhFiWMzIyKqNE3GT4PQFQGXhvQXl4eXnZugTgulj97ka33367fHx8tH//frm6uiorK0uSlJWVpTp16li7HAAAAAB/YZWQkJOTowsXLki6fKejQ4cOqXHjxurUqZMSExMlSYmJiercubM1ygEAAABwFVaZbpSVlaUFCxaouLhYZrNZ9957r/z9/eXt7a3o6GjFx8fL3d1dEydOtEY5AAAAAK7CKiGhefPmeu2110qsr127tmbMmGGNEgAAAACUEU9cBgAAAGBASAAAAABgQEgAAAAAYEBIAAAAAGBASAAAAABgQEgAAAAAYEBIAAAAAGBASAAAAABgQEgAAAAAYEBIAAAAAGBASAAAAABgQEgAAAAAYEBIAAAAAGBASAAAAABgQEgAAAAAYEBIAAAAAGDgaOsCAACoTmJiYmxdQqnGjx9v6xIA3EQYSQAAAABgQEgAAAAAYEBIAAAAAGBASAAAAABgQEgAAAAAYEBIAAAAAGBASAAAAABgQEgAAAAAYEBIAAAAAGBASAAAAABg4GiNg2RkZGjBggX67bffZGdnp5CQEPXp00e5ubmKjo5Wenq6PDw8NGHCBLm4uFijJAAAAABXYJWQ4ODgoEceeUQtW7bU77//rilTpujuu+/Wrl275Ovrq7CwMMXGxio2NlYPP/ywNUoCAAAAcAVWmW7k5uamli1bSpJq1aqlxo0b69dff1VSUpJMJpMkyWQyKSkpyRrlAAAAALgKq1+T8Msvv+jkyZNq1aqVsrOz5ebmJulykMjJybF2OQAAAAD+wirTjf6Ql5enefPmaeTIkbrtttvK3C4uLk5xcXGSpKioKLm7u1dWibhuZ2xdQAn8nqAqq3p/MajueM8DUJGsFhIKCws1b948BQUFqUuXLpIkV1dXZWVlyc3NTVlZWapTp06pbUNCQhQSEmJZzsjIsErNqN74PQFwK+E9r2ry8vKydQnAdbHKdCOz2ayFCxeqcePGeuCBByzrO3XqpMTERElSYmKiOnfubI1yAAAAAFyFVUYSjh07ps8++0zNmjXTc889J0kaNmyYwsLCFB0drfj4eLm7u2vixInWKAcAAADAVVglJLRt21Yff/xxqdtmzJhhjRIAAAAAlBFPXAYAAABgQEgAAAAAYEBIAAAAAGBASAAAAABgQEgAAAAAYEBIAAAAAGBASAAAAABgQEgAAAAAYEBIAAAAAGBglScuV2dnnnvc1iWU0GjuYluXAAAAgJsYIwkAAAAADAgJAAAAAAwICQAAAAAMCAkAAAAADAgJAAAAAAwICQAAAAAMCAkAAAAADAgJAAAAAAwICQAAAAAMCAkAAAAADAgJAAAAAAwICQAAAAAMCAkAAAAADAgJAAAAAAwICQAAAAAMCAkAAAAADAgJAAAAAAwICQAAAAAMHK1xkLffflvffvutXF1dNW/ePElSbm6uoqOjlZ6eLg8PD02YMEEuLi7WKKfaG7l8r61LKGGYWwtblwAAAIAKYpWRhO7du2vatGmGdbGxsfL19VVMTIx8fX0VGxtrjVIAAAAAXINVQoKPj0+JUYKkpCSZTCZJkslkUlJSkjVKAQAAAHANVpluVJrs7Gy5ublJktzc3JSTk3PFfePi4hQXFydJioqKkru7u1VqlKQzVjsSKpo1f0/K49fdU21dQgn1gv5l6xJuOby3oKJV1fc8ANWTzUJCeYSEhCgkJMSynJGRYcNqUF1U1d+Tqni3gKr6WgEoO/6OqyYvLy9blwBcF5t9XnF1dVVWVpYkKSsrS3Xq1LFVKQAAAAD+xGYhoVOnTkpMTJQkJSYmqnPnzrYqBQAAAMCfWGW60fz583XkyBGdP39eERERGjx4sMLCwhQdHa34+Hi5u7tr4sSJ1igFAAAAwDVYJST84x//KHX9jBkzrHF4AAAAAOVQFa+hBAAAAGBDhAQAAAAABoQEAAAAAAaEBAAAAAAGhAQAAAAABoQEAAAAAAaEBAAAAAAGhAQAAAAABoQEAAAAAAaEBAAAAAAGhAQAAAAABoQEAAAAAAaEBAAAAAAGjrYuAKgsMTExti6hVP/4u60rAAAAuDpGEgAAAAAYEBIAAAAAGBASAAAAABgQEgAAAAAYEBIAAAAAGBASAAAAABhwC1QAWvHF07YuoYQRAW/ZugQAN4j3FqD6YiQBAAAAgAEhAQAAAIABIQEAAACAASEBAAAAgAEhAQAAAIABIQEAAACAgc1vgbp//34tW7ZMxcXF6tmzp8LCwmxdEgAAAHBLs+lIQnFxsZYsWaJp06YpOjpae/bs0c8//2zLkgAAAIBbnk1DwvHjx9WwYUN5enrK0dFRAQEBSkpKsmVJAAAAwC3PpiHh119/Vf369S3L9evX16+//mrDigAAAADY9JoEs9lcYp2dnV2JdXFxcYqLi5MkRUVFycvLq9Jr+4PXik+sdqyy2m7rAqoNf1sXUG08Z+sCbkG8t1RnvLeU1XPh62xdAoDrZNORhPr16yszM9OynJmZKTc3txL7hYSEKCoqSlFRUdYsD9XclClTbF0CgJsQ7y0AbgU2DQl33nmnzpw5o19++UWFhYX64osv1KlTJ1uWBAAAANzybDrdyMHBQaNHj9bLL7+s4uJiBQcHq2nTprYsCQAAALjl2fw5CR07dlTHjh1tXQZuQiEhIbYuAcBNiPcWALcCO3NpVw8DAAAAuGXZ9JoEAAAAAFUPIQHVzuDBg/Xvf//bslxUVKTHHnvsmne/Onz4MHfIAm5xQ4YM0XPPPWf575dffqm0Yz311FPKycmptP4BoDLZ/JoEoLycnZ2VkpKi/Px81ahRQwcPHlS9evVsXRaAaqBGjRqaO3eurcsAgCqPkIBqyc/PT99++626du2qPXv26L777tPRo0clScePH9f7779vCRHjxo0r8QC+vLw8LV26VCkpKSoqKtKgQYPUuXNnW5wKABs7ceKEli9frry8PNWpU0fjxo2Tm5ubZs6cqRYtWujkyZPKycnRU089pdjYWCUnJysgIEBDhw6VJL322mvKzMxUQUGB+vTpU+qFzZ999pm2bt2qwsJCtW7dWo8//rjs7RnMB1B1ERJQLd13331as2aNOnbsqNOnTys4ONgSEry8vDRr1iw5ODjo4MGDWrlypSZPnmxov27dOrVv317jxo3ThQsXNG3aNPn6+qpmzZq2OB0AVpKfn6/nnrv8jPEGDRpowoQJWrp0qZ5//nnVqVNHX3zxhVatWqVx48ZJkhwdHTVr1ix98sknmjt3rqKiouTi4qJnnnlGffv2Ve3atTVu3Di5uLgoPz9fU6dOVZcuXVS7dm3LMX/++Wd98cUXmj17thwdHbV48WLt3r1bJpPJJq8BAJQFIQHVUvPmzZWenq49e/bob3/7m2HbxYsXtWDBAp09e1bS5WsW/urgwYP65ptvtGnTJkmXPzhkZGSoSZMmlV88AJv563Sj5ORkpaSkaPbs2ZKk4uJiubm5Wbb/8YDPZs2aqUmTJpZtnp6eyszMVO3atfXJJ58oKSlJkpSRkaEzZ84YQsL333+vkydPaurUqZIuv9/UqVOnck8UAG4QIQHVVqdOnfTBBx9o5syZOn/+vGX9Rx99pLvuustyUeKsWbNKtDWbzZo0aVKJaUgAbj1NmjTRyy+/XOo2JycnSZKdnZ3l5z+Wi4qKdPjwYR06dEhz5syRs7OzZs6cqYKCAkMfZrNZJpNJw4cPr7yTAIAKxoRIVFvBwcEKDw9Xs2bNDOsvXrxouZB5165dpbbt0KGDtm7dqj8eE3Ly5MlKrRVA1eTl5aWcnBz9+OOPkqTCwkKlpKSUuf3Fixd1++23y9nZWampqfrpp59K7OPr66t9+/YpOztbkpSbm6v09PSKOQEAqCSMJKDaql+/vvr06VNifb9+/bRgwQJt2bJFd911V6ltw8PD9f7771uuVfDw8NCUKVMqtV4AVY+jo6MmTZqkZcuW6eLFiyoqKlKfPn3UtGnTMrX38/PTjh07NHnyZHl5eal169Yl9mnSpImGDh2qOXPmyGw2y8HBQY899pg8PDwq+nQAoMLwxGUAAAAABkw3AgAAAGBASAAAAABgQEgAAAAAYEBIAAAAAGBASAAAAABgQEgAgKvYtWuXXnzxRVuXAQCAVfGcBADV0p49e7RlyxalpKTI2dlZDRo0kMlkUq9evWRnZ2fr8gAAqNYICQCqnU2bNmnjxo167LHH1KFDB9WsWVOnTp3Spk2b1KNHDzk5Odm6RElScXGx7O0ZsAUAVD+EBADVysWLF/Xxxx/rqaeeUteuXS3r77jjDo0fP16SVFBQoFWrVmnv3r0qLCxU586dNXLkSNWoUUOHDx/Wv//9b/Xt21cbNmyQvb29hg0bpuDgYEnS+fPn9fbbb+vIkSPy8vJShw4dDMdPTU3V0qVLdeLECdWpU0dDhgxRQECAJGnBggWqUaOGMjIydOTIET333HO6++67rfTKAABQcfiKC0C18uOPP6qgoECdO3e+4j4rVqzQmTNnNHfuXMXExOjXX3/VmjVrLNt/++03Xbx4UQsXLlRERISWLFmi3NxcSdKSJUvk5OSkd999V2PHjlVCQoKlXV5enubMmaPAwEAtXrxYzz77rJYsWaKUlBTLPp9//rn69++v5cuXq23btpXwCgAAUPkICQCqlZycHNWuXVsODg6WdZGRkRo5cqRGjBihI0eOaOfOnXr00Ufl4uKiWrVqacCAAdqzZ49lfwcHB4WHh8vR0VEdO3ZUzZo1lZaWpuLiYn355ZcaMmSIatasqWbNmslkMlnaffvtt/Lw8FBwcLAcHBzUsmVLdenSRfv27bPs07lzZ7Vt21b29vaqUaOGdV4UAAAqGNONAFQrtWvX1vnz51VUVGQJCnPmzJEkRURE6LffftOlS5c0ZcoUSxuz2azi4mJDH38OGc7OzsrLy1NOTo6KiopUv359yzYPDw/98MMPkqT09HT99NNPGjlypGV7UVGRunXrZln+c1sAAKorQgKAasXb21tOTk5KSkoyXJPwhzp16qhGjRp64403VK9evXL1XadOHTk4OCgzM1ONGzeWJGVkZFi2169fXz4+Ple9JSp3VgIA3AyYbgSgWrn99tsVHh6uJUuWaN++fcrLy1NxcbFOnTqlS5cuyc7OTj179tT777+v7OxsSdKvv/6q/fv3X7Nve3t73XPPPVq9erUuXbqkn3/+WYmJiZbt/v7+OnPmjD777DMVFhaqsLBQx48f188//1xZpwsAgE0wkgCg2unXr5/q1aunDRs26K233pKzs7M8PT01YsQItWnTRq1bt9aaNWs0ffp0nT9/XvXq1dPf//53+fn5XbPvxx57TG+//baeeOIJeXl5qXv37jp8+LAkqVatWoqMjNTy5cu1fPlymc1mNW/eXI8++mglnzEAANZlZzabzbYuAgAAAEDVwXQjAAAAAAaEBAAAAAAGhAQAAAAABoQEAAAAAAaEBAAAAAAGhAQAAAAABoQEAAAAAAaEBAAAAAAGhAQAAAAABv8fC1qYb0UWDMAAAAAASUVORK5CYII="/>
          <p:cNvSpPr>
            <a:spLocks noChangeAspect="1" noChangeArrowheads="1"/>
          </p:cNvSpPr>
          <p:nvPr/>
        </p:nvSpPr>
        <p:spPr bwMode="auto">
          <a:xfrm>
            <a:off x="2377566" y="4025201"/>
            <a:ext cx="3785489" cy="37855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10" descr="data:image/png;base64,iVBORw0KGgoAAAANSUhEUgAAAwkAAAFACAYAAAD3UzABAAAAOXRFWHRTb2Z0d2FyZQBNYXRwbG90bGliIHZlcnNpb24zLjMuNCwgaHR0cHM6Ly9tYXRwbG90bGliLm9yZy8QVMy6AAAACXBIWXMAAAsTAAALEwEAmpwYAAA7qElEQVR4nO3deVhV5f7//xeTaKGIgiiOmaKSJEc0jcAtypHUSlSc65NaFlrZcagcyKNpHcoM42RZTnk6auWEU6YiSGZaNDikaXkcIFADIhANmfbvD7/tXytQQWFv0Ofjurou1nDf6712sN2vfd9rLTuz2WwWAAAAAPw/9rYuAAAAAEDVQkgAAAAAYEBIAAAAAGBASAAAAABgQEgAAAAAYEBIAAAAAGBASAAAAABg4GjrAq5HWlqarUsAAAC4Ji8vL1uXAFwXRhIAAAAAGBASAAAAABgQEgAAAAAYVMtrEgAAAFA2ZrNZ6enpKigosHUpqEKcnJzk4eEhOzu7UrcTEgAAAG5i6enpKiwsVI0aNWxdCqqQgoICpaenq0GDBqVuZ7oRAADATaygoEBOTk62LgNVjJOT01VHlwgJAAAAAAwICQAAAKg0eXl5Cg0NVffu3RUUFKRXX33Vsm3jxo0KCgqSp6en9u/ff82+FixYoAYNGigzM9Oy7s0339Q999yje++9V/Hx8aW2e/fdd3Xx4kXL8rBhw5SdnX39J3UL4JoEAACAW0jyPx6t0P6azV9+1e3Ozs5au3atXFxcVFBQoAcffFA9e/ZUp06d1LZtWy1btkyTJ0++5nFSU1OVmJioJk2aWNYdO3ZM69ev1+7du3X27FmFh4dr3759cnBwMLR97733FB4erttuu02StGrVqus401sLIwkAAACoNHZ2dnJxcZF0+fqIgoICyx11vL291apVqzL18+KLL2rGjBmGu/F8+umn6t+/v5ydndW8eXPdcccd+vbbbw3tFi1apLNnz2rAgAHq37+/JMnf31+ZmZlKTk5WQECAJkyYoG7duikiIkKJiYnq27evunTpYunrwoULevbZZ9WrVy/16NFDW7dulSQdPXpUoaGhCg4Olslk0okTJ27sxapCCAkAAACoVEVFRQoODpaPj49MJpP8/f3L1f7TTz9Vo0aN1L59e8P6M2fOyMvLy7Ls5eWls2fPGvYZM2aMGjZsqHXr1mn9+vUl+j558qTGjBmjXbt26fjx41q3bp02b96smTNnav78+ZKk+fPnKzAwUNu3b9f69es1a9YsXbhwQcuXL9eYMWOUkJCgHTt2qFGjRuU6r6rMKtON0tLSFB0dbVn+5ZdfNHjwYJlMJkVHRys9PV0eHh6aMGGCJWkCALBt4xlbl1BC6EM3z4cAwFocHByUkJCg7OxsjRw5Uj/88IPatWtXprYXL17U/Pnz9fHHH5fYZjabb7i2Zs2aycfHR5LUpk0bBQUFyc7OTu3atVNKSookadeuXdq2bZvefvttSdKlS5eUmpqqTp06af78+UpLS9MDDzygli1b3nA9VYVVQoKXl5fmzp0rSSouLtaTTz6pe+65R7GxsfL19VVYWJhiY2MVGxurhx9+2BolAQAAwMpcXV0VEBCg+Pj4q4aE8ePH69ChQ2rYsKFefPFFJScnKzg4WNLlL59DQkL06aefysvLS2lpaZZ2aWlpatiwYblqcnZ2tvxsb29vWba3t1dRUZGky2Fk6dKlJaZGeXt7q2PHjoqLi9PgwYMVHR2toKCgch2/qrL6dKM//od7eHgoKSlJJpNJkmQymZSUlGTtcgAAAFCJMjIyLHcS+v333/XZZ5+pdevWV20TExOjhIQErVq1Sj4+Pjpy5Ii++eYbffPNN/Ly8lJcXJw8PT0VGhqq9evX69KlSzp9+rROnDihjh07lujPxcVFubm5130OwcHBWrx4sWXk4tChQ5KkU6dOqUWLFhozZozuv/9+HTly5LqPUdVY/e5Ge/bs0X333SdJys7OlpubmyTJzc1NOTk51i4HAAAAlejcuXN65plnVFRUJLPZrIceeki9evWSJG3ZskXTpk1TZmamhg8frvbt25c6rehK2rZtq379+ikwMFCOjo569dVXS9zZSJIeeeQRDRs2TJ6enqVel3AtEydOVGRkpLp37y6z2aymTZtqxYoV2rBhg9asWSNHR0c1aNBAkyZNKnffVZWduSImc5VRYWGhnnzySc2bN09169bVyJEj9f7771u2jxo1SsuWLSvRLi4uTnFxcZKkqKgo5efnW6tkAIANrVh6yNYllDBitK+tS0A1UqNGDVuXoNTU1CpRB6qe/Px8NW7cuNRtVh1J+O6773THHXeobt26ki7PS8vKypKbm5uysrJUp06dUtuFhIQoJCTEspyRkWGNcgEAKIF/g1Aef77zDlCdWPWahD9PNZKkTp06KTExUZKUmJiozp07W7McAAAAAKWwWki4dOmSDh48qC5duljWhYWF6eDBgxo/frwOHjyosLAwa5UDAAAA4Aqsek1CRfnzra4AADcvnpOA6q4qTDfimgRcydWuSeCJywAAAAAMCAkAAAAADAgJAAAAqHRFRUXq0aOHRowYYVm3ceNGBQUFydPTU/v37y+1XXJystauXWtZ3r9/v6ZNm1bZ5VaIPXv2GM63ovevTFZ/mBoAAABsZ8Tizyq0vxWPdyvTfu+99568vb11/vx5y7q2bdtq2bJlmjx58hXbpaSkaN26dRo4cKAkyc/PT35+fjdUM66NkQQAAABUqrS0NMXFxZX4ltzb21utWrW6ats5c+Zo3759Cg4O1sKFCw3ftr/22mt6+umnNWjQIPn7+2vz5s2aNWuWTCaThgwZooKCAknSgQMH1K9fP4WEhGjw4ME6d+6cJGnRokUKDAyUyWTSE088UeLYycnJevDBB9WzZ0/17NlTX331laTL3/iHhYVp9OjRCggIUEREhP64F1B8fLwCAgL0wAMPaMuWLaWe05X6laTz58/r0UcfVWBgoCZPnqzi4mJJ0rp162QymdStWze99NJLkqRly5Zp1qxZlrYffvihpk6dKklavXq1QkNDFRwcrEmTJqmoqOiqr/NfERIAAABQqSIjIzVjxgzZ25f/o2dkZKS6du2qhIQERURElNh+6tQprVy5UsuXL9dTTz2lwMBAJSYmqmbNmtqxY4cKCgo0depULVmyRHFxcRo+fLheeeUVSVJMTIx27typxMREzZ07t0Tf7u7uWr16tXbu3KlFixZp+vTplm2HDh3SnDlz9Pnnn+v06dP68ssvlZeXp4kTJ+q///2vNm3apF9++aXUc7pav999951mzZqlxMREnTp1Slu2bNHZs2c1e/ZsrV27VvHx8dq/f78++eQTPfjgg4YgEhsbq379+unHH3/Uhg0btHnzZiUkJMjBwUFr1qwp1+vOdCMAAABUmu3bt8vd3V0dOnTQnj17Krz/nj17ysnJST4+PpbrHiSpXbt2SklJ0fHjx3X06FENGjRIklRcXKwGDRpIknx8fDR27Fj17t1bvXv3LtF3YWGhpkyZosOHD8ve3l4nTpywbPvb3/5mucVt+/btlZKSottvv13NmjVTy5YtJUnh4eH64IMPyt1vixYtJEkDBgzQl19+KUdHRwUEBMjd3V2SNHDgQO3du1d9+vRR8+bN9fXXX6tly5Y6fvy4unTpoqVLl+rAgQPq1auXJCkvL8/StqwICQAAAKg0X331lbZt26adO3cqLy9Pubm5Gjt2rN55550K6f+PZ0DY29vL0dFRdnZ2luXCwkKZzWa1adNGW7duLdF25cqV2rt3r7Zt26Y33nhDu3fvlqPj///xeOHChfLw8FBCQoKKi4vVtGlTyzZnZ2fLzw4ODpbpPH8c/2qu1u9f29vZ2elqjzULCwvThg0b1Lp1a/Xp08ey/5AhQxQZGXnNWq6E6UYAAACoNJGRkTpw4IC++eYbvffeewoMDCxXQHBxcVFubu51H79Vq1bKzMxUUlKSJKmgoEBHjx5VcXGxUlNTFRgYqBkzZig7O1sXLlwwtD1//rw8PT1lb2+v1atXX3Nef+vWrZWcnKyTJ09KktavX1/qflfr97vvvtPp06dVXFys2NhY3XPPPfL399fevXuVmZmpoqIirVu3TgEBAZKkvn37auvWrVq/fr3CwsIkSUFBQdq0aZPS09MlSVlZWUpJSSnX68ZIAgAAAGxiy5YtmjZtmjIzMzV8+HC1b99eH3/8sWEfHx8fOTo6qnv37ho6dKh8fX3LdYwaNWpoyZIlmj59unJyclRUVKQnnnhCd955p8aNG6fz58/LbDYrIiJCrq6uhrajRo3SqFGjtGnTJt1333267bbbrnqsmjVrat68eRoxYoTq1aunLl266OjRoyX2u1q/nTp10pw5c/TDDz+oa9eu6tu3r+zt7TV9+nQNGDBAZrNZPXv2tEyPqlu3rtq0aaNjx46pY8eOkqQ2bdpo6tSpGjx4sIqLi+Xk5KSoqCjDiMW12JmvNn5RRaWlpdm6BACAFWzbeMbWJZQQ+lAjW5eAauSPOeu2lJqaapmSA/xZfn6+GjduXOo2phsBAAAAMCAkAAAAADAgJAAAAAAwICQAAAAAMCAkAAAAADAgJAAAAAAwICQAAACgUrVo0aLSjzF//nzLz8nJyerWrVulHOfZZ5+Vj49Pif6zsrIUHh6uLl26KDw8XL/99luJtsnJyVq7dq1lef/+/Zo2bVql1HmjeJgaAADALWTz2uQK7e+Bgc0qtL/rNX/+fP3jH/+o9OMMHTpUjz32mJ5++mnD+piYGHXr1k3jx49XTEyMYmJiNGPGDMM+KSkpWrdunQYOHChJ8vPzk5+fX6XXfD0YSQAAAIDVnTx5UkOGDFFISIgefPBB/fTTT5KkjRs3qlu3burevbseeughSdLRo0cVGhqq4OBgmUwmnThxwtDX7NmzlZeXp+DgYEVEREiSioqKNHHiRAUFBWnQoEH6/fffJUkffPCBevXqpe7du2vUqFG6ePGiJOmZZ57RtGnT1KdPH3Xq1EmbNm0qte57771XdevWLbH+008/1ZAhQyRJQ4YM0datW0vsM2fOHO3bt0/BwcFauHCh9uzZoxEjRkiSXnvtNT399NMaNGiQ/P39tXnzZs2aNUsmk0lDhgxRQUGBJOnAgQPq16+fQkJCNHjwYJ07d06StGjRIgUGBspkMumJJ54o+/+IKyAkAAAAwOomT56sf/3rX4qLi9PMmTP1wgsvSJLmzZunjz76SLt27dIHH3wgSVq+fLnGjBmjhIQE7dixQ40aGZ98/uKLL6pmzZpKSEjQwoULJUknTpzQqFGjtHv3brm6umrz5s2SpL59+2r79u3atWuXvL29tXLlSks/586d0+bNm7VixQrNnj27XOeTnp4uT09PSZKnp6cyMjJK7BMZGamuXbsqISHBEmb+7NSpU1q5cqWWL1+up556SoGBgUpMTFTNmjW1Y8cOFRQUaOrUqVqyZIni4uI0fPhwvfLKK5Iuj2Ts3LlTiYmJmjt3brlqLw3TjQAAAGBVubm5SkpK0mOPPWZZl5+fL0nq3LmznnnmGfXr1099+/aVJHXq1Enz589XWlqaHnjgAbVs2fKax2jWrJl8fX0lSXfffbdSUlIkXR6V+Ne//qWcnBxduHBB3bt3t7Tp3bu37O3t1aZNG6Wnp1fU6ZZZz5495eTkJB8fHxUVFalHjx6SpHbt2iklJUXHjx/X0aNHNWjQIElScXGxGjRoIEny8fHR2LFj1bt3b/Xu3fuGayEkAAAAwKrMZrPq1KmjhISEEttef/11ffPNN9qxY4d69Oih+Ph4DRw4UB07dlRcXJwGDx6s6OhoBQUFXfUYzs7Olp8dHByUl5cnSRo/frzef/99tW/fXh9++KH27NlTahuz2Vyuc/Lw8NC5c+fk6empc+fOyd3dvVztJalGjRqSJHt7ezk6OsrOzs6yXFhYKLPZrDZt2pQ6lWnlypXau3evtm3bpjfeeEO7d++Wo+P1f9RnuhEAAACsqnbt2mrWrJk2btwo6fIH8u+//17S5WsV/P39NWXKFNWrV0+pqak6deqUWrRooTFjxuj+++/XkSNHSvTp5ORkmbd/Nbm5ufL09FRBQYHWrFlTYecUGhqqjz76SJL00Ucf6f777y+xj4uLi3Jzc6/7GK1atVJmZqaSkpIkSQUFBTp69KiKi4uVmpqqwMBAzZgxQ9nZ2bpw4cJ1H0diJAEAAACV7Pfff1eHDh0syxEREXrnnXf0/PPP64033lBhYaHCwsLUvn17zZo1SydPnpTZbFZQUJDat2+vmJgYrVmzRo6OjmrQoIEmTZpU4hiPPPKIunfvLl9f36veVvSFF15Q79691aRJE7Vr167cH9qffPJJ7dmzR7/++qs6dOig559/XiNGjND48eM1ZswYrVixQk2aNNHixYtLtPXx8ZGjo6O6d++uoUOHWqZDlVWNGjW0ZMkSTZ8+XTk5OSoqKtITTzyhO++8U+PGjdP58+dlNpsVEREhV1fXcvX9V3bm8o6lVAFpaWm2LgEAYAXbNp6xdQklhD7U6No7Af+Pl5eXrUtQamqqZRoL8Gf5+flq3LhxqduYbgQAAADAwGrTjS5cuKCFCxcqJSVFdnZ2Gjt2rLy8vBQdHa309HR5eHhowoQJcnFxsVZJAAAAAEphtZCwbNky+fn5adKkSSosLNSlS5e0fv16+fr6KiwsTLGxsYqNjdXDDz9srZIAAAAAlMIq040uXryoH374wXKvV0dHR91+++1KSkqSyWSSJJlMJsuV2gAAAABsxyojCb/88ovq1Kmjt99+W6dPn1bLli01cuRIZWdny83NTZLk5uamnJwca5QDAAAA4CqsEhKKiop08uRJjR49Wq1bt9ayZcsUGxtb5vZxcXGKi4uTJEVFRV3XwykAANVR1bu7Ef8GAbgVWCUk1K9fX/Xr11fr1q0lSV27dlVsbKxcXV2VlZUlNzc3ZWVlqU6dOqW2DwkJUUhIiGU5IyPDGmUDAFAC/wahPKrCLVCrgmeffVY7duyQu7u7PvvsM8v6jRs3au7cufrxxx+1bds2+fn5ldp+5syZ2r59u5ycnNSiRQvFxMRYngPw5ptvasWKFXJwcNDLL79smd7+Z++++64eeeQR3XbbbZKkYcOGaeHChTf8LIGbmVVCQt26dVW/fn2lpaXJy8tLhw4dUpMmTdSkSRMlJiYqLCxMiYmJ6ty5szXKAQAAuGXNmzevQvsr7cFmfzV06FA99thjevrppw3r27Ztq2XLlmny5MlXbW8ymRQZGSlHR0e99NJLevPNNzVjxgwdO3ZM69ev1+7du3X27FmFh4dr3759cnBwMLR/7733FB4ebgkJq1atKudZ3nqs9pyE0aNHKyYmRpMnT9apU6fUv39/hYWF6eDBgxo/frwOHjyosLAwa5UDAAAAK7n33ntVt27dEuu9vb3VqlWra7YPDg6Wo+Pl77b9/f0tD9b99NNP1b9/fzk7O6t58+a644479O233xraLlq0SGfPntWAAQPUv39/Sx+ZmZlKTk5WQECAJkyYoG7duikiIkKJiYnq27evunTpYunrwoULevbZZ9WrVy/16NFDW7dulSQdPXpUoaGhCg4Olslk0okTJ677NapqrHYL1BYtWigqKqrE+hkzZlirBAAAAFRzq1atUr9+/SRJZ86ckb+/v2Wbl5eXzp49a9h/zJgxWrhwodatW6f69euX6O/kyZNavHix5s2bp169emndunXavHmzPv30U82fP1//+c9/NH/+fAUGBurNN99Udna2QkND1a1bNy1fvlxjxoxReHi48vPzVVRUVLknb0VWCwkAAADAjYiOjpaDg4PCw8MlSWaz+Yb7bNasmXx8fCRJbdq0UVBQkOzs7NSuXTulpKRIknbt2qVt27bp7bffliRdunRJqamp6tSpk+bPn6+0tDQ98MADatmy5Q3XU1UQEgAAAFCljB8/XocOHVLDhg0t1w98+OGH2r59u9auXSs7OztJl0cO/ph6JElpaWlq2LBhuY7l7Oxs+dne3t6ybG9vbxkZMJvNWrp0aYmpUd7e3urYsaPi4uI0ePBgRUdHKygoqPwnXAVZ7ZoEAAAAoCxiYmKUkJBgCQjx8fF666239MEHH1guPpak0NBQrV+/XpcuXdLp06d14sQJdezYsUR/Li4uys3Nve56goODtXjxYsvIxaFDhyRJp06dUosWLTRmzBjdf//9OnLkyHUfo6ohJAAAAKBSPfnkk+rTp4+OHz+uDh06aMWKFZKkLVu2qEOHDvr66681fPhwDR48uNT2U6ZMUW5urgYNGqTg4GDL3ZDatm2rfv36KTAwUEOHDtWrr75a4s5GkvTII49o2LBhlguXy2vixIkqKChQ9+7d1a1bN8t1ths2bFC3bt0UHBysn3766Yr1V0d25oqYzGVlfx5WAgDcvLZtrHoPUwt9qJGtS0A1UhWek5CamqoaNWrYugxUQfn5+WrcuHGp2xhJAAAAAGBASAAAAABgQEgAAAAAYEBIAAAAAGBASAAAAABgQEgAAAAAYEBIAAAAQKVJTU1V//79dd999ykoKEjvvfeeZdvGjRsVFBQkT09P7d+//4p9REVFyWQyKTg4WIMGDdLZs2ct2958803dc889uvfeexUfH19q+3fffVcXL160LA8bNkzZ2dk3fnI3MZ6TAACosnhOAqq7qvichKKDURXav8PdU666/dy5czp37pzuvvtu5ebmKiQkRMuXL1ebNm30448/yt7eXpMnT9bMmTPl5+dXah/nz59X7dq1JUmLFi3SsWPH9Prrr+vYsWN68skntW3bNp09e1bh4eHat29fiQeq+fv7a/v27apfv36FnPPNguckAAAAwCY8PT119913S5JcXFzk7e2tM2cufwHg7e2tVq1aXbOPPwKCJF28eFF2dnaSpE8//VT9+/eXs7OzmjdvrjvuuEPffvutoe2iRYt09uxZDRgwwPLEZX9/f2VmZio5OVkBAQGaMGGCunXrpoiICCUmJqpv377q0qWLpa8LFy7o2WefVa9evdSjRw9t3bpVknT06FGFhoYqODhYJpNJJ06cuMFXq+ogJAAAAMAqkpOTdejQIfn7+5e77SuvvCI/Pz+tXbtWL7zwgiTpzJkzhtEaLy8vw1QkSRozZowaNmyodevWaf369SX6PXnypMaMGaNdu3bp+PHjWrdunTZv3qyZM2dq/vz5kqT58+crMDBQ27dv1/r16zVr1ixduHBBy5cv15gxY5SQkKAdO3aoUaObZ6SRkAAAAIBKl5ubq9GjR2v27NmGkYGymjZtmvbv36+BAwdqyZIlkqSKmDXfrFkz+fj4yN7eXm3atFFQUJDs7OzUrl07paSkSJJ27dqlf//73woODlZYWJguXbqk1NRUderUSW+++aZiYmL0888/q1atWjdcT1VBSAAAAEClKigo0OjRozVw4EA98MAD19x//PjxCg4O1rBhw0psGzBggLZs2SLp8sjBn69VTUtLU8OGDctVm7Ozs+Vne3t7y7K9vb2KiookXQ4jS5cuVUJCghISEvTdd9/J29tbAwcO1H/+8x/VqlVLgwcP1u7du8t17KqMkAAAAIBKYzab9Y9//EPe3t4aO3ZsmdrExMQoISFBq1atkiTDXP9t27ZZrmMIDQ3V+vXrdenSJZ0+fVonTpxQx44dS/Tn4uKi3Nzc6z6H4OBgLV682DJycejQIUnSqVOn1KJFC40ZM0b333+/jhw5ct3HqGocbV0AAAAAbl5ffvmlVq9erXbt2ik4OFiSNH36dIWEhGjLli2aNm2aMjMzNXz4cLVv314ff/xxiT5mz56t//3vf7Kzs1PTpk01d+5cSVLbtm3Vr18/BQYGytHRUa+++mqJOxtJ0iOPPKJhw4bJ09Oz1OsSrmXixImKjIxU9+7dZTab1bRpU61YsUIbNmzQmjVr5OjoqAYNGmjSpEnl7ruq4haoAIAqi1ugorqrirdABf7ALVABAAAAlBkhAQAAAIABIQEAAACAASEBAAAAgAEhAQAAAIABIQEAAACAASEBAAAAla6oqEg9evTQiBEjLOtmzpypgIAAmUwmPfroo8rOzi7RLjk5WWvXrrUs79+/X9OmTbNKzTdqz549hvOt6P0rEw9TAwAAuIW8n/hkhfY30vRumfZ777335O3trfPnz1vWmUwmRUZGytHRUS+99JLefPNNzZgxw9AuJSVF69at08CBAyVJfn5+8vPzq7D6UTqrjSQ89dRTmjRpkp577jlNmTJFkpSbm6vZs2dr/Pjxmj179g09LhsAAABVU1pamuLi4kp8Sx4cHCxHx8vfWfv7+5f6wNw5c+Zo3759Cg4O1sKFCw3ftr/22mt6+umnNWjQIPn7+2vz5s2aNWuWTCaThgwZooKCAknSgQMH1K9fP4WEhGjw4ME6d+6cJGnRokUKDAyUyWTSE088UeLYycnJevDBB9WzZ0/17NlTX331laTL3/iHhYVp9OjRCggIUEREhP54PnF8fLwCAgL0wAMPaMuWLaW+HlfqV5LOnz+vRx99VIGBgZo8ebKKi4slSevWrZPJZFK3bt300ksvSZKWLVumWbNmWdp++OGHmjp1qiRp9erVCg0NVXBwsCZNmqSioqKr/j/6K6tON/rnP/+puXPnKioqSpIUGxsrX19fxcTEyNfXV7GxsdYsBwAAAFYQGRmpGTNmyN7+yh89V61apZ49e5batmvXrkpISFBERESJ7adOndLKlSu1fPlyPfXUUwoMDFRiYqJq1qypHTt2qKCgQFOnTtWSJUsUFxen4cOH65VXXpEkxcTEaOfOnUpMTNTcuXNL9O3u7q7Vq1dr586dWrRokaZPn27ZdujQIc2ZM0eff/65Tp8+rS+//FJ5eXmaOHGi/vvf/2rTpk365ZdfSj3Xq/X73XffadasWUpMTNSpU6e0ZcsWnT17VrNnz9batWsVHx+v/fv365NPPtGDDz5oCCKxsbHq16+ffvzxR23YsEGbN29WQkKCHBwctGbNmiu+9qWx6XSjpKQkzZw5U9Ll4aaZM2fq4YcftmVJAAAAqEDbt2+Xu7u7OnTooD179pS6T3R0tBwcHBQeHl7u/nv27CknJyf5+PhYrnuQpHbt2iklJUXHjx/X0aNHNWjQIElScXGxGjRoIEny8fHR2LFj1bt3b/Xu3btE34WFhZoyZYoOHz4se3t7nThxwrLtb3/7m7y8vCRJ7du3V0pKim6//XY1a9ZMLVu2lCSFh4frgw8+KHe/LVq0kCQNGDBAX375pRwdHRUQECB3d3dJ0sCBA7V371716dNHzZs319dff62WLVvq+PHj6tKli5YuXaoDBw6oV69ekqS8vDxL27Kyakh4+eWXJUl///vfFRISouzsbLm5uUmS3NzclJOTY81yAAAAUMm++uorbdu2TTt37lReXp5yc3M1duxYvfPOO5IuT5HZvn271q5dKzs7u3L3X6NGDUmSvb29HB0dLX3Y29ursLBQZrNZbdq00datW0u0Xblypfbu3att27bpjTfe0O7duy3TnyRp4cKF8vDwUEJCgoqLi9W0aVPLNmdnZ8vPDg4Oluk8ZTmHq/X71/Z2dnaWqUylCQsL04YNG9S6dWv16dPHsv+QIUMUGRl5zVquxGohYfbs2apXr56ys7M1Z84cS/Iqi7i4OMXFxUmSoqKiyp2EAADV1RlbF1AC/wYB5RMZGWn5sLpnzx69/fbbloAQHx+vt956S7GxsbrttttKbe/i4nJD1622atVKmZmZSkpKUufOnVVQUKD//e9/8vb2VmpqqgIDA9WlSxetXbtWFy5ckKurq6Xt+fPn1ahRI9nb2+ujjz665rz+1q1bKzk5WSdPntQdd9yh9evXl7rf1fr97rvvdPr0aTVt2lSxsbF65JFH5O/vr8jISGVmZqpu3bpat26dHn/8cUlS3759FR0dre+//14vvviiJCkoKEj/93//pyeffFIeHh7KyspSbm6uIYxci9VCQr169SRJrq6u6ty5s44fPy5XV1dlZWXJzc1NWVlZqlOnTqltQ0JCFBISYlnOyMiwSs0AAPwV/wahPMrzpeitaMqUKcrPz7dMBfL399frr79u2MfHx0eOjo7q3r27hg4dKl9f33Ido0aNGlqyZImmT5+unJwcFRUV6YknntCdd96pcePG6fz58zKbzYqIiDAEBEkaNWqURo0apU2bNum+++67YpD5Q82aNTVv3jyNGDFC9erVU5cuXXT06NES+12t306dOmnOnDn64Ycf1LVrV/Xt21f29vaaPn26BgwYILPZrJ49e1qmR9WtW1dt2rTRsWPH1LFjR0lSmzZtNHXqVA0ePFjFxcVycnJSVFRUuUKCnflq4xcVJC8vT2azWbVq1VJeXp7mzJmj8PBwHTp0SLVr11ZYWJhiY2OVm5tbpmsSSrvyHQBw89m2seqNJIQ+1MjWJaAaqQohITU11TIlB/iz/Px8NW7cuNRtVhlJyM7OtqTCoqIiBQYGys/PT3feeaeio6MVHx8vd3d3TZw40RrlAAAAALgKq4wkVDRGEgDg1sBIAqo7RhJQlV1tJMGqz0kAAAAAUPUREgAAAAAYEBIAAABuYk5OTiooKLB1GahiCgoK5OTkdMXtNn3iMgAAACqXh4eH0tPTlZ+fb+tSUIU4OTnJw8PjitsJCQAAADcxOzs7NWjQwNZloJohJACADZx57nFbl1BCo7mLbV0CAKCK4JoEAAAAAAaEBAAAAAAGhAQAAAAABoQEAAAAAAaEBAAAAAAGhAQAAAAABoQEAAAAAAaEBAAAAAAGhAQAAAAABoQEAAAAAAaEBAAAAAAGhAQAAAAABoQEAAAAAAaEBAAAAAAGjrYuADeHbRvP2LqEEkIfamTrEgAAAKolRhIAAAAAGBASAAAAABgQEgAAAAAYEBIAAAAAGBASAAAAABiUOSRs3Lix1PWbN2+usGIAAAAA2F6ZQ8LatWvLtb40xcXFev755xUVFSVJys3N1ezZszV+/HjNnj1bubm5Ze4LAAAAQOW45nMSvv/+e0mXP+D/8fMfzp07p1q1apX5YJ988okaN26s33//XZIUGxsrX19fhYWFKTY2VrGxsXr44YfLUz8AAACACnbNkPDOO+9IkvLz8y0/S5KdnZ3q1q2r0aNHl+lAmZmZ+vbbbzVgwADLFKWkpCTNnDlTkmQymTRz5kxCAgAAAGBj1wwJCxYskCS99dZbevrpp6/7QO+//74efvhhyyiCJGVnZ8vNzU2S5ObmppycnOvuHwAAAEDFuGZI+MOfA0JxcbFhm7391S9t+Oabb+Tq6qqWLVvq8OHD5SxRiouLU1xcnCQpKipK7u7u5e4Dle2MrQsogd8TVGVV7y+mqv7NVL1Xqmq+TgBQscocEk6cOKElS5YoOTlZ+fn5hm0fffTRVdseO3ZMX3/9tb777jvl5+fr999/V0xMjFxdXZWVlSU3NzdlZWWpTp06pbYPCQlRSEiIZTkjI6OsZeMWxu8JUD78zZQNrxPKw8vLy9YlANelzCFhwYIF8vf319ixY+Xs7FyugwwfPlzDhw+XJB0+fFibNm3S+PHj9cEHHygxMVFhYWFKTExU586dy1c9AAAAgApX5pCQkZGhYcOGyc7OrsIOHhYWpujoaMXHx8vd3V0TJ06ssL4BAAAAXJ8yh4TOnTvrwIED8vPzu6ED3nXXXbrrrrskSbVr19aMGTNuqD8AAAAAFavMIaGgoECvv/662rZtq7p16xq23chdjwAAAABULWUOCU2aNFGTJk0qsxYAAAAAVUCZQ8KgQYMqsw4AAAAAVUSZQ8L3339/xW3t27evkGIAAAAA2F6ZQ8I777xjWM7JyVFhYaHq16+vt956q8ILAwAAAGAb5XpOwp8VFxdr7dq1qlWrVoUXBQAAAMB27K+7ob29BgwYoA0bNlRkPQAAAABs7LpDgiQdPHhQ9vY31AUAAACAKqbM043Gjh1rWM7Pz1d+fr4ef/zxCi8KAAAAgO2UOSQ888wzhmVnZ2c1atRIt912W4UXBQAAAMB2yhwSfHx8JF2+YDk7O1uurq5MNQKAm8jI5XttXUIJw9xa2LoEALgllTkk/P7771qyZIm++OILFRUVycHBQQEBARo9ejSjCQAAAMBNpMxDAUuXLlVeXp5ef/11/fe//9Xrr7+u/Px8LV26tDLrAwAAAGBlZQ4J+/fv1zPPPCMvLy85OTnJy8tL48aN04EDByqzPgAAAABWVuaQUKNGDeXk5BjW5eTkyNGxzDOWAAAAAFQDZf6E36NHD82ZM0d9+/aVh4eH0tPTtWXLFvXs2bMy6wMAAABgZWUOCQMGDFC9evX0+eef69dff1W9evXUr18/9ejRozLrAwAAAGBlZQ4Jy5Yt03333acXX3zRsu7YsWN6//33NXLkyMqoDQAAAIANlPmahD179ujOO+80rGvZsqU+//zzCi8KAAAAgO2UOSTY2dmpuLjYsK64uFhms7nCiwIAAABgO2UOCW3bttWHH35oCQrFxcVavXq12rZtW2nFAQAAALC+Ml+TMGrUKEVFRenJJ5+Uu7u7MjIy5ObmphdeeKEy6wMAAABgZWUOCfXr19err76q48ePKzMzU/Xr11erVq1kb1/mwQgAAAAA1UC5noRmb28vb2/vyqoFAAAAQBXAMAAAAAAAA0ICAAAAAANCAgAAAAADQgIAAAAAg3JduHy98vPz9c9//lOFhYUqKipS165dNXjwYOXm5io6Olrp6eny8PDQhAkT5OLiYo2SAAAAAFyBVUKCk5OT/vnPf6pmzZoqLCzUjBkz5Ofnp6+++kq+vr4KCwtTbGysYmNj9fDDD1ujJAAAAABXYJXpRnZ2dqpZs6YkqaioSEVFRbKzs1NSUpJMJpMkyWQyKSkpyRrlAAAAALgKq4wkSFJxcbFeeOEFnT17VqGhoWrdurWys7Pl5uYmSXJzc1NOTk6pbePi4hQXFydJioqKkru7u7XKRpmdsXUBJfB7gqqs6v3FoKx4bwFwK7BaSLC3t9fcuXN14cIFvf7660pOTi5z25CQEIWEhFiWMzIyKqNE3GT4PQFQGXhvQXl4eXnZugTgulj97ka33367fHx8tH//frm6uiorK0uSlJWVpTp16li7HAAAAAB/YZWQkJOTowsXLki6fKejQ4cOqXHjxurUqZMSExMlSYmJiercubM1ygEAAABwFVaZbpSVlaUFCxaouLhYZrNZ9957r/z9/eXt7a3o6GjFx8fL3d1dEydOtEY5AAAAAK7CKiGhefPmeu2110qsr127tmbMmGGNEgAAAACUEU9cBgAAAGBASAAAAABgQEgAAAAAYEBIAAAAAGBASAAAAABgQEgAAAAAYEBIAAAAAGBASAAAAABgQEgAAAAAYEBIAAAAAGBASAAAAABgQEgAAAAAYEBIAAAAAGBASAAAAABgQEgAAAAAYEBIAAAAAGDgaOsCAACoTmJiYmxdQqnGjx9v6xIA3EQYSQAAAABgQEgAAAAAYEBIAAAAAGBASAAAAABgQEgAAAAAYEBIAAAAAGBASAAAAABgQEgAAAAAYEBIAAAAAGBASAAAAABg4GiNg2RkZGjBggX67bffZGdnp5CQEPXp00e5ubmKjo5Wenq6PDw8NGHCBLm4uFijJAAAAABXYJWQ4ODgoEceeUQtW7bU77//rilTpujuu+/Wrl275Ovrq7CwMMXGxio2NlYPP/ywNUoCAAAAcAVWmW7k5uamli1bSpJq1aqlxo0b69dff1VSUpJMJpMkyWQyKSkpyRrlAAAAALgKq1+T8Msvv+jkyZNq1aqVsrOz5ebmJulykMjJybF2OQAAAAD+wirTjf6Ql5enefPmaeTIkbrtttvK3C4uLk5xcXGSpKioKLm7u1dWibhuZ2xdQAn8nqAqq3p/MajueM8DUJGsFhIKCws1b948BQUFqUuXLpIkV1dXZWVlyc3NTVlZWapTp06pbUNCQhQSEmJZzsjIsErNqN74PQFwK+E9r2ry8vKydQnAdbHKdCOz2ayFCxeqcePGeuCBByzrO3XqpMTERElSYmKiOnfubI1yAAAAAFyFVUYSjh07ps8++0zNmjXTc889J0kaNmyYwsLCFB0drfj4eLm7u2vixInWKAcAAADAVVglJLRt21Yff/xxqdtmzJhhjRIAAAAAlBFPXAYAAABgQEgAAAAAYEBIAAAAAGBASAAAAABgQEgAAAAAYEBIAAAAAGBASAAAAABgQEgAAAAAYEBIAAAAAGBglScuV2dnnnvc1iWU0GjuYluXAAAAgJsYIwkAAAAADAgJAAAAAAwICQAAAAAMCAkAAAAADAgJAAAAAAwICQAAAAAMCAkAAAAADAgJAAAAAAwICQAAAAAMCAkAAAAADAgJAAAAAAwICQAAAAAMCAkAAAAADAgJAAAAAAwICQAAAAAMCAkAAAAADAgJAAAAAAwICQAAAAAMHK1xkLffflvffvutXF1dNW/ePElSbm6uoqOjlZ6eLg8PD02YMEEuLi7WKKfaG7l8r61LKGGYWwtblwAAAIAKYpWRhO7du2vatGmGdbGxsfL19VVMTIx8fX0VGxtrjVIAAAAAXINVQoKPj0+JUYKkpCSZTCZJkslkUlJSkjVKAQAAAHANVpluVJrs7Gy5ublJktzc3JSTk3PFfePi4hQXFydJioqKkru7u1VqlKQzVjsSKpo1f0/K49fdU21dQgn1gv5l6xJuOby3oKJV1fc8ANWTzUJCeYSEhCgkJMSynJGRYcNqUF1U1d+Tqni3gKr6WgEoO/6OqyYvLy9blwBcF5t9XnF1dVVWVpYkKSsrS3Xq1LFVKQAAAAD+xGYhoVOnTkpMTJQkJSYmqnPnzrYqBQAAAMCfWGW60fz583XkyBGdP39eERERGjx4sMLCwhQdHa34+Hi5u7tr4sSJ1igFAAAAwDVYJST84x//KHX9jBkzrHF4AAAAAOVQFa+hBAAAAGBDhAQAAAAABoQEAAAAAAaEBAAAAAAGhAQAAAAABoQEAAAAAAaEBAAAAAAGhAQAAAAABoQEAAAAAAaEBAAAAAAGhAQAAAAABoQEAAAAAAaEBAAAAAAGjrYuAKgsMTExti6hVP/4u60rAAAAuDpGEgAAAAAYEBIAAAAAGBASAAAAABgQEgAAAAAYEBIAAAAAGBASAAAAABhwC1QAWvHF07YuoYQRAW/ZugQAN4j3FqD6YiQBAAAAgAEhAQAAAIABIQEAAACAASEBAAAAgAEhAQAAAIABIQEAAACAgc1vgbp//34tW7ZMxcXF6tmzp8LCwmxdEgAAAHBLs+lIQnFxsZYsWaJp06YpOjpae/bs0c8//2zLkgAAAIBbnk1DwvHjx9WwYUN5enrK0dFRAQEBSkpKsmVJAAAAwC3PpiHh119/Vf369S3L9evX16+//mrDigAAAADY9JoEs9lcYp2dnV2JdXFxcYqLi5MkRUVFycvLq9Jr+4PXik+sdqyy2m7rAqoNf1sXUG08Z+sCbkG8t1RnvLeU1XPh62xdAoDrZNORhPr16yszM9OynJmZKTc3txL7hYSEKCoqSlFRUdYsD9XclClTbF0CgJsQ7y0AbgU2DQl33nmnzpw5o19++UWFhYX64osv1KlTJ1uWBAAAANzybDrdyMHBQaNHj9bLL7+s4uJiBQcHq2nTprYsCQAAALjl2fw5CR07dlTHjh1tXQZuQiEhIbYuAcBNiPcWALcCO3NpVw8DAAAAuGXZ9JoEAAAAAFUPIQHVzuDBg/Xvf//bslxUVKTHHnvsmne/Onz4MHfIAm5xQ4YM0XPPPWf575dffqm0Yz311FPKycmptP4BoDLZ/JoEoLycnZ2VkpKi/Px81ahRQwcPHlS9evVsXRaAaqBGjRqaO3eurcsAgCqPkIBqyc/PT99++626du2qPXv26L777tPRo0clScePH9f7779vCRHjxo0r8QC+vLw8LV26VCkpKSoqKtKgQYPUuXNnW5wKABs7ceKEli9frry8PNWpU0fjxo2Tm5ubZs6cqRYtWujkyZPKycnRU089pdjYWCUnJysgIEBDhw6VJL322mvKzMxUQUGB+vTpU+qFzZ999pm2bt2qwsJCtW7dWo8//rjs7RnMB1B1ERJQLd13331as2aNOnbsqNOnTys4ONgSEry8vDRr1iw5ODjo4MGDWrlypSZPnmxov27dOrVv317jxo3ThQsXNG3aNPn6+qpmzZq2OB0AVpKfn6/nnrv8jPEGDRpowoQJWrp0qZ5//nnVqVNHX3zxhVatWqVx48ZJkhwdHTVr1ix98sknmjt3rqKiouTi4qJnnnlGffv2Ve3atTVu3Di5uLgoPz9fU6dOVZcuXVS7dm3LMX/++Wd98cUXmj17thwdHbV48WLt3r1bJpPJJq8BAJQFIQHVUvPmzZWenq49e/bob3/7m2HbxYsXtWDBAp09e1bS5WsW/urgwYP65ptvtGnTJkmXPzhkZGSoSZMmlV88AJv563Sj5ORkpaSkaPbs2ZKk4uJiubm5Wbb/8YDPZs2aqUmTJpZtnp6eyszMVO3atfXJJ58oKSlJkpSRkaEzZ84YQsL333+vkydPaurUqZIuv9/UqVOnck8UAG4QIQHVVqdOnfTBBx9o5syZOn/+vGX9Rx99pLvuustyUeKsWbNKtDWbzZo0aVKJaUgAbj1NmjTRyy+/XOo2JycnSZKdnZ3l5z+Wi4qKdPjwYR06dEhz5syRs7OzZs6cqYKCAkMfZrNZJpNJw4cPr7yTAIAKxoRIVFvBwcEKDw9Xs2bNDOsvXrxouZB5165dpbbt0KGDtm7dqj8eE3Ly5MlKrRVA1eTl5aWcnBz9+OOPkqTCwkKlpKSUuf3Fixd1++23y9nZWampqfrpp59K7OPr66t9+/YpOztbkpSbm6v09PSKOQEAqCSMJKDaql+/vvr06VNifb9+/bRgwQJt2bJFd911V6ltw8PD9f7771uuVfDw8NCUKVMqtV4AVY+jo6MmTZqkZcuW6eLFiyoqKlKfPn3UtGnTMrX38/PTjh07NHnyZHl5eal169Yl9mnSpImGDh2qOXPmyGw2y8HBQY899pg8PDwq+nQAoMLwxGUAAAAABkw3AgAAAGBASAAAAABgQEgAAAAAYEBIAAAAAGBASAAAAABgQEgAgKvYtWuXXnzxRVuXAQCAVfGcBADV0p49e7RlyxalpKTI2dlZDRo0kMlkUq9evWRnZ2fr8gAAqNYICQCqnU2bNmnjxo167LHH1KFDB9WsWVOnTp3Spk2b1KNHDzk5Odm6RElScXGx7O0ZsAUAVD+EBADVysWLF/Xxxx/rqaeeUteuXS3r77jjDo0fP16SVFBQoFWrVmnv3r0qLCxU586dNXLkSNWoUUOHDx/Wv//9b/Xt21cbNmyQvb29hg0bpuDgYEnS+fPn9fbbb+vIkSPy8vJShw4dDMdPTU3V0qVLdeLECdWpU0dDhgxRQECAJGnBggWqUaOGMjIydOTIET333HO6++67rfTKAABQcfiKC0C18uOPP6qgoECdO3e+4j4rVqzQmTNnNHfuXMXExOjXX3/VmjVrLNt/++03Xbx4UQsXLlRERISWLFmi3NxcSdKSJUvk5OSkd999V2PHjlVCQoKlXV5enubMmaPAwEAtXrxYzz77rJYsWaKUlBTLPp9//rn69++v5cuXq23btpXwCgAAUPkICQCqlZycHNWuXVsODg6WdZGRkRo5cqRGjBihI0eOaOfOnXr00Ufl4uKiWrVqacCAAdqzZ49lfwcHB4WHh8vR0VEdO3ZUzZo1lZaWpuLiYn355ZcaMmSIatasqWbNmslkMlnaffvtt/Lw8FBwcLAcHBzUsmVLdenSRfv27bPs07lzZ7Vt21b29vaqUaOGdV4UAAAqGNONAFQrtWvX1vnz51VUVGQJCnPmzJEkRURE6LffftOlS5c0ZcoUSxuz2azi4mJDH38OGc7OzsrLy1NOTo6KiopUv359yzYPDw/98MMPkqT09HT99NNPGjlypGV7UVGRunXrZln+c1sAAKorQgKAasXb21tOTk5KSkoyXJPwhzp16qhGjRp64403VK9evXL1XadOHTk4OCgzM1ONGzeWJGVkZFi2169fXz4+Ple9JSp3VgIA3AyYbgSgWrn99tsVHh6uJUuWaN++fcrLy1NxcbFOnTqlS5cuyc7OTj179tT777+v7OxsSdKvv/6q/fv3X7Nve3t73XPPPVq9erUuXbqkn3/+WYmJiZbt/v7+OnPmjD777DMVFhaqsLBQx48f188//1xZpwsAgE0wkgCg2unXr5/q1aunDRs26K233pKzs7M8PT01YsQItWnTRq1bt9aaNWs0ffp0nT9/XvXq1dPf//53+fn5XbPvxx57TG+//baeeOIJeXl5qXv37jp8+LAkqVatWoqMjNTy5cu1fPlymc1mNW/eXI8++mglnzEAANZlZzabzbYuAgAAAEDVwXQjAAAAAAaEBAAAAAAGhAQAAAAABoQEAAAAAAaEBAAAAAAGhAQAAAAABoQEAAAAAAaEBAAAAAAGhAQAAAAABv8fC1qYb0UWDMA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TextBox 9"/>
          <p:cNvSpPr txBox="1"/>
          <p:nvPr/>
        </p:nvSpPr>
        <p:spPr>
          <a:xfrm>
            <a:off x="1133510" y="4961176"/>
            <a:ext cx="9263498" cy="923330"/>
          </a:xfrm>
          <a:prstGeom prst="rect">
            <a:avLst/>
          </a:prstGeom>
          <a:noFill/>
        </p:spPr>
        <p:txBody>
          <a:bodyPr wrap="none" rtlCol="0">
            <a:spAutoFit/>
          </a:bodyPr>
          <a:lstStyle/>
          <a:p>
            <a:r>
              <a:rPr lang="en-US" cap="none" dirty="0" smtClean="0">
                <a:latin typeface="Cambria" panose="02040503050406030204" pitchFamily="18" charset="0"/>
                <a:ea typeface="Cambria" panose="02040503050406030204" pitchFamily="18" charset="0"/>
              </a:rPr>
              <a:t>First plot represents the gender of customer, by looking at this plot we can say number of </a:t>
            </a:r>
          </a:p>
          <a:p>
            <a:r>
              <a:rPr lang="en-US" dirty="0">
                <a:latin typeface="Cambria" panose="02040503050406030204" pitchFamily="18" charset="0"/>
                <a:ea typeface="Cambria" panose="02040503050406030204" pitchFamily="18" charset="0"/>
              </a:rPr>
              <a:t> </a:t>
            </a:r>
            <a:r>
              <a:rPr lang="en-US" cap="none" dirty="0" smtClean="0">
                <a:latin typeface="Cambria" panose="02040503050406030204" pitchFamily="18" charset="0"/>
                <a:ea typeface="Cambria" panose="02040503050406030204" pitchFamily="18" charset="0"/>
              </a:rPr>
              <a:t>female customers are more than males. And also female purchase more times than males.</a:t>
            </a:r>
          </a:p>
          <a:p>
            <a:endParaRPr lang="en-IN" dirty="0"/>
          </a:p>
        </p:txBody>
      </p:sp>
    </p:spTree>
    <p:extLst>
      <p:ext uri="{BB962C8B-B14F-4D97-AF65-F5344CB8AC3E}">
        <p14:creationId xmlns:p14="http://schemas.microsoft.com/office/powerpoint/2010/main" val="8127891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3248" y="356616"/>
            <a:ext cx="10580760" cy="6190488"/>
          </a:xfrm>
        </p:spPr>
      </p:pic>
      <p:sp>
        <p:nvSpPr>
          <p:cNvPr id="4" name="AutoShape 2" descr="data:image/png;base64,iVBORw0KGgoAAAANSUhEUgAABLgAAANdCAYAAACXi8XpAAAAOXRFWHRTb2Z0d2FyZQBNYXRwbG90bGliIHZlcnNpb24zLjMuNCwgaHR0cHM6Ly9tYXRwbG90bGliLm9yZy8QVMy6AAAACXBIWXMAAAsTAAALEwEAmpwYAAEAAElEQVR4nOzdd3gUVfv/8U8KaZCEhNASmnTBUKRLCSVURSMdRERExUdFQBEEBBQUUDGIIBaKiqjgAwaRHkpA4IEA0kJvgtJJTGgJJDm/P/ixX5Z0SNgseb+uy0t2d+bMPWdnzpy9c+aMgzHGCAAAAAAAALBTjrYOAAAAAAAAALgXJLgAAAAAAABg10hwAQAAAAAAwK6R4AIAAAAAAIBdI8EFAAAAAAAAu0aCCwAAAAAAAHaNBFcOa9q0qfr27Zvj2ylTpozGjh2b5ufffvutnJ2dczwOSRo9erTKly9/X7aVnuPHj8vBwUF//PGHrUNJV0bfHXKn+3VuZ1Zuiycz7jz27XEfMsvBwUE//PBDtpd7v9r2+9FOJSYmqk+fPipUqJAcHBy0du3aHN3evUqrTvLidT+rMlNHWe1L9O7dW8HBwfcaWraXdcvatWvl4OCgv//+O1vLzU1yqp1D7mYP/e0725Pc0j7mtrrLbfFkp5zct/v12/d+tLFxcXF6+umn5eXlJQcHBx0/fjxHt5cTSHDdg4sXL+rtt99WpUqV5ObmpiJFiqhJkyb6/vvvlZiYaOvwrHTt2lX//POPrcPI08aOHasyZcrYOoxs1bdvXzVt2tTWYUDSggUL9Omnn9o6jHvyIOzDg3pOREZGauDAgTm6jfnz5+vHH3/UokWLdPr0aT322GNpLvu///1PnTt3lr+/v1xdXVWyZEkFBwdr9uzZun79eo7FePt1/6+//tL48eO57ueQt956S//73/9sHUa2eeyxx3T69Gn5+/vbOpQ8548//sj0DzVnZ2d9++23OR6TvQoODlbv3r1tHcY9s/f2MaeULFlSp0+fVr169Wwdyj15UI7TO50+fVqdOnXK0W1MmzZNmzZt0oYNG3T69GmVLFky3eVfe+01OTk5afLkyTkaV1bYPnVtp/7++281bNhQzs7Oev/991WzZk3ly5dPGzdu1CeffKJq1aqpRo0atg7Twt3dXe7u7rYOA7jvkpOTZYyRk5OTrUPJUb6+vrYO4Z49CPvwoCpcuHCOb+PQoUMKCAhIN7ElSbNmzdKLL76op59+Wt99953Kli2rf//9V3v37tU333yjsmXLqmHDhtke353X/cGDB6tr166qUaPGXV/3r1+/LhcXl2yPVbL/636BAgVUoEABW4eRbVxcXFSsWDFbhwFA9t8+5hQnJyfaqVzsfnw3hw4dUtWqVRUYGJjhslevXtUPP/ygYcOG6euvv1b//v1zPL7MYATXXXrllVeUkJCg7du365lnnlGVKlVUoUIFPffcc9q2bZsqVKhgtfyYMWNUrFgx+fr6qnfv3rpy5YrV5z///LNq1KghNzc3lSlTRoMGDUqxzNSpU1WlShW5urqqSJEi6WZww8PD5e3trYkTJ0pKORT31usNGzbo0UcflYeHh+rUqaNt27alKCcwMFBubm6qVq2aIiIiMj08cuHChapcubLy58+vZs2a6ciRI1afL1myRLVq1bLsz3/+8x/LPh8+fFgODg46fPiwZfnSpUurRIkSlte3hpru3bs3w1huOXDggB5//HFLx7l9+/ZW28ipevn222/17rvv6q+//pKDg4McHBw0evRoy+fXr1/XG2+8IV9fXxUtWlRvvfWWkpKSrMr4/PPPVblyZbm5ualChQr64IMPMhwxcOTIEXXu3Fm+vr7y8PBQtWrV9Pvvv1vt6+3+/vtvq1uDbty4oUGDBqlEiRJydXVV8eLF1a1bN0k3h+POmDHDsu8ODg6Wv3qePn1a3bp1U8GCBeXu7q6mTZtq69atlu3culVjyZIlatCggdzd3VWrVi1FRUUpKipKjRo1koeHh+rWrZvi+922bZtatWqlAgUKqHDhwurQoYP++usvy+e3hgnPnTtXlStXlouLi/bt26eoqCi1bt1aBQsWVP78+fXwww9r9uzZadZdXFycnn/+eRUrVswyQmTQoEEplkvv3DbG6JNPPlHZsmXl4uKicuXKadKkSVbrlylTRsOHD1ffvn3l5eUlPz8/DRkyRMnJyVla5s5bfm69Ti++5ORkDRs2TIULF1aBAgXUrVs3TZo0KcNh+5cuXdLLL7+swoULy83NTbVr19aKFSssn986N+fNm6f27dvLw8NDZcuWTbe+73YfpMy1n3fKrrbgdumdE9LNY+rZZ5+Vp6enSpYsqY8++shq/cTERI0ePVoPPfSQ3NzcVLVqVX311Vfp7sct4eHhqlq1qtzc3FS3bl1t377d8llMTIx69uypUqVKyd3dXZUqVdLEiRNljLEsk9H5ceftcAsXLlTNmjXl4eGhggULqm7duvrzzz/TjC+jc6Fp06Z69913dfToUTk4OKQ52vWff/7RK6+8opdfflm//PKLWrZsqXLlyqlWrVp69tlntW7dOqsE2dmzZ9W7d28VLlxYnp6eatiwodatW2f5/FZbtHLlSjVp0kQeHh6qUqWKli9fbrXdnTt3qlq1ajpx4oQkKV++fHJxcVGhQoUs1/3ixYvrjTfe0KZNm/Ttt9+qePHi8vHxsRy3e/fulYODg+bMmaN27drJ1dVVJUqUsPvr/tWrV+Xq6qrw8HDLe0FBQXJ1ddXVq1clSfHx8XJzc9OSJUus1k3v3E7tlo/w8HA1btxYHh4e8vb2VlBQUIq+xddff63SpUvLy8tLTz31lM6fP59mnUk3z4+uXbsqf/78Klq0qEaMGGF1btyS3jV4+PDhqlSpUop1XnnlFdWvX19S6rcopneNljK+3qUmtVtX7xxZ+scff6hhw4by9PSUp6enqlevbnXMZ3TeSNKaNWtUrVo1y3GyZs2adOOS/u87nTdvnipUqCAPDw+FhIQoLi5OCxYsUKVKleTp6alOnTopNjbWsl5mrqVptUnHjx9X48aNJUkPPfSQHBwc0hxlW6ZMGSUlJen555+3tOG3pNdnTctnn32mGjVqqECBAipWrJi6deum06dPWy2TmWOgTZs28vLyUoECBVS3bl1t3rzZ8vnKlSvVsGFDubu7KyAgQM8//7wuXrxo+Tyjtn369Ol6+OGH5ebmpkKFCqlJkyZp3kbbu3dvrVq1St99952lfm6/lfzUqVPpXvMvX76sN954QwEBAfLw8FDNmjW1YMGCdOtQkr777jtLO1iiRAmNGDHCqv+b2b7C7e62fTx8+LA6duyoggULysfHR61atdLu3bvTjT+j8y0zdZfZfvWiRYtUt25dSx9i5cqVWVrmztv4MtufO3bsmFq1aiU3NzeVKlVKU6dOzdSt6P/73//UpEkTubu7y8fHRz169NC5c+csn99qMzL6TXk7Wx2nkvTjjz+qbNmycnNzU3BwsI4dO2ZVRx06dJC/v788PDwUGBiYYtsZHSt3Xouzcv5KN3/XDR06VAEBAXJxcVGVKlX0448/Wj4vU6aMZsyYodWrV6fbVt4yd+5clStXTiNGjNCpU6e0cePGFMv89NNPKleunNzc3PTYY4/p999/T3Gr6N2cV+kyyLKLFy8aR0dHM2bMmAyXDQoKMt7e3mbAgAFm3759ZunSpcbb29uMHDnSssysWbNMwYIFzffff2+OHDliIiIiTGBgoOnZs6dlmZEjR5r8+fObzz//3Bw4cMBs27bNavulS5e2vP7hhx9M/vz5zZw5c6y24eTkZPXawcHBNG7c2Kxbt87s27fPtGzZ0pQtW9bcuHHDGGPM33//bdzd3c0LL7xgoqKiTHh4uHn00UeNJDN79uw093nUqFHGw8PDtG7d2mzdutXs2LHD1KhRwzRp0sSyzM6dO42Tk5MZMGCA2bt3r1myZIkpWbKk1T6XKlXKfPnll8YYYw4fPmzc3NxMgQIFzP79+40xxkyfPt0UK1YszTiOHTtmJJn169cbY4y5evWqKVWqlGnevLnZunWr2bp1q2natKkpV66cSUhIyNF6uXr1qhkyZIgpUaKEOX36tDl9+rS5dOmS5bsrWLCgGTdunDl48KD5+eefjZOTk5k5c6ZVnZYqVcosWLDAHD161CxevNiULFnSjBgxIs39P336tClSpIhp0aKFWb9+vTl8+LAJCwszixcvtuzr7ceEMcacPHnSSDJr1qwxxhgzceJEExAQYNasWWP++usvs2XLFhMaGmqMMebSpUumR48epkGDBpZ9unr1qklOTjZ169Y11atXN+vXrze7du0yXbp0MQULFjTnz583xhizZs0aI8nUqFHDrFq1ykRFRZn69eubwMBA07hxYxMeHm727t1rGjZsaOrWrWuJLyoqyuTPn9+MHDnS7Nu3z+zatct06tTJVKhQwVy7ds1SV+7u7qZJkyZm06ZN5sCBAyYuLs4EBgaa7t27m6ioKHPkyBGzZMkSs2jRojTr7/XXXzfVqlUz//vf/8xff/1lNmzYYL7++mvL55k5t6dMmWLc3NzMV199ZQ4ePGimTZtmXF1dzfTp0y3LlC5d2nh6epp3333X7N+/33z//ffGw8PDTJw4MUvLBAUFmRdeeCFL8U2cONHkz5/ffP/99+bgwYNm4sSJxsfHJ8VxcadOnTqZ0qVLm2XLlpm9e/ea/v37m3z58pl9+/YZY/7v3HvooYfM3LlzzaFDh8yQIUOMk5OTOXjwoNV+3d6O3c0+ZKb9vFN2tQV3SuucMMYYSaZIkSLm66+/NocPHzafffaZkWRWr15tWf+5554zgYGBZvny5ebo0aPm559/Nt7e3lbHy51uxVmzZk2zdu1as3PnTvP444+bYsWKmStXrhhjbrYF48ePN9u2bTNHjx41s2fPNvnz57dqYzI6P27/rk6fPm3y5ctnJkyYYI4ePWr27t1r5syZY3bt2pVmnBmdCxcvXjRvvvmmKVOmjDl9+rQ5d+5cquWEhoYaSeaff/5Jc1u3XL161Tz88MOmQ4cOJjIy0hw6dMiMHTvWuLi4mL179xpj/q8tqlatmlm6dKk5ePCgefbZZ423t7eJiYmxlFOsWDEjybz66qtm48aNpnbt2sbd3d1SJ8nJyaZp06YmKCjI1KhRw3h6epoWLVoYZ2dn8+GHHxpvb2/Tv39/I8kEBASYF1980Xh5eZmJEyc+ENf9xo0bm6FDh1rqy8XFxfj5+Zlly5YZY4wJDw83zs7OJi4uzhiTuXN71KhRply5cpbXK1euNI6OjuaNN94wO3bsMPv27TPTp0+3tDvPPfec8fLyMt26dTO7d+82GzZsMKVKlTK9evVK9zgJCQkx5cqVM6tWrTJ79uwxzzzzjOX7uz2W9K7BBw4cMJLMxo0bLeskJCQYX19f88UXXxhj/u9YO3nypDEm42t0Zq53qbmzXTXGmBdeeMEEBQUZY4xJTEw0Pj4+ZuDAgebgwYPm4MGDZsGCBWbdunWW7y+j8+aff/4xHh4epnfv3iYqKsqsWLHCBAYGZrp/2K5dO7Nz506zdu1a4+fnZ1q2bGnatm1rduzYYdatW2eKFCli3n77bct6GbUf6bVJiYmJZuHChUaS2bJlizl9+rS5ePFiqvGdO3fOODk5mUmTJlnacGMy12dNzaRJk8zKlSvN0aNHzcaNG02DBg2s+sIZHQN79uwxHh4eplu3biYyMtIcPHjQ/Pjjj5bjbNWqVcbd3d1MnjzZHDx40GzZssU0bdrUNG7c2CQnJxtj0m/bt27dapycnMx3331njh8/bnbt2mW++eYbyzF6p3///dc0btzYdOnSxVI/CQkJmbrm395Grl+/3hw5csR89dVXJl++fCY8PDzNOvz999+No6Oj+fDDD82BAwfMzz//bAoWLGjV/72b9uRu2sczZ86YokWLmn79+pldu3aZ/fv3m9dee834+vqmec3K6HzLbN1ltl9dvnx5s2jRIrN3717Tp08f4+bmZv7+++9ML3Pnb6fMxle9enVTt25ds3nzZvPnn3+atm3bGi8vL6s+3Z1Onz5tPD09Tffu3c2uXbvM+vXrTWBgoGnUqJHV95bRb8o72eI4vRVnw4YNzZYtW8yWLVtM3bp1TbVq1Szn4q5du8yUKVPMzp07zeHDh83kyZONk5OTpR+Y0bFijLFqY7N6/hpjzFtvvWV8fX3NvHnzzIEDB8wHH3xgHBwcLPt27tw506VLF9O4ceN028pb6tWrZz777DNjjDGvvPKKee6556w+37p1q3FwcDDDhw83+/fvN7/++qspV66c1TF2N+dVRkhw3YXNmzcbSWb+/PkZLhsUFGQCAwOt3nv55ZdN/fr1La9Lly5tpk2bZrVMRESEkWSio6PN5cuXjZubm/n444/T3M6tDs3HH39svLy8zIoVK6w+T60hl2S2bdtmeW/Tpk1GkiWBNGzYMFO6dGmTmJhoWWbp0qWZ6sA4OTlZHZQ//fSTcXBwsHTKevbsaerUqWO1XlhYmHFwcDDHjx83xtzsrHbu3NkYY8zXX39tmjdvbtq2bWumTp1qjDGmR48epnv37mnGcWcjPX36dOPu7m65GBhz86Ryc3Mz3333XY7Xy5gxY0zp0qVTvF+6dGnTvn17q/dat25tunXrZowx5sqVK8bd3d0sXbrUapnvvvvOeHt7p7m9ESNGmKJFi5rLly+n+nlmElz9+/c3zZo1szTOd7q903xLeHi4kWSioqIs78XHx5tixYqZ9957zxjzfxfZX3/91bLMvHnzjCTz3//+1/LeggULjCRLMvC5554zXbt2tdpefHy8cXd3t5Q1atQo4+DgYP766y+r5by8vMysWbNS3Y/UPPnkkyka6ttl5twuUaKEGTx4sNUyAwYMMA899JDldenSpa0u5sYY884775iAgIAsLZNaciij+Pz9/VMkSbt27ZpuguvQoUNGkqUDfkvNmjXN888/b4z5v3Pv9gTcjRs3TP78+S1J61v7lVGC617bz9RkV1uQmtTOCWNudkpef/11q/cqVapkSQocPXrUODg4WH6s3/Lee++Z6tWrp7m9W3He3vGKjo42+fPnN998802a6/Xv398EBwdbXmd0ftz+XW3fvt1IMseOHUtz+Ttl5ly48wdIal555RXj5eVl9d6uXbtM/vz5Lf998MEHxpibdRMQEJAiIdmsWTPzxhtvGGP+ry26/Xp++vRpI8mSnPnmm2+Mm5ub1XK7d+82kix1smbNGuPq6mr+/fdfq+P2+eefN0899ZR5+eWXTc2aNY0k8/777z+Q1/1b1/QVK1aYsmXLmldeecXynQ8bNsw0aNDAsnxmzu07j4dGjRqZxx9/PM0YnnvuOePn52fi4+Mt740bNy7dP4Tdas9ur7uEhATj7+9vSXBl9hpcr149069fP8vr+fPnGxcXF8sPhDsTXBldozNzvUtNRgmu6Ohoq+v8nTJz3gwfPtyUKlXKaplFixZlun94e9v7n//8xzg6Olr1Gfv3729q1apleZ1R+5FRm7R+/fpMt1lOTk4p2sLM9Fkz41act5IJGR0DPXv2NNWqVTNJSUmpfh4UFGSGDBli9d5ff/1lJJk///zTGJN+275gwQLj5eVlYmNjM70PLVq0SNE3ysw1//Y28na32si0NGrUyPJb4JZJkyYZNzc3yx+k7qY9uZv2cdSoUaZevXpW20lOTjZly5a1/PH3Thmdb5mpu6z0q2//g9iNGzdMqVKlzPDhwzO9TFoJrvTiW7FihZFkDh06ZFnm4sWLlj+WpGXEiBEmICDA8j0aY8yOHTuMJBMREWGMydxvytTc7+N01KhRKerg1h8+Vq5cmeZ6Tz75pOnbt68xJuNjxRjrBFdWz98rV64YFxcXy+/oW0JCQkyzZs0sr5977jmrP/CkZceOHSZfvnyW72bz5s3G3d3d8sdBY27+Vr/z98u0adOsjrG7Oa8ywi2Kd8H8/6Hrtw9dTs+dc3IEBATo7NmzkqTz58/rr7/+0qBBgyy3yhQoUEBt27aVdHPIXlRUlOLj49WqVat0t/P1119rxIgRWr16tVq2bJlhXA4ODqpevbpVXJIsse3du1d16tSxmruoQYMGGe+wJH9/f6s5WwICAmSMsQw7jYqKUpMmTazWCQoKkjHGckta8+bNtWbNGhljtHr1arVo0ULNmjXT6tWrJd0cHt+8efNMxXNrm1WqVJGfn5/lvaJFi6pSpUqKioqyvJeT9ZKW9I6RqKgoXbt2TR07drQ6Rl5++WXFxsamefvFtm3b9Nhjjyl//vx3Hdfzzz+v3bt3q3z58urXr5/mz5+f4QTOUVFRKlSokKpUqWJ5z9XVVfXq1bOqZ0lW9XzrvvJq1aqleO/WcRMZGalff/3Vqh4KFSqk+Ph4HTp0yLJe0aJFVapUKattvfXWW5bbNEaPHm11C1dq/vOf/+i///2vHnnkEb3xxhtaunSp1S2BUvrfW1xcnP7+++9Uj/Pjx49bbt2RUh4/DRs21D///KO4uLgsLXOnjOI7deqU5faZtLZzp1vn55371aRJkxTf7+3bd3Z2VtGiRS3bz6x7bT9Tk11tQValty9bt26VMUa1a9e22pcPP/zQ6thOy+3fm4+Pjx5++GHLd5WcnKzx48erRo0a8vPzU4ECBfTll19a3eqUlfOjWrVqat26tR555BE9/fTT+uyzz3Ty5Mk0l8/KuZCRW9ff21WqVEk7duzQjh07VKhQIUsbFRkZqTNnzqhgwYJWdbp+/foUdXr7d1OsWDE5OTlZtfm3bpm8dd1/5JFH5O3tbVknMjJS169fV0BAgNavX699+/apQIEC+uGHHyxzi124cEGSVLFixQfuut+8eXNt375dsbGxqV6vV69eneJ6nd75kJpbt+ul5+GHH5arq2umy7x1jtx+W6uLi4vq1KljeZ3Za3CvXr00d+5cy/E3e/ZstW/fPs25BTO6Rmf2epdVPj4+6tu3r1q3bq22bdtq/PjxOnDggNV2Mzpv9u7dq7p161rd4tWoUaNMbT8gIMCq7S1WrJiKFStm1WcsVqyY5bqfmfYjq21SVmWmz5qatWvXqnXr1ipZsqQ8PT0tdXSr7c3oGNi2bZtatGghR8fUf65FRkZq0qRJVt/Trb7Xre8qvba9ZcuWKlu2rB566CF169ZNX3/9taWduhvpXfNvbyNvj/dWG5mWtOo+Pj7e6ja1rLYnqcmofYyMjNS2bdus4vf09NTx48fT3IeMzrfU4r+z7rLSr769vXZ2dk51qo/MLJOV+Pbu3Ss/Pz+rW8p9fX1TvW37dlFRUapfv77VPJTVq1eXt7e31X5l9Jsyq3LiOJVuzlV6ex1UrFhRfn5+lrq9evWqhg4dqqpVq8rX11cFChTQkiVLLO1BZo+VW7J6/h4+fFjXr19P9Xy68zjKjK+++krt2rWzfDd169bVQw89ZHUL5d69ezP8nXE351VGSHDdhQoVKsjR0THTB8OdE8g6ODhYfijf+v9nn31m6aDv2LFDO3fu1KFDh6wmeMsoodagQQN5eXlpxowZqf4IuJOjo6NVJ/ZW+bf/iL9zm5lN6qW2zxmVfef7LVq00IULF7Rr1y5LMutW0isqKkqnT5/OUoIrrW0aY6zez8l6SUtmjpFffvnF6hjZvXu3Dh06lO7E3OnFlVqH6caNG1ava9SooWPHjumTTz6Ri4uL3njjDdWoUSPdpEpa272znqWb89jcuU5q791eF88++6xVPezYsUMHDx60us8/tc7iu+++q4MHD6pLly7as2eP6tevrxEjRqS5D61bt9aJEyc0fPhwxcfHq2fPnmrevLnV3GjpfW9p1UVmzs3sWia9+LKaqM9MPHeWlZn6yUh2tZ93yq62ILv3ZePGjVb7smfPHu3atSvL27r9+Jg4caLGjRun119/XStXrtSOHTvUt29fq2R1Vs4PJycnLV26VKtXr1adOnU0f/58VaxY0WremNTczblwp0qVKikuLs7q6VcuLi4qX768ypcvb9V+JCcn6+GHH07RXuzbt0/ffPONVbmpTfR++7ni7u6e7nU/OTlZ3t7e2rFjh2rXrq2nn35aO3bs0N69e7V06VKr7/rWxMYP0nW/fv36cnV11dq1ay3JrGbNmmnHjh06ceKEtm7dmuJ6fTftQ0axpFZmevWSmTrL7DW4W7duunLlihYtWqTo6GgtWbJEvXr1uuv9yez17k6Ojo4p9uvOa/s333yjbdu2qWXLloqIiNAjjzxime8vM+dNau19Zq8lt5+jt9ZL7b2sXEvvtk3Kioz6rHc6ceKE2rVrpzJlyujnn3/W1q1b9dtvv0mSVdubUb1ldIwMGTIkxXd16NAhS8I8vba9QIEC2rp1q3799VdVrFhRX375pcqXL5/uXJPpyegad6uNvP2/W21kVuogtf5LdvQ3Mmofk5OT1aJFixT7cODAAat5de+U3vmW2fgz269ObZmM3Gt/Mq34MiMz51VmflNmRU4dp6m5vW4HDx6sH374QSNHjtSaNWu0Y8cOtWvXzqo9yMyxcsvdnr+pnU9Z/f6uXLmiOXPm6LfffpOzs7Plv3379unrr79Od3t3utvzKj0kuO6Cr6+v2rZtqylTplhNgnnLjRs3Mpx48paiRYuqZMmSOnDggKWDfvt/bm5uqlKlitzc3FJMSHinwMBArVmzRgsWLNBLL710Vz8eblelShVFRkZa/aDftGnTPZV5S9WqVRUREWH13q2JbG/9hSIgIEAVKlTQ559/rmvXrql27dqqWbOmjDEKDQ1V6dKlVbZs2SxtMyoqyiq7ffbsWR08eFBVq1bNdDl3Wy8uLi4pJo7PjFsTRx89ejTVYyStpwPWqlVLGzZsSPNYLFKkiJKSkqz+wpXaqI0CBQro6aef1uTJk7V161bt27fP8t2ltk9Vq1bVhQsXrP4alJCQoC1btmSpnlNTu3Zt7dq1S+XKlUtRDz4+PhmuX7ZsWcvIrPfff1/Tpk1Ld3lfX191795dX331lRYvXqyIiIhMP9TAy8tLJUqUSHGcr1u3Tg899JA8PDws7/3vf/+zWmbTpk3y9/eXl5dXlpbJCm9vb/n7+6c4du/czp1ufYd3Tji8fv36e/5+syoz7WdqsqstSM3dnue1atWSdPNH0Z37Ua5cuQzXv/17+/fff7V//349/PDDkm5+V23atNELL7ygmjVrqnz58qn+VSwr54eDg4Pq1q2rYcOGad26dQoKCtKsWbNSXTYr50JGOnXqJFdXV40ZMybDZWvXrq2jR4/Ky8srRZ36+/tneptVq1bVwYMHFRwcbLnuR0VFWV3/a9SooX///Vfx8fFyd3e32uado0l9fX0fuOu+i4uLGjZsqF9//VXbt29X8+bN5efnp6pVq+r999+Xk5NThk/HzEitWrUyrI+sunW+3z4x7vXr1xUZGWm1TGauwb6+vnriiSf0/fff6+eff5a3t7clyZDW/qR3jb7b612RIkV06tQpq/dSewDEI488okGDBmnp0qV64YUXLD9KMnPeVK1aVZs3b7Y6Tm6fMDg7Zbb9SK9NuvWDNjNtc1r9moz6rHeKjIzUtWvXNGnSJDVs2FCVKlVKMaIoo2OgVq1aCg8PT/OHfO3atRUVFZXqcXn7E0jTa9udnJzUpEkTvf/++5aHZdw+6XRm6iczateubWkj74z1zjbydqnV/bp16+Tu7p6l3wDZ4VZ9BwQEpNiHjJ40nNb5lhlZ6Vff3hdITExUZGSkpS+QlWWyokqVKjp//rzVqPmYmBgdPHgw3fWqVq2qTZs2WSV4du7cqdjYWJv1xe72OJVu3lVw+6jCgwcP6uLFi1Z9sWeeeUZdu3ZV9erVVbZs2VTrKCvHSlbO3/Lly8vV1TXV8ymr9f3zzz/LyclJO3futEpKrV+/XlFRUZZjrEqVKhn+zriX8yotJLju0hdffKF8+fKpVq1a+vHHH7V3714dPnxYP/zwg2rXrp2lIXUffPCBJk+erLFjx2rPnj06cOCAwsLC9PLLL0u6mWB48803NXr0aE2dOlUHDx7Uzp07NW7cuBRl3boQLFmyRM8///xdZ7elm7donT17Vq+88or27dunNWvWaPjw4ZLufdTH4MGDtX37dg0aNEj79+/XsmXL9Prrr+uZZ56xakCaN2+u7777Tk2aNJGzs7McHR0VFBSk7777Lsujt3r06KHChQura9eu2r59u7Zt26Zu3bopICBAXbt2zXQ5d1svDz30kM6cOaNNmzbpwoULmb4tp0CBAho2bJiGDRumKVOm6MCBA4qKitLPP/+sIUOGpBtncnKynnrqKW3YsEHHjh3T77//bvkLRN26deXp6amhQ4fq0KFDWrZsmd5//32rMj7++GPNmTNHUVFROnbsmGbOnCknJydVrFjRsk/79++3JAsSEhLUvHlz1a1bVz169NCGDRu0Z88e9erVS/Hx8XrllVcytc9pGTZsmPbt26eePXtqy5YtOnbsmNasWaM33nhDR48eTXO9y5cv69VXX9Xq1at17Ngx/fnnn1q2bFmaHVPp5lOxFixYoAMHDujQoUOaM2eOChQokOEF7nbvvPOOPv/8c33zzTc6dOiQvvrqK02bNk3Dhg2zWm7Hjh0aPXq0Dh48qB9//FGfffaZBg4cmOVlsurNN9/UpEmTNGfOHB06dEiTJk3SihUr0j2Oy5Urp86dO+s///mPli9frv379+uNN97Qnj17NHjw4HuK525k1H6mJrvagtSkdk5kRvny5dWnTx+9+OKLmj17tg4fPqydO3dq5syZmjBhQrrrOjg46O2339a6deu0e/du9erVS/nz51ePHj0k3Rz1tHbtWq1Zs0YHDx7UiBEjrJ7CldXzY+PGjRozZow2b96sEydOaNWqVdq1a1e651Nmz4WMlChRQlOmTNE333yjTp06acWKFTp69Kj27NmjadOm6ezZs5aEwzPPPKOHHnpIjz/+uFasWKHjx49r8+bNGjdunMLCwjK9zR49esjT09Py1K6qVavqySeflKurqy5evKgffvhBb7/9turVq6cOHTrowoULunTpkrZt22bZ5zs9iNf95s2ba86cOapcubKKFCliee+7777TY489lmbCObPeffddLV26VAMGDNCuXbt04MABffvtt+newpGR8uXL68knn9Srr76qNWvWaO/everbt68uXbpkWSYr1+DnnntOS5cu1RdffKHu3bunGJl0u4yu0Xd7vQsODtbcuXO1YsUKHThwQAMHDrS6Hfnw4cMaMmSI/vjjD/3111/atGmT1q9fbzl/M3PevPLKKzp//rxeeukl7du3T6tWrbIcJzkho/YjozapdOnScnR01JIlS3Tu3LlU/zh9y0MPPaQ1a9bo1KlTlj+CZLbPersKFSrIwcFBEydO1LFjxxQWFpaij5XRMfD222/r0KFDeuaZZ7R161YdOXJEv/zyi+UH4/vvv6+FCxdq4MCB2rFjh44cOaJly5bphRde0LVr1zJs2xcuXKjQ0FBt27ZNJ06cUFhYmE6ePJluW/7QQw9p27ZtOnLkiC5cuJBidGBamjdvruDgYHXo0EG//vqrjh49mm4becs777yj+fPna/z48Tp48KDmzZun0aNH680330x15G1Oeu2115SUlKSQkBCtX79ex48f1x9//KHhw4en+vQ4KePzLTOy0q8eP368lixZon379umVV16xtOdZXSYrgoODVb16dfXq1UuRkZHauXOnnn32WTk7O6d73XjttdcUFxen3r17a8+ePfrjjz/07LPPqlGjRpYnn96t+32cSpKHh4eef/55bdu2TVu3btVzzz2nwMBABQcHS7rZF1u4cKG2bNmivXv36qWXXrL6Y0RWj5Wsnr8eHh7q37+/3n33Xf3yyy86dOiQPvzwQy1cuDDLfbGvvvpKTz/9tAIDA/XII49Y/mvYsKEaNmxoScoNGjRIGzZs0MiRI3Xw4EH99ttvlic93zo27ua8ytBdzdwFY8zNJw0MGjTIVKhQwbi6uprChQubJk2amNmzZ1sm3rxz0mRjUp9s/NdffzX169c37u7uxtPT01SvXt0ycaAxNydbmzRpkqlYsaLJly+fKVKkiOnUqZPl8zsnFT106JApWbKk6dGjh0lMTEx1MsWMJhg35uZTi6pWrWpcXFxMYGCgZbLZ2ycCv1NqEwWnNsHn4sWLzaOPPmp52lK/fv1STLR5a+LxTz/91PLe5MmTM5zI1JiUEyUaY8z+/ftN27ZtLZMRP/7441YTAuZkvVy/ft10797d+Pj4GElm1KhRxpiMJ4S9Zfr06aZ69erG1dXVFCxY0NStW9fydKa0HDhwwISEhBgvLy/j7u5uqlWrZjU5+O+//24qV65s3NzczGOPPWaWLVtmta9ffvmlefTRR42np6fJnz+/qV27tgkLC7Osf/HiRcuTUiRZJjI9deqU6dq1q/H29jZubm6mSZMmJjIy0rLenZPtGpP6MXJrgs/bv6Ndu3aZJ5980hQsWNC4ubmZcuXKmRdffNEykW9qx9+1a9dM9+7dTZkyZSznapcuXcyJEyfSrLv333/fVK1a1eTPn994eXmZJk2aWB1LmTm3k5OTzUcffWTKlCljnJ2dzUMPPZRiwsTSpUubYcOGmd69extPT0/j4+Nj3nrrLatJnjOzTGoTtGcUX1JSkhk6dKgpVKiQyZ8/v+natav54IMPTIECBdKsF2OMiY2NNS+99JLx8/MzLi4uplatWmb58uWWz1M794wxply5cpbj/tZ+ZTTJfHa0n6nJrrbgTmmdE6m1WXdOgpqYmGgmTJhgKlWqZPLly2cKFSpkmjRpYubNm5fm9m7FuXz5clO5cmXj4uJiateubXW+/fvvv6Zz587G09PT+Pr6mv/85z9mxIgRlnrMzPlx+3e1Z88e07ZtW1O0aFHj4uJiSpUqZd566y2riWLvlJlzITOTzN+yYcMG06FDB1O0aFHj7OxsChYsaIKCgswXX3xhFceFCxdMv379jL+/v8mXL5/x9/c3ISEhZvv27caY1NsiY1JONL19+3ZTv359ky9fPuPt7W15qmL+/Pkt1/24uDgzZMgQ4+rqahwcHEzRokVN69atzapVq8yYMWNMQECA1XnxIF33jTFmy5YtRpLp37+/5b3ffvvNajL+WzJzbqd2PCxbtszUr1/fuLm5GS8vL9O0aVNz5MgRY0zqE+POnj3bZNTVvXDhguncubPx8PAwfn5+ZujQoaZXr14pysrMNfj69eumcOHCRpLZunWr1WepHWsZXaMzut6lJi4uzvTs2dMULFjQFC5c2IwaNcqqT3Hq1Cnz9NNPm4CAAOPi4mKKFy9u+vbtazWpckbnjTE3J75+5JFHjIuLi6latapZtWpVpiaZv/M7Ta1NHzdunNVDVDJqPzLTJk2YMMH4+/sbR0fHVB8EcsvSpUstbentx05m+qx3mjJliilRooRxc3MzDRs2tJxLt59vGR0DmzdvNi1atDAeHh6mQIEClifV3bJu3TrTokULU6BAAePh4WEqV65s3njjDXPjxo0M2/aIiAjTrFkz4+fnZ1xdXU358uXNuHHj0nywkDHGHDlyxDRu3Njkz5/fsi+ZvebfeqJ4mTJlTL58+azayPR8++23pnLlypZjcdiwYVYPOLib9uRu28fjx4+bHj16WPo/pUqVMs8884w5evRoqrFndL5ltu4y269euHCh5Th9+OGHLQ9LyewyaU0yn1F8R48eNcHBwcbV1dWUKFHCTJkyxdSpU8e89tprqdbLLZs2bTKNGzc2bm5uxtvb23Tv3t2cPXvW8nlmf1Pe6X4fp7finD17tildurRxcXExzZo1M4cPH7Ysc+LECdOqVSvj4eFhihUrZkaOHGn69OmTpbb59jb2bs7f69evmyFDhlja9ocfftjq6cvGZDzJ/J9//mn1IJ47TZkyxXh4eFji/vHHH03ZsmWNi4uLqV+/vpk7d26Ka2RWz6uMOBhzj+PZkafcGva9a9eudOe3yWuoF9ytMmXKqG/fvunOB5aZZbJLnz59tHPnzruegwPAg4XrGwDkbmvXrlWzZs108uRJlShR4q6XyS6XLl1SiRIlNHbsWL3++us5ui3Yl++//17PP/+8Ll68qIIFC+bINpwzXgR52bRp01S9enX5+/tr7969GjhwoOrVq5fnO7nUCx4Ep06d0q+//qpmzZrJyclJixYt0vfff68pU6bYOjQANsL1DQCQFbcmG3/44Yd17tw5vffee3JwcFCXLl1sHRps7JNPPlGzZs3k6+uryMhIDRkyRJ07d86x5JZEggsZ+OuvvzRu3DidPXtWxYoVU8uWLTOcDyYvoF7wIHByctIvv/yid9991zKh5rRp0/Tiiy/aOjQANsL1DQCQFVevXtX777+v48ePK3/+/KpVq5b++OMPFS1a1NahwcZ27dqliRMnKjo6WiVLllTPnj313nvv5eg2uUURAAAAAAAAdo2nKAIAAAAAAMCukeACAAAAAACAXSPBBQAAAAAAALvGJPMPmFOnTtk6BAAAch1/f39bh5Cn0B8BACAl+iM5ixFcAAAAAAAAsGskuAAAAAAAAGDXSHABAAAAAADArjEHFwAAdsYYo/j4eCUnJ8vBwcHW4eQaxhg5OjrKzc2NesllOGZxJ85XAEB2I8EFAICdiY+PV758+eTszGX8TomJiYqPj5e7u7utQ8FtOGaRGs5XAEB24hZFAADsTHJyMomCNDg7Oys5OdnWYeAOHLNIDecrACA7keACAMDOcDtP+qif3IfvBGnh2AAAZBcSXAAA5GHnz5/Xq6++qgYNGqhNmzZq3769li5des/lbty4Ub169cqGCAH7s3TpUgUEBOjw4cO2DgUAgDyDBBcAAHmUMUZ9+vRRvXr1tGnTJi1btkzTpk3T6dOn73ssiYmJ932bQE4JCwtT3bp1tXDhQluHAgBAnsFkCAAA5FF//PGHXFxcrEZalShRQn369FFSUpI+/PBDbdq0SdevX9dzzz2nZ599Vhs3btSnn34qHx8fHThwQNWqVdPnn38uBwcHrVmzRqNGjZKvr68CAwMtZV69elUjRozQ/v37lZiYqDfffFOtW7fW3LlztWrVKiUkJOjq1av65ZdfbFEN+P9effVVubm5ydHRUU5OTho/frwuX76s0NBQnT9/XoULF9bAgQNVoEABW4eaq125ckVbt27VvHnz9Pzzz+vNN99UcnKyhg8frv/9738qWbKkjDHq2rWrnnjiCe3atUvvvfeerly5Il9fX4WGhqpo0aK23g0AAOwOCS4AAPKogwcP6pFHHkn1s59++kmenp5asmSJEhISFBISoqCgIEnSnj17tHr1ahUrVkxPPfWUIiMjVa1aNQ0ePFjz5s3TQw89pH79+lnK+uyzz9SwYUN9+umnio2N1eOPP67GjRtLkrZt26bw8HD5+Pjk/A4jQ6NGjZKXl5fldVhYmAIDAxUSEqKwsDCFhYWpZ8+eNoww91u2bJmaNm2qcuXKqWDBgtq9e7f++usv/f3331q1apUuXLigpk2bqmvXrrpx44ZGjBihWbNmqVChQlq4cKEmTJigTz/91Na7AQCA3SHBBQAAJEnDhg3Tli1b5OLiooCAAO3bt0+LFy+WJF26dEnHjh1Tvnz5VKNGDfn7+0uSqlatqpMnT8rDw0OlSpVS2bJlJUkdO3bUDz/8IElat26dVq5cqS+//FKSlJCQoH/++UeS1KRJE5JbuVhkZKRGjx4tSQoKCtLo0aNJcGUgLCxML774oiTpqaeeUlhYmG7cuKEnnnhCjo6OKlKkiB577DFJ0pEjR3TgwAF169ZN0s2nTRYpUsRmsQMAYM9IcAEAkEdVrFhRS5Yssbz+8MMPFR0drbZt2yogIEBjx45V06ZNrdbZuHGjXFxcLK+dnJws82el9TQ0Y4y+/vprlS9f3ur97du3y8PDI5v2Btnhgw8+kCS1bNlSwcHBio2NtSQgfXx8FBcXZ8vwcr3o6Ght3LhRBw4ckIODg5KSkuTg4KC2bdumurwxRhUrVtSiRYvuc6QAADx4SHDB5vosXW7rEKzMbNva1iEAwH3RqFEjTZgwQd99952ee+45SdK1a9ck3Ryt8/3336thw4bKly+fjhw5ouLFi6dZVvny5XXixAkdP35cZcqUUVhYmOWzoKAgzZo1S2PHjpWDg4P27NmT5q2RsJ0xY8bI19dXsbGxGjt2rGWUXmaEh4crPDxckjR+/Hj5+flZfX727Fk5Oz/43c5ly5apc+fO+uSTTyzvhYSEyM/PT0uWLFH37t114cIFbdq0SR07dlSlSpUUHR2tP//8U3Xq1NGNGzd05MgRVa5c2YZ7cX+5urpaHS8Dao3IlnInbRubLeUAAOzHg9/TAAAAqXJwcNCMGTM0evRoTZs2TYUKFZK7u7uGDRum9u3b6+TJk2rTpo2MMfL19dXMmTPTLMvNzU0fffSRevXqJV9fX9WtW1f79++XJA0YMECjRo1ScHCwjDEqUaKEvv/++/u1m8gkX19fSZK3t7fq1Kmjw4cPy9vbWzExMfLx8VFMTIzV/Fy3Cw4OVnBwsOX1hQsXrD5PSEiQk5NTzgWfSyxYsECvvvqq1VNB27Ztq0OHDqlYsWJq0qSJypYtq5o1ayp//vxydHTUV199pZEjRyouLk5JSUnq27dvitGOD7KEhIQUx0t2yIkyAeBeZeWPR8g6B2OMsXUQyD6nTp2ydQhZxgguAMiaq1evcmtfOlKrHzqU6YuPj5cxRu7u7oqPj9fYsWPVqVMn7d69W56enpZJ5i9fvpypObju7I9wzN58umL+/PkVHR2tJ554QmFhYcy3pZTHxtjWk7Kl3BHLB2RLOQCQneiP5CxGcAEAAORxsbGxltvqkpKS1KhRI9WoUUPlypVTaGioVq9eLT8/Pw0aNMjGkdqv5557TrGxsbpx44beeOMNklsAAGQzElwAAAB5XNGiRfXxxx+neN/T01MjR460QUQPnv/+97+2DgEAgAcaCS4bO3XqlEJDQy2vz507py5duigoKEihoaE6f/68ChcurIEDB6pAgQI2jBQAAAAAACB3IsFlY/7+/pa/mCYnJ+vll19W3bp1FRYWpsDAQMucF2FhYZma8wIAAAAAACCvcbR1APg/u3fvVrFixVS4cGFFRkYqKChI0s3Hq0dGRto4OgAAAAAAgNyJBFcusmHDBjVs2FDSzclefXx8JEk+Pj6Ki4uzZWgAAAAAAAC5Frco5hKJiYnatm2bevTokaX1wsPDFR4eLkkaP368/Pz8ciK8PIU6BJDbnT17Vs7Otr2EFy1aVJ06ddLUqVMl3byOVatWTTVr1tScOXPSXG/Dhg364osv0l3mXrm6utKWw0p8fLw6duyohIQEJSUl6fHHH9dbb70lSVq0aJE+/fRTHTp0SIsXL1b16tXTLevLL7/UmDFjtHv3bvn6+kqSPv/8c/38889ydHTUmDFj1LRp05zeJQAAcAcSXLnEn3/+qYceekgFCxaUJHl7eysmJkY+Pj6KiYmRl5dXqusFBwcrODjY8vrChQv3I9wHGnUIILdLSEiQk5OT5XXfV2dla/nTpz6f4TIeHh7at2+fLl26JHd3d61evVpFixaVMUaJiYlprpeUlJThMvcqISEhRVvu7++fY9tD1rWrOyBby1uyZVK6n7u6umrevHnKnz+/bty4oaefflrNmjVTrVq1VLlyZX3zzTcaOnRohtv5559/tG7dOgUEBFjeO3jwoBYuXKjVq1fr7Nmz6tatm9avX291juaUxMREmye7AQDILbhFMZe4/fZESapdu7YiIiIkSREREapTp46tQgMAIFXNmjXTqlWrJElhYWEKCQmxfPbnn3/qySefVKtWrfTkk0/q8OHDKda/evWqBg0apHbt2qlVq1Zavnz5/QodeYyDg4Py588v6WZS6MaNG3JwcJAkVahQQeXLl89UOaNHj9bw4cMt60rS8uXL9dRTT8nV1VWlSpVSmTJl9Oeff1qtt379er3wwguW1+vWrVPfvn0l3ezntW/fXq1bt9ZLL72kK1euSJJCQ0PVrl07NW/eXG+//baMMZKkTp06ady4cerYsaOmT5+uRYsWqXnz5goODlaHDh3usoYAALB/JLhygYSEBO3atUv16tWzvBcSEqJdu3apf//+2rVrl9WPBgAAcoOnnnpKCxcuVHx8vPbt26eaNWtaPitfvrwWLFigFStW6K233tKECRNSrP/ZZ5+pYcOGWrJkiX755ReNGTNGV69evZ+7gDwkKSlJLVu2VLVq1dSkSRM9+uijWVp/xYoVKl68uKpWrWr1/pkzZ6xGCBYvXlxnzpyxWqZRo0Y6dOiQLl68KEmaO3euunTpoujoaH322WeaO3euli9frurVq+vrr7+WJPXu3VtLlizR6tWrde3aNa1cudJSXlxcnObPn69+/fpp0qRJmjNnjsLDwzVrVvaO5gQAwJ4wpjkXcHV11cyZM63e8/T01MiRI20UEQAAGatSpYr+/vtvLVy4UM2bN7f6LC4uTgMGDNCxY8fk4OCgGzdupFh/3bp1Wrlypb788ktJN//g888//6hChQr3JX7kLU5OTlq5cqViY2P1wgsvaP/+/apcuXKm1r127ZomT56sH3/8McVnt0ZW3e72EV63Xnfs2FHz589X165dtW3bNn322Wdas2aNDh48qKeeekqSdOPGDdWqVUuStHHjRk2bNk3Xrl3Tv//+q0qVKqlVq1aSpCeffNJSdu3atTVw4EC1b99ebdu2zVxlAADwACLBBQAA7lqrVq30/vvv67///a9iYmIs73/88cd67LHHNGPGDJ08eVKdOnVKsa4xRl9//XWmbw8DsoO3t7cee+wxrV27Nt0E18CBA7Vnzx4VK1ZMw4YN04kTJ9SyZUtJ0unTp9W6dWstXrxYxYsX16lTpyzrnT59WkWLFk1RXteuXdW7d2+5urrqiSeekLOzs4wxatKkib744gurZePj4zVs2DAtWbJEAQEBmjhxohISEiyfe3h4WP49YcIEbd++XatWrVKrVq20YsUKy+T3AADkJdyiCAAA7lrXrl01cOBAPfzww1bvX7p0ScWKFZMkzZs3L9V1g4KCNGvWLMsImD179uRssMizLl68qNjYWEk3R2OtX79e5cqVS3ed0NBQrVy5UrNnz9bDDz+sXbt2afPmzdq8ebOKFy+u5cuXq0iRImrVqpUWLlyohIQEnThxQseOHbO6XfeWYsWKqWjRopo8ebK6dOkiSapVq5YiIyN17NgxS2xHjhyxJLN8fX115coVLV68OM04jx8/rkcffVSDBw+Wr6+vVbINAIC8hBFcAADgrvn7+1smy77dK6+8ogEDBujrr7+2eojK7QYMGKBRo0YpODhYxhiVKFFC33//fU6HjDzo7NmzGjBggJKTk5WcnKz27dtbRmMtXbpUI0aMUHR0tHr16qWqVaumeitiWipVqqT27durWbNmcnJy0gcffJDmExQ7dOigixcvqmLFipKkQoUKKTQ0VK+++qquX78uSXr77bdVrlw59ejRQ8HBwSpRooSqV6+e5vbHjh2rY8eOyRijRo0apZgjDACAvMLBpDZxAOyWPf7Vrs/S3PXUrJltW9s6BABI19WrV61uUYK11Orn9knAkfPu7I9wzN40fPhwPfLII+revbutQ8k17jw2xraelC3ljlg+IFvKAYDsRH8kZ3GLIgAAAJDD2rRpo3379qlDhw62DgUAgAcStygCAAAAOWzZsmW2DgEAgAcaI7gAAAAAAABg10hwAQAAAAAAwK6R4AIAAAAAAIBdI8EFAAAAAAAAu0aCCwAAZFnJkiXVsmVLy38nT57MsW3Vq1dP0dHROVY+Hnz//POPOnXqpKCgIDVr1kzTp0+3fLZo0SI1a9ZMJUqU0M6dO9Ms46OPPlJwcLBatmyp7t2768yZM5bPPv/8czVs2FCNGzfW2rVrc3JXAABAGniKIgAAdq7P0uXZWt7Mtq0zXMbNzU0rV67M1u0i7xjbelK2ljdi+YB0P3d2dtaoUaMUGBioy5cvq02bNmrSpIkqVqyoypUr65tvvtHQoUPTLeOVV17R22+/LUmaMWOGQkNDNWHCBB08eFALFy7U6tWrdfbsWXXr1k3r16+Xk5NTdu1emhITE+XsTHceAACJEVwAACCb7Nq1Sx07dlSbNm3Uo0cPnT17VpLUqVMnjRo1Sh06dFBQUJB27Nihvn37qmHDhpowYYJl/T59+qhNmzZq1qyZfvjhh1S3MX/+fD3++ONq2bKl3n77bSUlJd2XfYN9K1q0qAIDAyVJBQoUUIUKFSwjsCpUqKDy5ctnWIanp6fl31evXpWDg4Mkafny5Xrqqafk6uqqUqVKqUyZMvrzzz+t1l2/fr1eeOEFy+t169apb9++kqSIiAi1b99erVu31ksvvaQrV65IkkJDQ9WuXTs1b95cb7/9towxkm6eT+PGjVPHjh01ffp0LVq0SM2bN1dwcLA6dOhwt1UEAIDdI8EFAACyLD4+3nJ74gsvvKAbN25oxIgR+vrrr7Vs2TJ17drVKnnl4uKiBQsW6Nlnn1WfPn30wQcfaPXq1Zo3b57l9sOJEydq2bJlWrJkiWbOnJnitsRDhw7pt99+U1hYmFauXCknJyctWLDgvu437N/Jkye1Z88e1axZM8vrjh8/XrVr19avv/6qwYMHS5LOnDkjf39/yzLFixe3un1Rkho1aqRDhw7p4sWLkqS5c+eqS5cuio6O1meffaa5c+dq+fLlql69ur7++mtJUu/evbVkyRKtXr1a165dsxoxGRcXp/nz56tfv36aNGmS5syZo/DwcM2aNSvL+wQAwIOCMc0AACDL7rxFcf/+/Tpw4IC6desmSUpOTlaRIkUsn7dq1UqSVLlyZVWsWFFFixaVJJUuXVqnTp2Sr6+vZs6cqaVLl0qSTp06pWPHjsnX19dSxh9//KHdu3erXbt2km4m2fz8/HJ2R/FAuXLlil588UW99957ViOyMmvo0KEaOnSoPv/8c82aNUtvvfWWZWTV7W6N7rr9dceOHTV//nx17dpV27Zt02effaY1a9bo4MGDeuqppyRJN27cUK1atSRJGzdu1LRp03Tt2jX9+++/qlSpkuU8evLJJy1l165dWwMHDlT79u3Vtm3bLO8TAAAPChJcAADgnhljVLFiRS1atCjVz11cXCRJjo6Oln/fep2UlKSNGzdq/fr1WrRokdzd3dWpUyclJCSk2Ebnzp31zjvv5NyO4IF148YNvfjii3r66actSdL0DBw4UHv27FGxYsU0e/Zsq8+efvpp9erVS2+99ZaKFy+uU6dOWT47ffq0JYF7u65du6p3795ydXXVE088IWdnZxlj1KRJE33xxRdWy8bHx2vYsGFasmSJAgICNHHiRKvzwcPDw/LvCRMmaPv27Vq1apVatWqlFStWWCWGAQDIK7hFEQAA3LNy5copOjpaW7dulXQzmXDgwIFMr3/p0iV5e3vL3d1dhw8f1vbt21Ms06hRI/3++++6cOGCJCkmJkZ///139uwAHmjGGL355psqX768Xn755UytExoaqpUrV1qSW0ePHrV8tmLFCpUrV07SzdGJCxcuVEJCgk6cOKFjx46levtjsWLFVLRoUU2ePFldunSRJNWqVUuRkZE6duyYJOnatWs6cuSIJZnl6+urK1euaPHixWnGefz4cT366KMaPHiwfH19rZJtAADkJYzgAgAA98zFxUVfffWVRo4cqbi4OCUlJalv376qVKlSptZv2rSpZs+ereDgYJUtW1aPPvpoimUqVqyot99+W927d5cxRs7Ozvrggw9UokSJ7N4dPGAiIyM1f/58Pfzww2rZsqWkm7cbtmjRQkuXLtWIESMUHR2tXr16qWrVqvrxxx9TlDFu3DgdOXJEjo6OCggI0Pjx4yVJlSpVUvv27dWsWTM5OTnpgw8+SPMJih06dNDFixdVsWJFSVKhQoUUGhqqV199VdevX5ckvf322ypXrpx69Oih4OBglShRQtWrV09z38aOHatjx47JGKNGjRqpatWq91RXAADYKweT2sQBsFv2+Fe77H68/b2a2ba1rUMAgHRdvXrV6hYlWEutfm6fBBw5787+CMfsTcOHD9cjjzyi7t272zqUXOPOY2Ns60nZUu6I5QOypRwAyE70R3IWtygCAAAAOaxNmzbat2+fOnToYOtQAAB4IHGLIgAAAJDDli1bZusQAAB4oDGCCwAAAAAAAHaNBBcAAHaG6TPTR/0AAADkPSS4AACwM46OjkpMTLR1GLlSYmKiHB3p3gAAAOQ1zMEFAICdcXNzU3x8vBISEuTg4GDrcHINY4wcHR3l5uZm61AAAABwn5HgAgDAzjg4OMjd3d3WYQB2JykpSW3btlWxYsX0/fffS5IWLVqkTz/9VIcOHdLixYtVvXr1VNedOHGifvzxR/n6+kqShg4dqhYtWkiSPv/8c/38889ydHTUmDFj1LRp0/uyPwAA4P+Q4AIAAMB9ta7PlGwtr8nM1zK13PTp01WhQgVdunTJ8l7lypX1zTffaOjQoRmu/+KLL6pfv35W7x08eFALFy7U6tWrdfbsWXXr1k3r16+Xk5NT1nbiLiQmJsrZme48AAASc3ABAAAgDzh16pRWrVql7t27W71foUIFlS9f/q7LXb58uZ566im5urqqVKlSKlOmjP7880+rZdavX68XXnjB8nrdunXq27evpJsjwdq2batmzZrpk08+sSyza9cudezYUW3atFGPHj109uxZSVKnTp00btw4dezYUdOnT9eiRYvUvHlzBQcHq0OHDne9HwAA2Dv+5AMAAIAH3qhRozRixAhdvnz5rsuYNWuW/vvf/6patWoaOXKkChYsqDNnzujRRx+1LFO8eHGdOXPGar1GjRpp+PDhunjxogoVKqS5c+eqS5cukqQhQ4bIx8dHSUlJ6tq1q/bu3asKFSpoxIgRmjVrlgoVKqSFCxdqwoQJ+vTTTyVJcXFxmj9/viSpRYsWmjNnjooXL67Y2Ni73jcAAOwdI7gAAADwQFu5cqX8/PxUrVq1uy6jV69e2rhxo1asWKEiRYro/fffl3Tz4QZ3uvPhDw4ODurYsaPmz5+v2NhYbdu2Tc2bN5d0cw6w1q1bq3Xr1jpw4IAOHTqkI0eO6MCBA+rWrZtatmypyZMn6/Tp05bynnzyScu/a9eurYEDB2rOnDlKSkq66/0DAMDeMYILAAAAD7StW7dqxYoVWr16tRISEnTp0iW9/vrr+vzzz9NcZ+DAgdqzZ4+KFSum2bNnq3DhwpbPnnnmGT333HOSbo7YOnXqlOWz06dPq2jRoinK69q1q3r37i1XV1c98cQTcnZ21okTJ/TVV19p8eLFKliwoAYMGKD4+HgZY1SxYkUtWrQo1dg8PDws/54wYYK2b9+uVatWqVWrVlqxYoVlInwAAPISRnABAADggfbOO+9o27Zt2rx5s7744gs1bNgw3eSWJIWGhmrlypWaPXu2JFnmwJKkpUuXqlKlSpKkVq1aaeHChUpISNCJEyd07Ngx1axZM0V5xYoVU9GiRTV58mTL7YmXLl2Su7u7vLy8dP78ea1Zs0aSVK5cOUVHR2vr1q2SpBs3bujAgQOpxnn8+HE9+uijGjx4sHx9fa2SbQAA5CWM4AIAAECetXTpUo0YMULR0dHq1auXqlatqh9//DHFcmPHjtXevXvl4OCgEiVKaMKECZKkSpUqqX379mrWrJmcnJz0wQcfpPkExQ4dOujixYuqWLGiJKlq1ap65JFH1KxZM5UqVUp16tSRJLm4uOirr77SyJEjFRcXp6SkJPXt29eSVLszrmPHjskYo0aNGqlq1arZVTUAANgVB5PaxAG4r65cuaIvv/xSJ0+elIODg1555RX5+/srNDRU58+fV+HChTVw4EAVKFAgw7Ls8a92fZYut3UIVma2bW3rEAAA2czf39/WIeQpd/ZHrl69anVbXV41fPhwPfLIIyme5JiX3XlsjG09KVvKHbF8QLaUAwDZif5IzmIEVy4wa9Ys1ahRQ2+++aYSExOVkJCgX3/9VYGBgQoJCVFYWJjCwsLUs2dPW4cKAACAu9CmTRt5eHho5MiRtg4FAIAHEnNw2djVq1e1b98+y5N0nJ2dlT9/fkVGRiooKEiSFBQUpMjISFuGCQAAgHuwbNkyLViwQK6urrYOBQCABxIjuGzs3Llz8vLy0hdffKG//vpLZcuWVe/evRUbGysfHx9Jko+Pj+Li4mwcKQAAAAAAQO5EgsvGkpKSdOzYMfXp00cVKlTQrFmzFBYWlun1w8PDFR4eLkkaP368/Pz8cijSvIM6BAAAAADAvpDgsrFChQqpUKFCqlChgiSpfv36CgsLk7e3t2JiYuTj46OYmBh5eXmlun5wcLCCg4Mtry9cuHBf4n6QUYcA8OBhUlcAAIAHG3Nw2VjBggVVqFAhy9OGdu/erRIlSqh27dqKiIiQJEVERFgeGw0AAAAAAABrJLhygT59+mjy5Ml66623dPz4cT399NMKCQnRrl271L9/f+3atUshISG2DhMAAMBu3Rotn5MmT55s+ffJkyctDxHKTv/88486deqkoKAgNWvWTNOnT7d8FhMTo27duqlhw4bq1q2b/v3332zfPgAAuRW3KOYCZcqU0fjx41O8z2OkAQDAgyhh4sfZWp7rm4Oztby79fnnn6t///45ug1nZ2eNGjVKgYGBunz5stq0aaMmTZqoYsWKmjp1qho1aqTXXntNU6ZM0dSpUzV8+PAcjUeSjDEyxsjRkb+dAwBsh6sQAAAA8qTjx4/rmWeeUZs2bfT000/r8OHDkqRFixapefPmCg4OVocOHSRJBw4c0OOPP66WLVsqODhYR48etSrrww8/VHx8vFq2bKnXXntN0s2HCQ0ePFjNmjVT9+7dde3aNUnSnDlz1K5dOwUHB+vFF1+0vD9gwAC9++67evLJJ9WgQQP9/vvvKWIuWrSoAgMDJUkFChRQhQoVdObMGUnS8uXL1blzZ0lS586dtWzZshTrv/7661q+fLnl9WuvvaYVK1YoKSlJY8aMscQ1e/ZsSdKVK1fUpUsXtW7dWi1atLCse/LkSQUFBemdd95R69atderUKQ0YMEDNmzdXixYt9PXXX9/NVwIAwF0jwQUAAIA86e2339aYMWO0bNkyvfvuu3rnnXckSZMmTdKcOXMUHh6uWbNmSZJmz56tF154QStXrtSSJUtUvHhxq7KGDRsmNzc3rVy5UlOmTJEkHTt2TM8995zWrFkjLy8vLVmyRJLUtm1bLVmyROHh4Spfvrx++uknSzlnz55VWFiYvvvuO40bNy7d+E+ePKk9e/aoZs2akm4+KKdo0aKSbibCLl68mGKdHj16aO7cuZKkuLg4bd26Vc2bN9dPP/0kT09PLVmyRIsXL9aPP/6oEydOyNXVVTNmzNDy5cv1yy+/6P3335cxRpJ05MgRderUSStWrFB0dLTOnDmj1atXa9WqVeratWvWvgwAAO4RtygCAABAkpScnKyhQ4fK19dXQ4cO1eXLlxUaGqrz58+rcOHCGjhwoAoUKGDrMLPFlStXtG3bNr388suW965fvy5Jql27tgYOHKj27durbdu2kqRatWpp8uTJOn36tNq2bauyZctmuI2SJUvqkUcekSRVq1ZNJ0+elHRzNNhHH32kuLg4XblyRUFBQZZ12rRpI0dHR1WsWFHnz59PN/4XX3xR7733njw9PTO93w0aNNDw4cN14cIFLVmyRO3atZOzs7MiIiK0b98+LV68WJJ06dIlHTt2TMWLF9f48eO1efNmOTg46MyZM5a4SpQooVq1akmSSpUqpRMnTmjEiBFq0aKF1T4BAHA/kOACAACAJGnJkiUKCAiw3DIXFhamwMBAhYSEKCwsTGFhYerZs6eNo8weycnJ8vLy0sqVK1N8NmHCBG3fvl2rVq1Sq1attGLFCj399NOqWbOmVq1apWeeeUYff/yxGjVqlO42XF1dLf92cnJSfHy8JGngwIGaMWOGqlatqrlz52rTpk2W5VxcXCz/vjVS6k43btzQiy++qKefflrt2rWzvO/n56ezZ8+qaNGiOnv2rAoVKpTq+h07dtSCBQv022+/aeLEiZb3x44dq6ZNm1otO3fuXF28eFFLly5Vvnz5VK9ePSUkJEiSPDw8LMsVLFhQK1eu1Nq1a/Xtt99q0aJF+vTTT9OtHwAAshO3KAIAAEAXL17U9u3b1aJFC8t7kZGRlpE4QUFBioyMtFV42c7T01MlS5bUokWLJN1MJkVFRUm6OTfXo48+qsGDB8vX11enTp3SX3/9pdKlS+uFF15Qy5YttW/fvhRl5suXTzdu3Mhw25cvX1bRokV148YN/frrr1mK2xijN998U+XLl7cafSZJrVq10i+//CJJ+uWXX9S6detUy+jSpYvl6YuVKlWSdPP7/f777y3xHzlyRFevXtWlS5fk5+enfPnyacOGDfr7779TLTM6OlrJycl6/PHHNXjwYO3evTtL+wUAwL1iBBcAAAD07bffqmfPnpbRW5IUGxsrHx8fSZKPj4/i4uJSXTc8PFzh4eGSpPHjx8vPz8/q87Nnz8rZ+f+6nQnZHPvtZafl2rVrql27tuV1v379NG3aNA0ZMkSTJ09WYmKiQkJCVL16dX3wwQc6evSojDFq3LixqlevrsmTJ2v+/PlydnZWkSJFNHjw4BTbffbZZ9WyZUsFBgZa5vO6tYyjo6McHR3l7OysoUOH6oknnlDJkiVVuXJlXblyRc7OznJ0dJSTk5NVuXduY/PmzZo/f74efvhhtWrVStLN+b+Cg4P1xhtv6MUXX9TPP/+sgIAATZ8+PdW6KV68uCpWrKi2bdtaPu/Vq5f++ecftWnTRsYYFSpUSN999506d+6sZ599Vu3atVPVqlVVoUIFOTk5pYjv/PnzeuONN5ScnCxJGjFiRKa+F1dX1xTHS3bIiTIBALmbg0lr7DPs0qlTp2wdQpb1Wbo844Xuo5ltU/9rJwDAfvn7+9s6hFxt27Zt+vPPP9W3b19FRUVp0aJFGjp0qHr37q1vv/3Wstzzzz9vmXQ9PXf2R65evWp1Oxts69q1a2rRooWWLVsmLy8vm8Zy57ExtvWkbCl3xPIB2VIOAGQn+iM5ixFcAAAAedyBAwe0detW/fnnn7p+/bquXbumyZMny9vbWzExMfLx8VFMTIzNkyG4d+vWrdObb76pl156ie8TAPBAIcEFAACQx/Xo0UM9evSQJMsIrv79+2v27NmKiIhQSEiIIiIiVKdOHRtHinvVpEmTB2ouNQAAbmGSeQAAAKQqJCREu3btUv/+/bVr1y6FhITYOiQAAIBUMYILAAAAFlWrVlXVqlUl3XzS4MiRI20cEQAAQMYYwQUAAAAAAAC7RoILAAAAAAAAdo0EFwAAAB549erVU4sWLdSyZUu1bdvW8v6iRYvUrFkzlShRQjt37rRhhDlj4sSJ+vLLL3NseQAAcgvm4AIAAMB95b79h2wt79qjPTO13C+//CJfX1+r9ypXrqxvvvlGQ4cOzdaYMmKMkTFGjo78vRkAgOzAFRUAAAB5VoUKFVS+fPl0l3n99de1fPlyy+vXXntNK1asUFJSksaMGaN27dopODhYs2fPliRduXJFXbp0UevWrdWiRQvLuidPnlRQUJDeeecdtW7dWqdOndKAAQPUvHlztWjRQl9//XWKba9YsUJPPPGEWrVqpa5du+r8+fOSbo60GjRokDp16qQGDRpoxowZlnU+++wzNW7cWF27dtWRI0dS3ae0ypWkqKgode7cWQ0bNtScOXMk3UzIjRkzxhLrwoULJUn9+vXTqlWrLOsOGDBAixcvTrNuAADIKYzgAgAAwAPPwcFB3bt3l4ODg3r27KmePTM36kuSevTooW+++UatW7dWXFyctm7dqkmTJumnn36Sp6enlixZooSEBIWEhCgoKEj+/v6aMWOGPD09FR0drfbt26tVq1aSpCNHjujTTz/VuHHjtGvXLp05c0arV6+WJMXGxqbYdt26dbVo0SI5ODjoxx9/1BdffKFRo0ZJkg4fPqxffvlFV65cUePGjdWrVy/t27dPv/32m1asWKHExES1adNG1apVy1K5+/bt06JFi3Tt2jW1atVKLVq00LZt2xQVFaWVK1cqOjpa7dq1U/369fXUU0/pt99+U4sWLXT9+nX98ccfGjduXJp1U6pUqSx/dwAAZAYJLgAAADzwwsLCVKxYMV24cEHdunVT+fLlVb9+/Uyt26BBAw0fPlwXLlzQkiVL1K5dOzk7OysiIkL79u3T4sWLJUmXLl3SsWPHVLx4cY0fP16bN2+Wg4ODzpw5YxkhVaJECdWqVUuSVKpUKZ04cUIjRoxQixYtFBQUlGLbp0+f1iuvvKJz587p+vXrVgmiFi1ayNXVVa6urvLz89P58+e1efNmtWnTRu7u7pKkli1bprpP6ZXbunVrubu7y93dXY899ph27NihLVu2KCQkRE5OTipcuLDq16+vnTt3qlmzZnr33XeVkJCgtWvXqn79+nJ3d0+zbkhwAQByCgkuAAAAPPCKFSsmSfLz81Pbtm21Y8eOTCe4JKljx45asGCBfvvtN02cONHy/tixY9W0aVOrZefOnauLFy9q6dKlypcvn+rVq6eEhARJkoeHh2W5ggULauXKlVq7dq2+/fZbLVq0SJ9++qlVWe+++65eeukltWrVShs3brT63NXV1fJvJycnJSUlSbo5Wi0j6ZV75/oODg4yxqRajpubmxo0aKCIiAj99ttveuqpp9KtGwA5r13dAdlSzpItk7KlHOB+YQ4uAAAAPNCuXr2qy5cvW/4dERGhSpUqZamMLl26aPr06ZJkWTcoKEjff/+9bty4Ienm7YdXr17VpUuX5Ofnp3z58mnDhg36+++/Uy0zOjpaycnJevzxxzV48GDt3r07xTJxcXGW5Nwvv/ySYZz169fXsmXLdO3aNV2+fFkrV65Mdbn0yl2+fLni4+MVHR2tTZs2qXr16qpfv75+++03JSUl6eLFi9q8ebNq1KghSXrqqac0d+5cbd682ZLQSqtuAADIKYzgAgAAwAPt/PnzeuGFFyRJSUlJCgkJUbNmzSRJS5cu1YgRIxQdHa1evXqpatWq+vHHH1OUUbhwYVWoUEGtW7e2vNejRw+dPHlSbdq0kTFGvr6+mjlzpjp06KDnnntObdu2VdWqVdOcxP706dMaNGiQkpOTJUnvvPNOimXefPNNvfzyyypWrJgeffRRnTx5Mt19DQwMtMz5VaJECdWrVy/V5dIrt2bNmurVq5f++ecfDRgwQMWKFVPbtm21bds2tWzZUg4ODho+fLiKFCki6WYy64033lCrVq3k4uKSbt0AAJBTHExa441hl06dOmXrELKsz9LlGS90H81s2zrjhQAAdsXf39/WIeQpd/ZHrl69anVrnj26du2aWrRooWXLlsnLy8vW4Tww7jw2xraelC3ljlg+IFvKAewRtyjmXvRHcha3KAIAAADpWLdunZo0aaLnn3+e5BYAALkUtygCAAAA6WjSpIkiIyNtHQYAAEgHI7gAAAAAAABg10hwAQAAIEcx5SvSwrEBAMguJLgAAACQoxwdHZWYmGjrMJDLJCYmytGRnyMAgOzBHFwAAADIUW5uboqPj1dCQoIcHBxsHQ5yAWOMHB0d5ebmZutQAAAPCBJcAAAAyFEODg5yd3e3dRgAAOABxphgAAAAAAAA2DUSXAAAAAAAALBrJLgAAAAAAABg10hwAQAAAAAAwK6R4AIAAAAAAIBd4ymKucCrr74qNzc3OTo6ysnJSePHj9fly5cVGhqq8+fPq3Dhwho4cKAKFChg61ABAAAAAAByHRJcucSoUaPk5eVleR0WFqbAwECFhIQoLCxMYWFh6tmzpw0jBAAAAAAAyJ24RTGXioyMVFBQkCQpKChIkZGRNo4IAAAAAAAgd2IEVy7xwQcfSJJatmyp4OBgxcbGysfHR5Lk4+OjuLg4W4YHAAAAAACQa5HgygXGjBkjX19fxcbGauzYsfL398/0uuHh4QoPD5ckjR8/Xn5+fjkVZp5BHQIAAAAAYF9IcOUCvr6+kiRvb2/VqVNHhw8flre3t2JiYuTj46OYmBir+bluFxwcrODgYMvrCxcu3JeYH2TUIQA8eLLyxyMAAADYH+bgsrH4+Hhdu3bN8u9du3apVKlSql27tiIiIiRJERERqlOnji3DBAAAAAAAyLUYwWVjsbGx+uSTTyRJSUlJatSokWrUqKFy5copNDRUq1evlp+fnwYNGmTjSAEAAAAAAHInElw2VrRoUX388ccp3vf09NTIkSNtEBEAAAAAAIB94RZFAAAAAAAA2DUSXAAAAAAAALBrJLgAAAAAAABg10hwAQAAAAAAwK6R4AIAAAAAAIBd4ymKAAAAAO5Ju7oDsqWcx3zKZEs5AIC8hxFcAAAAAAAAsGskuAAAAAAAAGDXSHABAAAAAADArpHgAgAAAAAAgF0jwQUAAAAAAAC7RoILAAAAAAAAdo0EFwAAAAAAAOwaCS4AAAAAAADYNRJcAAAAAAAAsGskuAAAAAAAAGDXSHABAAAAAADArpHgAgAAAAAAgF0jwQUAAAAAAAC7RoILAAAAAAAAds3Z1gEAAADAtq5fv65Ro0YpMTFRSUlJql+/vrp06aLLly8rNDRU58+fV+HChTVw4EAVKFDA1uECAACkQIILAAAgj8uXL59GjRolNzc3JSYmauTIkapRo4a2bNmiwMBAhYSEKCwsTGFhYerZs6etwwUAAEiBWxQBAADyOAcHB7m5uUmSkpKSlJSUJAcHB0VGRiooKEiSFBQUpMjISFuGCQAAkCZGcAEAAEDJyckaMmSIzpw5o9atW6tChQqKjY2Vj4+PJMnHx0dxcXE2jhIAACB1JLgAAAAgR0dHffzxx7py5Yo++eQTnThxItPrhoeHKzw8XJI0fvx4+fn55VSYQKas6zMlW8rp8NvobCkHsEe05bA3JLgAIAf0Wbrc1iGkMLNta1uHAMAO5M+fX1WqVNGOHTvk7e2tmJgY+fj4KCYmRl5eXqmuExwcrODgYMvrCxcu3K9wgRzFsYy8jOM/+/n7+9s6hAcac3ABAADkcXFxcbpy5Yqkm09U3L17twICAlS7dm1FRERIkiIiIlSnTh1bhgkAAJAmRnABAADkcTExMZo6daqSk5NljFGDBg1Uq1YtVaxYUaGhoVq9erX8/Pw0aNAgW4cKAACQKhJcAAAAeVzp0qX10UcfpXjf09NTI0eOtEFEAAAAWcMtigAAAAAAALBrJLgAAAAAAABg10hwAQAAAAAAwK6R4MoGv/32W6rv//777/c5EgAAkFfRHwEAAHkZCa5sMH/+/Cy9n5rk5GS9/fbbGj9+vCTp8uXLGjNmjPr3768xY8bo8uXL2RIrAAB4MGVHfwQAAMBe8RTFe7Bnzx5JN5NTt/59y9mzZ+Xu7p7pspYsWaKAgABdu3ZNkhQWFqbAwECFhIQoLCxMYWFh6tmzZ/YFDwAAHgjZ2R8BAACwVyS47sG0adMkSdevX7f8W5IcHBxUsGBB9enTJ1PlXLx4Udu3b1eHDh0stxFERkZq9OjRkqSgoCCNHj2aBBcAAEghu/ojAAAA9owE1z2YOnWqJGnKlCl67bXX7rqcb7/9Vj179rSM3pKk2NhY+fj4SJJ8fHwUFxd3b8ECAIAHUnb1RwAAAOwZCa5scHtnMjk52eozR8f0pznbtm2bvL29VbZsWUVFRWV52+Hh4QoPD5ckjR8/Xn5+flkuA9aoQzyoOLaBB9u99EcAAADsHQmubHD06FHNmDFDJ06c0PXr160+mzt3brrrHjhwQFu3btWff/6p69ev69q1a5o8ebK8vb0VExMjHx8fxcTEyMvLK9X1g4ODFRwcbHl94cKFe9+hPI46xIOKYxt5mb+/v61DyHH30h8BAACwdyS4ssHUqVNVq1YtvfLKK3J1dc3Suj169FCPHj0kSVFRUVq0aJH69++v2bNnKyIiQiEhIYqIiFCdOnVyInQAAPCAuJf+CAAAgL0jwZUNLly4oO7du8vBwSHbygwJCVFoaKhWr14tPz8/DRo0KNvKBgAAD56c6I8AAADYCxJc2aBOnTrauXOnatSocU/lVK1aVVWrVpUkeXp6auTIkdkQHQAAyAuyqz8CAABgj0hwZYMbN27ok08+UeXKlVWwYEGrz3iaEQAAuB/ojwAAgLyMBFc2KFGihEqUKGHrMAAAQB5GfwQAAORlJLiyQefOnW0dAgAAyOPojwAAgLyMBFc22LNnT5qfPfLII/cxEgAAkFfRHwEAAHkZCa5sMG3aNKvXcXFxSkxMVKFChTRlyhQbRQUAAPIS+iMAACAvI8GVDaZOnWr1Ojk5WfPnz5e7u7uNIgIAAHkN/REAAJCXOdo6gAeRo6OjOnTooIULF9o6FAAAkEfRHwEAAHkJCa4csmvXLjk6Ur0AAMB26I8AAIC8glsUs8Err7xi9fr69eu6fv26+vbta6OIAABAXkN/BAAA5GUkuLLB66+/bvXa1dVVxYsXl4eHh40iAgAAeQ39EQAAkJeR4MoGVapUkXRzMtfY2Fh5e3tzOwAAALiv6I8AAIC8jARXNrh27ZpmzJihjRs3KikpSU5OTnrsscfUp08f/moKAADuC/ojAAAgL+PPetlg5syZio+P1yeffKIffvhBn3zyia5fv66ZM2faOjQAAJBH0B8BAAB5GQmubLBjxw69/vrr8vf3V758+eTv76///Oc/2rlzp61DAwAAeQT9EQAAkJeR4MoGLi4uiouLs3ovLi5Ozs7cAQoAAO4P+iMAACAvo8eTDZo3b66xY8fq8ccfV+HChXX+/HktXrxYLVq0sHVoAAAgj6A/AgAA8jISXNmgQ4cO8vX11R9//KHo6Gj5+vrqqaeeUvPmzW0dGgAAyCPojwAAgLyMBFc2mDVrlho2bKh3333X8t6BAwf07bffqnfv3rYLDAAA5Bn0RwAAQF7GHFzZYMOGDSpXrpzVe2XLltUff/xho4gAAEBeQ38EAADkZSS4soGDg4OSk5Ot3ktOTpYxxkYRAQCAvIb+CAAAyMtIcGWDypUr6+eff7Z0KpOTk/XLL7+ocuXKNo4MAADkFfRHAABAXsYcXNng+eef1/jx4/Xyyy/Lz89PFy5ckI+Pj4YMGWLr0AAAQB5BfwQAAORlJLiyQaFChTRhwgQdPnxYFy9eVKFChVS+fHk5OjJADgAA3B/0RwAAQF5GgiubODo6qmLFirYOAwAA5GH0RwAAQF5FggsAAAAAAFgZ23pStpQzYvmAbCkHyAhj1gEAAAAAAGDXSHABAAAAAADArpHgAgAAAAAAgF0jwQUAAAAAAAC7xiTzAAC712fpcluHYGVm29a2DgEAAADIUxjBBQAAAAAAALtGggsAAAAAAAB2jQQXAAAAAAAA7BoJLgAAAAAAANg1Jpm3sevXr2vUqFFKTExUUlKS6tevry5duujy5csKDQ3V+fPnVbhwYQ0cOFAFChSwdbgAAAAAAAC5DgkuG8uXL59GjRolNzc3JSYmauTIkapRo4a2bNmiwMBAhYSEKCwsTGFhYerZs6etwwUAAAAAAMh1uEXRxhwcHOTm5iZJSkpKUlJSkhwcHBQZGamgoCBJUlBQkCIjI20ZJgAAAAAAQK7FCK5cIDk5WUOGDNGZM2fUunVrVahQQbGxsfLx8ZEk+fj4KC4uzsZRAgAAAAAA5E4kuHIBR0dHffzxx7py5Yo++eQTnThxItPrhoeHKzw8XJI0fvx4+fn55VSYeQZ1iAcVx/b9Q10DAAAA9xcJrlwkf/78qlKlinbs2CFvb2/FxMTIx8dHMTEx8vLySnWd4OBgBQcHW15fuHDhfoX7wKIO8aDi2L5/qOvcx9/f39Yh5GoXLlzQ1KlT9e+//8rBwUHBwcFq164dD70BAAB2gzm4bCwuLk5XrlyRdPOJirt371ZAQIBq166tiIgISVJERITq1KljyzABAMADzMnJSc8++6xCQ0P1wQcfaPny5fr7778VFhamwMBATZ48WYGBgQoLC7N1qAAAAKliBJeNxcTEaOrUqUpOTpYxRg0aNFCtWrVUsWJFhYaGavXq1fLz89OgQYNsHSoAAHhA+fj4WOb+dHd3V0BAgKKjoxUZGanRo0dLuvnQm9GjR/NUZwAAkCuR4LKx0qVL66OPPkrxvqenp0aOHGmDiAAAQF527tw5HTt2TOXLl+ehNwAAwG6Q4AIAAIAkKT4+XhMnTlTv3r3l4eGR6fV46A0eVAkTP862sgLGTci2sgB7wjUB9wsJLgAAACgxMVETJ05U48aNVa9ePUnioTdANuK8QF7Fsf9/eOhNzmKSeQAAgDzOGKMvv/xSAQEBeuKJJyzv89AbAABgLxjBBQAAkMcdOHBA69atU6lSpTR48GBJUvfu3RUSEsJDbwAAgF0gwQUAAJDHVa5cWfPmzUv1Mx56AwAA7AG3KAIAAAAAAMCukeACAAAAAACAXSPBBQAAAAAAALtGggsAAAAAAAB2jQQXAAAAAAAA7BoJLgAAAAAAANg1ElwAAAAAAACwa862DgD3V99XZ9k6hJSe8Ld1BDkmt9X39KnP2zoEAAAAAHnIuj5Tsq2sJjNfy7ay8OBhBBcAAAAAAADsGgkuAAAAAAAA2DUSXAAAAAAAALBrJLgAAAAAAABg10hwAQAAAAAAwK6R4AIAAAAAAIBdI8EFAAAAAAAAu0aCCwAAAAAAAHaNBBcAAAAAAADsGgkuAAAAAAAA2DUSXAAAAAAAALBrJLgAAAAAAABg10hwAQAAAAAAwK6R4AIAAAAAAIBdI8EFAAAAAAAAu0aCCwAAAAAAAHbN2dYBAEB26PvqLFuHYO0Jf1tHAAAAAAB5BgkuAAAA4P9b12dKtpTTZOZr2VIOAADIHG5RBAAAAAAAgF0jwQUAAAAAAAC7xi2KNnbhwgVNnTpV//77rxwcHBQcHKx27drp8uXLCg0N1fnz51W4cGENHDhQBQoUsHW4sHN9li63dQgpzGzb2tYhAAAAAADsHAkuG3NyctKzzz6rsmXL6tq1axo6dKiqVaumtWvXKjAwUCEhIQoLC1NYWJh69uxp63ABAAAAAAByHW5RtDEfHx+VLVtWkuTu7q6AgABFR0crMjJSQUFBkqSgoCBFRkbaMkwAAAAAAIBciwRXLnLu3DkdO3ZM5cuXV2xsrHx8fCTdTILFxcXZODoAAAAAAIDciVsUc4n4+HhNnDhRvXv3loeHR6bXCw8PV3h4uCRp/Pjx8vPzy6kQ8wzq8P6ivu8f6vr+oa4BAACA+4sEVy6QmJioiRMnqnHjxqpXr54kydvbWzExMfLx8VFMTIy8vLxSXTc4OFjBwcGW1xcuXLgvMT/IqMP7i/q+f6jr+4e6zn38/f1tHQIAAAByELco2pgxRl9++aUCAgL0xBNPWN6vXbu2IiIiJEkRERGqU6eOrUIEAAAAAADI1RjBZWMHDhzQunXrVKpUKQ0ePFiS1L17d4WEhCg0NFSrV6+Wn5+fBg0aZONIAQAAAAAAcicSXDZWuXJlzZs3L9XPRo4ceZ+jAQAAAAAAsD/coggAAAAAAAC7RoILAAAAAAAAdo0EFwAAAAAAAOwaCS4AAAAAAADYNRJcAAAAAAAAsGskuAAAAAAAAGDXSHABAAAAAADArpHgAgAAAAAAgF0jwQUAAAAAAAC7RoILAAAAAAAAdo0EFwAAAAAAAOwaCS4AAAAAAADYNRJcAAAAAAAAsGskuAAAAAAAAGDXSHABAAAAAADArjnbOgAAAADY1hdffKHt27fL29tbEydOlCRdvnxZoaGhOn/+vAoXLqyBAweqQIECNo4UAAAgdYzgAgAAyOOaNm2qYcOGWb0XFhamwMBATZ48WYGBgQoLC7NNcAAAAJlAggsAACCPq1KlSorRWZGRkQoKCpIkBQUFKTIy0hahAQAAZAoJLgAAAKQQGxsrHx8fSZKPj4/i4uJsHBEAAEDamIMLAAAA9yQ8PFzh4eGSpPHjx8vPz8/GEdkedYA7cUwA947zCOkhwQUAAIAUvL29FRMTIx8fH8XExMjLyyvNZYODgxUcHGx5feHChfsRYq5GHeBOHBPAvbP388jf39/WITzQuEURAAAAKdSuXVsRERGSpIiICNWpU8fGEQEAAKSNEVwAAAB53KRJk7R3715dunRJ/fr1U5cuXRQSEqLQ0FCtXr1afn5+GjRokK3DBAAASBMJLgAAgDxuwIABqb4/cuTI+xsIAADAXeIWRQAAAAAAANg1RnABAIBM67N0ua1DSGFm29a2DgF3qV3dAdlW1pItk7KtLAAAYH8YwQUAAAAAAAC7RoILAAAAAAAAdo0EFwAAAAAAAOwaCS4AAAAAAADYNRJcAAAAAAAAsGs8RREAAAAAcpj79h+ypZxrj/bMlnIA4EHDCC4AAAAAAADYNUZwAQCypO+rs2wdQkpP+Ns6AgAAAAA2RILLxr744gtt375d3t7emjhxoiTp8uXLCg0N1fnz51W4cGENHDhQBQoUsHGkAAAAAAAAuRO3KNpY06ZNNWzYMKv3wsLCFBgYqMmTJyswMFBhYWG2CQ4AAAAAAMAOkOCysSpVqqQYnRUZGamgoCBJUlBQkCIjI20RGgAAAAAAgF3gFsVcKDY2Vj4+PpIkHx8fxcXF2TgiAAAAALi/1vWZki3lNJn5WraUgwcHTzV9MJHgsnPh4eEKDw+XJI0fP15+fn42jsj+UYf3F/V9/1DX9w91fX9R3wAAACDBlQt5e3srJiZGPj4+iomJkZeXV5rLBgcHKzg42PL6woUL9yPEBxp1eH9R3/cPdX3/UNf3V2bq29+fJ20CAAA8yJiDKxeqXbu2IiIiJEkRERGqU6eOjSMCAAAAAADIvRjBZWOTJk3S3r17denSJfXr109dunRRSEiIQkNDtXr1avn5+WnQoEG2DhMAAAAAACDXIsFlYwMGDEj1/ZEjR97fQAAAAAAAAOwUtygCAAAAAADArpHgAgAAAAAAgF0jwQUAAAAAAAC7RoILAAAAAAAAdo0EFwAAAAAAAOwaCS4AAAAAAADYNRJcAAAAAAAAsGskuAAAAAAAAGDXSHABAAAAAADArpHgAgAAAAAAgF0jwQUAAAAAAAC7RoILAAAAAAAAdo0EFwAAAAAAAOwaCS4AAAAAAADYNRJcAAAAAAAAsGskuAAAAAAAAGDXSHABAAAAAADArpHgAgAAAAAAgF0jwQUAAAAAAAC75mzrAAAAAIB7Nbb1pGwpp0lA7uoeu2//IdvKuvZoz2wrC0jPg3o+AsjdGMEFAAAAAAAAu0aCCwAAAAAAAHaNBBcAAAAAAADsGgkuAAAAAAAA2DVm7QMAIJfq++osW4eQ0hP+to4AAAAASIERXAAAAAAAALBrJLgAAAAAAABg10hwAQAAAAAAwK6R4AIAAAAAAIBdI8EFAAAAAAAAu0aCCwAAAAAAAHbN2dYBAAAAAABsr13dAdlSzmM+ZbKlnNzIffsP2VLOtUd7Zks5AP4PI7gAAAAAAABg1xjBlYvt2LFDs2bNUnJyslq0aKGQkBBbhwQAAPIY+iMAAMAeMIIrl0pOTtaMGTM0bNgwhYaGasOGDfr7779tHRYAAMhD6I8AAAB7QYIrlzp8+LCKFSumokWLytnZWY899pgiIyNtHRYAAMhD6I8AAAB7QYIrl4qOjlahQoUsrwsVKqTo6GgbRgQAAPIa+iMAAMBeOBhjjK2DQEqbNm3Szp071a9fP0nSunXrdPjwYfXp08dqufDwcIWHh0uSxo8ff9/jBAAADy76IwAAwF4wgiuXKlSokC5evGh5ffHiRfn4+KRYLjg4WOPHj7frzuTQoUNtHUKeQV3fP9T1/UV93z/Udd6Sl/ojWcF58GDge3ww8D0+GPgekR1IcOVS5cqV0+nTp3Xu3DklJiZq48aNql27tq3DAgAAeQj9EQAAYC+cbR0AUufk5KQ+ffrogw8+UHJyspo1a6aSJUvaOiwAAJCH0B8BAAD2ggRXLvboo4/q0UcftXUYOS44ONjWIeQZ1PX9Q13fX9T3/UNd5z15pT+SFZwHDwa+xwcD3+ODge8R2YFJ5gEAAAAAAGDXmIMLAAAAAAAAdo1bFPOwLVu26JNPPlFoaKgCAgIkSVFRUVq0aNF9f4rFzJkztWbNGs2ePfu+bjc3un79ukaNGqXExEQlJSWpfv366tKlS5rLJycna+jQofL19eXpI1l04cIFTZ06Vf/++68cHBwUHBysdu3apVguq9/Jg+bZZ5/N8XNzwYIF6tChgyTp3LlzmjBhgiZOnJjt2/niiy+0fft2eXt750j5uUlm9jWz5wDwIOjatatKlSqlpKQkOTk5KSgoSO3atZOjY9b/3ptau3ju3DkdPHhQjRo1yq6Q85QFCxbojz/+kKOjoxwcHPTSSy+pQoUK2b6NW9ea9Lz66qsaN26cvLy8snX7SNulS5f0/vvvS5L+/fdfOTo6Wup/3Lhxcnb+v5+tU6dOVa1atVS/fn2rMjLzO+b48eOKjo7mtusckB39RdpR3CsSXHnYH3/8ocqVK2vDhg02/bF+5MgRXbly5b5uMzk5+a46tPdDvnz5NGrUKLm5uSkxMVEjR45UjRo1VLFixVSXX7JkiQICAnTt2rX7FuOtHwf2zsnJSc8++6zKli2ra9euaejQoapWrZpKlChhtVxWv5Ps9KDUdUZ+/fXXTP3ouFdNmzZVmzZtNHXq1Bzf1u1s8T1mZl8zew7khLxybCP3cHFx0ccffyxJio2N1eTJk3X16tVs6wOdP39ef/zxBz/M7sLBgwe1bds2TZgwQfny5VNcXJwSExOzrXxjjIwx9+1ag6zz9PS0nJ/z5s2Tm5ubnnzyyWzfzvHjx3XkyBESXLkU7SjuFQmuPCo+Pl4HDhzQqFGj9NFHH1l17q5du6aPP/5Yp06d0sMPP6y+ffvK0dFRf/zxh3799VdJUs2aNdWzZ0+tWLFC586dU8+ePSVJa9eu1dGjR9WnTx+tW7dOS5cuVWJioipUqGAp53bJycn64Ycf1L9/f23ZsiXVWEeOHKk+ffqoTJkykqR3331Xffv2VdGiRTVz5kydPHlSSUlJ6ty5s+rUqaNz585pypQpSkhIkCT16dNHlSpVUlRUlP773/+qYMGCOn78uMaNG6fQ0FBFR0crOTlZHTt21GOPPZbdVZ1lDg4OcnNzk3TzB2BSUpIcHBxSXfbixYvavn27OnTooN9//z3F59euXdNbb72lzz77TM7Ozrp69aoGDx6szz77TBcuXNCMGTMUFxcnV1dXvfzyywoICNDWrVu1YMECJSYmytPTU6+//roKFiyoefPmKSYmRufPn5enp6c6dOigL774QomJiTLG6M0331Tx4sVztG6ym4+Pj3x8fCRJ7u7uCggIUHR0dIof95n5TvJaXZ85cybVfdq0aZP++9//ytHRUR4eHnrvvfd08uTJdOOfM2eOrl+/rsGDB6tkyZLq1q2bkpOT9eWXX+rgwYPy9fXV22+/LRcXF4WHh2vVqlVKTExU0aJF9frrr8vV1VVTp06Vu7u7jh49qn///Vc9e/ZM8ZddSapSpYrOnTuX5n7l5Pf4xhtv5Mh3kZaM9lXK3DmQ145t5A3e3t566aWX9M4776hz584yxmjOnDnau3evbty4odatW6tly5aKiYnRpEmTdPXqVSUnJ6tv3756+OGHLeXExcVpwoQJ6tixo+bPn6+///5bgwcPVlBQkFq1aqXp06fryJEjcnJyUq9evfTII49o7dq12rJli27cuKFz586pUaNG6ty5sw1rw/ZiYmLk6empfPnySZJl5M6rr76qhg0bKioqSklJSXrppZf0008/6cyZM2rfvr1atWql+Ph4ffTRR7py5YoSExPVrVs3S39w3Lhxqlq1qg4ePKgyZcqkuNZ8+OGHKl++vI4fP67ixYvrtddek6urqyRp2bJl2rZtmxITEzVo0CAFBATo8uXL+uKLL3Tu3Dm5urrqpZdeUunSpTVv3jxduHBB586d04ULF9SuXTvLaNjM9IeRurSu+ZK0a9cuLVmyRLGxserVq5dq1apltW58fHyK3wk1a9bU3Llzdf36de3fv19PP/10ruj7P8jS6w+cPXtW0dHRunjxop588kkFBwfrxx9/pB3FvTHIkyIiIswXX3xhjDFm+PDh5siRI8YYY/bs2WN69Ohhzpw5Y5KSksz7779vNm3aZC5evGj69etnYmNjTWJiohk9erTZvHmziY2NNa+99pql3A8++MDs27fPnDx50owbN87cuHHDGGPMN998Y9auXZsijsWLF5tFixYZY4zp2bNnqrGuWbPGzJo1yxhjzD///GOGDBlijDFmzpw5JiIiwhhjzOXLl03//v3NtWvXTHx8vElISDDGGHPq1CnL8nv27DE9e/Y0Z8+eNcYYs2nTJjNt2jTLdq5cuXIXNZkzkpKSzFtvvWV69uxpZs+eneZyn3zyiTly5IjZs2ePGTduXKrLTJ061WzevNkYY8zKlSvNd999Z4wx5r333jOnTp0yxhhz8OBBM3r0aGOMMZcuXTLJycnGGGPCw8Mty8+dO9e8/fbblrqdMWOGWbdunTHGmBs3bljet1dnz541/fr1S/M4yMx38qDWdWrnZlr7NGjQIHPx4kVjzM3z0pjMxX/7Ns6ePWu6du1qjh07ZowxZuLEiZZzPS4uzrLcTz/9ZJYsWWKMMWbKlClm4sSJJikpyZw8edKqXbrT2bNnzaBBg9L8PKe+R1vIaF/vXDatc+BBPbaRt6TWlvXu3dvExMSYlStXmv/+97/GGGOuX79uhgwZYs6ePWt+++03M3/+fGPMzevA1atXLWXFxMSYd955x+zcudMYY1Jci3/77TczdepUY4wxf//9t+nXr59JSEgwa9asMS+++KKJi4szCQkJZtCgQebw4cM5uu+53bVr18xbb71l+vfvb7755hsTFRVljDHmP//5j1m+fLkxxphZs2aZN99801y9etXExsaaF154wRhjTGJioqXdutUvTU5ONmfPnjVdunQxBw4csGznzmtN586dzb59+4wxN9u5hQsXWrZ76/qybNkyS39xxowZZt68ecYYY3bv3m3eeustY8zNtm348OHm+vXrJjY21jz//PPmxo0bme4Pw9rcuXPNwoUL073mjx071iQlJZlTp06Zl19+2SQkJFidg2n9TlizZo2ZPn36/d+pPCC1Nja9/sBbb71lEhISTGxsrOnXr5+5ePEi7SjuGSO48qgNGzbo8ccflyQ99thj2rBhg8qWLStJKl++vIoWLSpJatiwofbv3y8nJydVrVrV8he1xo0ba9++fapbt66KFi2qgwcPqnjx4jp16pQqVaqk5cuX69ixY3rnnXck3ZzD6M55DKKjo7Vp0yaNHj063VgbNGig+fPnq2fPnlqzZo2aNm0q6eZfbrZt26ZFixZZtnHhwgX5+vpqxowZOn78uBwdHXX69GlLWeXLl1eRIkUkSaVKldLs2bP1ww8/qFatWlZ/kbU1R0dHffzxx7py5Yo++eQTnThxQqVKlbJaZtu2bfL29lbZsmUVFRWVZlnNmzfXb7/9prp162rNmjV6+eWXLSP4Pv30U8tyt24FiI6O1qRJkxQTE6PExERLfUlS7dq15eLiIkmqWLGiFixYoIsXL6pevXp2PeoiPj5eEydOVO/eveXh4ZHqMpn5TvJKXae3T5UqVdLUqVPVoEED1atXT9LdxV+kSBHLqM2yZcvq/PnzkqSTJ0/q559/1pUrVxQfH6/q1atb1qlTp44cHR1VokQJxcbG3vX+5dT3mJtldA7klWMbeY/5/w8T37lzp06cOKH//e9/kqSrV6/q9OnTKleunKZNm6bExETVrVvX0i4lJSVpzJgxeuGFF1SlSpVUy96/f7/atm0rSQoICFDhwoUtfZJq1arJ09NTklS3bl3t379f5cqVy8ldzdXc3Nw0YcIE7du3T1FRUQoNDdUzzzwj6WabId3st8XHx8vd3V3u7u7Kly+frly5IldXV/3000/at2+fHBwcFB0dbbkG+Pn5pTudQKFChVS5cmVJUpMmTbRkyRLLbXG3rmFly5a13GWwf/9+vfnmm5KkRx55RJcvX9bVq1clSY8++qjy5cunfPnyydvbW7GxsdqzZ0+G/WGkLb1rfoMGDf4fe3ceV9P2/w/8dc6pTqVBaaIoKUpkLhSpTpJrnklC5lm45uHKfK8xPoZkyCxDLrfQgIxXMoc0GDImdYU0r98f/c7+djqnOlES7+fj4aG99tprrz2tvfY6a68NPp+PmjVrQl9fH69evZJYtrjnBPJ9yVMfUFJSgpWVFeLj41GtWjWJ5akcJWVFDVy/oI8fP+L+/ftISkoCj8dDfn4+AHCvGcoirgDK0rZtW1y9ehWGhoawsbEBj8cDYwwODg4YNGhQscs9ffoUb968waRJkwAU3HgmTpwIX19fiXhCoRDW1ta4ceMGrl69ihUrVnB5mjZtGmrVqiUR//Dhw9DU1MSff/4JxhhXQRKnJVarVi2sXLkSN2/exP79+9GkSRP06dOn2PxWhmrVqqFhw4a4ffs2VFVVsXLlSgCAi4sLUlJScOPGDdy6dQvZ2dn48uULNmzYwO1PMQsLC/j7++PBgwfIz89HnTp1kJGRgWrVqnFjHRS2Y8cOdOnSBS1btkRMTAwCAwO5eYX3n729PczMzHDz5k0sXboUY8aMQaNGjSpoT1Sc3NxcrF69Gu3ateMqsykpKRL7umPHjlz8wsekaAPXr7Kv8/Pzi92mUaNGIS4uDjdv3sTvv/+OVatWfVX+xa+pAAWNi9nZ2QAKBpadMWMGTExMcP78eYnG3cLLlFRmlaaijuOPQNa5LesaKOpXObfJr+Xt27fg8/nQ1NQEYwzDhg1D06ZNpeL98ccfuHnzJnx9fdGtWzc4ODhAIBCgbt26uH37drENXGUph4obiuBXwufzYWVlBSsrK9SpUwfnz58HAG5wcT6fL3VvyMvLw6VLl5Ceno4VK1ZAQUEB48eP5+4Z4uEFilN0vxeeLrzevLw8ACUf08KDoIuXkac+TIpX0j2/tGumuOeE+Pj4Cskrka2k+kBJ158YlaOkrOgF8F/QtWvX4ODggP/973/YtGkTNm/eDD09PTx69AhAQcGfnJyM/Px8XL16FRYWFjA3N8eDBw+Qnp6O/Px8XL58mavQ2djYICoqCpcvX+beY2/cuDGuXbvG/YL26dMnrgeGWPPmzeHn54dNmzZh06ZNUFJSkmrcEnN2dsbOnTtRr149qKmpAQCaNGmCkJAQruB78uQJgIJfXbW0tMDn8xEZGck14BWVmpoKJSUltG/fHl27dkViYuK37NZyk56ezg26n52djXv37sHQ0BA6Ojr4888/8eeff6Jjx44YNGgQtmzZgk2bNmHKlClo1KiRVOOWWPv27bF+/Xo4OjoCAFRVVaGnp4erV68CKLh5PH36FEDB/tPW1gYAXLhwodh8vn37Fvr6+ujcuTNatmyJZ8+eldcu+G4YY9iyZQsMDQ3RpUsXLrzovi7umMjyK+zrkrbpzZs3MDc3R//+/aGuro7379/LlX8FBQW5BhTOzMyElpYWcnNzcfHixXLdrsIq4jj+CIqe28VdA7L8Cuc2+XWkp6fDz88PnTp1Ao/HQ9OmTXH27FmuHHr16hUyMzPx7t07aGpqQiQSwcnJiatrAMC4cePw6tUrBAUFASgYx67wB18aNmzIlVOvXr1CSkoK97B97949fPr0CdnZ2YiKikKDBg2+05b/mF69eiXR4/7p06fQ1dWVa9mMjAxoampCQUEB9+/fl6pvFlb0XpOSkoLHjx8D+L+PL5XE0tKSO6YxMTFQV1cvtuc3IF99mBSvpHv+tWvXkJ+fjzdv3uDt27dSDVnFPScoKyt/1w8z/epKqg9ERUUhOzsbHz9+RExMDOrVq0flKPlm1IPrF3T58mX06NFDIszW1haXLl1C27ZtUb9+fezbtw/Pnz+HpaUlbGxswOfzMWjQIPzxxx8ACgaZb9WqFQBATU0NRkZGePHiBczMzAAARkZGGDBgAJYsWQLGGAQCAby8vOSurBRlamoKFRUV7sEKAPr06YNdu3Zh+vTpAABdXV3MmjULrq6uWL16Na5duwYrK6tie1A8f/4ce/fuBY/Hg4KCAkaMGPFVeStvaWlp2LRpE/Lz88EYQ5s2baQGziyrdu3a4eDBg7Czs+PCJk2aBD8/P27gRzs7O5iYmKBv375Ys2YNtLW1YW5uXuwg1VeuXMHFixchEAhQvXr1H673mzxiY2MRGRmJOnXqYMaMGQCAgQMHSn1ZpyzH5Gfc19nZ2RgzZgw33aVLl2K3ae/evdxDSqNGjWBsbIygoKBS8+/s7IwZM2agbt26GDBgQLF56d+/P+bMmQNdXV3UqVOnzJXUdevW4cGDB/j48SPGjBmDfv36wcnJSSpeRRzH702ebZX3GgB+znOb/FrEA4yLv+DZrl07rmHXyckJycnJmDlzJoCCQc5nzJiBmJgYnDx5EgKBAMrKypgwYQKXHp/Px5QpU7By5UqoqKjA2dkZAoFAYnBkPz8/TJs2DQKBAOPGjeN6IDVo0AC+vr548+YN7O3tf/nXasQDgn/+/BkCgQAGBgYYNWoUbt68Weqy9vb2WLlyJWbNmgUTE5Nif4ACpO81hoaGOH/+PLZt2wYDAwOJHtuy9OvXD//73/8wffp0CIVCjB8/vsT45V0f/tWUdM+vWbMmFi1ahA8fPmDkyJFSwwEU95zQqFEjnDhxAjNmzKBB5suZrPpiSfUBMzMzrFixAikpKejduze0tbWhoaFB5Sj5Jjz2Le9xEPKdpKam4o8//sDatWvpyzNf4dq1a4iKisLEiRMrOys/PdrXPwc6jtJonxBSPs6fP4+EhAR4eXlVdlZ+acnJyVi5ciVWr15d2Vkh5Jdz+PBhKCsrc2PelRWVo6Q41IOL/PAuXLiAgwcPYsiQIdS49RV27NiBW7ducQOckopD+/rnQMdRGu0TQgghhBDyo6MeXIQQQgghhBBCCCGkSqPuMIQQQgghhBBCCCGkSqMGLkIIIYQQQgghhBBSpVEDFyGEEEIIIYQQQgip0qiBixBSZZ0/fx7z58//7ut9+PAhJk+e/N3XK5aSkgIPDw/k5+dXWh4IIYQQQggh5EdCg8wTQn54jx49wt69e5GUlAQ+nw8jIyN4enrixYsXCA8Ph4+PT2Vnsdy9f/8eO3fuxMOHD5GbmwsdHR107doVHTp0qOysEUIIIYRI8fDwwF9//QV9ff3Kzgoh5BelUNkZIISQkmRkZGDFihUYMWIE2rZti9zcXDx8+BCKioqVnbUKtXHjRhgbG2PTpk1QVFTE8+fP8d9//1V2tgghhBDy/y1atAjPnj3Dtm3bqkS9ZNGiRYiLi4NAIACPx4OBgQHatGmD3377rVzyv2fPnnLIJSGEfD1q4CKE/NBev34NALC3twcAKCkpoUmTJgCAJ0+eAAACAgJw7tw5qKqqYsSIEWjWrBkAIDU1FX5+fnj06BHU1NTQvXt3iEQiAMDhw4e5HmG3bt1CzZo1MXbsWJiYmAAAxo8fD5FIhMjISPz3339o1aoVRowYASUlJcTExMDX1xdbtmzh4rq6uiIyMhLv3r1D06ZNMX78eCgpKQEATpw4gX/++Qc8Hg/9+vXD1q1bsWHDBhgYGBS73fHx8fD09ISysjIAoG7duty85ORkTJgwAQcOHIBAIMCiRYtgYWGBmJgYPHv2DPXr18ekSZOgoaEB4P96wL148QIqKiro378/OnTogJycHBw4cABXr15Fbm4uWrVqhaFDh3L5JoQQQohsycnJePjwIVRVVXHjxg20adOmsrMkl+HDh8PZ2RmZmZlISEjArl27cPfuXcyfPx88Hq+ys0cIId+ExuAihPzQatasCT6fj40bN+LWrVv49OmTxPz4+HjUqlUL/v7+6N69O7Zs2QLxm9fr169HjRo1sHXrVkybNg0HDhzAvXv3uGXFFdIdO3bAzs4Of/75J3Jzc7n5ly5dwty5c+Hr64vXr1/j2LFjxebz6tWrmDNnDjZt2oTnz5/j/PnzAIDbt2/j1KlTmD9/PjZs2IAHDx7Itd3169eHv78/Ll++jJSUlFLjX758GWPHjsX27duRm5uLkydPAigYr2vZsmXo1KkTtm/fjlWrVnGNePv27cPr16/x559/YsOGDUhNTcWRI0fkyh8hhBDyK4uMjET9+vXRoUMHXLhwgQtPSUnBX3/9BS8vLwwfPhz+/v7cvLCwMEydOhVDhgzB1KlTkZiYCKDgBznxMuPHj0dwcDC3THx8PGbNmgVPT0+MHDkSu3fvBgBkZ2djw4YNGD58OIYOHYrZs2eXqae3srIyrKysMHPmTDx+/Bg3b94EAOTn5yMoKAgTJ07E8OHDsWbNGq7utXTpUpw+fVoinRkzZuDff/8FAPTr1w9v3rzh8hcQEIBx48bB09MT8+fPR3Z2NgDg8ePHmDdvHoYOHYoZM2YgJiZG7nwTQkhJqIGLEPJDU1VVxeLFi8Hj8bB161aMGDECK1eu5CpxOjo6EIlE4PP5cHBwQFpaGj58+ICUlBQ8evQI7u7uUFJSgomJCZydnREZGcmlbWpqitatW0NBQQFdunRBTk4O4uLiuPmurq7Q0dGBmpoaevbsicuXLxebTzc3N2hra0NNTQ0tWrTA06dPAQBXrlyBo6MjateuDaFQiL59+8q13VOnToWFhQWOHj2K8ePHY8aMGYiPjy82focOHVCrVi0oKSmhTZs23PovXryIxo0bw97eHgoKClBXV4eJiQkYYwgPD4enpyfU1NSgoqKCXr16lbiNhBBCCClw4cIF2Nvbo127drhz5w7+++8/5OfnY+XKldDR0cGmTZuwZcsW2NnZASj4ISwwMBDjx4/H7t27MXPmTKirq3PLmJiYYOvWrViwYAGCg4Nx+/ZtAMDOnTvRuXNn7N69G76+vlxPsQsXLiAjIwObN2/Gjh07MHLkyK/qga2jo4N69erh4cOHAICQkBBERUVh0aJF2Lp1K9TU1LB9+3YABb3pC9cTXrx4gXfv3qF58+ZS6QYEBCAxMRFLlizBzp07MXjwYPB4PKSmpmLFihXo1asXduzYAQ8PD6xevRrp6ellzjshhBRFrygSQn54RkZGGD9+PADg5cuX8PX1xa5du9C0aVNUr16diycUCgEAmZmZ+PjxI9dwI6ajo4OEhARuukaNGtzffD4fNWrUQFpamkR8MV1dXaSmphabx8L5UFJS4uKmpaWhXr16MtdZEjU1Nbi7u8Pd3R3p6enYs2cP/vzzT+61yJLWLxQKkZmZCaBgsHpZg72mp6cjKysLs2bN4sIYY/RlRkIIIaQUjx49QkpKCtq0aQMNDQ3o6+vj0qVLqF+/PlJTU+Hh4QGBQAAAsLCwAABERESge/fuMDMzAwBumIK4uDikp6ejT58+AAB9fX04OzvjypUraNq0KRQUFPDmzRukp6dDQ0MD9evXBwAIBAJ8+vQJb968gbGxMUxNTb96e7S0tLheWmFhYRg+fDhXX+nbty/GjRuHvLw82NjYYPv27Xj37h10dXVx8eJF2NjYSI3flZ+fj3PnzmHp0qXQ1tYGADRo0ABAQc+3Zs2acY1i1tbWqFevHm7evEkf0iGEfDNq4CKEVCmGhobo0KEDQkND0bRp02LjiStrX7584Rq5UlJSuIoWUND4I5afn4/3799DS0uLCyv8amDRZeWlpaUlsZ7Cf8tLQ0MDXbt2xYULF6Re0SxNjRo1ZPb8UldXh5KSEtasWfNV20UIIYT8qs6fPw9ra2turEt7e3tcuHAB2tra0NXV5Rq3CktJSZH5g9O7d++QlpaGoUOHcmH5+fmwtLQEAIwZMwaHDh3C1KlToaenhz59+qBFixZo37493r9/j3Xr1iEjIwPt2rXDgAEDoKBQ9se71NRUruHs3bt3+OuvvyTG4+Lz+fjw4QO0tbXRrFkzXL58GT169MCVK1cwatQoqfQ+fvyInJwcmWONpqSk4Nq1a4iOjubC8vLyYGVlVeZ8E0JIUdTARQj5ob18+RI3b95E27ZtUaNGDaSkpODy5cswNzcvcTkdHR00aNAA+/fvh4eHB16/fo1z585h4sSJXJzExET8+++/aNmyJUJCQqCoqCiR7pkzZ9CiRQsIhUIcP378qwaQbdOmDTZv3oz27dtDV1dX7jGu9u7di/bt28PQ0BDZ2dk4e/YsDAwMoK6uji9fvsi9/nbt2uH48eO4cuUKbG1tkZGRgffv33OvbO7atQteXl7Q1NREamoqnj9/XmLDISGEEPIry87OxtWrV5Gfn4+RI0cCAHJzc/H582dUr14dKSkpyMvLk2rk0tHRwdu3b6XS09HRgZ6eHjZs2CBzfTVr1sSUKVOQn5+P69evY82aNfD394eysjL69u2Lvn37Ijk5GcuXL0etWrXg5ORUpu1JSUlBYmIiunfvDqDgh7GxY8dyPc+Ksre3R2BgIBo2bIjs7GyZDVPq6upQVFTEmzdvuHE/xWrUqIF27dphzJgxZconIYTIgxq4CCE/NBUVFcTFxeHUqVPIyMiAqqoqWrRogcGDB+P69eslLjt58mT4+flh9OjRUFNTQ9++fWFtbc3Nb9myJa5cuYJNmzbBwMAA06ZNk/jl097eHkuWLEFaWhpatmyJ3r17lzn/zZo1g5ubG/744w/w+Xz07t0bkZGRpf7Cmp2djb/++gtpaWlQUlKCubk5fv/99zKvX0dHB7Nnz8aePXuwdetWqKqqon///jAxMYG7uzuOHDmCuXPn4uPHj9DW1oaLiws1cBFCCCHFuH79Ovh8PlavXi1xL1+7di2uX78OLS0t7Nu3D/369QOfz0diYiIsLCzg5OSEgIAAWFhYoG7dunj79i0EAgHMzMygoqKCoKAgdO7cGQoKCnjx4gWys7NhZmaGyMhING3aFBoaGlBVVQVQ0KPq/v370NDQgJGREVRVVaGgoAA+X/7hlbOyspCQkIDdu3fDzMyM+wK1i4sLDh48iPHjx0NXVxfp6emIjY1Fq1atABTUazZv3oxDhw6hTZs2MtfJ5/Ph6OiIgIAATJgwAdWrV0d8fDzq1q2Ldu3aYfbs2bh9+zasra2Rm5uLuLg4GBgYyD2MAyGEFIfHxJ8bI4SQX8jhw4fx5s0bTJo0Seb88ePHY/To0RINYuXhxYsXmDZtGvbv3y/zFQZCCCGE/LiWLl2K2rVrY8iQIRLhV65cwc6dO7F8+XLs2LEDjx49Ao/Hg52dHYYPHw4AOHv2LP755x+kpqZCT08PEyZMQN26dZGamoqAgADExMQgNzcXtWrVQv/+/WFtbY0NGzbg7t27yMrKgq6uLgYMGAAbGxtcunQJgYGBSE1NhbKyMtq0aQNPT88S6xaLFi1CXFwcF8fAwACtW7dGly5duAHq8/PzERwcjNDQUKSlpUFTUxNt2rTBoEGDuHQ2b96Mc+fOYdmyZdyYYkDBVxQ3bNgAAwMDZGdnY//+/bh69SoyMzNhYmKCuXPnQklJCXFxcdi7dy+eP38OPp8PMzMzjBw5UmLsU0II+RrUwEUI+SV9zwau69evo3nz5sjMzMSmTZvA4/G+qjcWIYQQQgghhBDZ6BVFQgipYKGhodi0aRP4fD4aNmyIESNGAAC8vb3x7t07qfijRo1Cu3btvnc2CSGEEEIIIaTKoh5chBBCCCGEEPIT8PDwkBk+Z84c7suMhBDys6IGLkIIIYQQQgghhBBSpcn/qQ1CCCGEEEIIIYQQQn5A1MBFCCGEEEIIIYQQQqo0auAihBBCCCGEEEIIIVUaNXARQgghhBBCCCGEkCqNGrgIIYQQQgghhBBCSJVGDVyEEEIIIYQQQgghpEqjBi5CCCGEEEIIIYQQUqVRAxchhBBCCCGEEEIIqdKogYsQQgghhBBCCCGEVGnUwEUIIYQQQgghhBBCqjRq4CKEEEIIIYQQQgghVRo1cBFCCCGEEEIIIYSQKu2naOA6f/48eDweXrx4UdlZIURuixYtgpmZGTe9a9cuKCgoVGKOCjx9+hQ8Hg+XLl2q7KwA+PHyU5If5Rj+TIpeJ1WBiYkJlixZUtnZ+C5+hm3l8XjYu3dvZWdDph9h/1bFa/BHN3ToUIhEosrOBvkJfI8y4kcohwr70fJTXuSpQ5a1TlxRz8jf+77wIz8L/Cx1/59lOwA5GrhKuglXRqXQzMwMixYt+q7rrGgKCgrYtWtXZWeDVLL+/fvj5cuXlZ2NH07t2rXx+vVr2Nrafpf1McawaNEi1KlTB8rKyjAzM8Py5cu/y7p/ZZcuXQKPx8PTp08lwqdPn45r165VTqZKsWTJEpiYmFR2Nkg5K6/Gh+PHj8PNzQ0GBgZfXV+KiorC1KlTvzkvS5cuRbt27aChoUE/CH5He/fuBY/Hkwpfv349AgMDKyFHPwaq95JvUV7lorwCAwPRuHFjqKiooGbNmujfvz/y8/O/2/oL+9514uIUrZuVZ31IJBJh6NCh5ZIW+TX9FD24SMXLzs6u7Cz89FRUVKCvr1/Z2fjhCAQCGBgYQFFR8bus7+DBg1i8eDHmz5+PR48eISAgAEZGRt9l3USampoadHR0KjsbpApijCEnJ6fS1v/p0yfY2Nhg8+bNX52Grq4uqlWr9s15ycrKQrdu3TB37txi4/xI9/kfKS8VQVNTE1paWpWdDVKCn/0crMrKq1yUx4sXLzBgwADY29vj/v37OHPmDOzs7L7LumX53nXi4lDdjFS0bymDy7WB6/Xr1xgwYACqV68OFRUVdOjQATdu3ODm29vbY968edz0woULwePxEBYWxoU5ODjg999/l5l+hw4dkJCQgD/++AM8Hk/q1/6HDx+iffv2UFVVRcOGDXHmzBmJ5d++fYuhQ4dCV1cX6urqsLOzQ2RkZKnbdejQIbRo0QLKysqoUaMG3NzckJaWxuVpxIgREvGLtmLHxMTA1dUV1atXR7Vq1WBpaYk9e/YAKOhmm5eXh2HDhnHbJBYcHIwWLVpAKBRCT08P48aNw+fPn7n54l+ZfX19YWRkBDU1NYwYMQI5OTnYsmULjI2NoaWlhVGjRkmdJL6+vrCwsICysjLMzc2xdOlS5ObmcvNNTEwwb948jBs3DjVq1OAK8+3bt8PS0pLbF+3bty/xl+DQ0FB06NAB2tra0NTUhIODA65fvy4R59OnT5gyZQpq164NoVAIExMTLFu2jJufnJyMYcOGQV9fH8rKymjQoAF27NjBzY+Pj0fv3r1RvXp1aGlpoWPHjrh37x43Pz09HcOGDYOBgQGEQiFq164Nb29vbv6lS5dgZ2cHdXV1qKuro0mTJlLnTlG7d+9Gw4YNIRQKYWRkhHnz5knsP/F54ePjAwMDA2hra2Po0KESx6+ool1DxdOXL19G8+bNoaqqilatWiE6OlpiudK2XxZ5tvnVq1fo2rUrVFVVYWpqyp2zYqVd7+Ju0SdPnoSNjQ2UlZVhZWWF0NDQMsUp2i1ZPH348OES8/fkyRN07NgRysrKqFOnDjZt2iTzei1KQUEBampqGDZsGExMTNC2bVt4eHiUuExRpR2za9euoX379lBRUYGWlhYGDRqE5ORkAEBGRgaEQqFUuSgUCpGRkQEAyMzMhLKyMoKDg2WuX7yP9u/fD1dXV6iqqsLCwgIXLlzAy5cv0blzZ1SrVg0NGzbExYsXueUYYxg5ciTq1asHFRUVmJqaYs6cOcjKyuLiiLulnzhxAhYWFqhWrRocHR2RkJAAAPj48SPU1dWxf/9+qTzx+XycP39eZn7btWsHAKhbty54PB46dOggsb6i6z98+DDMzc2hqqqKHj16ID09HceOHUODBg2grq6OPn364MOHDxLrOXjwIJo2bQplZWWYmJjA29tb4posS1mwa9cuzJ8/H8+ePePK7sK9i7OzszF58mRoa2tDX18f06dPR15enkQaJZXDCxcuRIMGDaTWO2zYMG7fyNKhQwd4eXlh3rx50NPTQ/Xq1TF37lzk5+dj8eLF0NfXh66urlRDx/79+2FrawtNTU3o6Ojgt99+w+PHjyXi3LlzB23btoWysjLq16+Pw4cPS63/06dPmDx5MgwNDaGqqopmzZrh2LFjxeYX+L9jun//fpiamkJZWRkikQhPnjyRilNY0V5/4jLz3LlzaNasGYRCIc6cOYPc3FwsXrwY9erVg1AohKGhISZOnCiRVnp6Ojw8PKCuro7AwEA8e/aMmzd06FA0atQIdevWBZ/PB5/Ph76+vlTPwmXLlsHU1BRCoRC6urrYu3cvZs2ahZ49ewIA7t27Bzs7O6ioqMDQ0BDDhg3D+/fvJdJwcHDAqFGjuGkTExP4+PigXr16WLRoEUxMTLBgwQK4ublBQUEBPB4PmpqamDJlisS5XPTee+HCBTg4OEj86s/j8bBhwwYMGjQImpqacHd35+bJuo5PnDiBevXqgcfjoVmzZkhISEBubi4WLVqEunXrQlFRESoqKlBUVJSos6xfvx6Wlpbg8XjQ0dHBgAED8Pr1axgbG8PIyIi7D+zYsQM8Hg9KSkrYtm2b1HkijhccHIw2bdpARUUFLVq0QExMDGJiYmBvbw9VVVXY2NjgwYMH3HJpaWkYPHgw6tSpAxUVFTRo0ACrV68GY0ziGItEImzbtg3GxsbQ0NBA9+7d8e7dOwBAYmIi+Hw+rly5IpGnCxcugM/nIzExUWZ+xfcOcRkh7pVQtJdgRdbnTpw4gWbNmkFVVRXVq1eHjY0Nbt26JZXfwqje+/X13qpYBr948QK9e/eGjo4Od+//888/JeKUdk/LycnBrFmzYGhoCCUlJTRs2FCqHsDj8bB+/Xr07t0b1apVQ61atbBmzZoyxyn6iqK4XCwpf1++fMGoUaO4xuVx48Zh9uzZpb5mJy7zhw0bhnr16sHa2hqTJk0Cn1/6I/TgwYMxePBgbnrnzp3g8XjYvn07F+bp6Yl+/fpJLFdSHVLWq3qlPScBpT8jyxIWFoZ27dpBVVWVe4YT1/UK35OLqw99TT1m6NChCA8Px+7du7m0CtcbS3s2Ke38L3qPBQrqvuJ7bHHkKQe+pe5feJ/KUxcqKQ5QUAcoqb7BGMP8+fOhp6cHNTU1DBgwgCvjS2JiYoL58+dj7Nix0NTUhJ6eHjZu3IisrCxMnDgRWlpaMDQ0xMaNGyWWk/eZ8Z9//oG9vT2UlZW5ekBpZbdMrBSenp7M2dlZ5jwAbM+ePYwxxvLz85mNjQ1r0qQJu3jxIrt79y7r168fq169Onv37h1jjLH58+ez1q1bc8vb29szXV1dNmvWLMYYYxkZGUxJSYmFhITIXN/79++ZiYkJmzZtGnv9+jV7/fo1y83NZefOnWMAmLW1NQsJCWGPHz9mHh4eTFNTk6WlpXFpW1pasl69erGoqCgWFxfHlixZwpSUlNiDBw+K3f4dO3YwBQUFtnjxYhYTE8Pu3LnD1q1bx22Tg4MD8/LykljGx8eHGRsbc9ONGzdmAwcOZDExMSwhIYEFBwezkydPMsYYS05OZgKBgK1bt47bJsYYu3PnDhMIBGzKlCnswYMHLDg4mNWuXZsNHjxY4thoaGiwIUOGsAcPHrATJ04woVDI3NzcmIeHB4uJiWEnT55kysrK7H//+x+33MKFC1mdOnXYsWPHWGJiIvvnn39Y7dq12bx587g4xsbGTF1dnS1cuJDFxsaymJgYduPGDSYQCNju3bvZ06dP2d27d5mfnx9LSkoqdv8dO3aMHT58mMXGxrL79+8zLy8vpqWlxVJSUhhjBeeNg4MDq1u3Ljt+/DhLSEhgFy5cYNu2beOOm4WFBWvWrBkLDQ1lCQkJ7MyZM+zAgQOMMcbevHnD9PX12ZgxY9jdu3fZo0eP2IQJE5i2tjZLTk5mjDE2ceJEZm1tza5du8aePXvGLl++zKWfm5vLtLS02NSpU9njx4/Z48eP2bFjx1hkZGSx23Tq1CnG5/PZsmXLWGxsLDt48CCrXr26xP5zcHBgmpqabMqUKezhw4csJCSEaWpqsgULFkgch3r16nHTO3fuZAKBQGKax+Oxdu3ascjISPbw4UPm4uLCTE1NWU5OjtzbX1Rp2/zkyRMGgNWtW5cdOnSIxcXFsZkzZzKBQMAeP37MHbfSrnfxdWlmZsZOnjzJHjx4wIYPH86UlZXZixcv5I4jzs/FixfLlL8mTZowGxsb9u+//7Jbt24xNzc3pqGhIXW9FvXu3TumpaXFRo8ezfLz80uMW5Q8x+z169dMXV2dDRw4kN29e5ddvHiRNW7cmNnb23PptGvXTqpc1NHRYadPn2aMMRYWFsYUFBRYenq6zHyI95GpqSk7fvw4i42NZT169GA1a9Zkzs7O7NixYyw2Npb16tWLGRkZsezsbMYYY3l5eWzu3Lns2rVr7MmTJ+zEiRPMwMBA6rxVVVVlrq6u7MaNG+z27dusadOmrH379lycUaNGsQ4dOkjkad68eczc3FzmPs3NzWUnTpxgANj169fZ69ev2fv377n1Fb5OxOvv3Lkzu3PnDjt//jzT0dFhLi4uzM3Njd2+fZtFRkYyPT099vvvv0scm+rVq7OAgACunGncuDFXppa1LMjIyGAzZ85kRkZGXNn98eNHxlhB+Vm9enW2fPly9vjxY3bw4EEmEAjYjh07JLajpHI4KSmJCQQCdv78eW6Z9PR0Vq1aNbZ3716ZeWKsoOzR0NBgv//+O4uNjWX+/v4MAHNzc2MzZsxgsbGxbNeuXQwACw4O5pbbsWMHO3nyJIuPj2c3b95kXbt2ZWZmZiwrK4vb3lq1anH7+MqVK6xly5ZMRUWF+fj4MMYKrrsOHTowBwcHdvHiRZaQkMC2bt3KFBUVWVhYWLF5Fh9TOzs7dv36dXb9+nVmY2PDrK2tufOl6HnAGGMXL15kANiTJ0+4Y8zj8VjLli1ZeHg4S0hIYMnJyWzIkCFMV1eXBQQEsPj4eHb16lW2Zs0aLh0ATE9Pj23bto3Fx8czGxsbBoBFREQwxgrutSoqKqx9+/YsODiY7dy5k6moqDB1dXVu/xw9epSpq6uzv//+mz179ozdunWLrV27lmVkZHDrUFRUZBs2bGCPHz9m169fZx06dGDt2rWTuCb279/P1NTUJM6loUOHMj6fz549e8aMjY2ZiooKU1ZWZqtWrWLr169nfD6fGRkZSdQPirv3BgUFMQAsKSmJAWDa2tpsw4YNLD4+nsXGxkrsX/F1XPia9/LyYnXq1OGueU9PT9a4cWO2efNmJhAImJubG1NTU2OTJ0/m6izr1q1joaGhrFatWuz3339nbdq0Ya1atWLKyspMTU2N7d69mwFg+vr6TEtLiyUmJsqsV4jvF02bNmXh4eEsJiaGtW7dmjVu3Ji1a9eOhYWFsQcPHjA7OztmY2PDLff69Wu2YsUKFh0dzRITE9mePXtYtWrVJK5HcX1qwIAB7N69e+zy5cusTp06bMiQIVycjh07sqFDh0rkafDgwUwkEsk8r7OystjGjRsZAK6M+O+//7j1Fa5bV1R97vXr10xRUZGtXLmSJSYmsgcPHrB9+/axu3fvyswzY1Tv/dZ6b1Usg7t27cqcnZ3ZrVu32JMnT1hERATbv3+/xL4p7Z42ffp0pq2tzZU7S5cuZTweT2K9AJiWlhbbsGEDi42NZevWrWMCgYAdPXq0THGMjY25bZY3fxMnTmR6enrsxIkT7NGjR2zWrFlMQ0ND6r5SVG5uLnNwcGA2NjbcM6W8/P39Wc2aNbnpwYMHM11dXTZgwAAurHbt2mzz5s2MMfnqkEXrxKU9J8nzjCxLaGgo4/P5bPLkyez27dvs4cOHbPv27ezhw4eMMcl7cnH1oa+px/z333+sXbt2rF+/flxaWVlZctf9Szv/i95jGSuoU4vvsbKUVg6UV91f3rpQaXHCw8OZiopKifWNdevWMVVVVbZr1y4WGxvLVq5cyTQ1NSWeQ2UxNjZmmpqabPXq1SwuLo75+PgwHo/H3NzcuLBly5YxHo/HYmJiuOMi7zNjgwYN2IkTJ7h6gDxltyxyNXAJBAJWrVo1qX+FG7jCwsIYAG5jGGMsMzOTGRgYsD/++IPLvEAgYB8+fGCfP39mSkpK7K+//mKtWrVijDF29uxZpqioyD59+lRsfurVq8cWLlwoESbeKYULv9evXzMA3APhzp07maGhIXeiiTk6OrLJkycXu77atWuz8ePHFztfnhu9hoYG27lzZ7FpCAQCqfmDBw/m9otYUFAQ4/F47OnTp4yxgmOjq6vL3fwYY6xz586sRo0aLDMzkwvr1q0b6927N2OMsc+fPzMVFRWpRsTdu3czTU1NbtrY2Jg5OTlJxDl27BjT0NBgHz58KHZbSpOXl8eqV6/OFWzi8yYqKkpm/O3btzOhUFhsZWLhwoXM1tZWIiw/P5+ZmpqytWvXMsYKtt/T01Pm8qmpqQwAO3funNzbYG9vz/r27SsRtm7dOqasrMwdCwcHB9a4cWOJOKNHj5Zo4JWngQsAi46O5sKuXr3KALBHjx5xaZS2/WXdZvFNZPXq1VxYTk4Oq1atGtuyZQtjTP7rHQDbvn27RDp16tRhc+fOlTtOcQ1cJeXv7NmzDACLi4vj4rx//56pqKiU2MCVkZHBmjRpwvr378+6dOnC+vTpw758+cLNHzRoEOvRo0exy8tzzObNm8cMDQ0lrtvbt28zAOzChQuMsYLjWrhcNDU1ZWPHjmUzZsxgjDE2Z84c1qZNm2LzId5Hhc+B69evMwDsr7/+4sJu3rzJALB79+4Vm9aaNWuYmZkZN71w4UImEAgkGlAPHDjAeDwet6+io6MZAK7SkZuby4yMjNiqVauKXU/RxorC6yvawCUQCLibImOMjRs3jvH5fIk8TZo0ibVo0YKbNjY25iqRYhcuXGAAWGpq6leVBUXL+sLr6tq1q0SYq6srV6mVtxzu2rUrc3d356a3bNnCtLW1Jc7JohwcHFiTJk0kwho2bMgaNWokEWZtbc2mTZtWbDrv379nANilS5cYY4z5+fmxatWqsdTUVC7OvXv3GADuQePcuXNMKBRyD/Fiw4YNY927dy92XQsXLpS6XmNjYxkAFhoaysWRp4ELgESjZFxcHAPAAgMDi10/ADZx4kRu2tPTk6mqqnKNzJ6enkxHR0fivjp//nyJ/bNmzRpmbm7ONRbLWkeXLl0kwp49e8YAsFu3bnFhWVlZTEdHh/n5+THGCs6lxo0bs86dO3PTKioqEueyq6src3Jy4s5lWcT33jlz5kg0cA0fPrzY/SK+jidMmMAEAgF7/fo1dx2Lr3kA7OHDhxJ1lj/++IM1adJEZp2lb9++XLljZ2fH3Nzc2OTJkxkA1qZNGzZw4MBi8yO+Xxw/fpwLO3z4MAPAjhw5woUdO3aMAZB4gClq0qRJEg1Tso7x8uXLmYGBATd99OhRpqqqyp3faWlpTEVFhR0+fLjY9ezZs4fJ+i1ZVgNXRdTnxPu6aLlaEqr3/p+vqfdWxTLY2tpa6tmqMHnuaUpKSmzTpk0ScXr06MEcHR25aQASDZaMMTZw4EBmZ2dXpjiyGrhKyt+nT5+YkpKSRF2TMcZsbW1LbeAaNWoUs7S0ZHPmzGENGzaUaATZtm0bq169erHLPn36VKKubGhoyP766y+mp6fHGGPs8ePHDAD344I8dciideLSnpPkeUaWxd7env3222/Fzi96Ty6uPvQ19RhnZ2ep5zZ56v7ynP9F77GMMTZgwADuHitLaeVAedb95akLlRbHwcGBzZw5UyKPResbhoaGbM6cORJxevfuLVcDV+GyJC8vj6mrq0vUb8T1DV9fX8ZY2Z4ZAwICuDjylt2yyPWKoq2tLW7fvi31r7CYmBjUqFEDDRs25MKEQiFsbW0RExMDAGjTpg2UlJQQGRmJixcvwtjYGEOGDMGtW7fw4cMHREREwMbG5qvfq27atCn3t4GBAQQCAd6+fQugYEDCN2/eoHr16lBTU+P+Xbx4EXFxcTLTS05ORlJSEjp27PhV+RGbPn06RowYgQ4dOmDRokW4efNmqcvExMSgffv2EmEODg5gjEl0vbe0tISSkhI3bWBggAYNGkAoFEqEibtAxsTE4MuXL+jdu7fEfhg9ejQ+fPjAdccHABsbG4n1u7i4wNTUFHXr1sWAAQOwbds2pKSklLgdT548gYeHB8zMzKChoQENDQ18+PCBe/0jOjoaWlpaaNmypczlo6Oj0bBhw2LHQIqKikJ0dLTEtqirq+Pp06fccR03bhyOHDmCRo0aYfLkyQgJCeEGh9TS0sKIESPg6uoKNzc3rFixArGxsSVuU3HHJjMzk+u6C0iejwBgaGjInY/y4vF4aNKkiUQaACTO69K2vyh5t7lw/hUUFKCvr8+tV57rXaxNmzYS6RR9fUTeOGXJ34MHD6CjoyPR9VxbW1tmV+nCdu/ejefPn8Pf3x9HjhzB58+fIRKJkJqaCgC4e/eu1LEvqrRjFhMTg9atW0tct02aNIGmpia375ycnHDz5k2uXHR2doajoyMiIiIAABEREXBycioxH+J0xQwMDAAA1tbWUmGFu0j7+fnB1tYW+vr6UFNTw+zZsyVe1wKAWrVqQVdXV2IbGWNcOs2bN0fLli25bvghISF4+/YtPD09S82zPAwNDSXGfjAwMICBgYFEngqXe+/evcOzZ8/g7e0tca24ubkBKHjN92vKgpKUdP3LWw6PHj0aR48e5bqN+/n5wcPDA8rKyiWuu/BxF++LwsddHFb4uN++fRs9e/ZE3bp1oa6ujjp16gAAd+wfPHgAS0tLiXGDGjVqBE1NTW46KioK2dnZMDQ0lNiuvXv3Flseienq6kpcr/Xr14eOjk6p5YAsrVq14v4W329Lu48XPV5CoVCivK5duzYGDBjA7Z+VK1cC+L/9069fP+Tk5MDY2BhDhw7Fnj178PHjR4k0T58+LbFfxOVn4X2jpKSEoUOHws/PDwCQl5eHhw8fYuTIkdz0ly9fJM7l8PBw7hWO+Ph4AMXfe4veg4re5wsTX8c3b95ErVq1cOPGDe46Fl/zANCyZUvs378ft27dgpqaGpYtW4a4uDiuznLw4EG4urri77//RmBgIPfql5WVFRwdHbnX5eLj4yukXMvPz8eKFSvQtGlT6OjoQE1NDVu2bJEq1ywtLSXqTkXv2d26dYOmpib32tXevXuhpqaG7t27l5pneVREfc7a2hqurq5o1KgRevbsifXr1yMpKanYPFC999vrvUDVK4OnTJmCZcuWwdbWFjNnzpQ5fEtJ97T4+HhkZ2fLPH4l1QkBwM7OrsQ6YXFxviZ/rVu3LnE9RT169Ajbtm2Dv78/li5div79+6N169bcM/CdO3dKrBMaGxujbt26iIiIQGxsLP777z+MGzcOmZmZuH//PiIiImBoaIj69etzy5RWhyyqtOcksZKekYtL91vLAeDr6zHFKanuL8/5X/Qe+/79exw/fpy7x8oiTzlQHnV/QL66UGlxoqKisG7dumLrG+np6Xj58iXatm0rsQ329vbF7oPCCm8nn8+Hrq6uRPnG5/Ohp6cnUQbL+8xYuAwuS9ldlFwNXCoqKjAzM5P6V5SsL8UwxrhwoVCItm3bIjw8nHtA09XVhYWFBc6fPy/3Q1txCp80YuKGjPz8fFhaWko10j18+JA7yYsja7vE+Hy+xDgOAKQGtZ0/fz4eP36Mfv364f79+2jdurXEWGRlXW/h8KKDDPJ4PJlhhfcDUPBFkML74d69e4iLi4O2tja3XNGGRjU1Ndy4cQPHjx9H/fr1sWXLFpiZmUm9Y1xYly5d8Pz5c2zatAnXrl3D7du3oaenJzE2Qkn7t7T5+fn5cHZ2ljqusbGx3LvUrq6ueP78OebOnYvMzEwMHjwYTk5O3Lv5fn5+iI6OhouLCy5cuIBGjRph69atZcqT+BwoHF70fCx8HOTF5/MhEAik1lv4eJa2/bLIs82l5b+06704Ra+Xr43zNfkrze3bt7lxpYRCIY4dO4Zq1aqhbdu22LVrFxISEiTGU5CltGNWUt7E4a1bt4ZQKJQoFx0dHXH79m08f/4cN27ckKusLFwWiNOWFVa4XBg/fjz69++P4OBg3Lp1CwsWLJAq02Tt+6LbOGbMGOzatQs5OTnYvn07evToAT09vVLzLI+vLffWr18vcZ3cuXMHcXFxaNy4MYCvKwuKU9L5KW857ObmBn19fezZswe3b99GdHR0iZUwsbLun4yMDHTs2JEbB+n69euIiooCj8fjymp5ru38/HxoampKlUcPHjxASEhIqfkuqnA5IM+9FigYgPdrKs4l1R9yc3Nx//59if2zePFiAP83CKqhoSEePXqEHTt2QE9PDz4+PmjQoIFEY0KXLl2k9k1cXBzX0Co2evRoREVF4e7du/j8+TNUVFTQpUsXiTiFz+WePXuiZcuWEudycffeouNWlPaD4pgxY3D79m0oKSlJXMeFz4UrV67AwsICnp6euH37Nu7fv4+7d+9y8xcsWAATExNuTJh169YBKKgkOzk5cQ+L7969q5BybfXq1Vi+fDkmTpyI0NBQ3L59GyNGjJAao0nWNVv4nFNQUICXlxdXZ9y+fTuGDh0q89z5GhVRnxMIBAgJCUFERARatWqFo0ePon79+jh16lSJeaF6b4Gvqfd+TR4ruwweNmwYnj17hjFjxuD169dwc3OTquvIU6eVVTf+UeqEsvJXGnHZ1KJFCwAFZdmIESPQvn17BAYGYu/evVLjORXl5OTEPffa29tDRUUF7du3l3gWLkyeOmRR8mxXSfe4b0m3NF9bjylOaXUrec7/wvfYPXv2QFtbW+oeW5g85UB51P2LU9ZrJD8/HzNnziy2viHrmbUsylq+FbcuWeVD4TK4LGV3UeU2yLyVlRVSUlIkWhizsrJw/fp1WFlZcWFOTk6IiIjgeiWIw44fP47o6OhSKzdKSkpSA/XKo2XLlkhMTISGhoZUQ12tWrVkLqOnpwcjI6MSB+LT09PDq1evJMJk/VJlamrK9SRavHixxFeVZG2TlZUVLly4IBF24cIF8Hg8iRbQsrKysoKysjISExNlNloWvjhlEQgEaN++PRYvXozo6GjUrFlTahBJsffv3+PBgweYNWsWXF1d0bBhQygrK0v8YtWiRQukpqZKDDRXmHgA2eIG9GzZsiViYmJgaGgotS2Fe3Noa2tj4MCB2Lp1K/755x9cuHBB4lxt1KgRvL29ERISAi8vL5kD3Bbeh0WPTWRkJDcw5/ck7/bLUpZtLkre6x2AxEDMubm5iIqKgqWlZZnjlEXDhg3x7t07rjcDUDDQcNEBW4uqXbs2YmJiuIEYlZWVERQUxA3QOG3atFL3a2msrKxw9epViYerO3fu4MOHD9y+U1JSgp2dHY4fP46bN2/CyckJOjo6sLKywuLFiyEQCKR+eSkPkZGRaNasGby9vdGiRQuYm5tLfMijLAYMGIDMzEzumiutQiOutHxN+V4afX191K5dG7GxsTLLvcINImW5Lr72fiRvOczn8zFixAj4+fnBz88Pbdu2lbq+ysPDhw/x7t07LF26FI6OjrC0tERaWppEhcnKygoPHjzAf//9x4XFxMRIDOTfsmVL/Pfff8jMzJTaJnFvhOK8e/dOogfs48eP8f79e64cEP8aWHh/y9MrpHnz5gCAs2fPlhq3OB8+fEBOTo7E/hF/8KEwoVCITp06YdWqVbh37x4yMjIQFBTEzX/58qXM462mpiaRjpmZGZycnODn54dPnz6hWbNm3AdIBAIBNDU1Jc5lDQ0N7odIZWVlue698howYAByc3Px4cOHYq/j58+fo3nz5rh79y6Xp3r16nF1luzsbKxbtw49evSAubk5Dhw4AABo0KABmjVrxp1nRkZGFXIPjYyMRKdOneDl5YVmzZrBzMys1B6FxRk5ciTu3LmDLVu24M6dO6V+tKQiyzV5yxEejwcbGxvMmTMHkZGRcHBwwM6dO2WmSfVeaWWp936tH6EMrlmzJoYNG4aAgAD4+/tj3759SE9Plyv/ZmZmEAqFMuvGJdUJAeDq1asl1gmLi1MWZmZmUFJSwtWrV0tcT1G1a9cGAIkebYsXL8aECRPQr18/NG7cGL/99luJaTg5OeHChQsICwuTeO4V97z9lo4dQOnPSd+SrjwD0YsVVx/6mnrMtzzry3P+F77Hbt++HcOGDZP4yJcs31oOyFP3B0qvC8kTR/xsWFx9Q1NTE4aGhrh8+bJEHotOl5eyPDMWXe5ry+5ya+BycnKCjY0NBg0ahMuXL+P+/fsYMmQIMjMzMXbsWIl49+7dw+3bt+Ho6MiF7du3D4qKiqV2F61bty4uX76M58+fIyUlRe4eMe7u7qhbty5+++03nD17Fk+fPsW///6L5cuXS1RAi1q4cCG2bt0KHx8fPHz4EDExMdi4cSPXNVEkEiEsLAyHDx9GfHw8VqxYIfFVsk+fPmH8+PGIiIjAkydPcOvWLZw+fVriZl23bl2cO3cOr1694tKdMWMGbt68CW9vbzx69AinT5/GxIkT4e7uXupNqiRqamqYM2cO5syZg40bNyI2NhYxMTE4ePAgZs6cWeKyJ06cwNq1axEdHY3nz58jKCgISUlJxVY8tLS0oKurCz8/Pzx+/BhXr17FwIEDoaKiwsVxcnJCu3bt0L9/f5w4cQJPnjzB5cuXuVebBg4cCGNjY3Tr1g1hYWF48uQJwsPDcejQIQDAhAkTkJeXhx49euDixYt4+vQpLl26hLlz53JfO5o7dy6OHTuG2NhYxMXFYd++fVBTU0OdOnUQHx+PmTNn4tKlS3j27BmuXr2KixcvlliZmj17No4ePYoVK1bg8ePHOHz4MBYtWoRp06aV2y+58pJn+4v6mm0uSt7rHQBWrFiB4OBgPHz4EGPHjsXbt2+/Kk5ZiEQiNGnSBEOGDEFUVBTu3LkDDw8P7qtjxRkxYgRUVFTQuXNnREREICEhAadOncLTp09RrVo1BAYGSn31rKwmTJiA9PR0DB06FPfv38elS5fg4eEBe3t77kuCwP+VixYWFlzPJycnJ+zevZv7ilJ5a9CgAe7du4cTJ04gISEB69evL/XrS8WpVq0aBg8ejGnTpqFOnToSXwyTxdjYGHw+H8HBwUhOTpb6AuK3Wrp0KTZs2IAlS5bg/v37iI2NRVBQEEaPHg3g666LunXr4s2bN7h69SpSUlJkNnrIUpZy2MvLC48ePcL27dtL/aX4axkbG0MoFMLX1xcJCQkIDw/H5MmTJa6VQYMGQV1dHYMHD8adO3dw7do1DB8+XKo8F4lE6NWrF44fP47ExERER0fD19e31J7SqqqqGDZsGKKjo3Hjxg14enqicePG3Hnj6OiIjIwMzJ8/HwkJCQgMDMSmTZtK3TYzMzO4u7tj3Lhx2Lt3LxISEhAVFYX169fLvX+qVasGHo8nsX+KfrnJ398ffn5+uHPnDp49e8Y9HCopKXG9AKKjo+Hu7o6QkBAkJCTg9OnT8PLywpcvX6TWOXr0aGzbtg05OTlSr/CLRCKJc/m///5DSkoKdy7Luvf26tULQqGQe91aXNH89OlTqdtubW2NlJQUmddx3759MXLkSFhYWODmzZvw8PDA0qVLMXz4cEycOBGdO3cGj8fD6tWr8eTJE9StW5d7nVIgEIDP53OvO1REoz1QUK6dP38e586dw+PHjzFv3jz8+++/X5VWnTp10KlTJ0yePBkdOnSQeLVIlrp16wIA/v77b7x7967U/V0W8pQjV65cgY+PD/799188f/4c4eHhuHv3bonlGtV7/09Z671fq7LL4AkTJiA4OBgJCQmIiYnBsWPHULt2bairq8uVf1VVVUyaNAnz589HYGAg4uLisGzZMpw4cQJz5syRiHvq1Cls3LgRcXFx8PX1xaFDhzB16tQyxymLatWqYfTo0Zg3bx5OnTqFx48fY+7cuXj48GGJdcK2bdvC0dERHh4eOHDgABISEhAREYF///0X1apVw82bN0stS5ycnJCWloa///6ba8xycnJCSEgIkpOTv7mBq7TnpK81f/58hISEYMqUKbh79y5iY2Oxa9euYoduKKk+VNZ6TN26dREdHY2EhASkpKTI7K0tS1nOf/E99sGDB6X+UFEe5YC8df/S6kLyxFm8eDFOnDiBqVOn4vbt2zLrG9OmTcP69euxZ88exMXFYfXq1RJfby9PZXlmLOxbyu5y+4oiY4y9evWK9e/fn2lqajJlZWXWvn17qcHDc3NzmYaGBrO2tubC0tLSmEAgKHY9hUVFRbHmzZszZWVlbuBM8cBkRQfYKzqIZUpKChszZgyrVasWU1RUZLVq1WI9evRgN2/eLHGde/fuZdbW1kxJSYlpa2uzzp07c1+eyM7OZpMnT2a6urpMU1OTjRs3js2fP58baO/Lly9s4MCBzMTEhAmFQqarq8v69evHnj9/zqUfEhLCLCwsmJKSksRgpP/88w9r3rw59wW1MWPGSAzAL+vYeHl5MQcHB4mw0aNHSwzOyFjBoIRNmjRhQqGQVa9endnY2Eh8caboAI6MFQzI7OjoyHR0dJhQKGRmZmZs+fLlJX5p7vz588za2poJhUJWv359duTIEakPBaSnp7MJEyYwAwMDpqioyExMTNjy5cu5+a9fv2YeHh6sRo0aTCgUsgYNGkgc16dPn7JBgwYxHR0dpqSkxOrUqcPc3d1ZYmIiY4yxxYsXMysrK1atWjWmoaHB2rdvzw3O+OrVK9azZ09maGjIlJSUWM2aNdmIESOkBigsateuXczCwoI7j+bMmSPxAQN5BmGVZ5D5ooP9iQcGLjwQdmnbX1Rp21x0AEuxosettOtdfF2eOHGCO48tLS0lBrWUJ05xg8yXlr/ExEQmEomYUChkRkZGbOPGjaxVq1ZswoQJMveL2PPnz5mHhwczNDRkQqGQWVtbsw0bNrA3b96wevXqsdatW7PPnz/LXFbeY3b16lXWrl07pqyszDQ1NdnAgQPZ27dvJZYTDwo/adIkLuzvv/+WGFC2OLL2kax8iAcaFQ9MmZ2dzUaNGsW0tLS4r734+vpKlEvyDPYtdvv/D6C5bNmyEvMrtnLlSlarVi3G5/O5ckzWIPNF1y9rcNPly5czQ0NDibDjx4+z1q1bc1/Aa9KkCTfA5deUBdnZ2WzgwIFMS0uLAeDOP1nlp6yyubRyWKxHjx5MU1OT+yJfSWSVPbIGbHV1dZUY+DUwMJCZmZkxoVDImjZtys6fPy91D7158yZr3bo1U1JSYqampuzAgQNS2yr+mpKJiQlTVFRk+vr6zNXVlYWHhxebZ/Ex3bNnDzM2NmZKSkrM0dGRxcfHS8Tz9/dndevWZcrKyqxTp07swIEDUoPMyxogNTs7m82bN48ZGxszRUVFZmhoKPFxmaJ1GU9PT6alpcXtM/GXAgvvH/Fg7eL9c/ToUdamTRtWvXp1pqKiwqysrNiwYcMYAKl/CgoKTFVVlVlYWLDJkydLffxGnGddXV2mrKwsNZiyj4+PxLmsqKjIqlWrxp3LjEnfezt06CAzLyNHjiz2uIiNHj1a6joWX/Px8fFs5cqVrEGDBkwgEDCBQMB4PB5TV1fn6iwbN25kRkZGTFlZmTVo0IBbt7gsmjhxIgPA1q9fX2I+ZNX1ZJU94sF9xYPw/vfff6xv375MXV2daWtrs3HjxnHng5is+lRxA8SLv0RZ+CtzJZk8eTLT09NjPB5P4pwqOsh8RdTn7t+/z9zc3Ji+vj5XP5g+fbrEQMeyUL23wNfUe6tiGTxu3Dhmbm7OlJWVueN9//79EvdN0f2enZ3NZs6cyT1jWVpasn379kksg///8Zvu3bszFRUVZmBgIPXxGXniyBpkvrT8ZWRksJEjRzJ1dXWmqanJxo4dyyZPniw1+H9Rnz9/ZvPnz2fm5uZMKBQyY2Nj5u3tzVJSUljPnj2Zjo4O90Gd4jRs2JBpaWmxvLw8xljBx6B0dHSk6jLy1CFl1e9Kek6S9xlZltOnT7PWrVszZWVlpqGhwTp06MASEhIYY9J1seLqQ2JlqcckJCSwdu3acR+0O3funNx1f3nPf/E9tmPHjqXmp7RyoLzq/vLUheStL0VGRjJnZ2empqYms76Rl5fHZs+ezWrUqMFUVVVZ79692Zo1a+QaZL7otSbrA4ANGjTgPhbGmPzPjLI+liBvXbkwHmNyvNhJCCFldP78eTg6OiIpKanYwS/liVNePn78CCMjIyxZsgQTJ06s0HWRAsHBwejRoweeP3/ODfxMys7Gxga2trbw9fWt7KxUiEWLFmHv3r0SrxT/6lJTU2FoaIi9e/eid+/elZoXuo4l/e9//8OCBQvw8uVLiYHNCSEl4/F42LNnT4ljmcoTp7w4OTlBS0sLR48erfB1/ep+tHrMj3SPFZOnLkT1JfmU/MIpIYRUUX///TcUFBRgaWmJ5ORk/PHHH+DxeOjXr19lZ+2nl5GRgefPn2Px4sUYNGgQPRR/peTkZJw4cQI3b97kxi0iP7ecnBy8ffsWPj4+qFWrFnr06FFpeaHrWNKnT58QHx+Pv/76CxMmTKDGLUKqkHv37uHmzZto06YNsrOzsWfPHpw7dw7BwcGVnbWf2o9Wj/mR7rGk4pTbGFyEEPIjycjIwPTp02FlZYUuXbogPz8fly5dgr6+fmVn7ae3atUqNGrUCHw+H6tWrars7FRZ+vr6mDlzJtavX4969epVdnbId3D58mXUrl0boaGh2L17d6kDYFckuo4lTZgwATY2NrC0tCx9/A9CyA+Fx+Nh8+bNaNWqFdq0aYOIiAgcP35c6iu2pHz9aPWYH+keSyoOvaJICCGEEEIIIYQQQqo06sFFCCGEEEIIIYQQQqo0auAihBBCCCGEEEIIIVUaDTL/k3n16lVlZ4EQQgj54dSqVauys/BLofoIIYQQIo3qIxWLenARQgghhBBCCCGEkCqNGrgIIYQQQgghhBBCSJVGDVyEEEIIIYQQQgghpEqjMbh+cowxZGZmIj8/Hzwer7KzQ34AjDHw+XwoKyvTOUEIIYQQQkgVQ894PzZ63qo81MD1k8vMzISioiIUFOhQk/+Tm5uLzMxMqKioVHZWCCGEEEIIIWVAz3g/Pnreqhz0iuJPLj8/nwo+IkVBQQH5+fmVnQ1CCCGEEEJIGdEz3o+PnrcqBzVw/eSoSyQpDp0bhBBCCCGEVD1Uj68a6Dh9f9TARQghhBBCCCGEEEKqNGrgIoQQQgghhBBCSIVITk7G2LFj0bZtW3To0AEeHh64du0aRo4cCQC4f/8+wsPDKzmX5GdADVxELuvXr4ejoyNEIhFcXFxw8+ZN2NraIjU1tULX6+HhgQ8fPpRbeleuXIGFhQVcXFzg4uKC/v37l1vahBBCCCGEEEL+D2MMXl5eaNOmDa5cuYLz589j5syZ4PF48PPzAwDExMQgIiKiknNKfgY0Mh0p1Y0bNxAWFobTp09DKBQiNTUV2dnZ32Xde/bsKfc0bWxsEBAQIHNebm4uDdhICCGEEEIIIeXg8uXLUFRUxJAhQ7iwRo0aISkpCU5OTjh9+jT++usvZGZm4vr165gwYQJWrVqFv//+GzVq1EB+fj7atWuHkydPQltbuxK3hFQF1IOLlCo5ORna2toQCoUAAG1tbRgYGAAAduzYAVdXVzg7OyM+Ph4AkJaWhuHDh0MkEqFLly548OABAGD16tWYOHEi+vbtCzs7O+zbtw9AQa+qXr16wcvLCx06dMDMmTO5L06Ie4klJSXBwcEBM2bMgKOjIwYOHIgvX74AAG7fvg2RSISuXbvCx8cHTk5OZdq+Q4cOYdSoUfD09MTAgQORkZEBb29vdO7cGR07dsSZM2cAAF++fMHYsWMhEokwZswYdOnSBXfu3AEAmJubc+mdOnUKU6ZMAQC8f/8eI0eOROfOndG5c2dERUVx+8Lb2xt9+vRBmzZt4O/vzy0fGBgIkUgEkUiEiRMn4tOnT2jdujVycnIAAB8/foStrS03TQghhBBCCCE/otjYWDRu3LjY+UpKSpg+fTq6deuG0NBQdO/eHb1798axY8cAABcvXkTDhg2pcYvIhRq4SKkcHBzw6tUr2NvbY/bs2bh69So3T1tbG2fOnIGHhwe2bNkCoKDxplGjRggLC8OsWbMwefJkLv7Dhw8REBCAkydPYu3atXjz5g2AgkaqBQsWIDw8HM+ePUNwcLBUPp48eQJPT0+cO3cOGhoaXBxvb28sX74cJ0+ehEAgKHV7rl+/zr2iuH79egBAdHQ01q1bh8DAQKxfvx52dnYIDg5GYGAgfHx8kJGRgYCAAKioqCAsLAyTJk3C3bt3S13XggULMHLkSAQHB8PPzw/Tp0/n5sXHx2Pfvn34559/sGbNGuTk5CA2NhYbNmzA4cOHERYWhsWLF0NNTQ1t2rTh3ks/ceIEOnfuDEVFxVLXTwghhBBCCCFVSf/+/XHkyBEAwMGDB9GvX79KzhGpKqiBi5SqWrVqOH36NFatWoUaNWpg7NixOHToEADAzc0NAGBtbY2kpCQABQ1IvXv3BgDY29sjLS0N6enpAABXV1eoqKhAW1sbbdu2xe3btwEATZs2hbGxMQQCAXr06IHr169L5aN27dpo1KiRxPo+fPiAT58+oVWrVgCAHj16lLo9NjY2CA0NRWhoKNf41r59e2hpaQEAIiMjsWnTJri4uKBPnz7IysrCy5cv8e+//6JXr14AgIYNG8LS0rLUdV28eBFz586Fi4sLhg4dik+fPuHTp08AAGdnZwiFQmhra0NHRwfv3r3D5cuX8dtvv3G/UIjzNGjQIG6fHzp0iMYOI4QQQgghhPzw6tevj3v37pVpGUNDQ+jq6uLSpUu4detWmd/QIb8uGmyIyEUgEKBt27Zo27YtLCwsEBgYCADca4sCgQB5eXkACgYSLIrH40n8L294YeJ1ideXmZkpc11fQ1VVlfubMYZt27bBzMxMKp6sfBUNz8rK4v7Oz8/H33//DRUVFallim5PXl4eGGMy19GqVSskJSXh6tWryM/Ph4WFhXwbRgj5IXguPlLuae5e0Kfc0ySEkKpO8YT0QNU53enhmJDKYm9vj5UrV2Lfvn1wd3cHUPD2jni4GQBQU1PjOgGIDRw4EJMmTULv3r3lekuHEIB6cBE5xMfHIzExkZuOiYmBkZFRsfFbt27NvTN95coVaGtrQ11dHQBw5swZZGZmIjU1FVevXkWTJk0AFBRyz58/5xqEbGxs5Mpb9erVoaamhujoaAAFr+99KwcHB+zcuZNrPLt//z6AgvHAjh8/DgB49OgRHj58yC2jq6uLuLg45Ofn4/Tp0xJp7dq1i5sWp1Uce3t7nDx5kvs6ZVpaGjevT58+GD9+PHXRJYQQQgghhFQJPB4P27dvR2RkJNq2bQtHR0esXr0a+vr6XJy2bdsiLi4OLi4u3PNcx44d8fnzZ3pzhZQJ9eAipcrIyMC8efOQnp4OBQUFmJiYYNWqVQgLC5MZ39vbG97e3hCJRFBWVsa6deu4ec2aNcOQIUPw8uVLTJkyBQYGBkhMTETz5s2xbNkyPHr0CLa2ttyrj/L466+/8Pvvv0NFRQVt27blGtO+1pQpU7Bw4UKIRCIwxmBkZISAgAAMGTKE266GDRuiadOm3DKzZ8+Gp6cnatWqhQYNGuDz588AAB8fH8yZMwcikQi5ubmwtbXFypUri113gwYNMGnSJPTp0wd8Ph+NGjXi9l+vXr3w559/yvUaJiGEEEIIIYT8CAwMDLB161ap8IiIgh6XWlpaUmMwP3jwAA0bNpT5Vg0hxeGx8nrHi/wQXr16JTGdkZEh8fpdZVq9ejWqVauGMWPGSIRfuXIFW7ZsQUBAwFel+/nzZ1SrVg0AsHHjRiQnJ2Px4sXfnN/S9OnTB/Pnz+d6oVW0U6dO4cyZM/D19S2X9H6kc4OQnx29olj5atWqVdlZ+KUUrY8Q8r3QK4rkV/Cz1+M3btyIgIAAbNy4Ue43e35Eso4T1UcqFvXgIlVeWFgYNm7ciLy8PBgaGkr0GPtZzJs3D+fOnfvqRkBCCCGEEEIIqQomTJiACRMmVHY2SBVEPbh+Mj9yD67v6fz581i6dKlEWJ06deDv719JOfrx/KrnBiGVgXpwVT76xfT7oh5cpLJQDy7yK6B6fNVAPbi+P+rBRX5KHTp0QIcOHSo7G4QQQgghhBBCCPkO6CuKhBBCCCGEEEIIIaRKowYuQgghhBBCCCGEEFKl0SuKhBBCCCGEEEJIFSVr7LlvIc+4dbVr14aFhQVyc3MhEAjQt29fjBw5Enx+8X1okpKS4OnpiYiICBw6dAh3796VGjcZADw8PLBx40Zoamp+03aQXw81cP1i3Nr1Ktf0Qi4eK3F+ZmYmevfujaysLOTl5eG3337D9OnTAQAnT57EmjVrEBcXh3/++QdNmjQpMa0tW7bAx8cH9+7dg7a2NgDA19cXBw8eBJ/Ph4+Pj8xxt/z8/DB48GCoqKgAoAKTEEIIIYQQQr6FsrIyQkNDAQApKSkYP348Pn78yD3rfYs9e/Z8cxrk10SvKJIKJRQKcfjwYYSFheHs2bM4f/48oqOjAQAWFhbw8/ND69atS03n5cuXiIyMhKGhIRf2+PFjnDhxAhEREdi3bx/mzJmDvLw8qWW3b9+OL1++cNN79uyhxi1CCCGEEEIIKQc6OjpYtWoVdu7cCcYY8vLy4OPjg86dO0MkEhXbYPX27Vu4u7vDzs4OS5Ys4cJtbW2Rmpr6vbJPfiLUwEUqFI/HQ7Vq1QAAubm5yMnJAY/HAwCYm5vDzMxMrnQWLVqEuXPncssCwJkzZ9C9e3cIhULUqVMHJiYmuHXrlsRy/v7+ePv2Lfr27Ys+ffoA+L8CMykpCe3bt8f06dPh5OSECRMmIDIyEt27d4ednR2XVkZGBry9vdG5c2d07NgRZ86cAQDExsbit99+g4uLC0QiERITE79tZxFCCCGEEEJIFWRsbAzGGFJSUnDgwAGoq6sjODgY//zzD/bv34/nz59LLRMTE4PNmzcjPDwcf//9N16+fFkJOSc/E2rgIhUuLy8PLi4usLa2Rvv27dG8efMyLX/27FnUrFkTVlZWEuFv3rxBrVq1uOmaNWvizZs3EnG8vLygr6+PwMBAHDlyRCrtp0+fwsvLC2FhYYiPj0dQUBCCgoKwYMEC+Pr6AgDWr18POzs7BAcHIzAwED4+PsjIyMCePXvg5eWF0NBQBAcHo2bNmmXaLkIIIYQQQgj5WTDGAAAXLlzAkSNH4OLigi5duiAtLQ1PnjyRim9vbw8NDQ0oKyujfv361MBFvhmNwUUqnEAgQGhoKD58+AAvLy88evQIFhYWci375csXbNiwAfv375eaJy5ACyvcw0setWvXhqWlJQCgfv36sLe3B4/Hg4WFBZKSkgAAkZGRCA0NxZYtWwAAWVlZePnyJVq0aIENGzbg9evXcHNzg6mpaZnWTQghhBBCCCE/g2fPnoHP50NHRwcAsGTJEqnxkcXPV2JKSkrc33w+H7m5uRWeT/Jzox5c5LvR1NRE27Ztcf78+RLjTZ06FS4uLvDw8MDTp0/x/PlzuLi4wNbWFq9fv4arqyuSk5NRs2ZNvHr1ilvu9evX0NfXL1OehEIh9zefz+cKWT6fz43nxRjDtm3bEBoaitDQUERFRcHc3Bw9e/bEzp07oaysDHd3d1y6dKlM6yaEEEIIIYSQqu79+/eYNWsWhg0bBh6PBwcHBwQEBCAnJwcAkJCQgIyMjErOJfkVUA+uSvbq1SusXbuWm05OTka/fv3g4OCAtWvX4t27d9DV1cXUqVOhpqZWiTn9Ou/fv4eCggI0NTXx5csXXLx4EePGjStxmcL7AwDu3r3L/W1ra4uQkBBoa2ujY8eOGD9+PEaNGoW3b9/iyZMnaNasmVR6ampq+PTpE/flxbJycHDAzp07sWTJEvB4PNy/fx+NGjXCs2fPYGxsDC8vLzx79gwPHz6Evb39V62DEEIIIYQQQr5GTnen777OzMxMuLi4IDc3FwKBAH369MGoUaMAAIMGDUJSUhI6deoExhi0tbWxY8eO755H8uuhBq5KVqtWLfz5558AgPz8fIwePRo2NjYICgpC48aN0aNHD25cqMGDB3/z+kIuHvvmNMri7du3mDJlCvLz85Gfn4+uXbvCxcWlIC8hIZg3bx5SU1MxZMgQWFlZyXwVsTgNGjRA165d4ejoCIFAgKVLl0IgEEjFc3d3x+DBg6GnpydzHK7STJkyBQsXLoRIJAJjDEZGRggICMDff/+NY8eOQUFBAXp6epg6dWqZ0yaEEEIIIYSQqqbo64aF8fl8zJ49G7Nnz5YI19DQQEREBACgf//+6N+/PzcvICCA+/vff/8t59ySXwWPyRrIiFSKO3fu4MiRI/Dx8cHkyZOxaNEiaGlpIS0tDYsWLcL69etLTaPwK3tAwRcAVVVVKyrLpAqjc4OQ78dzcdkb10uze0Gfck/zZ1b4oySk4hWtjxDyvSieiJAKq4zeLYRUJKrHVw2yjhPVRyoWjcH1A7l8+TLs7OwAAB8+fICWlhYAQEtLC+np6ZWZNUIIIYQQQgghhJAfFr2i+IPIzc1FdHQ0Bg0aVKblwsLCEBYWBgBYsWIF99UKsbdv30JBgQ4zkSYUCqXOF0JI1UHXLyGEEEIIIf+HWj5+ELdu3ULdunVRvXp1AAVfHExLS+NeUdTQ0JC5nEgkgkgk4qZTUlIk5mdlZckcl4qQrKwsqfOFEFJ10PVbNvRKACGEEELIz41eUfxBFH49EQBatmyJCxcuAAAuXLiAVq1aVVbWCCGEEEIIIYQQQn5o1MD1A8jKysLdu3dha2vLhfXo0QN3797FpEmTcPfuXfTo0aPyMkgIIYQQQgghhBDyA6NXFH8AQqEQO3bskAhTV1fHggULKilHhBBCCCGEEEKqgi9Hx5Zreiq9N5ca5927d1i0aBFu3rwJTU1NKCoqYty4cXBzc/vm9SclJeHGjRvo2bPnN6Vja2sLa2tr+Pn5AQBOnTqFsLAwrFu3rthlzp49i8ePH2PChAlS88zNzREXF/dNeSIVixq4fjHDPdeUa3o7dnvLFS8vLw9ubm4wMDBAQEAAAODkyZNYs2YN4uLi8M8//6BJkyZSyxUt3O7cuYMjR47Ax8en/Daigly5cgVbtmzhtre84xNCCCGEEELI98YYw/Dhw9G3b19s2rQJAPDixQucPXtWKm5ubm6ZP3qWlJSE48ePl6mBKy8vT+bY03fu3EFsbCwaNGggVzodO3ZEx44d5V4v+bHQK4rku9i+fTvMzc0lwiwsLODn54fWrVsXu5y4cBNr0qRJlWjcIoQQQgghhJCf0aVLl6CkpIQhQ4ZwYUZGRhg+fDgA4NChQxg1ahQ8PT0xcOBAZGRkwNvbG507d0bHjh1x5swZAAXPej179oSrqytcXV0RFRUFAFi2bBmuX78OFxcXbNu2DXl5efDx8UHnzp0hEomwZ88eAAUdBPr06YPx48fD2dlZZl7HjBkDX19fqfC0tDQMHz4cIpEIXbp0wYMHD7i8z507FwDw/PlzdO3aFZ07d8aqVau4ZT9//ox+/frB1dUVzs7O3PaQykc9uEiFe/XqFcLDwzFp0iRs27aNCy/a4CXLsmXLEB8fDxcXF/Tt2xeNGjXiejmtXr0az58/R3JyMhITE7Fw4ULcvHkT586dg4GBAXbt2gVFRUXcvXsXf/zxBz5//gxtbW2sXbsW+vr68Pf3x549e6CgoABzc3Ns3izZFTcpKQmTJk1CRkYGAGDJkiVo1aoVrly5gjVr1kBLSwuxsbGwtraGr68veDwezp07h4ULF0JbWxuNGzeWuU3FpQsAnz59gpeXFxISEmBra4vly5eDz+cjKCgIvr6+YIzB2dkZc+fOxe7du5GUlIR58+YBKCiM7927hyVLluDo0aPYsWMHsrOz0axZMyxfvpy+pkkIIYQQQgj5Zo8fP0ajRo1KjBMdHY2wsDBoaWlh+fLlsLOzw5o1a/Dhwwf89ttvaNeuHXR0dHDgwAEoKysjMTER48ePR0hICObMmSPxZsvevXuhrq6O4OBgZGVloUePHnBwcAAA3L59GxEREahTp47MfHTt2hW7d+/GkydPJMJXr16NRo0aYceOHbh06RImT56M0NBQiTgLFizAkCFD0LdvX+zatYsLFwqF8Pf3h7q6OlJTU9G1a1d07NgRPB6vrLuSlDPqwUUq3MKFCzFv3jzw+WU/3ebMmQMbGxuEhoZi1KhRUvOfPXuGgIAA7NixAxMnTkTbtm0RHh4OZWVlhIeHIycnB/PmzcO2bdtw+vRp9O/fHytXrgQAbNq0CWfOnEFYWBhWrFghlba4wD1z5gw2b94sMSba/fv38ccff+D8+fN49uwZoqKikJmZiRkzZmDXrl04fvw4kpOTZW5TSenevn0bCxYsQHh4OJ49e4bg4GC8efMGS5cuxeHDh3H27Fncvn0bp0+fRpcuXRASEsIte/LkSXTr1g1xcXH4+++/ERQUhNDQUAgEAhw7dqzM+54QQgghhBBCSjNnzhyIRCJ07tyZC2vfvj20tLQAAJGRkdi0aRNcXFzQp08fZGVl4eXLl8jJycGMGTPg7OyM0aNH4/HjxzLTv3DhAo4cOQIXFxd06dIFaWlpXINV06ZNi23cAgCBQICxY8di48aNEuHXr19H7969AQD29vZIS0tDenq6RJyoqCjuY2/iuEDBK5orVqyASCRC//798ebNG7x7907OvUUqEvXgIhUqNDQUOjo6sLa2xpUrV8o9fUdHRygqKsLS0hL5+flwdHQEUPD6Y1JSEhISEhAbG4sBAwYAAPLz86GnpwcAsLS0xIQJE9CpUyd06tRJKu2cnBzMnTsXDx48AJ/PR2JiIjevadOmqFWrFgDAysoKSUlJUFVVRZ06dWBqagqgoBDcu3dvmdM1NjYGUPAlzevXr0NRURFt2rRBjRo1AAC9evXCtWvX0KlTJ9SpUwfR0dGoW7cuEhIS0KpVK+zatQv37t3jbjCZmZnQ0dH5th1NCCHkp5aSkoJNmzbhv//+A4/H4x5UDh8+jPDwcGhoaAAABg4ciObNm1dybgkhhFSm+vXrIzg4mJtetmwZUlNTJQaYV1VV5f5mjGHbtm0wMzOTSGf16tXQ1dVFaGgo8vPzuecoWZYsWYIOHTpIhF25ckViPcXp3bs3fH19Ub9+fYk8FSWrB5assGPHjuH9+/cICQmBoqIibG1tkZWVVWo+SMWjBi5SoW7cuIGzZ88iIiICWVlZ+PjxIyZOnCjzPeivIRQKAQB8Ph8KCgpcAcTn85GXlwfGGOrXr4+TJ09KLRsQEIBr167h7NmzWLduHc6dOycxAKKfn1+xBa6SkhL3t0AgQG5uLgDZBWBRJaVbdHkejyez8BXr1q0bTp48CTMzM3Tq1ImL37dvX8yePbvUvBBCCCFAwb3Mw8MDpqam+PLlC2bNmgVra2sAwG+//YZu3bpVcg4JIYT8KOzt7bFy5Urs3r0bnp6eAIAvX74UG9/BwQE7d+7EkiVLwOPxcP/+fTRq1Ajp6emoWbMm+Hw+AgMDkZeXBwBQU1PD58+fJZYPCAiAnZ0dFBUVkZCQgJo1a8qdX0VFRYwcORKbNm2CnZ0dAKB169Y4duwYpk6diitXrkBbWxvq6uoSy7Vq1QonTpxA7969Jd6I+fjxI3R0dKCoqIjLly/jxYsXcueFVCxq4CIVavbs2VxDi/grgWVp3CpauJVVvXr1kJqaihs3bqBly5bIyclBYmIizM3N8erVK9jZ2cHGxgZBQUH4/PkzNDU1uWWLK3CLY2ZmhufPn+Pp06cwMTFBUFCQzHglpXv79m08f/4cRkZG+Pvvv+Hu7o5mzZphwYIFSE1NhaamJoKCgrgBHN3c3LBhwwbcv3+fGwzR3t4ew4YNw8iRI6Gjo4O0tDR8/vwZRkZGX70fCSGE/Ny0tLS4V0lUVFRgaGiI1NTUSs4VIYQQeaj03lx6pHLE4/Hg7++PRYsWYfPmzahRowZUVFQwZ84cmfGnTJmChQsXQiQSgTEGIyMjBAQEwNPTE6NGjcKpU6dgZ2fH9caytLSEQCCASCRCv379MGLECCQlJaFTp05gjEFbWxs7duwoU54HDhyIDRs2cNPe3t7w9vaGSCSCsrIy1q1bJ7XM4sWLMX78ePj7+0u8ftmrVy94enrCzc0NVlZWUj3TSOWhBq5fzI7d3pWdBU5ISAjmzZuH1NRUDBkyBFZWVti/f79EnKKFW2mDGRalpKSErVu3YsGCBUhPT0deXh5GjBgBU1NTTJw4ER8/fgRjDCNHjpRo3AJQbIFbHGVlZaxatQpDhgyBtrY2bGxs8OjRI6l4JaXbvHlzLFu2DI8ePYKtrS3c3NzA5/Mxe/Zs9O3bF4wxODk5wdXVFQBQvXp1mJubIy4uDs2aNQNQ0GX4999/x8CBA8EYg4KCApYuXUoNXIQQQuSSnJyMJ0+ewMzMDI8ePcKZM2cQGRkJU1NTDBkyBGpqapWdRUIIIZVMX19f6iNdYv3790f//v25aRUVFYmvEIqZmpoiLCyMmxZ3jFBUVMThw4cl4hbuOCHWtm1btG3bttg8/vvvv9zfQqEQN2/e5Ka1tLSwc+fOEvNep04diTeBJkyYAADQ1taW+YYQqXw8VtL7T6TKefXqlcR0RkaGXO8lk18PnRuEfD+ei4+Ue5q7F/Qp9zR/ZuJxE0nJMjMzsXDhQvTq1Qu2trb477//uPG3Dh06hLS0NIwbN05qubCwMO4hZcWKFcjOzv6u+SZE7IP/YakwTa9+lZATQirO27dvuaFayI8rKysL+vr6EmGFh7oh5Y96cBFCCCGEEOTm5mL16tVo164dbG1tART0FBZzdnbmvkRclEgkgkgk4qZTUlIqNK+EFEdRRhidj+Rnk5WVBYFAUNnZIKXIysqSKn/oB7eKxa/sDBBCCCGEkMrFGMOWLVtgaGiILl26cOFpaWnc39evX0ft2rUrI3uEEEIIIaWiHlyEEEIIIb+42NhYREZGok6dOpgxYwaAggF5L1++jKdPn4LH40FXVxejRo2q5JwSQgghhMhGDVyEEEIIIb84CwsLqQF9gYKPnxBCCCGEVAX0iiIhhBBCCCGEEEIIqdKoBxchhBBCCCGEEFJF3TztVa7pNe/kX2occ3NzxMXFAQDCw8OxYMECHD58GIaGhuWal+LWSYgs1MD1iynvT9XL85n671EQbdiwAZMmTQIAJCUlwdPTExEREeW+Hm9vb4SFhUFHR0ci/bS0NIwdOxZJSUmoXbs2tmzZIvHlKXG+bty4gZ49ewIA7ty5gyNHjsDHx6fc80kIIYQQQgghFe3ixYuYP38+9u/fL3fjVm5uLhQUqCmClD96RZH8FHx9fb/Levr164d9+/ZJhW/atAn29va4fPky7O3tsWnTJqk4SUlJOH78ODfdpEkTatwihBBCCCGEVEn//vsvfv/9dwQEBMDExAQAsG/fPnTu3BkikQgjR47Ely9fAABTpkzBokWL0KdPHyxduhRTpkzB/Pnz0a1bN7Rp0wanTp0CAHz+/Bn9+vWDq6srnJ2dcebMmcraPFIFUQMXqRRPnz6Fu7s7OnXqhJ49eyI+Ph4AcPLkSTg5OUEkEqFXr14ACr7s9Ntvv8HFxQUikQiJiYkSaS1btgyZmZlwcXHBhAkTAAB5eXmYMWMGHB0dMXDgQK5gLanAlVXAFtW6dWupnlkAcObMGfTt2xcA0LdvX5w+fVoqzrJly3D9+nW4uLhg27ZtuHLlCoYMGQIAWL16NSZPnoyBAwfC1tYWwcHBWLJkCZydneHu7o6cnBwAwN27d9G7d2906tQJgwYNwtu3bwEA/v7+6NChA0QiEcaOHSv/gSCEEEIIIYSQMsrOzsbw4cPh7+8PMzMzLtzNzQ3BwcEICwuDmZkZDhw4wM1LTEzEoUOHsHDhQgDA27dvERQUhN27d2P58uUAAKFQCH9/f5w5cwaBgYFYvHgxGGPfd+NIlUUNXKRS/P777/Dx8cHp06cxf/58zJ49GwCwbt067Nu3D2FhYdi5cycAYM+ePfDy8kJoaCiCg4NRs2ZNibTmzJkDZWVlhIaGYuPGjQCAJ0+ewNPTE+fOnYOGhgaCg4MBlFzgyipg5ZWSkgJ9fX0AgL6+Pt6/fy8VZ86cObCxsUFoaKjMz6w/e/YMAQEB2LFjByZOnIi2bdsiPDwcysrKCA8PR05ODubNm4dt27bh9OnT6N+/P1auXAmgoAfZmTNnEBYWhhUrVpQp74QQQgghhBBSFgoKCmjRogUOHjwoER4bG4uePXvC2dkZx48fR2xsLDevS5cuEAgE3HSnTp3A5/NRv359vHv3DgDAGMOKFSsgEonQv39/vHnzhptHSGnoxVfy3X3+/BnR0dEYPXo0F5adnQ0AaNmyJaZOnYquXbvCzc0NANCiRQts2LABr1+/hpubG0xNTUtdR+3atdGoUSMAgLW1NZKSkgAUFLirVq1Ceno6Pn/+DAcHB24ZWQXs9+To6AhFRUVYWloiPz8fjo6OAAo+3Z6UlISEhATExsZiwIABAID8/Hzo6ekBACwtLTFhwgR06tQJnTp1+u55J4QQQgghhPw6+Hw+tm7div79+0uMhzx16lT4+/vDysoKhw4dwtWrV7llVFVVJdJQUlLi/hb30jp27Bjev3+PkJAQKCoqwtbWFllZWd9hi8jPgBq4yHeXn58PDQ0NhIaGSs1buXIlbt68ifDwcHTs2BFnz55Fz5490axZM4SHh8Pd3R1//vkn7O3tS1yHUCjk/hYIBMjMzARQcoErq4CVl46ODt6+fQt9fX28ffsWNWrUKNPyhfPM5/OhoKAAHo/HTefl5YExhvr16+PkyZNSywYEBODatWs4e/Ys1q1bh3PnztHAjYQQQgghhJAKo6Kigt27d6NXr17Q1dXFwIED8enTJ+jr6yMnJwfHjx+HgYFBmdL8+PEjdHR0oKioiMuXL+PFixcVlHvyM6InYPLdqauro3bt2jh58iS6du0KxhgePHgAKysrPH36FM2bN0fz5s0RGhqKV69e4ePHjzA2NoaXlxeePXuGhw8fSjVwKSoqIicnB4qKiiWu+1sL3OJ07NgRgYGBmDBhAgIDA+Hq6ioVR01NDZ8/f/7qddSrVw+pqam4ceMGWrZsiZycHCQmJsLc3ByvXr2CnZ0dbGxsEBQUhM+fP0NTU/NbNokQQgghhBBSBTTv5F9p69bS0sLevXvRu3dvaGtrY8aMGejSpQuMjIxgYWGBT58+lSm9Xr16wdPTE25ubrCyspIY34uQ0lAD1y9m94I+332dX758QYsWLbjpUaNGYePGjZg9ezbWr1+P3NxcdO/eHVZWVliyZAmePHkCxhjs7e1hZWWFjRs34tixY1BQUICenh6mTp0qtQ53d3eIRCI0btwYM2fOLDYv31rgjhs3DlevXkVqaipatGiB6dOnY+DAgRg/fjzGjBmDAwcOwNDQEFu3bpVa1tLSEgKBACKRCP369eNeoZSXkpIStm7digULFiA9PR15eXkYMWIETE1NMXHiRHz8+BGMMYwcOZIatwghhBBCCCEVJi4ujvvb0NAQ165d46Y9PT2l4q9bt67EaXF62traMt9YKbpOQmThMfokwU/l1atXEtMZGRlS7zoTAtC5Qcj35Ln4SLmnWRk/WFRltWrVquws/FKK1kcI+V4UT0RIheV0d6qEnBBScageXzXIOk5UH6lY9BVFQgghhBBCCCGEEFKlUQMXIYQQQgghhBBCCKnSqIGLEEIIIYQQQgghhFRp1MBFCCGEEEIIIYQQQqo0auAihBBCCCGEEEIIIVWaQmVngBBCCCGEEEIIIV/n0Plh5Zpe/w47S41Tu3ZtWFhYgDEGgUCAJUuWoFWrVuWaj+IkJSXB09MTERHSX00lvzZq4PrFeAScKtf09gzpUmocb29vhIWFQUdHR6IQOnnyJNasWYO4uDj8888/aNKkiczlfXx8EBoaCiUlJRgbG2PNmjXQ1NQEAPj6+uLgwYPg8/nw8fFBhw4dpJb38/PD4MGDoaKiAgDw8PDAxo0buTQIIYQQQgghhMhPWVkZoaGhAIDz589jxYoVOHr0aCXnSrbc3FwoKFDTx6+AXlEkFa5fv37Yt2+fVLiFhQX8/PzQunXrEpdv3749IiIiEBYWBlNTU2zcuBEA8PjxY5w4cQIRERHYt28f5syZg7y8PKnlt2/fji9fvnDTe/bsocYtQgghhBBCCCkHHz9+5J6vPn/+jH79+sHV1RXOzs44c+YMgIJeVw4ODpgxYwYcHR0xcOBA7hnt9u3bEIlE6Nq1K3x8fODk5MQt07NnT7i6usLV1RVRUVFS687MzMTUqVPh7OyMjh074vLlywCAQ4cOYdSoUfD09MTAgQORkZEBb29vdO7cGR07duTyRX4u1Iz5A/j8+TO2bNmCpKQk8Hg8jB07FrVq1cLatWvx7t076OrqYurUqVBTU6vsrH6V1q1bIykpSSrc3NxcruUdHBy4v5s3b45//vkHAHDmzBl0794dQqEQderUgYmJCW7duoWWLVty8f39/fH27Vv07dsXWlpaOHLkCGxtbRESEoLPnz/D3d0dNjY2uHnzJho2bIh+/fph9erVSElJwcaNG9GsWTNkZGRg3rx5ePToEXJzczFt2jS4uroiNjYW3t7eyM7OBmMM27Ztg6mp6TfuLUIIIYQQQgj5sWVmZsLFxQVZWVlITk7G4cOHAQBCoRD+/v5QV1dHamoqunbtio4dOwIAnjx5gk2bNuHPP//E6NGjERwcjN69e8Pb2xsrV65Eq1atsGzZMm4dOjo6OHDgAJSVlZGYmIjx48cjJCREIh+7du0CAISHhyM+Ph4DBw7ExYsXAQDR0dEICwuDlpYWli9fDjs7O6xZswYfPnzAb7/9hnbt2kFVVfU77C3yvVAD1w9g586daNq0KaZNm4bc3FxkZWXh+PHjaNy4MXr06IGgoCAEBQVh8ODBlZ3VSnfw4EF069YNAPDmzRs0b96cm1ezZk28efNGIr6Xlxe2bduGwMBAaGtrS6X39OlTbN26FatWrULnzp25fX327Fn4+vpix44dWL9+vczCcM+ePfDy8kKvXr2QnZ0ts/cYIYQQQgghhPxsCr+ieOPGDUyePBkRERFgjGHFihX4999/wePx8ObNG7x79w5AwbhdjRo1AgBYW1sjKSkJHz58wKdPn7jxu3r06IGwsDAAQE5ODubOnYsHDx6Az+cjMTFRKh9RUVEYNqxgDDIzMzMYGRlx8dq3bw8tLS0AQGRkJEJDQ7FlyxYAQFZWFl6+fCl3pwtSNVADVyXLyMjAw4cPMX78eACAgoICFBQUEBUVhUWLFgEo6MG0aNGiX76Ba/369VBQUECvXr0AAIwxqTg8Hq9MadauXRuWlpYAgPr168Pe3h48Hg8WFhZcr7PiCsMWLVpgw4YNeP36Ndzc3Kj3FiGEEEIIIeSX07JlS6SmpuL9+/cIDw/H+/fvERISAkVFRdja2iIrKwtAQe8uMYFAgMzMTJnPdGJ+fn7Q1dVFaGgo8vPzZT5vlbR84d5Z4jduzMzMvmYTSRVBY3BVsuTkZGhoaOB///sffv/9d2zZsgWZmZn48OED19qspaWF9PT0Ss7p9zN16lS4uLjAw8ODCzt8+DDCwsKwceNGrhGrZs2aePXqFRfn9evX0NfXL9O6CheyfD4fSkpK3N/iHlniwjA0NBShoaGIioqCubk5evbsiZ07d0JZWRnu7u64dOnSV28zIYQQQgghhFRF8fHxyMvLg5aWFj5+/AgdHR0oKiri8uXLePHiRYnLVq9eHWpqaoiOjgYAnDhxgpuXnp4OPT098Pl8HD16VOYbM7a2tjh+/DgAICEhAS9fvkS9evWk4jk4OGDnzp1cg9j9+/e/envJj4t6cFWyvLw8PHnyBMOHD4e5uTl27tyJoKAguZcPCwvjunCuWLECOjo6EvPfvn1boV+MkDdtgUBQbHwejweBQMDN8/X1lZgfERGBzZs34/jx41BXV+fC3dzcMHbsWIwbNw5v3rzBkydP0KpVK25dYmpqavjy5QuXvnh9RfPE5/O5fBSe5+joiN27d2PZsmXg8Xi4d+8eGjdujKdPn6JevXowMzNDUlISYmNjZX7F8UclFAqlzhdCSNVB1y8hhBBCAKB/h53ffZ3iMbiAgg4B69atg0AgQK9eveDp6Qk3NzdYWVnJ1WPqr7/+wu+//w4VFRW0bduWe+bz9PTEqFGjcOrUKdjZ2ckcL8vT0xOzZs2Cs7MzBAIB1q5dK9GJQWzKlClYuHAhRCIRGGMwMjJCQEDAN+4F8qOhBq5KVqNGDdSoUYN797d169YICgqCpqYm0tLSoKWlhbS0NGhoaMhcXiQSQSQScdMpKSkS87OysiQafPYM6VKu+c/NzS01zrhx43D16lWkpqaiSZMmmD59OgYOHIiQkBDMmzcPqampcHd3h5WVFfbv3y+1/OzZs5GVlYW+ffsCKBhofuXKlTAzM0OXLl3Qrl07CAQCLF26FIwxqTy5u7tj4MCB0NPTw5EjR8AYQ15eHvcLgDh+fn4+8vLykJubKzFv0qRJWLhwITp06CBRGB4/fhzHjh2DgoIC9PT0MHnyZLn2x48iKytL6nwhhFQddP2WTa1atSo7C4QQQshPQ9ZHxABAW1sbJ0+elDkvIiKC+3vMmDHc3w0aNOA6bWzcuBFNmjQBAJiamnLhQMFzIVAwzIw4LWVlZaxbt05qXf3790f//v25aRUVFaxatUqeTSNVGI+V9NIq+S4WLFiAMWPGoFatWjh8+DD3jrK6ujo3yPynT5/kGoOr8Ct7QMEYX/RlCCILnRuEfD+ei4+Ue5q7F/Qp9zR/ZtTA9X0VrY8Q8r0onoiQCsvp7lQJOSGk4vxs9fgTJ05g48aNyMvLg6GhIdatW4caNWpUdra+mazjRPWRikU9uH4Aw4cPx4YNG5Cbmws9PT2MGzcOjDGsXbsWERER0NHRgbe3d2VnkxBCCCGEEEIIKVfdu3dH9+7dKzsb5CdADVw/ABMTE6xYsUIqfMGCBZWQG0IIIYQQQgghhJCqhb6iSAghhBBCCCGEEEKqNGrgIoQQQgghhBBCCCFVGjVwEUIIIYQQQgghhJAqjcbgIoQQQgghhBBCqiivqMXlmp5/q9LHgjY0NMSoUaOwcOFCAMCWLVvw+fNnTJs2rdhlAgICoKKigr59+0qEJyUlwdPTExER0l9BJaQsqIHrFzPuYli5pve/dqIS5798+RKTJ0/Gu3fvwOfz4e7ujhEjRgAATp48iTVr1iAuLg7//PMPmjRpIjONVatW4ezZs+DxeNDR0cHatWthYGAAAPD19cXBgwfB5/Ph4+ODDh06SC3v5+eHwYMHQ0VFBQDg4eGBjRs3QlNT8xu2nBBCCCGEEEJ+TUKhECEhIZg4cSK0tbXlWmbIkCEVnCvyq6NXFEmFUlBQwMKFC3HhwgWcPHkSu3btwuPHjwEAFhYW8PPzQ+vWrUtMY+zYsQgLC0NoaChEIhHWrl0LAHj8+DFOnDiBiIgI7Nu3D3PmzEFeXp7U8tu3b8eXL1+46T179lDjFiGEEEIIIYR8JYFAAHd3d2zbtk1q3osXL9CvXz+IRCL069cPL1++BACsXr0aW7ZsAQDcvXsXIpEIXbt2xa5du7hlk5KS0LNnT7i6usLV1RVRUVHfZXvIz4EauEiF0tfXR+PGjQEAampqMDc3x5s3bwAA5ubmMDMzKzUNdXV17u+MjAzweDwAwJkzZ9C9e3cIhULUqVMHJiYmuHXrlsSy/v7+ePv2Lfr27Ys+ffoAAGxtbZGamoqkpCS0b98e06dPh5OTEyZMmIDIyEh0794ddnZ2XFoZGRnw9vZG586d0bFjR5w5cwYAEBsbi99++w0uLi4QiURITEz8xr1FCCGEEEIIIVXD0KFDcfz4caSnp0uEz507F3369EFYWBh69eqF+fPnSy3r7e0NHx8fnDx5UiJcR0cHBw4cwJkzZ7B582YsWFD665KEiFEDF/lukpKScP/+fTRr1qzMy65YsQItW7bE8ePHMWPGDADAmzdvUKtWLS5OzZo1ucYzMS8vL+jr6yMwMBBHjhyRSvfp06fw8vJCWFgY4uPjERQUhKCgICxYsAC+vr4AgPXr18POzg7BwcEIDAyEj48PMjIysGfPHnh5eSE0NBTBwcGoWbNmmbeLEEIIIYQQQqoidXV19OnTB/7+/hLh0dHR6NmzJwCgd+/euH79usT89PR0fPjwAW3atOHiiOXk5GDGjBlwdnbG6NGjubd/CJEHNXCR7+Lz588YOXIk/vjjD4keWfKaNWsWbty4gZ49e2Lnzp0AAMaYVDxx7y551a5dG5aWluDz+ahfvz7s7e3B4/FgYWGBpKQkAEBkZCQ2bdoEFxcX9OnTB1lZWXj58iVatGgBX19fbNq0CS9evODG+CKEEEIIIYSQX8GIESNw8OBBZGRkFBun6DMaY6zY5zY/Pz/o6uoiNDQUISEhyMnJKdf8kp8bNXCRCpeTk4ORI0eiZ8+e6Ny5c6nxp06dChcXF3h4eEjN69mzJ4KDgwEU9Nh69eoVN+/169fQ19cvU96EQiH3N5/Ph5KSEve3eDwvxhi2bduG0NBQhIaGIioqCubm5lxjm7KyMtzd3XHp0qUyrZsQQgghhBBCqjItLS107doVBw4c4MJatmyJEydOAACOHTsGGxsbiWU0NTWhoaHB9ew6fvw4Ny89PR16enrg8/k4evSozDGWCSkOfUWRVCjGGKZNmwYzMzOMHj1armXEg8iLJSYmwtTUFABw9uxZ1KtXDwDQsWNHjB8/HqNGjcLbt2/x5MkTma8/qqmp4dOnT3J/3aMoBwcH7Ny5E0uWLAGPx8P9+/fRqFEjPHv2DMbGxvDy8sKzZ8/w8OFD2Nvbf9U6CCGEEELIj8srarFUmH8rGhuI/Bgq+1wcPXo095YNAPj4+MDb2xtbtmyBtra21PMdAKxZswbe3t5QUVFBhw4duHBPT0+MGjUKp06dgp2dHVRVVb/HJpCfBDVw/WL+1070XdcXFRWFo0ePwtLSEi4uLgAKXjd0dnZGSEgI5s2bh9TUVAwZMgRWVlbYv3+/VBrLly9HQkIC+Hw+DA0NsWLFCgBAgwYN0LVrVzg6OkIgEGDp0qUQCARSy7u7u2Pw4MHQ09OTOQ5XaaZMmYKFCxdCJBKBMQYjIyMEBATg77//xrFjx6CgoAA9PT1MnTq1zGkTQgghhBBCSFUTFxfH/a2rq4uEhARuunbt2ggMDJRaZtq0adzf1tbWCAsLk5pnamoqET579uxyzTf5ufGYrIGMSJVV+JU9oOALgNTqTWShc4OQ78dzcdkb10uze0Gfck/zZ1b4oySk4hWtjxDyvSieiJAKy+nu9M3pUg8u8iOhenzVIOs4UX2kYtEYXIQQQgghhBBCCCGkSqMGLkIIIYQQQgghhBBSpVEDFyGEEEIIIYQQQgip0qiBixBCCCGEEEIIIYRUafQVRUIIIYSQX1xKSgo2bdqE//77DzweDyKRCJ07d8anT5+wdu1avHv3Drq6upg6dSrU1NQqO7uEEEIIIVKoh7Y7uAAAZrRJREFUgYsQQggh5BcnEAjg4eEBU1NTfPnyBbNmzYK1tTXOnz+Pxo0bo0ePHggKCkJQUBAGDx5c2dklhBBSyMirJ8s1Pb82XUuNs379egQFBUEgEIDH42HlypVo3ry5zLh9+vTB/Pnz0aRJk3LNJyFFUQPXLyboXXS5ptdDt4Vc8fLy8uDm5gYDAwMEBAQAAHx8fBAaGgolJSUYGxtjzZo10NTUlFguKSkJN27cQM+ePQEAd+7cwZEjR+Dj41Ou21ERrly5gi1btnDbW97xCSGEkPKipaUFLS0tAICKigoMDQ2RmpqKqKgoLFq0CADg4OCARYsWUQMXIYT84m7cuIGwsDCcPn0aQqEQqampyM7OruxsEUJjcJHvY/v27TA3N5cIa9++PSIiIhAWFgZTU1Ns3LhRarmkpCQcP36cm27SpEmVaNwihBBCqqrk5GQ8efIEZmZm+PDhA9fwpaWlhfT09ErOHSGEkMqWnJwMbW1tCIVCAIC2tjYMDAxw8eJFdOzYEc7OzvD29kZWVpbUsrNmzYKbmxscHR3x119/ceG2trb466+/4OrqCmdnZ8THx3+37SE/D+rBRSrcq1evEB4ejkmTJmHbtm1cuIODA/d38+bN8c8//0gtu2zZMsTHx8PFxQV9+/ZFo0aNuF5Oq1evxvPnz5GcnIzExEQsXLgQN2/exLlz52BgYIBdu3ZBUVERd+/exR9//IHPnz9DW1sba9euhb6+Pvz9/bFnzx4oKCjA3Nwcmzdvllh3UlISJk2ahIyMDADAkiVL0KpVK1y5cgVr1qyBlpYWYmNjYW1tDV9fX/B4PJw7dw4LFy6EtrY2GjduLHN/FJcuAHz69AleXl5ISEiAra0tli9fDj6fj6CgIPj6+oIxBmdnZ8ydOxe7d+9GUlIS5s2bBwA4dOgQ7t27hyVLluDo0aPYsWMHsrOz0axZMyxfvhwCgeAbjiIhhJBfQWZmJlavXo2hQ4dCVVVV7uXCwsIQFhYGAFixYgV0dHQqKouElOiDjLCKOh/pPCeV5e3bt1BQqLhH+dLSdnZ2xrp169CuXTu0b98e3bt3R/PmzeHt7Y0jR46gXr16mDBhAvbu3YvRo0eDx+NBIBBAQUEBc+fOhZaWFvLy8tCnTx/ExsbCysoKPB4POjo6CA8Px86dO7F161asXbu2wrbxexAKhVROfGfUwEUq3MKFCzFv3jx8+vSp2DgHDx5Et27dpMLnzJkj8drelStXJOY/e/YMgYGBePz4Mbp16wY/Pz/MmzcPXl5eCA8Ph7OzM+bNm4edO3eiRo0aOHHiBFauXIk1a9Zg06ZNuHr1KoRCIT58kK4O6ejo4MCBA1BWVkZiYiLGjx+PkJAQAMD9+/cREREBAwMDdO/eHVFRUbC2tsaMGTNw+PBh1K1bF2PGjJG5rSWle/v2bZw7dw5GRkZwd3dHcHAwWrZsiaVLl+L06dPQ1NTEwIEDcfr0aXTp0gXdunXjGrhOnjyJSZMmIS4uDn///TeCgoKgqKiI2bNn49ixY+jbt68cR4sQQsivKjc3F6tXr0a7du1ga2sLANDU1ERaWhq0tLSQlpYGDQ0NmcuKRCKIRCJuOiUl5bvkmZCiFGWEVdT5SOc5qSxZWVkV+uN1bm5uifOFQiFCQkLw77//4sqVKxg1ahQmTJiA2rVrw9jYGLm5uejduzd2794NLy8vMMaQl5eH3NxcHD9+HPv27UNeXh7evn2LR48eoUGDBmCMwdXVFbm5ubCyssKpU6dKzcePLisrS6qcqFWrViXl5tdADVykQoWGhkJHRwfW1tZSjVNi69evh4KCAnr16lXm9B0dHaGoqAhLS0vk5+fD0dERAGBhYYGkpCQkJCQgNjYWAwYMAADk5+dDT08PAGBpaYkJEyagU6dO6NSpk1TaOTk5mDt3Lh48eAA+n4/ExERuXtOmTbnCycrKCklJSVBVVUWdOnVgamoKAOjduzf27t1b5nSNjY0BAD169MD169ehqKiINm3aoEaNGgCAXr164dq1a+jUqRPq1KmD6Oho1K1bFwkJCWjVqhV27dqFe/fuoXPnzgAKfo2nXw7Iz86tXdnLj5L8v/buPC6q6v/j+HuGRSAF2VxwyRQ31Nxzz41vZpGSubSYmpplprlkbrlkWq5ZmVtuaYs/rRRT81uSW2omZi5pbpkZmgKCLCIoML8/fDDfEFxGgTsDr+fj4ePBnHvvuZ85zj3c+XDOuRt/XJ2r9QH2zmKxaP78+SpTpoxCQkKs5Q0aNNC2bdsUGhqqbdu2WUccAwAKNycnJzVt2lRNmzZVtWrV9OWXX972mDNnzmjBggXasGGDihcvrsGDByslJcW6PXPKo5OTk9LT0/MsdhRcJLiQp/bu3avvv/9emzdvVmpqqhITEzVw4EDNnj1bkrRq1SqFh4dr1apVMplMNtef2QmazWY5Oztb6zCbzUpPT5fFYlGVKlW0bl32J4ssX75cu3fv1vfff6/3339fW7ZsyTIcd+HChfL399emTZuUkZFhTVxJkqurq/VnJycn618X7uQ93KreG483mUyyWCw3ratDhw5at26dAgMD9eijj1r379Kli0aNGnXbWAAAkKRjx45p+/btKl++vIYPHy5JeuaZZxQaGqpZs2Zp8+bN8vPz09ChQw2OFABgtJMnT8psNlu/xxw+fFj+/v46cuSI/vzzTz3wwAP6+uuv1bhx4yzHJSYmyt3dXZ6enoqOjtaWLVvUpEkTI94CCigSXMhTo0aNsiZaMp8SmJnc2rJli+bOnauvv/5a7u7uOR5ftGhRXb58+a7PX6lSJcXGxmrv3r1q0KCBrl27plOnTqly5co6d+6cmjVrpoceekhhYWG6fPlylqc4JiQkqHTp0jKbzfryyy9v+1eEwMBAnTlzRqdPn1aFChUUFhaW4363qnf//v06c+aMypYtq2+++UbPPfec6tatq3Hjxik2NlZeXl4KCwtT7969JUnt27fXhx9+qN9++01jxoyRJDVv3lwvvPCCXnzxRfn5+SkuLk6XL19W2bJl77odAQAFW7Vq1bRq1aoct40bNy6fowEA2GJhkyfy9XzJycl68803lZCQIGdnZ1WoUEHTpk1Tx44d9dJLLyk9PV21a9fW888/n+W4GjVqqGbNmmrdurXKly/PqGDkOhJchUyof32jQ7B68803lZqaap0+WK9ePU2dOjXLPtWrV5eTk5OCg4PVtWtX1axZ06ZzuLq6asGCBRo3bpwSEhKUnp6uvn37qmLFiho4cKASExNlsVj04osvZkluSVLPnj3Vr18/rV+/Xs2aNbvtYrtubm6aNm2aevToIR8fHz300EM6evRotv1uVW+9evX0zjvv6OjRo2rUqJHat28vs9msUaNGqUuXLrJYLGrTpo3atWsnSSpevLgqV66sEydOqG7dupKkKlWq6I033tAzzzwji8UiZ2dnTZ48mQQXAAAAgHv24IMP6ptvvslW3qJFC33//ffZyr/66ivrz++//36Odf7888/Wn2vXrp3lGOBOmSy3mv8Eh3Pu3Lksr5OTk216ChIKDz4bKEjsfQ2unhNz/yZt2bjOuV5nQcairvnrxvsRIL+4rN2crexaxzb3XG+fiInZyhY3ZHQjjMF9vGPI6f+J+5G8ZTY6AAAAAAAAAOBekOACAAAAAACAQyPBVcAxAxU3w2cDAAAAAFBQkOAq4Mxms9LS0owOA3YmLS1NZjOXPwAAAACgYOApinZgwIABcnNzk9lslpOTk6ZMmaKkpCTNmjVL0dHR8vf315AhQ1S0aFGb63Zzc1NKSopSU1NlMpnyIHo4GovFIrPZLDc3N6NDAQAAAAAgV5DgshPjx4+Xp6en9XVYWJhq1aql0NBQhYWFKSwsTN27d7e5XpPJJHd399wMFQAAAABgJ17eFZGr9c1v2vC2+5QpU0adOnXS7NmzJV2fIVK3bl3VrVtXy5cvz9V4JGnw4MEKDg5WSEjITffp3Lmzxo4dq9q1a9/VOe71eBiPOUp2KiIiQi1btpQktWzZUhERudtpAQAAAABwNzw8PHTs2DFduXJFkrR9+3aVKlXKpjpYSge5jRFcdmLy5MmSpP/85z8KDg5WfHy8vL29JUne3t5KSEgwMjwAAAAAAKxat26tH374QSEhIQoLC1NoaKh+/vlnSVJcXJyGDRumM2fOyM3NTdOmTVNQUJBmzpypCxcu6O+//5aPj49GjhypQYMGKTk5WZI0adIkNWzYUBaLRW+++aZ27typcuXKZTnvrFmztGnTJqWkpKhBgwaaOnWqdTmer7/+WmPHjlVSUpJmzpypunXr6tdff9X48eOVkpIiNzc3vffeewoMDNSVK1c0dOhQnThxQoGBgUpJScnfBkSuI8FlB95++235+PgoPj5ekyZNUkBAwB0fGx4ervDwcEnSlClT5Ofnl1dhAkCh4Qh9qSPECAAACq6OHTtq1qxZCg4O1u+//66nn37amuCaOXOmatasqSVLlmjHjh167bXXtGnTJknSwYMHtWbNGrm7u+vKlStasWKF3NzcdOrUKQ0YMEAbN27Uxo0b9ccff+iHH35QdHS0WrdurW7dukmSevXqpSFDhkiSBg4cqE2bNumRRx6RJF25ckXffPONdu/erWHDhmnz5s0KDAzU6tWr5ezsrO3bt2vq1KlauHChli9fLnd3d4WHh+vIkSN69NFHDWhF5CYSXHbAx8dHkuTl5aWGDRvq5MmT8vLyUlxcnLy9vRUXF5dlfa5/Cw4OVnBwsPV1TExMvsQMAAWZI/SljhCjPbHlj0cAAOD2goKCFBkZqbVr16pNmzZZtu3Zs0cLFy6UJDVv3lxxcXHWWUmPPPKIdZ3oa9euacyYMTpy5IjMZrNOnTolSdq9e7dCQ0Pl5OSkUqVKqVmzZta6d+3apXnz5unKlSu6dOmSqlatak1wdezYUZLUuHFjJSYmKj4+XklJSRo8eLD+/PNPmUwmXbt2TZL0888/q3fv3tb3Ur169bxqKuQT1uAyWEpKinXeckpKig4ePKjy5curQYMG2rZtmyRp27Ztatjw9gv9AQAAAACQXx555BFNnDhRoaGhWcotFku2fTOnEXp4eFjLFi5cKH9/f23atEkbN260Jp/+vf+/paSkaPTo0VqwYIF++OEHPfvss0pNTb3pMSaTSdOnT1fTpk21efNmffLJJ7fcH46NBJfB4uPjNW7cOA0fPlyjR49WvXr1VKdOHYWGhurgwYMaNGiQDh48mK3DAAAAAADASN26ddOQIUOyjX5q3LixVq9eLen6iCsfHx8VK1Ys2/EJCQkqUaKEzGazvv76a6Wnp1uPX7t2rdLT03XhwgXt2rVLkqzJKR8fH12+fFkbNmzIUt8333wj6foIMk9PT3l6eioxMdG6AP6qVaus+zZq1Ehr1qyRJB09elS///77PbcHjMUURYOVLFlS06dPz1ZerFgxjRs3zoCIAAAAAACOYn5T42b7BAQEqG/fvtnKhw4dqqFDhyo4OFhubm56//33czy+Z8+e6tevn9avX69mzZpZR3e1b99eO3fuVNu2bVWxYkU1btxY0vVlfZ599lkFBwerbNmyql27dpb6ihcvrg4dOlgXmZek/v37a/Dgwfr444+zTHXs0aOHNcagoCDVqVMnF1oERjJZcho7CId17tw5o0MAgHzXvkWnXK1v44+rc7W+nhO/ytX6JGnZuM65XmdBxhpc+Yv7ERjFZe3mbGXXOrbJYU/b9ImYmK1scUP+GA1jJCcnZ5nmB/uU0/8T9yN5iymKAAAAAAAAcGgkuAAAAAAAAODQSHABAAAAAADAoZHgAgAAAAAAgEMjwQUAAAAAAACHRoILAAAAAAAADs3Z6AAAAAAAAMDdee2n2Fyt74MmPrfdJzo6WhMmTNC+ffvk5eUlFxcXvfLKK2rfvn2uxgLYggQXAAAAAAC4IxaLRb1791aXLl00Z84cSVJkZKS+//57m+pJT0+Xk5NTXoSIQoopigAAAAAA4I7s2LFDrq6u6tGjh7WsbNmy6t27tyRp5cqVGjNmjHVbjx49tGvXLklS5cqVNX36dIWEhOiXX37RihUr1Lx5c3Xu3FnDhw+3Hvf9998rJCREjzzyiLp166bo6GhJUlxcnHr37q3g4GCFhIToyJEjkqSZM2dq6NCh6ty5s5o0aaLFixfnS1vAvpDgAgAAAAAAd+T48eOqWbPmXR2bnJysqlWrav369Spfvrzef/99rVu3TitWrNDJkyet+z300ENat26dvv/+e3Xs2FFz586VdD2RVbNmTYWHh2vkyJF67bXXrMecPHlSn3/+uTZs2KD33ntP165du7c3CofDFEUAAAAAAHBXRo8erT179sjV1VXffvvtLfd1cnLS448/Lknav3+/GjduLG9vb0lSSEiITp06JUn6559/1L9/f0VFRenq1asqX768JGnPnj1auHChJKl58+aKi4tTQkKCJKlt27YqUqSIihQpIj8/P0VHRysgICBP3jPsEyO4AAAAAADAHalSpYp+++036+t33nlHq1at0sWLFyVJzs7OysjIsG5PTU21/lykSBHrulsWi+Wm5xg7dqxeeOEF/fDDD5o6daq1jpyOMZlM1rozOTk5KT09/W7eHhwYCS4AAAAAsNGLP63L8R9Q0DVv3lypqalatmyZtezKlSvWn8uVK6fDhw8rIyNDZ8+e1f79+3Osp06dOtq9e7cuXbqktLS0LKO/EhISVKpUKUnSl19+aS1v3LixVq9eLUnatWuXfHx8VKxYsdx8e3BgTFEEAAAAAMBBfdDEJ1/PZzKZtHjxYk2YMEHz5s2Tr6+v3N3dNXr0aElSw4YNVb58ebVt21ZVq1ZVrVq1cqyndOnSGjhwoEJCQlSqVClVrlzZmqwaNmyYXnrpJZUqVUr16tXT33//LUkaOnSohg4dquDgYLm5uen999/Pl/cMx0CCCwAAAAAA3LGSJUtq3rx5OW4zmUz66KOPctx24sSJLK+ffPJJde/eXWlpaerTp49atmwpSWrXrp3atWuX7Xhvb28tXbo0W/mwYcOyvN68efMdvQ8ULCS4AAAAAABAvps5c6Z+/PFHpaamqmXLlnr00UeNDgkOjAQXAAAAAADId+PGjTM6BBQgLDIPAAAAAAAAh0aCCwAAAAAAAA6NBBcAAAAAAAAcGgkuAAAAAAAAODQWmQcAAAAAwEHt+Mk1V+tr3uTqbfcpU6aMOnXqpNmzZ0uS0tLSVLduXdWtW1fLly/P1XgyLVy4UN27d5e7u3ue1A/HxwiuXPDNN9/kWL5+/fp8jgQAABRW3I8AAPKLh4eHjh07pitXrkiStm/frlKlStlUR1pa2i1f32jRokXW8wE5IcGVC77++mubygEAAHIb9yMAgPzUunVr/fDDD5KksLAwhYaGWrclJydr6NCheuyxx/TII4/ou+++kyStXLlS/fr1U8+ePfXMM89ke71r1y716NHDWs+YMWO0cuVKLV68WBcuXFCXLl3UuXPnfH2fcBxMUbwHv/32myQpIyPD+nOmCxcuMHQSAADkOe5HAABG6Nixo2bNmqXg4GD9/vvvevrpp/Xzzz9Lkj744AM1a9ZM7733nuLj4/X444+rRYsWkqRffvlF4eHh8vb21sqVK7O83rVrV47n6tOnjz7++GN9+eWX8vHxybf3CMdCgusezJs3T5J09epV68+SZDKZVLx4cfXu3duo0AAAQCHB/QgAwAhBQUGKjIzU2rVr1aZNmyzbtm/frk2bNmn+/PmSpNTUVJ09e1aS9PDDD8vb29u6742vgbtFgusezJkzR5L00Ucf6dVXXzU4GgAAUBhxPwIAMMojjzyiiRMn6quvvlJcXJy13GKx6OOPP1ZgYGCW/fft2ycPD48sZf9+7ezsLIvFYn2dmpqaR5GjIGINrlzw75vJjIyMLP8AAADyA/cjAID81q1bNw0ZMkTVq1fPUt6yZUstXbrUmqy6cQr9zZQpU0bHjx9XamqqEhIStGPHDuu2okWLKikpKfeCR4HDCK5ccOrUKS1evFhnzpzR1atZH6m6cuVKg6ICAACFCfcjAFA4NW9y9fY75ZGAgAD17ds3W/ngwYM1fvx4BQcHy2KxqGzZslq+fPlt6ytTpoyeeOIJBQcH64EHHlDNmjWt25577jl1795dJUqU0FdffZWr7wMFg8ny7/F/uCvDhg1T/fr19fDDD6tIkSJZtvn7++drLOfOncvX8wGAPWjfolOu1rfxx9W5Wl/Pibl/E7ZsHE8QskVAQIDRIeQ57kcAyWXt5mxl1zq2yWFP2/SJmJitzJxWN8d9FzZ54p7PB9xKcnJytml+sD85/T8VhvsRIzGCKxfExMTomWeekclkMjoUAABQSN3L/cjcuXO1b98+eXl5aebMmZKkVatW6YcffpCnp6ck6ZlnnlG9evVyNWYAAIDcQoIrFzRs2FAHDhxQnTp17rqOjIwMjRw5Uj4+Pho5cqSSkpI0a9YsRUdHy9/fX0OGDFHRokVzL2gAAFCg3Mv9SKtWrfToo49aF6zP9Pjjj6tDhw65FCEAAEDeIcGVC65du6YZM2aoWrVqKl68eJZtd/o0o2+//VZlypTRlStXJElhYWGqVauWQkNDFRYWprCwMHXv3j23QwcAAAXEvdyPBAUFKSoqKg+jAwAAyFskuHJB2bJlVbZs2bs+/uLFi9q3b586deqk9evXS5IiIiI0YcIESdefQDFhwgQSXAAA4Kbu9X4kJ9999522b9+uihUrqkePHowmBwAAdosEVy7o0qXLPR3/ySefqHv37tbRW5IUHx8vb29vSZK3t7cSEhLu6RwAAKBgu9f7kRs98sgj6tz5+sMMVq5cqeXLl+uVV17Jcd/w8HCFh4dLkqZMmSI/P79cjQW4U/E5lOX355HPP/LahQsX5OzMV3l7V6RIEfqDfMZVkQt+++23m27792NNc/LLL7/Iy8tLFStW1OHDh20+NzeUAJD7HKEvdYQYkb/u5X4kJ/+e5ti2bVtNnTr1pvsGBwcrODjY+jomJsbm8wG5wSWHsvz+PPL5R15LTU2Vk5OT0WHgNlJTU7P1BzxFMW+R4MoF8+bNy/I6ISFBaWlp8vX11UcffXTLY48dO6a9e/fq119/1dWrV3XlyhV9+OGH8vLyUlxcnLy9vRUXF2d9gtGNuKEEgNznCH2pI8RoTwrDDeW93I/kJPM+RJL27NmjcuXK5UqcAIDclRCWu8kuz9D02+4THR2tCRMmWJ/A6+LioldeeUUJCQk6ePCgJk+efE8xTJ8+XY0aNdLDDz980306d+6ssWPHqnbt2nd1jns9HvaHBFcuuPGJQxkZGfr666/l7u5+22OfffZZPfvss5Kkw4cPa926dRo0aJA+/fRTbdu2TaGhodq2bZsaNmyYJ7EDAICC4V7uR95//30dOXJEiYmJevnll9W1a1cdPnxYp0+flslkkr+/v/r165dXoQMAHIjFYlHv3r3VpUsX6++eyMhIff/997rvvvty5RzDhw/PlXpQuJDgygNms1mdOnXSyy+/rJCQkLuqIzQ0VLNmzdLmzZvl5+enoUOH5nKUAACgILPlfmTw4MHZytq0aZNHkQEAHNmOHTvk6uqqHj16WMvKli2r3r17a+XKlbpw4YKee+45nT59Wu3bt9ebb74pSRo5cqQOHDiglJQUPf7443r99dd14MABvf7665Ku/2Hm6NGjOnv2rAYPHqzg4GCFhIRo1qxZ2rRpk1JSUtSgQQNNnTpVJpNJkvT1119r7NixSkpK0syZM1W3bl39+uuvGj9+vFJSUuTm5qb33ntPgYGBunLlioYOHaoTJ04oMDBQKSkp+d94yFMkuPLIwYMHZTabbTqmRo0aqlGjhiSpWLFiGjduXF6EBiAHPSd+lav1LRvXOVfrA4C7cTf3IwAA3Mrx48dvubbj4cOH9d1338nV1VUPP/ywXnjhBZUpU0YjRoyQt7e30tPT1a1bNx05ckS1a9fWpk2bJElvv/22WrVqla2+Xr16aciQIZKkgQMHatOmTXrkkUckSVeuXNE333yj3bt3a9iwYdq8ebMCAwO1evVqOTs7a/v27Zo6daoWLlyo5cuXy93dXeHh4Tpy5IgeffTR3G8cGIoEVy7o379/ltdXr17V1atX1bdvX4MiAgAAhQ33IwAAI4wePVp79uyRq6urevbsqebNm1vXkK5SpYrOnj2rMmXKaN26dfr888+Vnp6uCxcu6MSJEwoKCpIkffPNNzp06JBWrFiRrf5du3Zp3rx5unLlii5duqSqVataE1wdO3aUJDVu3FiJiYmKj49XUlKSBg8erD///FMmk0nXrl2TJP3888/q3bu3JCkoKEjVq1fP87ZB/iLBlQsGDhyY5XWRIkVUunRpeXh4GBQRAAAobLgfAQDkhypVqujbb7+1vn7nnXcUGxur9u3bS5JcXV2t28xms9LS0nTmzBktWLBAGzZsUPHixTV48GDrFMFjx45p5syZWr16dbanQ6akpGj06NH69ttvVaZMGc2cOVOpqanW7ZlTFf/9evr06WratKkWL16sv//+W507d77p/ihYGLOeC4KCghQUFKRq1aqpdOnSeuCBB7iZBAAA+Yr7EQBAfmjevLlSU1O1bNkya9mVK1dueUxiYqLc3d3l6emp6OhobdmyRdL1J/6+8sor+uCDD+Tr65vtuMxklo+Pjy5fvqwNGzZk2f7NN99Iuv60X09PT3l6eioxMVGlSpWSJK1atcq6b6NGjbRmzRpJ0tGjR/X777/b+tZh5xjBlQuuXLmixYsXa9euXUpPT5eTk5OaNm2q3r17c2MJAADyBfcjAFA4eYam5+v5TCaTFi9erAkTJmjevHny9fWVu7u7Ro8efdOF22vUqKGaNWuqdevWKl++vBo2bChJ+u9//6vIyMgsT03MXJNLkry8vPTss88qODhYZcuWVe3atbPUW7x4cXXo0MG6yLx0fcr+4MGD9fHHH6tZs2bWfXv06KGhQ4cqODhYQUFBqlOnTm41CeyEyWKxWIwOwtHNmTNHV65c0bPPPit/f39FR0fr//7v/+Tq6qpXX301X2M5d+5cvp4PKChYZN6xtW/RKVfr2/jj6lytL7c/XxKfMVsFBAQYHUKe434EkFzWbs5Wdq3jvT8RtE/ExGxl5rS6Oe67sMkT93w+4FaSk5P5w4UDyOn/qTDcjxiJKYq5YP/+/Ro4cKACAgLk4uKigIAAvfLKKzpw4IDRoQEAgEKC+xEAAFCYkeDKBa6urkpISMhSlpCQIGdnZoACAID8wf0IAAAozLjjyQVt2rTRpEmT9Pjjj1unBGzYsEFt27Y1OjQAAFBIcD8CAAAKMxJcuaBTp07y8fHRjh07FBsbKx8fH3Xs2FFt2tz7fH8AAIA7wf0IAAAozEhw5YKlS5eqWbNmGjt2rLXs2LFj+uSTT9SrVy/jAgMAAIUG9yMAAKAwYw2uXLBz505VqlQpS1nFihW1Y8cOgyICAACFDfcjAACgMGMEVy4wmUzKyMjIUpaRkSGLxWJQRAAAoLDhfgQACienVZG5Wl9617K33adcuXKqVq2aLBaLnJycNGnSJDVs2PCWx3Tu3Fljx45V7dq17znGRo0aaePGjfLx8bmr7TdauXKlDh48qMmTJ99zbDAOI7hyQbVq1fR///d/1pvKjIwMffnll6pWrZrBkQEAgMKC+xEAQH5xc3PTpk2bFB4erlGjRmnKlClGh5Qv0tPTjQ4Bt0CCKxe88MILOnTokF566SWNGjVKL730kg4ePKjevXsbHRoAACgkuB8BABghMTFRXl5ekqRdu3apR48e1m1jxozRypUrsx0zcuRItW/fXq1bt9aMGTOs5Y0aNdKMGTPUrl07tW3bVidPnpQkxcbG6plnntEjjzyiN954wzo6OTk5Wc8//7yCg4PVpk0brV271lrXkiVLstXz66+/qkOHDnrkkUfUoUMHa7kkXbhwQc8995yaNWumSZMmWcsrV66s6dOnKyQkRL/88ktuNBnyCFMUc4Gvr6+mTp2qkydP6uLFi/L19VVgYKDMZvKHAAAgf3A/AgDILykpKfrPf/6j1NRURUVFadWqVTYdP2LECHl7eys9PV3dunXTkSNHFBQUJEny8fHRd999p08++UTz58/XjBkzNGvWLD300EMaMmSIwsPD9fnnn0uStmzZolKlSunTTz+VJCUkJFjPkVM9gYGBWr16tZydnbV9+3ZNnTpVCxculCQdPnxY3333nVxdXfXwww/rhRdeUJkyZZScnKyqVatq+PDhudF0yEMkuHKJ2WxWlSpVjA4DAAAUYtyPAADyQ+YURUnau3evXnvtNW3evPmOj1+3bp0+//xzpaen68KFCzpx4oQ1wdW+fXtJ0oMPPqiNGzdKknbv3q1FixZJkoKDg1W8eHFJ16fnv/3225o8ebKCg4PVqFEj6zlyqichIUGDBw/Wn3/+KZPJpGvXrln3b968uTw9PSVJVapU0dmzZ1WmTBk5OTnp8ccft7mNkP9IcAEAAAB2ymVt9i+MCWlf5riv+1Pz8jocAMimQYMGio2N1cWLF+Xs7Jzl4SapqanZ9j9z5owWLFigDRs2qHjx4ho8eLBSUlKs24sUKSJJcnJyyrLmlclkylZXpUqVtHHjRm3evFnvvvuuWrZsqSFDhty0nunTp6tp06ZavHix/v77b3Xu3Nlal6urq/Vns9mstLQ0az1OTk62NwzyHWPWAQAAAADAXTl58qTS09Pl7e2tMmXK6Pjx40pNTVVCQoJ27NiRbf/ExES5u7vL09NT0dHR2rJly23P0bhxY61evVqStHnzZl26dEmSdP78ebm7u+upp57Syy+/rEOHDt2ynsTERJUqVUqSbJ5WCfvHCC4AAAAAABxUetey+X7OzDW4JMlisej999+Xk5OTypQpoyeeeELBwcF64IEHVLNmzWzH1qhRQzVr1lTr1q1Vvnx5NWzY8LbnGzJkiAYMGKB27dqpcePGKlOmjCTp6NGjmjRpkkwmk1xcXPTuu+/esp7+/ftr8ODB+vjjj9WsWbO7eOewZybLv8cPwuGdO3fO6BAAh9Rz4le5Wt+ycZ1vvxNyTfsWnXK1vo0/rs7V+nL78yXxGbNVQECA0SEUKtyP5B6mKNomp/a61rHNPdfbJ2JitjJzWt0c913Y5Il7Ph9wK8nJyfLw8DA6DNxGTv9P3I/kLaYoAgAAAAAAwKGR4AIAAAAAAIBDI8EFAAAAAICDYJUhx8D/U/4jwQUAAAAAgIMwm81KS0szOgzcQlpamsxm0i35jacoAgAAAADgINzc3JSSkqLU1FSZTCajw8ENLBaLzGaz3NzcjA6l0CHBBQAAAACAgzCZTHJ3dzc6DMDuMGYOAAAAAAAADo0RXAAAAMg3Lms3Zyu71rGNAZGgsNv33z7Zyk64ZeS8830P5HE0jmnl1hdyLO/Wamk+RwIAjOACAAAAAACAgyPBBQAAAAAAAIdGggsAAAAAAAAOjTW4AAC4Qe+e7+VuhZXK5259AAAAALIgwWWwq1evavz48UpLS1N6eroaN26srl27KikpSbNmzVJ0dLT8/f01ZMgQFS1a1OhwAQAAAAAA7A4JLoO5uLho/PjxcnNzU1pamsaNG6c6depoz549qlWrlkJDQxUWFqawsDB1797d6HABAAAAAADsDmtwGcxkMsnNzU2SlJ6ervT0dJlMJkVERKhly5aSpJYtWyoiIsLIMAEAAAAAAOwWI7jsQEZGhkaMGKHz58+rXbt2qly5suLj4+Xt7S1J8vb2VkJCQo7HhoeHKzw8XJI0ZcoU+fn55VvcAG6OaxF5jc8YAAAA8D8kuOyA2WzW9OnTdfnyZc2YMUNnzpy542ODg4MVHBxsfR0TE5MXIQKwEdci8hqfMdsEBAQYHQIAAADyEAkuO3LfffcpKChI+/fvl5eXl+Li4uTt7a24uDh5enoaHR4AAECeuPJ1/xzL3Z+al61s5dYXcty3W6uluRoTkJte+yk2x/IPmvjkcyQAUHCxBpfBEhISdPnyZUnXn6h46NAhlSlTRg0aNNC2bdskSdu2bVPDhg2NDBMAAAAAAMBuMYLLYHFxcZozZ44yMjJksVjUpEkT1a9fX1WqVNGsWbO0efNm+fn5aejQoUaHCgAAAAAAYJdIcBns/vvv17Rp07KVFytWTOPGjTMgIgAAAAAAAMfCFEUAAAAAAAA4NBJcAAAAAAAAcGgkuAAAAAAAAODQSHABAAAAAADAobHIPAAAQCE3d+5c7du3T15eXpo5c6YkKSkpSbNmzVJ0dLT8/f01ZMgQFS1a1OBIAQAAcsYILgAAgEKuVatWGj16dJaysLAw1apVSx9++KFq1aqlsLAwY4IDAAC4AyS4AAAACrmgoKBso7MiIiLUsmVLSVLLli0VERFhRGgAAAB3hCmKAAAAyCY+Pl7e3t6SJG9vbyUkJNx03/DwcIWHh0uSpkyZIj8/v5vXa0MM+/7bJ3uhW8773uqcue3Uorgcyyv29c71c9nSXra0QceNg7KVrW3/oQ1ns085tVd+fjZufr5YG/Y11t8LuuRYXu6lL++4Dnt8XwAKPhJcAAAAuCfBwcEKDg62vo6Jibnpvi55FMOtzpn7nPItBlva617Pn79tmDdyaq/8fl+2nM+R2rygvi8gPwUEBBgdQoHGFEUAAABk4+Xlpbi46yOV4uLi5OnpaXBEAAAAN0eCCwAAANk0aNBA27ZtkyRt27ZNDRs2NDgiAACAm2OKIgAAQCH3/vvv68iRI0pMTNTLL7+srl27KjQ0VLNmzdLmzZvl5+enoUOHGh0mAADATZHgAgAAKOQGDx6cY/m4cePyNxAAAIC7xBRFAAAAAAAAODQSXAAAAAAAAHBoJLgAAAAAAADg0EhwAQAAAAAAwKGR4AIAAAAAAIBDI8EFAAAAAAAAh0aCCwAAAAAAAA6NBBcAAAAAAAAcGgkuAAAAAAAAODQSXAAAAAAAAHBoJLgAAAAAAADg0EhwAQAAAAAAwKGR4AIAAAAAAIBDI8EFAAAAAAAAh0aCCwAAAAAAAA6NBBcAAAAAAAAcGgkuAAAAAAAAODQSXAAAAAAAAHBozkYHUNjFxMRozpw5unTpkkwmk4KDg/XYY48pKSlJs2bNUnR0tPz9/TVkyBAVLVrU6HABAAAAAADsDgkugzk5Oen5559XxYoVdeXKFY0cOVIPPvigtm7dqlq1aik0NFRhYWEKCwtT9+7djQ4XAAAAAADA7jBF0WDe3t6qWLGiJMnd3V1lypRRbGysIiIi1LJlS0lSy5YtFRERYWSYAAAAAAAAdosElx2JiorSn3/+qcDAQMXHx8vb21vS9SRYQkKCwdEBAAAAAADYJ6Yo2omUlBTNnDlTvXr1koeHxx0fFx4ervDwcEnSlClT5Ofnl1chArAB1yLyGp8xAAAA4H9IcNmBtLQ0zZw5Uy1atFCjRo0kSV5eXoqLi5O3t7fi4uLk6emZ47HBwcEKDg62vo6JicmXmAHcGtci8hqfMdsEBAQYHQIAAADyEFMUDWaxWDR//nyVKVNGISEh1vIGDRpo27ZtkqRt27apYcOGRoUIAAAAAABg1xjBZbBjx45p+/btKl++vIYPHy5JeuaZZxQaGqpZs2Zp8+bN8vPz09ChQw2OFAAAAAAAwD6R4DJYtWrVtGrVqhy3jRs3Lp+jAQAAAAAAcDxMUQQAAAAAAIBDI8EFAAAAAAAAh0aCCwAAAAAAAA6NBBcAAAAAAAAcGgkuAAAAAAAAODQSXAAAAAAAAHBoJLgAAAAAAADg0EhwAQAAAAAAwKGR4AIAAAAAAIBDI8EFAAAAAAAAh0aCCwAAAAAAAA7N2egAAOBu9O75Xu5WWKl87tYHACgQdvzkmq3sQaUbEAnu1pWv++e84b78jQMAkLcYwQUAAAAAAACHRoILAAAAAAAADo0EFwAAAAAAABwaa3ABQB54fvn6XK/z0x4huV4nAAAAABQEjOACAAAAAACAQyPBBQAAAAAAAIfGFEUAAADc1IABA+Tm5iaz2SwnJydNmTLF6JAAAACyIcEFAACAWxo/frw8PT2NDgMAAOCmSHABAOCAcvtBBjzEAAAAAI6MBBcAAABuafLkyZKk//znPwoODjY4GgAAgOxIcAEAAOCm3n77bfn4+Cg+Pl6TJk1SQECAgoKCsuwTHh6u8PBwSdKUKVPk5+d30/ri8yjOW53z3iQYGoMt7bXvv32ylT3Sfe0dH593bZh/8urzZYuc2zHWhn2N9fdNym2J1R7fV0HR+ZuNOZZ/1aF9PkcC2B8SXAAAALgpHx8fSZKXl5caNmyokydPZktwBQcHZxnZFRMTc9P6XPImzFue8964GhrDvbaXLTHlXRvmn7z6fNmioLZ5QX1fBQVt7hgCAgKMDqFAMxsdAAAAAOxTSkqKrly5Yv354MGDKl++vMFRAQAAZMcILgAAAOQoPj5eM2bMkCSlp6erefPmqlOnjrFBAQAA5IAEFwAAAHJUsmRJTZ8+3egwAAAAbospigAAAAAAAHBoJLgAAAAAAADg0EhwAQAAAAAAwKGR4AIAAAAAAIBDI8EFAAAAAAAAh8ZTFA02d+5c7du3T15eXpo5c6YkKSkpSbNmzVJ0dLT8/f01ZMgQFS1a1OBIAQAAAAAA7BMJLoO1atVKjz76qObMmWMtCwsLU61atRQaGqqwsDCFhYWpe/fuBkYJAAAAIL8khDllK/MMTTcgEuSHPhETcyxf3HBcPkcCODamKBosKCgo2+isiIgItWzZUpLUsmVLRUREGBEaAAAAAACAQyDBZYfi4+Pl7e0tSfL29lZCQoLBEQEAAAAAANgvpig6uPDwcIWHh0uSpkyZIj8/P4MjApBXuL6Rl175MTxX61v15NO5Wh8AAABwKyS47JCXl5fi4uLk7e2tuLg4eXp63nTf4OBgBQcHW1/HxMTkR4gADMD1DUdib5/XgIAAo0MAAABAHmKKoh1q0KCBtm3bJknatm2bGjZsaHBEAAAAAAAA9osRXAZ7//33deTIESUmJurll19W165dFRoaqlmzZmnz5s3y8/PT0KFDjQ4TAAAAAADAbpHgMtjgwYNzLB83jkfCAgAAAAAA3AmmKAIAAAAAAMChkeACAAAAAACAQyPBBQAAAAAAAIfGGlwAAAAA8kxCmFOO5Z6h6fkcCfJLn4iJOZYvbsg6w4WJy9rNOZYnpH2Zrcz9qXl5HQ4KAUZwAQAAAAAAwKGR4AIAAAAAAIBDI8EFAAAAAAAAh0aCCwAAAAAAAA6NBBcAAAAAAAAcGgkuAAAAAAAAODQSXAAAAAAAAHBozkYHAKBwaN+iU67WV7pi81ytD0DuCov+JVfrC/Wvn6v1AQAAoGBhBBcAAAAAAAAcGgkuAAAAAAAAODSmKAIAAMDh9YmYmK1sccNxBkRiX1ZufSHnDfc9kL+B4J45rYrMsTy9a9l8jgQA7BMjuAAAAAAAAODQSHABAAAAAADAoZHgAgAAAAAAgEMjwQUAAAAAAACHxiLzkCS1b9Ep1+vc+OPqXK8TAAAAAADgRozgAgAAAAAAgEMjwQUAAAAAAACHRoILAAAAAAAADo0EFwAAAAAAABwaCS4AAAAAAAA4NJ6iCAAAgELvtZ9icyzvolL5HIlj2/GTa7ayB5VuQCSOIaf2kvKvzVzWbs5WdiUPz/fiT+uylS1s8sQdH3/T9rqQvb08Q3O/DXNqr2sd2+T6eQDcHUZwAQAAAAAAwKGR4AIAAAAAAIBDI8EFAAAAAAAAh0aCCwAAAAAAAA6NBBcAAAAAAAAcGgkuAAAAAAAAODRnowPAze3fv19Lly5VRkaG2rZtq9DQUKNDAgAAhQz3IwAAwBEwgstOZWRkaPHixRo9erRmzZqlnTt3KjIy0uiwAABAIcL9CAAAcBQkuOzUyZMnVapUKZUsWVLOzs5q2rSpIiIijA4LAAAUItyPAAAAR0GCy07FxsbK19fX+trX11exsbEGRgQAAAob7kcAAICjMFksFovRQSC7n376SQcOHNDLL78sSdq+fbtOnjyp3r17Z9kvPDxc4eHhkqQpU6bke5wAAKDg4n4EAAA4CkZw2SlfX19dvHjR+vrixYvy9vbOtl9wcLCmTJnCzeRdGDlypNEhoADj84W8xmcM+aEg3Y9wzdiG9rIN7WUb2ss2tJdtaK/CiwSXnapUqZL++ecfRUVFKS0tTbt27VKDBg2MDgsAABQi3I8AAABH4Wx0AMiZk5OTevfurcmTJysjI0OtW7dWuXLljA4LAAAUItyPAAAAR0GCy47Vq1dP9erVMzqMAis4ONjoEFCA8flCXuMzhvxSUO5HuGZsQ3vZhvayDe1lG9rLNrRX4cUi8wAAAAAAAHBorMEFAAAAAAAAh0aCCw6pW7duGj58uIYOHarhw4dr/fr1ysjIkCT98ccfWrJkyS2PP3z4sF0/6Qn26ZNPPtGGDRusrydPnqz58+dbXy9fvlxfffWVwsLCcjx+wIABGjZsmIYPH67hw4fr2LFjevfdd3X58uW8Dh33qGvXrpo9e7b1dXp6uvr06XPbfmTVqlX65ptvspXHxsZq5syZkmzvj/597K2sXr36juu8F4cPH9axY8fy5VwAAADAzbAGFxySq6urpk+fLkmKj4/Xhx9+qOTkZHXt2lWVKlVSpUqVDI4QBVHVqlX1008/6fHHH1dGRoYSEhKUnJxs3X7s2DH16tVLlStXvmkd48ePl6enp/X1qFGj8jRm5I4iRYro77//1tWrV+Xq6qqDBw/Kx8fnruvz8fHRsGHD8vTYNWvWqFOnTjbVnZGRIbPZtr99HT58WG5ubqpatapNxwF57fz58/L19ZWLi4sOHz6sv/76Sy1bttR9991ndGh2yWKx6Mcff1RUVJQ6d+6smJgYXbp0SYGBgUaHZvcyMjKUkpIiDw8Po0OxW1yPtqG9bEP/hUyM4ILD8/LyUr9+/fTf//5XFosly2iIkydP6s0339Qbb7yhN998U+fOnbttfQMGDFBCQoKk66PBJkyYIOn6SIzZs2frrbfe0qBBgxQeHp5n7wn2qWrVqjp+/LgkKTIyUuXKlZO7u7uSkpJ07do1nT17Vn/99ZcWL158x3X++/MG+1anTh3t27dPkrRz5041a9bMui0pKUnTpk3T66+/rjFjxuivv/6ybvvrr7+y9RtRUVE5JqlSUlI0d+5cjRo1Sm+88YYiIiKy7fPvY7du3aoZM2Zo8uTJGjRokD777DNJ0ueff66rV69q+PDh+vDDDyVJ27dv16hRozR8+HB9/PHH1lGvzz//vFauXKnRo0fr+PHjev7557VixQoNHz5cY8aM0aVLlyRJCQkJmjFjhkaNGqVRo0bp6NGjioqK0qZNm7RhwwYNHz5cv//++702M5BrZs6cKbPZrPPnz2v+/PmKioqyXg/IbtGiRTp+/Lh27twpSXJzc7Pp91lh88EHHyg5OVkpKSkaOnSoBg8enOOIXVzH9Wgb2ss29F/IRIILBULJkiVlsVgUHx+fpTwgIEBvvfWWpk2bpq5du+qLL764p/OcOXNGo0aN0qRJk/T1118rNjb2nuqDY/Hx8ZGTk5NiYmJ07NgxValSRYGBgTp+/Lj++OMP3X///XJ2vvXA2LfeekvDhw/X6NGj8ylq5JZmzZpp586dunr1qv76668sI/VWrVqlBx54QDNmzNAzzzyjjz76yLrNln5j9erVqlmzpt59912NHz9en332mVJSUm4Z1+nTpzVkyBDNmDFDu3btUkxMjJ577jnrSNdBgwYpMjJSu3bt0ttvv63p06fLbDbrxx9/lCSlpqaqXLlyeuedd1StWjWlpqaqcuXKmj59uqpXr64ffvhBkrR06VKFhITo3Xff1bBhw7RgwQKVKFFC//nPf/T4449b9wfshdlslpOTk/bs2aPHHntMvXr1UlxcnNFh2a2TJ0+qb9++cnFxkSQVLVpUaWlpBkdlvyIjI+Xh4aGIiAjVrVtXc+fO1fbt240Oy25xPdqG9rIN/RcyMUURBUZODwRNTk7WnDlzdP78eUnX1825Fw0aNJCrq6tcXV1Vo0YNnTx5Ug899NA91QnHUrVqVR07dkzHjh1TSEiIYmNjdfz4cXl4eKhKlSq3Pf7GKYpwHPfff7+io6O1c+dO1a1bN8u2o0ePWkdV1axZU0lJSdbpqzn1GxUqVMjxHAcPHtQvv/yidevWSZKuXr2qmJgYlS1b9qZx1axZ0zotpmzZsoqJiZGfn1+WfX777Tf9+eef1imxV69etX4OzWazGjdubN3X2dlZ9evXlyRVrFhRBw8elCQdOnRIkZGR1v2Sk5N15cqVW7QYYCwnJyft2LFD27Zt04gRIyTd+31AQebk5KSMjAyZTCZJ10dtZv6M7NLT05WWlqaIiAg9+uijcnZ2pr1ugevRNrSXbei/kIkEFwqECxcuyGw2y8vLS2fPnrWWr1y5UjVq1NDw4cMVFRWlt956K9uxkydP1qVLl1SpUiW9/PLLMpvN1mTZtWvXsux7Y0dJx1n4VKlSRceOHdPff/+t8uXLy8/PT+vXr5e7u7tat26tpKQkSdfX48i8IWnQoIG6detmZNjIJQ0aNNCnn36qCRMmKDEx0VqeU4I9ky39hsVi0bBhwxQQEHDHMWX+tVK6nqzK6QbYYrGoZcuWevbZZ3M8/t/rbjk5OVlj/Hd9FotFkydPlqur6x3HBhjplVde0ffff68nn3xSJUqUUFRUlFq0aGF0WHarffv2mj59uuLj47VixQrt3r1bTz/9tNFh2a3g4GANGDBAFSpUUPXq1RUdHS13d3ejw7JbXI+2ob1sQ/+FTCS44PASEhK0cOFCPfroo9m+OCYnJ1sXgt66dWuOx48ZMybL6xIlSujUqVOqW7eudu/enWVbRESEQkNDlZqaqsOHD+f4ZREFW7Vq1bR+/XqVLFlSZrNZRYsW1eXLl/X333/rpZdesq7RZDabrQ9CQMHRunVreXh4qHz58jp8+LC1vHr16vrxxx/VuXNnHT58WMWKFbOOqsqp37jZsPnatWtr48aN6t27t0wmk/7880898MADdxWrs7Oz0tLS5OzsrFq1amnatGl6/PHH5eXlpaSkJF25ckX+/v53XN+DDz6o//73v+rQoYOk61MjK1SoIHd3d0ZywS6VLVtW3bt3V0xMjKTrv99DQ0ONDcqOtWjRQhUrVtShQ4ckScOHD7/l6NHC7rHHHtNjjz1mfe3v76/x48cbGJF943q0De1lG/ovZCLBBYeUuXhyenq6nJyc1KJFC4WEhGTbr2PHjpozZ442bNigGjVq3FHdnTt31vz587VmzZpsT94IDAzUlClTFBMTo6eeeuqenqIGx1S+fHklJiaqefPmWcpSUlKYelgI+Pr6ZvlCk6lr166aO3euXn/9dRUpUkQDBgywbsup34iKisqx/s6dO+uTTz7R66+/Lun6F6aRI0feVaxt27bV8OHD9cADD2jQoEF6+umnNWnSJFksFjk5OalPnz42JbheeOEFLV68WK+//rrS09NVvXp19evXT/Xr19d7772niIgI9e7dm3W4YDf27t2rTz/9VGlpaZozZ45Onz6tlStXWkfXIqulS5eqadOmevTRR40OxSFcunRJK1asUFxcnEaPHq3IyEgdP35cbdq0MTo0u8T1aBvayzb0X8hkstxqXgUAq1WrVsnNzc06egEAANivESNGaPz48ZowYYKmTZsmSRo2bJhmzpxpcGT2aevWrfrpp5907tw5PfTQQ2ratKkqVapkdFh265133lGrVq20Zs0aTZ8+Xenp6XrjjTf4fN0E16NtaC/b0H8hEyO4AAAAUOA4OTlZpwpnYu3Mm2vVqpVatWqlpKQk7d69W59//rliYmL04YcfGh2aXUpMTFTTpk0VFhYm6frn7d/rGSIrrkfb0F62of9CJhJcwB3q2rWr0SEAAIA7VK5cOe3YsUMZGRn6559/tHHjxjt62m1hd/78eZ07d07R0dEqU6aM0eHYrSJFiigxMdGadMh8ojJyxvVoG9rr7tB/gSmKAAAAKHBSU1O1evVqHTx4UBaLRbVr19ZTTz3Fk0Bv4rPPPtOePXtUsmRJNWnSRI0aNdJ9991ndFh269SpU1q6dKnOnDmj8uXLKyEhQUOHDtX9999vdGh2ievRNrSXbei/kIkEFwAAAFDIff/992rcuDEPTLFBenq6zp07J4vFooCAADk7MzkGMAL9FzKR4AIAAECB88cff2jNmjWKjo5Wenq6tXzGjBkGRmXf9u7dqyNHjkiSgoKC1KBBA4Mjsl8ZGRnat2+foqKilJGRYS3P6ane4Hq0Fe1lO/ovSKzBBQAAgALoww8/1PPPP6/y5cuzOPMd+OKLL3Ty5Ek1b95ckrRx40YdP35czz77rMGR2aepU6fKxcWFz9cd4nq0De1lG/ovZCLBBQCF2OrVqxUVFaWXX37Z6FAAIFd5enryF3wb7Nu3T9OmTbM+CbBVq1Z64403+IJ4ExcvXmQ0jQ24Hm1De9mG/guZSHAByFcDBgzQSy+9pAcffPCW+02YMEEtWrRQ27Zt8ymyrO40Tkdy+PBhzZ49W/Pnz7eWderUycCIACDvdO3aVfPnz1fNmjXl4uJiLW/UqJGBUdm35ORkFS1a1Pozbq5OnTo6cOCAateubXQoDoHr0Ta0l+3ovyCR4AJQQGVkZFj/igMAKHy2bNmic+fOKS0tLcvvA74g5iw0NFRvvPGGatSoIYvFot9//53RD7dQpUoVzZgxQxkZGXJ2dpbFYpHJZNKyZcuMDs0ucT3ahvayDf0XMrHIPIB8lTkyKjY2Vj/88IMqV66sLVu2yMPDQ3379lXdunW1YsUKhYWFydnZWWazWa1atVKfPn109uxZLVmyRKdOnZKnp6e6deumpk2bSpLmzJkjV1dXxcTE6MiRIxo+fLgWLFigdu3aafv27YqOjladOnU0YMAA6yOWf/nlF/3f//2foqOjVbZsWb344ou6//77NXv2bO3YscN6/s6dO6tjx443fU9Hjx7VZ599psjISLm7u6tbt25q1aqVkpOTtWTJEv36668qUqSI2rZtqyeffFJms1lbt2696fuXro9gq1atmg4fPqy//vpLVapU0aBBg6xPhzl+/LiWL1+uyMhI+fv7q1evXqpRo4YkKSkpScuXL9eBAwd09epVVa9eXYMGDVKfPn2UlpZmff8ffPCBwsPDdf78eQ0aNEjS9QU6v/jiC8XGxqpChQrq27evypYta/2/u1V7AoA9GTZsmGbOnGl0GA4lLi5Of/zxhyQpMDBQxYsXNzYgO/bqq69q+PDhrJF0h7gebUN72Y7+C5LE8AYAhjl58qQCAgK0ePFidezYUfPnz5fFYtEzzzyj6tWrq3fv3vr000/Vp08fpaSkaNKkSWrevLkWLVqk1157TYsXL9bff/9trW/Hjh168skntWzZMlWrVk2S9NNPP2n06NGaM2eOzpw5o61bt0qSTp06pXnz5qlfv35asmSJgoODNW3aNF27dk0DBw6Un5+fRowYoU8//fSWya2YmBi98847evTRR7Vo0SJNmzZNFSpUkCQtWbJEycnJ+uijjzRhwgRt377dev5bvf9MO3fuVP/+/bVo0SKlpaVp3bp1kqTY2FhNmTJFnTp10pIlS/T8889r5syZSkhIkCTNnj1bqampmjlzphYuXKiQkBC5ublp9OjR8vb21qeffqpPP/1UPj4+Wd7LuXPn9MEHH6hXr15atGiR6tatq6lTpyotLc26z83aEwDsTeXKlRUZGWl0GA7l+PHjOnz4sI4cOaLjx48bHY5dK126tMqVK0dy6w5xPdqG9rId/RckpigCMJCfn5+Cg4MlSS1bttSiRYsUHx+f419c9u3bJ39/f7Vu3VqSVLFiRTVq1Ei7d+9WuXLlJEkNGza0JrYyRxW1b9/emsipX7++Tp8+LUn64YcfFBwcrMqVK0u6vhjlmjVrdOLECQUFBd3xe/jxxx9Vq1Yt61NbihUrpmLFiikjI0O7du3StGnT5O7uLnd3d4WEhGj79u1q06bNHb3/Vq1aKSAgQJLUpEkT7d27V5K0fft21a1bV/Xq1ZMkPfjgg6pUqZL27dun2rVra//+/Vq8eLF1HYI7fT+7du1S3bp1reuOPfHEE/r222917Ngx6+iwm7UnANibY8eOadu2bSpRooRcXFysU8hYGDxnixYt0vnz59WsWTNJ0qZNm3Tw4EH17dvX4MjsU/HixfXWW2+pTp06WdZICgkJMTAq+8X1aBvayzb0X8hEgguAYf6dyCpSpIgkKSUlJcd9o6OjdeLECfXq1ctalp6erocfftj62tfX95bncHV1VWxsrKTrI6+2bdum//73v9btaWlp1u136uLFiypZsmS28oSEBKWlpcnPz89a5u/vn6X+273/G7dnbouJidHu3bv1yy+/WLenp6erRo0aunjxoooWLWpNbtkiLi5O/v7+1tdms1l+fn43jfnf7QkA9mb06NFGh+BQjhw5opkzZ1pHJLVs2VKvv/66wVHZrxIlSqhEiRJKS0vLMtIZOeN6tA3tZRv6L2QiwQXALt045N/X11dBQUEaO3bsHR9zK76+vurUqdM9P0XQ19dXJ0+ezFbu6ekpJycnxcTEWNewiomJyTYt8G7P2aJFC7388svZtsXFxSkpKUmXL1/Wfffdl2Xb7drH29tbZ86csb62WCy5FjMA5Jfk5GR5eHjI3d3d6FAcSkBAgGJiYqx/6Lh48aLKly9vcFT2q0uXLkaH4BC4Hm1De90d+i9kIsEFwC55eXnpwoUL1tf169fXF198oe3bt1sXlj99+rTc3NysCSRbtG3bVjNmzFCtWrUUGBio1NRUHTlyRNWrV5e7u7uKFy+uqKio29bTokULrVmzRrt27VKjRo2UnJysixcvqkKFCmrSpIlWrFihV199VUlJSVq/fr2eeOIJm2PN6ZyjRo3S/v379eCDDyotLU0nTpxQqVKl5Ovrqzp16mjRokXq06eP3NzcdPz4cQUFBcnLy0uJiYnWm6cbNW3aVGvXrtWhQ4dUvXp1ffvtt3JxcVHVqlXvOWYAyC8ffvihRo4cqREjRshkMmVZ29BkMumjjz4yMDr7M2XKFJlMJiUnJ2vIkCEKDAyUyWTSiRMn6P9z8Mknn6hXr17WdrvRiBEjDIjKfnE92ob2sg39F25EgguAXXrsscc0Z84cbdq0SS1atFDv3r315ptvatmyZVq2bJksFovuv/9+9ezZ867qr1Spkl566SUtWbJE//zzj1xdXVWtWjVVr15d0vXHDS9ZskSfffaZOnXqpA4dOuRYj5+fn0aNGqVPP/1UCxYskIeHh7p166YKFSqod+/eWrJkiV599VW5urqqbdu21jXE7oWfn5/eeOMNffbZZ/rggw9kNpsVGBioF198UZI0cOBAffLJJxoyZIjS0tJUo0YNBQUFqUyZMmrWrJleffVVZWRk6L333stSb0BAgAYOHKglS5ZYn6I4YsQIOTvzqwKA4xg5cqSk60/Xxe3d7Pcbcpa5NALtdme4Hm1De9mG6xA3Mln+nRYGAAAACoCJEydq3Lhxty0D7sa3336rxx577LZluI7r0Ta0F3B3+LM8AAAACoyrV6/q6tWrSkxMVFJSkrU8OTlZcXFxBkZm344fP66lS5cqMjJSaWlpysjIkJubm5YtW2Z0aHZp27Zt2ZJZW7duJcF1A65H29Bed4f+C5lIcAHAbfz444/6+OOPs5X7+/tnm+YHADBWeHi4NmzYoLi4OI0cOdK6ho2Hh4fatWtncHT2a8mSJRo8eLDee+89TZkyRdu2bdM///xjdFh2Z8eOHdqxY4eioqI0depUa3lKSoqKFStmYGT2ievRNrTX3aH/QiYSXABwGy1atFCLFi2MDgMAcAcee+wxPfbYY9q4caPat29vdDgOpVSpUsrIyJDZbFbr1q315ptvGh2S3alataq8vb2VmJiY5cExbm5uuv/++w2MzD5xPdqG9rp79F+QSHABAACgAOLLoW2KFCmitLQ0VahQQZ999pmKFy+u1NRUo8OyO/7+/vL399fkyZONDsWhcD3ahvayDf0XMrHIPAAAAFDIRUdHy8vLS2lpadqwYYOSk5PVrl07lSpVyujQAOCW6L+QiQQXAAAAAAAAHBpTFAEAAFCgWCwWnTx5UrGxsTKZTPL29lZgYKBMJpPRoQGFDtejbWgv4O6R4AIAAECBceDAAS1atEilS5eWj4+PJOnixYs6f/68+vbtq9q1axscIRxZcnKy1qxZo4iICCUkJEiSvLy81KBBA4WGhuq+++4zOEL7wvVoG9oLuDdMUQQAAECBMWTIEI0aNUolSpTIUh4VFaV3331Xs2bNMigyFASTJ09WjRo11KpVKxUvXlySdOnSJW3dulWHDh3S2LFjjQ3QznA92ob2Au4NI7gAAABQYKSnp8vX1zdbuY+Pj9LS0gyIyL5NmTLlllOfRowYkY/R2L+oqCiNGTMmS1nx4sUVGhqqLVu2GBSV/eJ6tA3tZRv6L9yIBBcAAAAKjNatW2vUqFFq2rSp/Pz8JEkxMTHatWuX2rRpY3B09qdDhw6SpJ9//lmXLl1SixYtJEk7d+6Uv7+/kaHZJX9/f61du1YtW7bMNoIr8/OG/+F6tA3tZRv6L9yIKYoAAAAoUCIjI7V3717FxsbKYrHI19dXDRo0UNmyZY0OzW6NHz9eb7311m3LCrukpCSFhYVp7969io+Pl3R9BFf9+vUVGhqqokWLGhyh/eF6tA3tZTv6L2RiBBcAAAAKlLJly2b5MhgfHy8vLy8DI7J/CQkJunDhgkqWLCnp+lS8zEXU8T9FixZV9+7d1b17d6NDcRg3Xo+4NdrLdvRfyMQILgAAABQYSUlJ2cpGjBihqVOnShIjbG5i//79WrBggfULYnR0tF588UXVqVPH2MAcyJYtW9S6dWujw7ArycnJCgsL08WLF1W3bl01b97cum3RokXq27evgdHZn0uXLunLL7+UyWRSt27dtHHjRu3Zs0cBAQF64YUX5O3tbXSIdon+C5lIcAEAAKDA6NatW7a1kGJjY+Xj4yOTyaSPPvrIoMjs37Vr13T27FlJUpkyZeTi4mJwRI6lf//+mjdvntFh2JUZM2aodOnSqly5srZs2SInJye99tprcnFxyZJ4xnWTJ09WvXr1lJqaqh07dqh58+Zq3ry5IiIidOjQIb3xxhtGh2i36L8gMUURAAAABchzzz2nQ4cO6fnnn1f58uUlSQMGDNCcOXMMjsz+nTp1StHR0UpPT9dff/0lSWrZsqXBUdmX119/Pcdyi8ViXZML/3PhwgVrmz300ENavXq1Jk6cSKLmJuLj49W+fXtJ0nfffafQ0FBJUvv27bV582YDI7N/9F+QSHABAACgAOnQoYOaNWumZcuWydfXV127dr3lY+Rx3ezZs3XhwgVVqFBBZrPZWs4XxKzi4+M1ZswY3XfffVnKLRaLxo4da1BU9istLU0ZGRnWz1SnTp3k4+Oj8ePHKyUlxeDo7M+/J1fdeO0x8erm6L+QiQQXAAAAChRfX18NHTpUe/fu1aRJk5Sammp0SHbv1KlTeu+990gG3ka9evWUkpKiChUqZNsWFBSU/wHZufr16+u3337Tgw8+aC1r1aqVihcvriVLlhgYmX1q0KCBUlJS5Obmpqefftpafv78eZUuXdrAyOwb/RcysQYXAAAACqyrV6/q/Pnz1umKyNl7773HItYAHBL9FzIxggsAAAAFlqurq7744guNHDnS6FDsWmJiooYOHarAwEA5O//vK8KIESMMjAoF0ZQpU7gebUB73R79FzKR4AIAAECBFhsba3QIdq9Lly5Gh4BCguvRNrTX7dF/IRMJLgAAABRoOa2XhKxYPwr5hevRNrTX7dF/IRNrcAEAAACF3PHjx7V06VJFRkZan3zn5uamZcuWGR0aANwS/RcymW+/CwAAAOD43nnnHaNDsFtLlizRa6+9ptKlS+vzzz/Xyy+/rHbt2hkdlt36+eefNWjQIPXs2VM9e/ZUjx491LNnT6PDcihcj7ahvW6O/guZmKIIAACAAuPUqVM33Xb69On8C8QBlSpVShkZGTKbzWrdurXefPNNo0OyW5999plGjBihsmXLGh2KXeN6tA3tdffovyCR4AIAAEABMmrUqJuux3L58uV8jsZxFClSRGlpaapQoYI+++wzFS9eXKmpqUaHZbeKFy9OcusOcD3ahva6O/RfyESCCwAAAAVG2bJl1a9fP5UuXTrbtv79+xsQkWN49dVXlZGRod69e2vDhg26ePGihg0bZnRYdqtixYqaNWuWGjZsKBcXF2t5o0aNDIzK/nA92ob2ujv0X8jEIvMAAAAoMHbv3q3y5csrICAg27Y9e/booYceMiAqFDRz587NsfyVV17J50jsG9ejbWgv4N6Q4AIAAAAAAIBDY4oiAAAACpSTJ09KkgIDAxUZGan9+/crICBA9erVMzgyFBRXr17V5s2bFRkZqatXr1rLGcF157Zs2aLWrVsbHYbdOXv2rGJjY1W5cmW5ublZy/fv3686deoYFxjgAMxGBwAAAADkli+//FJLly7VokWL9MUXX2jx4sVKSUnR2rVrtXr1aqPDcwgZGRlKTk42Ogy79tFHH+nSpUs6cOCAgoKCFBsbK3d3d6PDciirVq0yOgS78+2332ratGnauHGjhg0bpoiICOu2FStWGBiZ46D/KtwYwQUAAIACY/fu3Zo+fbquXbumfv36ad68efLw8FCHDh00evRoderUyegQ7dIHH3ygF198UWazWSNHjlRycrJCQkLUoUMHo0OzS+fPn9fQoUO1d+9etWrVSs2bN9fkyZONDsvuvP766zmWWywWxcfH53M09u+HH37Q1KlT5ebmpqioKL333nuKjo7WY489JlYWujn6L2QiwQUAAIACw8nJSWazWUWKFFHJkiXl4eEhSXJ1dZXJZDI4OvsVGRkpDw8P/fjjj6pbt66ee+45jRw5ki+IN+Hk5CRJuu+++3TmzBkVL15c0dHRBkdlf+Lj4zVmzBjdd999WcotFovGjh1rUFT2KyMjwzotsUSJEpowYYJmzpyp6OhoEly3QP+FTCS4AAAAUGA4OzsrNTVVRYoU0ZQpU6zlycnJMptZneNm0tPTlZaWpoiICD366KNydnYmIXgLwcHBSkpKUrdu3TRt2jSlpKSoa9euRodld+rVq6eUlBRVqFAh27agoKD8D8jOFS9eXKdPn7a2l5ubm0aOHKl58+bpzJkzxgZnx+i/kImnKAIAAKDAuHbtmlxcXLKVJyQk6NKlSypfvrwBUdm/b7/9VmvXrlWFChU0cuRIxcTEaPbs2Zo4caLRoQGFxsWLF+Xk5KTixYtn23b06FFVq1Yt/4NyAPRfyESCCwAAAEA26enp1ql4yOratWv6+eefFRUVpYyMDGt5586dDYwKQCb6r8KJcdoAAABAIXfp0iXNmzdP77zzjqTra9ps27bN4Kjs17Rp0xQRESEnJycVKVLE+g9A/qP/QiYSXAAAAEAhN3fuXNWuXVtxcXGSpNKlS2vDhg0GR2W/YmNjNWTIEHXs2FFPPPGE9R+A/Ef/hUwkuAAAAIBCLjExUU2bNrUuzJz5NErkrEqVKiz6DdgJ+i9k4imKAAAAQCFXpEgRJSYmWr8gHj9+XB4eHgZHZX+GDRsmk8mk9PR0bd26VSVKlJCLi4ssFotMJpNmzJhhdIhAoUP/hUwsMg8AAAAUcqdOndLSpUt15swZlS9fXgkJCRo6dKjuv/9+o0OzK9HR0bfc7u/vn0+RAMhE/4VMJLgAAAAAKD09XefOnZPFYlFAQICcnZnscTOzZ8/WwIEDb1sGIH/Qf0FiiiIAAABQ6GVkZOjXX39VVFSUMjIydPDgQUlSSEiIwZHZp8jIyCyvMzIydOrUKYOiAQo3+i9kIsEFAAAAFHJTp06Vi4uLypcvb13HBtmtWbNGa9as0dWrV9WzZ09JksVikbOzs4KDgw2ODiic6L+QiQQXAAAAUMhdvHiRBdLvwJNPPqknn3xSX3zxhZ599lmjwwEg+i/8D8/OBAAAAAq5OnXq6MCBA0aH4TBIbgH2g/4LmRjBBQAAABRyVapU0YwZM5SRkSFnZ2dZLBaZTCYtW7bM6NAA4Jbov5CJBBcAAABQyC1fvlyTJk1iDRsADof+C5mYoggAAAAUcqVLl1a5cuX4cniHzp8/r2vXrkmSDh8+rG+//VaXL182OCqgcKL/QiaTxWKxGB0EAAAAAOPMmTNHUVFRqlOnjlxcXKzlISEhBkZlv4YPH64pU6YoOjpakydPVv369fXPP/9o1KhRRocGFDr0X8jEFEUAAACgkCtRooRKlCihtLQ0paWlGR2O3TObzXJyctKePXv02GOPqX379nrjjTeMDgsolOi/kIkEFwAAAFDIdenSxegQHIqTk5N27Nihbdu2acSIEZKk9PR0g6MCCif6L2RiiiIAAABQSH3yySfq1auXpkyZkuP6NZnJG2QVGRmp77//XlWqVFHz5s0VFRWlXbt2KTQ01OjQgEKD/gs3IsEFAAAAFFKnTp1SxYoVdeTIkRy3BwUF5XNEjicpKUkXL17U/fffb3QoQKFC/4Ub8RRFAAAAoJCqWLGiJOn06dMKCgrK8u/06dPGBmfHJkyYoOTkZCUlJWn48OGaO3euli1bZnRYQKFC/4UbkeACAAAACrlt27ZlK9u6dWv+B+IgkpOT5eHhoZ9//lmtW7fW1KlTdejQIaPDAgol+i9kYpF5AAAAoJDasWOHduzYoaioKE2dOtVanpKSomLFihkYmX1LT09XXFycfvrpJz399NNGhwMUSvRfuBEJLgAAAKCQqlq1qry9vZWYmKgnnnjCWu7m5saaUrfQuXNnTZ48WVWrVlVgYKAuXLigUqVKGR0WUKjQf+FGLDIPAAAAAAAAh8YaXAAAAABgg3PnzmnixIkaNmyYJOmvv/7S119/bXBUAFC4keACAAAAABssWLBAzz77rJycnCRJ999/v3bt2mVwVABQuJHgAgAAAAAbXL16VYGBgVnKzGa+WgGAkeiFAQAAAGTzzjvvGB2C3SpWrJjOnz8vk8kkSdq9e7e8vb0NjgooXJKTk/XFF19o9uzZ2rFjR5ZtixYtMigqGImnKAIAAACF1KlTp2667fTp0/kXiIPp06ePPv74Y509e1YvvfSSSpQooUGDBhkdFlCozJ07V6VLl1ajRo20ZcsW7d69W6+99ppcXFx04sQJo8ODAUhwAQAAAIXUqFGjFBQUlOO2y5cv53M0jqNkyZIaO3asUlJSZLFY5O7urg0bNujxxx83OjSg0Lhw4YJef/11SdJDDz2k1atXa+LEiXrjjTcMjgxGIcEFAAAAFFJly5ZVv379VLp06Wzb+vfvb0BEjsXNzc368/r160lwAfkoLS1NGRkZ1vXvOnXqJB8fH40fP14pKSkGRwcjsAYXAAAAUEh16dJFFoslx20vvPBCPkcDAHeufv36+u2337KUtWrVSj169JCzM2N5CiOT5Wa/0QAAAAAAd6R///6aN2+e0WEAQKFFWhMAAACA1UcffaRXX33V6DDsUo8ePaxPTvw3i8Wiq1evGhARgH+j/yrcGMEFAAAAFFJTp07N8tpisejw4cOqWbOmJGnEiBFGhAUAt0X/hRsxggsAAAAopGJjY1WmTBm1bdtWJpNJFotFp06d0hNPPGF0aABwS/RfuBGLzAMAAACF1LvvvquKFStq9erV8vDwUI0aNeTq6qqgoCAFBQUZHR4A3BT9F27ECC4AAACgkDKbzQoJCVGTJk20bNkyeXl5KT093eiwAOC26L9wI9bgAgAAACBJ2rdvn44ePapnn33W6FAAwCb0XyDBBQAAAAAAAIfGGlwAAAAAAABwaCS4AAAAAAAA4NBIcAEAAAAo1LZu3aqxY8fm+3l///13vfbaa/l+XgAoiHiKIgAAAIBC4ejRo/rss8/0999/y2w2q2zZsurZs6dh8VSvXl0ffPBBnp5jzpw52rFjh5yd//fVr3///mratGmenhcA8hsJLgAAAAAFXnJysqZMmaK+ffuqadOmSktL0++//y4XFxejQ8tzHTt21NNPP33T7RaLRRaLRWYzE3wAOC4SXAAAAAAKvH/++UeS1Lx5c0mSq6urateuLUn6888/JUnLly/Xli1b5OHhob59+6pu3bqSpNjYWC1cuFBHjx5V0aJF1bFjRwUHB0uSVq1aZR0R9uuvv6p06dLq37+/KlSoIEkaMGCAgoODtX37dl26dEkNGzZU37595erqqsOHD2v27NmaP3++dd927dpp+/btio6OVp06dTRgwAC5urpKktauXasNGzbIZDKpa9euWrBggT788EOVKlXK5vaYMGGCqlatqiNHjujUqVOaOXOm0tPTtWTJEp06dUqenp7q1q2bdaRXYmKi5s6dqyNHjiggIEC1a9fW4cOH9fbbbysqKkqvvvqqVqxYIScnJ2v9LVq0UNu2bSVJmzdv1rp163Tp0iUFBgaqX79+8vf3lyR17dpVffv21fr165WYmKhmzZqpT58+MplMkqTw8HBt2LBBFy9elK+vrwYOHKjffvtNx48f1+uvv259T0uWLJHZbFavXr1sbg8Ajo8UPQAAAIACr3Tp0jKbzfroo4/066+/KikpKcv2kydPKiAgQIsXL1bHjh01f/58WSwWSdIHH3wgX19fLViwQMOGDdOKFSt06NAh67F79+5VkyZNtGTJEjVr1kzTp09XWlqadfuOHTs0ZswYzZ49W//8849Wr1590zh/+uknjR49WnPmzNGZM2e0detWSdL+/fu1fv16jR07Vh9++KGOHDlyz22yfft29evXT8uXL5enp6cmTZqk5s2ba9GiRXrttde0ePFi/f3335KkxYsXy8XFRQsWLFD//v21ZcuWOz7Pnj17tGbNGg0bNkyLFi1StWrVsk3N3Ldvn959911Nnz5dP/30kw4cOGBtjy+//FIDBgzQsmXLNGLECBUrVkwtWrTQgQMHdPnyZUlSenq6du3apYcffvie2wWAYyLBBQAAAKDA8/Dw0MSJE2UymbRgwQL17dtXU6dO1aVLlyRJfn5+Cg4OltlsVsuWLRUXF6f4+HjFxMTo6NGjeu655+Tq6qoKFSqobdu22r59u7XuihUrqnHjxnJ2dlZISIiuXbumEydOWLe3a9dOfn5+Klq0qJ588knt3LnzpnG2b99ePj4+Klq0qOrXr6/Tp09Lknbt2qXWrVurXLlyKlKkiLp06XLH733dunXq1auXevXqpT59+ljLW7VqpXLlysnJyUn79++Xv7+/WrduLScnJ1WsWFGNGjXS7t27lZGRoZ9//lndunWTm5ubypcvr5YtW97x+cPDw/Xkk0+qbNmycnJy0pNPPqnTp08rOjrauk9oaKjuu+8++fn5qUaNGtb3vXnzZnXs2FGBgYEymUwqVaqU/P395e3trerVq+unn36SdD0BWKxYMVWsWPGO4wJQsDBFEQAAAEChULZsWQ0YMECSdPbsWc2ePVuffPKJ6tSpo+LFi1v3K1KkiCQpJSVFiYmJKlq0qNzd3a3b/fz89Mcff1hf+/r6Wn82m83y9fVVXFxclv0z+fv7KzY29qYx/jsOV1dX675xcXGqVKlSjue8nSeeeCLHNbj+XUd0dLROnDiRZXpfenq6Hn74YSUkJCg9PT3L/v7+/vr999/v6PzR0dFaunSpli9fbi2zWCyKjY21TlO8sf1TUlIkSTExMSpZsmSO9bZs2VLff/+9goOD9eOPPzJ6CyjkSHABAAAAKHTKlCmjVq1aadOmTapTp85N9/P29lZSUpKuXLliTXLFxMTIx8fHus/FixetP2dkZOjixYvy9va2lsXExGT5+d/H3ilvb+8s5/n3z3crc40r6XqyKygoSGPHjs22X0ZGhpycnHTx4kWVKVNGUtb35ObmJklKTU2Vh4eHJFlHxknXE3ydOnVSixYtbI7Rz89PFy5cyHFbw4YNtWjRIp05c0a//PKLunfvbnP9AAoOpigCAAAAKPDOnj2rdevWWRNDMTEx2rlzpypXrnzL4/z8/FS1alV98cUXunr1qv766y9t2bIlS7Lm1KlT+vnnn5Wenq5vv/1WLi4uWer97rvvdPHiRSUlJWnNmjVq0qSJzfE3adJEW7duVWRkpFJTU/XVV1/ZXMet1K9fX//884+2b9+utLQ0paWl6eTJk4qMjJTZbNZDDz2kL7/8UqmpqYqMjNS2bdusx3p6esrHx0c//vijMjIytHnz5ixJqf/85z8KCwuzrueVnJxsnVp4O23atNG6det06tQpWSwWnT9/3jq10dXVVY0aNdKHH36owMDALCPlABQ+jOACAAAAUOC5u7vrxIkTWr9+vZKTk+Xh4aH69eure/fu2rNnzy2Pfe2117Rw4UK99NJLKlq0qLp06aIHH3zQur1BgwbatWuX5syZo1KlSmnYsGFydv7fV63mzZtr0qRJiouLU4MGDfTUU0/ZHH/dunXVvn17vfXWWzKbzXrqqae0ffv2LOe5F+7u7nrzzTe1bNkyLVu2TBaLRffff7969uwpSerTp4/mzp2rfv36KSAgQK1atdLhw4etx7/00ktatGiRVqxYoTZt2qhKlSrWbQ899JBSUlL0/vvvKyYmRh4eHqpVq9YdJfqaNGmixMREffDBB4qNjVWJEiX06quvWqc2tmrVSps3b1b//v1zpR0AOC6TJfPRIAAAAAAAm6xatUrnz5/XoEGDctw+YMAAvfTSS1kSYrkhMjJSw4YN0xdffCEnJ6dcrftObN26VT/88IPefvvtfD/3v8XExGjw4MH6+OOPrdMjARROTFEEAAAAAAewZ88epaWlKSkpSZ9//rnq169vSHLLXmRkZGj9+vVq2rQpyS0ATFEEAAAAAEewadMmzZkzR2azWUFBQerbt68kaejQodZ1qf6tX79+d7WwuyNISUnRiy++KH9/f40ePdrocADYAaYoAgAAAAAAwKExRREAAAAAAAAOjQQXAAAAAAAAHBoJLgAAAAAAADg0ElwAAAAAAABwaCS4AAAAAAAA4NBIcAEAAAAAAMCh/T9YVq4zG3Z6Z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5174929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Scrutiny of the previous graph-1</a:t>
            </a:r>
            <a:endParaRPr lang="en-IN" dirty="0"/>
          </a:p>
        </p:txBody>
      </p:sp>
      <p:sp>
        <p:nvSpPr>
          <p:cNvPr id="3" name="Content Placeholder 2"/>
          <p:cNvSpPr>
            <a:spLocks noGrp="1"/>
          </p:cNvSpPr>
          <p:nvPr>
            <p:ph idx="1"/>
          </p:nvPr>
        </p:nvSpPr>
        <p:spPr>
          <a:xfrm>
            <a:off x="1024128" y="2286000"/>
            <a:ext cx="10268712" cy="4023360"/>
          </a:xfrm>
        </p:spPr>
        <p:txBody>
          <a:bodyPr>
            <a:normAutofit lnSpcReduction="10000"/>
          </a:bodyPr>
          <a:lstStyle/>
          <a:p>
            <a:pPr>
              <a:buFont typeface="Arial" panose="020B0604020202020204" pitchFamily="34" charset="0"/>
              <a:buChar char="•"/>
            </a:pPr>
            <a:r>
              <a:rPr lang="en-US" sz="2400" dirty="0">
                <a:solidFill>
                  <a:srgbClr val="000000"/>
                </a:solidFill>
                <a:latin typeface="+mj-lt"/>
              </a:rPr>
              <a:t>Most of the female customers shopped online from more than 4 years and the count is also high for the females who shopped from 2-3 years. And only few male customers shop online more than 4 years. Which means the female customers are more enthusiastic to buy products from the online shopping websites.</a:t>
            </a:r>
          </a:p>
          <a:p>
            <a:pPr>
              <a:buFont typeface="Arial" panose="020B0604020202020204" pitchFamily="34" charset="0"/>
              <a:buChar char="•"/>
            </a:pPr>
            <a:r>
              <a:rPr lang="en-US" sz="2400" dirty="0">
                <a:solidFill>
                  <a:srgbClr val="000000"/>
                </a:solidFill>
                <a:latin typeface="+mj-lt"/>
              </a:rPr>
              <a:t>Many customers whose age between 31-40 years and 21-30 years used Smartphones followed by Laptops to access the online shopping websites.</a:t>
            </a:r>
          </a:p>
          <a:p>
            <a:pPr>
              <a:buFont typeface="Arial" panose="020B0604020202020204" pitchFamily="34" charset="0"/>
              <a:buChar char="•"/>
            </a:pPr>
            <a:r>
              <a:rPr lang="en-US" sz="2400" dirty="0">
                <a:solidFill>
                  <a:srgbClr val="000000"/>
                </a:solidFill>
                <a:latin typeface="+mj-lt"/>
              </a:rPr>
              <a:t>Most of the customers access the shopping websites more than 31-40 times in 1 year through Mobile Internet to shop the products also most of the customers who used mobile internet to access the online shopping website made online purchase less than 10 times in a year. And only few of the customers used WIFI network to access the shopping store.</a:t>
            </a:r>
          </a:p>
          <a:p>
            <a:pPr>
              <a:buFont typeface="Arial" panose="020B0604020202020204" pitchFamily="34" charset="0"/>
              <a:buChar char="•"/>
            </a:pPr>
            <a:r>
              <a:rPr lang="en-US" sz="2400" dirty="0">
                <a:solidFill>
                  <a:srgbClr val="000000"/>
                </a:solidFill>
                <a:latin typeface="+mj-lt"/>
              </a:rPr>
              <a:t>Most of the customers used ecommerce websites less than 10 times in a year from the city Delhi to shop the products.</a:t>
            </a:r>
          </a:p>
          <a:p>
            <a:pPr>
              <a:buFont typeface="Arial" panose="020B0604020202020204" pitchFamily="34" charset="0"/>
              <a:buChar char="•"/>
            </a:pPr>
            <a:endParaRPr lang="en-IN" dirty="0">
              <a:latin typeface="+mj-lt"/>
            </a:endParaRPr>
          </a:p>
          <a:p>
            <a:pPr>
              <a:buFont typeface="Arial" panose="020B0604020202020204" pitchFamily="34" charset="0"/>
              <a:buChar char="•"/>
            </a:pPr>
            <a:endParaRPr lang="en-IN" dirty="0">
              <a:latin typeface="+mj-lt"/>
            </a:endParaRPr>
          </a:p>
        </p:txBody>
      </p:sp>
    </p:spTree>
    <p:extLst>
      <p:ext uri="{BB962C8B-B14F-4D97-AF65-F5344CB8AC3E}">
        <p14:creationId xmlns:p14="http://schemas.microsoft.com/office/powerpoint/2010/main" val="39018542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5081" y="192024"/>
            <a:ext cx="9138165" cy="6529379"/>
          </a:xfrm>
        </p:spPr>
      </p:pic>
    </p:spTree>
    <p:extLst>
      <p:ext uri="{BB962C8B-B14F-4D97-AF65-F5344CB8AC3E}">
        <p14:creationId xmlns:p14="http://schemas.microsoft.com/office/powerpoint/2010/main" val="18486707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9" y="201168"/>
            <a:ext cx="9720072" cy="1499616"/>
          </a:xfrm>
        </p:spPr>
        <p:txBody>
          <a:bodyPr/>
          <a:lstStyle/>
          <a:p>
            <a:r>
              <a:rPr lang="en-IN" dirty="0"/>
              <a:t>Scrutiny of the previous </a:t>
            </a:r>
            <a:r>
              <a:rPr lang="en-IN" dirty="0" smtClean="0"/>
              <a:t>graph-2</a:t>
            </a:r>
            <a:endParaRPr lang="en-IN" dirty="0"/>
          </a:p>
        </p:txBody>
      </p:sp>
      <p:sp>
        <p:nvSpPr>
          <p:cNvPr id="3" name="Content Placeholder 2"/>
          <p:cNvSpPr>
            <a:spLocks noGrp="1"/>
          </p:cNvSpPr>
          <p:nvPr>
            <p:ph idx="1"/>
          </p:nvPr>
        </p:nvSpPr>
        <p:spPr>
          <a:xfrm>
            <a:off x="1024128" y="1499616"/>
            <a:ext cx="9720073" cy="4425696"/>
          </a:xfrm>
        </p:spPr>
        <p:txBody>
          <a:bodyPr>
            <a:noAutofit/>
          </a:bodyPr>
          <a:lstStyle/>
          <a:p>
            <a:pPr algn="just">
              <a:buFont typeface="Arial" panose="020B0604020202020204" pitchFamily="34" charset="0"/>
              <a:buChar char="•"/>
            </a:pPr>
            <a:r>
              <a:rPr lang="en-US" sz="2400" dirty="0">
                <a:solidFill>
                  <a:srgbClr val="000000"/>
                </a:solidFill>
                <a:latin typeface="+mj-lt"/>
              </a:rPr>
              <a:t>The customers having their mobile screen size say 6 inches(others) have followed search engine channel to arrive at their favorite online store for the first time. Also the customers who have their screen size 5.5 inches also used search engine channel to access the online shopping store.</a:t>
            </a:r>
          </a:p>
          <a:p>
            <a:pPr algn="just">
              <a:buFont typeface="Arial" panose="020B0604020202020204" pitchFamily="34" charset="0"/>
              <a:buChar char="•"/>
            </a:pPr>
            <a:r>
              <a:rPr lang="en-US" sz="2400" dirty="0">
                <a:solidFill>
                  <a:srgbClr val="000000"/>
                </a:solidFill>
                <a:latin typeface="+mj-lt"/>
              </a:rPr>
              <a:t>Most of the customers used Smartphones 31-40 times in an year to access the ecommerce websites to shop the products.</a:t>
            </a:r>
          </a:p>
          <a:p>
            <a:pPr algn="just">
              <a:buFont typeface="Arial" panose="020B0604020202020204" pitchFamily="34" charset="0"/>
              <a:buChar char="•"/>
            </a:pPr>
            <a:r>
              <a:rPr lang="en-US" sz="2400" dirty="0">
                <a:solidFill>
                  <a:srgbClr val="000000"/>
                </a:solidFill>
                <a:latin typeface="+mj-lt"/>
              </a:rPr>
              <a:t>Many customers having windows operating system in their device ran Google chrome to access the ecommerce shopping websites and some of the customers having IOS/Mac operating system used Google chrome as well as Safari to reach the online shopping store.</a:t>
            </a:r>
          </a:p>
          <a:p>
            <a:pPr algn="just">
              <a:buFont typeface="Arial" panose="020B0604020202020204" pitchFamily="34" charset="0"/>
              <a:buChar char="•"/>
            </a:pPr>
            <a:r>
              <a:rPr lang="en-US" sz="2400" dirty="0">
                <a:solidFill>
                  <a:srgbClr val="000000"/>
                </a:solidFill>
                <a:latin typeface="+mj-lt"/>
              </a:rPr>
              <a:t>Due to Lack of trust on the ecommerce websites, sometimes most of the customers abandoned the websites and some of the customers abandoned the shopping website due to the promo code not applicable. which means, if the product is having the special price or some catalogue price rule is applicable on it. Then coupon code should not be applicable on the products.</a:t>
            </a:r>
          </a:p>
          <a:p>
            <a:pPr algn="just">
              <a:buFont typeface="Arial" panose="020B0604020202020204" pitchFamily="34" charset="0"/>
              <a:buChar char="•"/>
            </a:pPr>
            <a:r>
              <a:rPr lang="en-US" sz="2400" dirty="0">
                <a:solidFill>
                  <a:srgbClr val="000000"/>
                </a:solidFill>
                <a:latin typeface="+mj-lt"/>
              </a:rPr>
              <a:t>So it is important for the ecommerce companies to create discount price, offers, coupon codes to retain the customers</a:t>
            </a:r>
            <a:r>
              <a:rPr lang="en-US" sz="2400" dirty="0" smtClean="0">
                <a:solidFill>
                  <a:srgbClr val="000000"/>
                </a:solidFill>
                <a:latin typeface="+mj-lt"/>
              </a:rPr>
              <a:t>.</a:t>
            </a:r>
            <a:endParaRPr lang="en-IN" sz="2000" dirty="0">
              <a:latin typeface="+mj-lt"/>
            </a:endParaRPr>
          </a:p>
        </p:txBody>
      </p:sp>
    </p:spTree>
    <p:extLst>
      <p:ext uri="{BB962C8B-B14F-4D97-AF65-F5344CB8AC3E}">
        <p14:creationId xmlns:p14="http://schemas.microsoft.com/office/powerpoint/2010/main" val="40359886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8670" y="273113"/>
            <a:ext cx="8774866" cy="6584887"/>
          </a:xfrm>
        </p:spPr>
      </p:pic>
    </p:spTree>
    <p:extLst>
      <p:ext uri="{BB962C8B-B14F-4D97-AF65-F5344CB8AC3E}">
        <p14:creationId xmlns:p14="http://schemas.microsoft.com/office/powerpoint/2010/main" val="31069738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0"/>
            <a:ext cx="9720072" cy="1499616"/>
          </a:xfrm>
        </p:spPr>
        <p:txBody>
          <a:bodyPr/>
          <a:lstStyle/>
          <a:p>
            <a:r>
              <a:rPr lang="en-IN" dirty="0"/>
              <a:t>Scrutiny of the previous </a:t>
            </a:r>
            <a:r>
              <a:rPr lang="en-IN" dirty="0" smtClean="0"/>
              <a:t>graph-3</a:t>
            </a:r>
            <a:endParaRPr lang="en-IN" dirty="0"/>
          </a:p>
        </p:txBody>
      </p:sp>
      <p:sp>
        <p:nvSpPr>
          <p:cNvPr id="3" name="Content Placeholder 2"/>
          <p:cNvSpPr>
            <a:spLocks noGrp="1"/>
          </p:cNvSpPr>
          <p:nvPr>
            <p:ph idx="1"/>
          </p:nvPr>
        </p:nvSpPr>
        <p:spPr>
          <a:xfrm>
            <a:off x="1024128" y="1042416"/>
            <a:ext cx="10954512" cy="5815584"/>
          </a:xfrm>
        </p:spPr>
        <p:txBody>
          <a:bodyPr>
            <a:noAutofit/>
          </a:bodyPr>
          <a:lstStyle/>
          <a:p>
            <a:pPr algn="just">
              <a:buFont typeface="Arial" panose="020B0604020202020204" pitchFamily="34" charset="0"/>
              <a:buChar char="•"/>
            </a:pPr>
            <a:r>
              <a:rPr lang="en-US" dirty="0">
                <a:solidFill>
                  <a:srgbClr val="000000"/>
                </a:solidFill>
                <a:latin typeface="+mj-lt"/>
              </a:rPr>
              <a:t>Most customers agree that knowledge of the same product as the highlighted one is important in comparing the product and that complete information about the listed seller and the product being offered is essential for making a purchase decision. In order to purchase a product, an ecommerce website must provide complete information about the product and vendor information and only customers can compare product costs and details on different websites and usually purchase that product on a particular website.</a:t>
            </a:r>
          </a:p>
          <a:p>
            <a:pPr algn="just">
              <a:buFont typeface="Arial" panose="020B0604020202020204" pitchFamily="34" charset="0"/>
              <a:buChar char="•"/>
            </a:pPr>
            <a:r>
              <a:rPr lang="en-US" dirty="0">
                <a:solidFill>
                  <a:srgbClr val="000000"/>
                </a:solidFill>
                <a:latin typeface="+mj-lt"/>
              </a:rPr>
              <a:t>About 90% of customers agree that they should be able to navigate the website easily and the product details on the website should be clearly stated its use, lifetime, benefits etc. Then only most customers are inclined to buy those products and can buy easily.</a:t>
            </a:r>
          </a:p>
          <a:p>
            <a:pPr algn="just">
              <a:buFont typeface="Arial" panose="020B0604020202020204" pitchFamily="34" charset="0"/>
              <a:buChar char="•"/>
            </a:pPr>
            <a:r>
              <a:rPr lang="en-US" dirty="0">
                <a:solidFill>
                  <a:srgbClr val="000000"/>
                </a:solidFill>
                <a:latin typeface="+mj-lt"/>
              </a:rPr>
              <a:t>Most of the customers agree with an easy-to-use website that can be easily downloaded and processed and the capacity of these websites to download and process is much faster for customers to enjoy shopping on ecommerce websites. If these websites do not have much speed to load and process customers they do not want to buy products from this website and tend to other websites or alternatives.</a:t>
            </a:r>
          </a:p>
          <a:p>
            <a:pPr algn="just">
              <a:buFont typeface="Arial" panose="020B0604020202020204" pitchFamily="34" charset="0"/>
              <a:buChar char="•"/>
            </a:pPr>
            <a:r>
              <a:rPr lang="en-US" dirty="0">
                <a:solidFill>
                  <a:srgbClr val="000000"/>
                </a:solidFill>
                <a:latin typeface="+mj-lt"/>
              </a:rPr>
              <a:t>Most of the customers agree with the belief that online stores will fulfill their part of the task in a timely manner and most of them are very happy with the simple payment methods provided by the websites. In other words, websites should provide all possible payment methods and only customers who regularly purchase a customer payment method may not always be able to opt out of cash on delivery. So if merchants offer all kinds of payment methods then customers can make payment easily and improve the sales of ecommerce sites. And the work should also be given at a set time otherwise the payments may fail so they should give the minimum amount of time that needs to be adjusted for </a:t>
            </a:r>
            <a:r>
              <a:rPr lang="en-US" dirty="0" smtClean="0">
                <a:solidFill>
                  <a:srgbClr val="000000"/>
                </a:solidFill>
                <a:latin typeface="+mj-lt"/>
              </a:rPr>
              <a:t>all</a:t>
            </a:r>
            <a:endParaRPr lang="en-IN" dirty="0">
              <a:latin typeface="+mj-lt"/>
            </a:endParaRPr>
          </a:p>
        </p:txBody>
      </p:sp>
    </p:spTree>
    <p:extLst>
      <p:ext uri="{BB962C8B-B14F-4D97-AF65-F5344CB8AC3E}">
        <p14:creationId xmlns:p14="http://schemas.microsoft.com/office/powerpoint/2010/main" val="1329784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3372" y="2613382"/>
            <a:ext cx="9720262" cy="3293642"/>
          </a:xfrm>
        </p:spPr>
      </p:pic>
      <p:sp>
        <p:nvSpPr>
          <p:cNvPr id="6" name="TextBox 5"/>
          <p:cNvSpPr txBox="1"/>
          <p:nvPr/>
        </p:nvSpPr>
        <p:spPr>
          <a:xfrm>
            <a:off x="871105" y="775187"/>
            <a:ext cx="10724795" cy="1477328"/>
          </a:xfrm>
          <a:prstGeom prst="rect">
            <a:avLst/>
          </a:prstGeom>
          <a:noFill/>
        </p:spPr>
        <p:txBody>
          <a:bodyPr wrap="none" rtlCol="0">
            <a:spAutoFit/>
          </a:bodyPr>
          <a:lstStyle/>
          <a:p>
            <a:pPr algn="ctr"/>
            <a:r>
              <a:rPr lang="en-US" dirty="0"/>
              <a:t>The customers should satisfy with their product that they shopped from the online store then only they agreed </a:t>
            </a:r>
            <a:r>
              <a:rPr lang="en-US" dirty="0" smtClean="0"/>
              <a:t>that</a:t>
            </a:r>
          </a:p>
          <a:p>
            <a:pPr algn="ctr"/>
            <a:r>
              <a:rPr lang="en-US" dirty="0" smtClean="0"/>
              <a:t> </a:t>
            </a:r>
            <a:r>
              <a:rPr lang="en-US" dirty="0"/>
              <a:t>they got value for the money they spent. The companies should display the quality information about the </a:t>
            </a:r>
            <a:r>
              <a:rPr lang="en-US" dirty="0" smtClean="0"/>
              <a:t>products</a:t>
            </a:r>
          </a:p>
          <a:p>
            <a:pPr algn="ctr"/>
            <a:r>
              <a:rPr lang="en-US" dirty="0" smtClean="0"/>
              <a:t> </a:t>
            </a:r>
            <a:r>
              <a:rPr lang="en-US" dirty="0"/>
              <a:t>so that the customers being able to purchase their product and thinks that it worth for money and this comes under </a:t>
            </a:r>
            <a:endParaRPr lang="en-US" dirty="0" smtClean="0"/>
          </a:p>
          <a:p>
            <a:pPr algn="ctr"/>
            <a:r>
              <a:rPr lang="en-US" dirty="0" smtClean="0"/>
              <a:t>utilitarian </a:t>
            </a:r>
            <a:r>
              <a:rPr lang="en-US" dirty="0"/>
              <a:t>value.</a:t>
            </a:r>
          </a:p>
          <a:p>
            <a:pPr algn="ctr"/>
            <a:endParaRPr lang="en-IN" dirty="0"/>
          </a:p>
        </p:txBody>
      </p:sp>
    </p:spTree>
    <p:extLst>
      <p:ext uri="{BB962C8B-B14F-4D97-AF65-F5344CB8AC3E}">
        <p14:creationId xmlns:p14="http://schemas.microsoft.com/office/powerpoint/2010/main" val="27765516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normAutofit lnSpcReduction="10000"/>
          </a:bodyPr>
          <a:lstStyle/>
          <a:p>
            <a:pPr algn="just">
              <a:buFont typeface="Arial" panose="020B0604020202020204" pitchFamily="34" charset="0"/>
              <a:buChar char="•"/>
            </a:pPr>
            <a:r>
              <a:rPr lang="en-IN" sz="2400" dirty="0">
                <a:solidFill>
                  <a:srgbClr val="000000"/>
                </a:solidFill>
                <a:latin typeface="+mj-lt"/>
                <a:ea typeface="Times New Roman" panose="02020603050405020304" pitchFamily="18" charset="0"/>
                <a:cs typeface="Helvetica" panose="020B0604020202020204" pitchFamily="34" charset="0"/>
              </a:rPr>
              <a:t>The endeavour of this study is to identify the motivating factors towards online shopping and in which </a:t>
            </a:r>
            <a:r>
              <a:rPr lang="en-IN" sz="2400" dirty="0" smtClean="0">
                <a:solidFill>
                  <a:srgbClr val="000000"/>
                </a:solidFill>
                <a:latin typeface="+mj-lt"/>
                <a:ea typeface="Times New Roman" panose="02020603050405020304" pitchFamily="18" charset="0"/>
                <a:cs typeface="Helvetica" panose="020B0604020202020204" pitchFamily="34" charset="0"/>
              </a:rPr>
              <a:t>e-commerce </a:t>
            </a:r>
            <a:r>
              <a:rPr lang="en-IN" sz="2400" dirty="0">
                <a:solidFill>
                  <a:srgbClr val="000000"/>
                </a:solidFill>
                <a:latin typeface="+mj-lt"/>
                <a:ea typeface="Times New Roman" panose="02020603050405020304" pitchFamily="18" charset="0"/>
                <a:cs typeface="Helvetica" panose="020B0604020202020204" pitchFamily="34" charset="0"/>
              </a:rPr>
              <a:t>the customers likely to shop more. In this project we have investigated ecommerce quality in online businesses and develop new knowledge to understand the most important dimensions of E-retail factor for customer activation and retention.</a:t>
            </a:r>
          </a:p>
          <a:p>
            <a:pPr algn="just">
              <a:buFont typeface="Arial" panose="020B0604020202020204" pitchFamily="34" charset="0"/>
              <a:buChar char="•"/>
            </a:pPr>
            <a:r>
              <a:rPr lang="en-IN" sz="2400" dirty="0">
                <a:solidFill>
                  <a:srgbClr val="000000"/>
                </a:solidFill>
                <a:latin typeface="+mj-lt"/>
                <a:ea typeface="Times New Roman" panose="02020603050405020304" pitchFamily="18" charset="0"/>
                <a:cs typeface="Helvetica" panose="020B0604020202020204" pitchFamily="34" charset="0"/>
              </a:rPr>
              <a:t>From the analysis it was found that consumers purchasing decisions were dependent on various factors. All these motives motivate consumers to purchase products through online. According to consumers' opinions, "time saving" is the most important motivating factor for online shopping.</a:t>
            </a:r>
            <a:endParaRPr lang="en-IN" sz="2400" dirty="0">
              <a:solidFill>
                <a:srgbClr val="000000"/>
              </a:solidFill>
              <a:latin typeface="+mj-lt"/>
              <a:ea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400" dirty="0">
                <a:solidFill>
                  <a:srgbClr val="000000"/>
                </a:solidFill>
                <a:latin typeface="+mj-lt"/>
                <a:ea typeface="Times New Roman" panose="02020603050405020304" pitchFamily="18" charset="0"/>
                <a:cs typeface="Helvetica" panose="020B0604020202020204" pitchFamily="34" charset="0"/>
              </a:rPr>
              <a:t>After visualizing the data, I found Amazon is the best online store where the customers trust on buying products and it has positive impact on the customers. Also, amazon and flip kart have increased customers’ expectations. So, they are the best online retailer who makes the loyal customers and satisfies the customers</a:t>
            </a:r>
            <a:r>
              <a:rPr lang="en-IN" sz="2400" dirty="0" smtClean="0">
                <a:solidFill>
                  <a:srgbClr val="000000"/>
                </a:solidFill>
                <a:latin typeface="+mj-lt"/>
                <a:ea typeface="Times New Roman" panose="02020603050405020304" pitchFamily="18" charset="0"/>
                <a:cs typeface="Helvetica" panose="020B0604020202020204" pitchFamily="34" charset="0"/>
              </a:rPr>
              <a:t>.</a:t>
            </a:r>
            <a:endParaRPr lang="en-IN" sz="2400" dirty="0">
              <a:solidFill>
                <a:srgbClr val="000000"/>
              </a:solidFill>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876059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Customer </a:t>
            </a:r>
            <a:r>
              <a:rPr lang="en-US" dirty="0" err="1" smtClean="0"/>
              <a:t>Rentation</a:t>
            </a:r>
            <a:endParaRPr lang="en-IN" dirty="0"/>
          </a:p>
        </p:txBody>
      </p:sp>
      <p:sp>
        <p:nvSpPr>
          <p:cNvPr id="3" name="Content Placeholder 2"/>
          <p:cNvSpPr>
            <a:spLocks noGrp="1"/>
          </p:cNvSpPr>
          <p:nvPr>
            <p:ph idx="1"/>
          </p:nvPr>
        </p:nvSpPr>
        <p:spPr/>
        <p:txBody>
          <a:bodyPr/>
          <a:lstStyle/>
          <a:p>
            <a:r>
              <a:rPr lang="en-US" dirty="0"/>
              <a:t>Customer retention is a metric that measures customer loyalty, or the ability for an organization to </a:t>
            </a:r>
            <a:r>
              <a:rPr lang="en-US" dirty="0">
                <a:solidFill>
                  <a:schemeClr val="accent1">
                    <a:lumMod val="75000"/>
                  </a:schemeClr>
                </a:solidFill>
              </a:rPr>
              <a:t>keep its customers over time</a:t>
            </a:r>
            <a:r>
              <a:rPr lang="en-US" dirty="0"/>
              <a:t>. In addition to identifying the number of loyal customers, customer retention can reflect or predict customer satisfaction, repurchase behavior, customer engagement and emotional ties to a brand.</a:t>
            </a:r>
          </a:p>
          <a:p>
            <a:r>
              <a:rPr lang="en-US" dirty="0"/>
              <a:t>While </a:t>
            </a:r>
            <a:r>
              <a:rPr lang="en-US" dirty="0">
                <a:solidFill>
                  <a:schemeClr val="accent1">
                    <a:lumMod val="75000"/>
                  </a:schemeClr>
                </a:solidFill>
              </a:rPr>
              <a:t>customer relationships typically begin with an initial interaction</a:t>
            </a:r>
            <a:r>
              <a:rPr lang="en-US" dirty="0"/>
              <a:t>, customer retention metrics are related to the first purchase made by a customer and include all subsequent interactions. Once customer retention is measured, organizations can use this feedback to perform data analysis on components of </a:t>
            </a:r>
            <a:r>
              <a:rPr lang="en-US" dirty="0">
                <a:solidFill>
                  <a:schemeClr val="accent1">
                    <a:lumMod val="75000"/>
                  </a:schemeClr>
                </a:solidFill>
              </a:rPr>
              <a:t>customer experience</a:t>
            </a:r>
            <a:r>
              <a:rPr lang="en-US" dirty="0"/>
              <a:t> and customer success. For example, if a drop in customer retention is reported, an organization can use this to help identify the root cause and adjust its product offerings.</a:t>
            </a:r>
          </a:p>
        </p:txBody>
      </p:sp>
      <p:pic>
        <p:nvPicPr>
          <p:cNvPr id="1026" name="Picture 2" descr="4 Ways to Boost Your User Retention Rate | Built In NY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99575" y="379856"/>
            <a:ext cx="2686050" cy="1704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19053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024128" y="2359152"/>
            <a:ext cx="9720073" cy="4023360"/>
          </a:xfrm>
        </p:spPr>
        <p:txBody>
          <a:bodyPr>
            <a:normAutofit/>
          </a:bodyPr>
          <a:lstStyle/>
          <a:p>
            <a:pPr algn="just">
              <a:buFont typeface="Arial" panose="020B0604020202020204" pitchFamily="34" charset="0"/>
              <a:buChar char="•"/>
            </a:pPr>
            <a:r>
              <a:rPr lang="en-US" sz="2400" dirty="0">
                <a:latin typeface="+mj-lt"/>
              </a:rPr>
              <a:t> </a:t>
            </a:r>
            <a:r>
              <a:rPr lang="en-IN" sz="2400" dirty="0">
                <a:solidFill>
                  <a:srgbClr val="000000"/>
                </a:solidFill>
                <a:latin typeface="+mj-lt"/>
                <a:ea typeface="Times New Roman" panose="02020603050405020304" pitchFamily="18" charset="0"/>
                <a:cs typeface="Helvetica" panose="020B0604020202020204" pitchFamily="34" charset="0"/>
              </a:rPr>
              <a:t>It was also observed that online shopping is not trustworthy and reliable to some consumers due to only online payment system and personal privacy. In addition, online security is a major concern for the consumer particularly in terms of fraud, privacy and hacking. So, the organizers should make up their organization for better sales.</a:t>
            </a:r>
          </a:p>
          <a:p>
            <a:pPr algn="just">
              <a:buFont typeface="Arial" panose="020B0604020202020204" pitchFamily="34" charset="0"/>
              <a:buChar char="•"/>
            </a:pPr>
            <a:r>
              <a:rPr lang="en-IN" sz="2400" dirty="0">
                <a:latin typeface="+mj-lt"/>
                <a:ea typeface="Calibri" panose="020F0502020204030204" pitchFamily="34" charset="0"/>
                <a:cs typeface="Times New Roman" panose="02020603050405020304" pitchFamily="18" charset="0"/>
              </a:rPr>
              <a:t>Customer satisfaction and customer trust appeared as the outcomes of overall e-retail factor. The results of the analysis showed that e-retail factor had a positive impact on customer satisfaction</a:t>
            </a:r>
            <a:endParaRPr lang="en-IN" sz="2400" dirty="0">
              <a:solidFill>
                <a:srgbClr val="000000"/>
              </a:solidFill>
              <a:latin typeface="+mj-lt"/>
              <a:ea typeface="Times New Roman" panose="02020603050405020304" pitchFamily="18" charset="0"/>
              <a:cs typeface="Helvetica" panose="020B0604020202020204" pitchFamily="34" charset="0"/>
            </a:endParaRPr>
          </a:p>
          <a:p>
            <a:pPr>
              <a:buFont typeface="Arial" panose="020B0604020202020204" pitchFamily="34" charset="0"/>
              <a:buChar char="•"/>
            </a:pPr>
            <a:endParaRPr lang="en-IN" sz="2400" dirty="0">
              <a:latin typeface="+mj-lt"/>
            </a:endParaRPr>
          </a:p>
          <a:p>
            <a:pPr>
              <a:buFont typeface="Arial" panose="020B0604020202020204" pitchFamily="34" charset="0"/>
              <a:buChar char="•"/>
            </a:pPr>
            <a:endParaRPr lang="en-IN" sz="2400" dirty="0">
              <a:latin typeface="+mj-lt"/>
            </a:endParaRPr>
          </a:p>
        </p:txBody>
      </p:sp>
    </p:spTree>
    <p:extLst>
      <p:ext uri="{BB962C8B-B14F-4D97-AF65-F5344CB8AC3E}">
        <p14:creationId xmlns:p14="http://schemas.microsoft.com/office/powerpoint/2010/main" val="22744908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Why is customer retention </a:t>
            </a:r>
            <a:r>
              <a:rPr lang="en-US" dirty="0" smtClean="0"/>
              <a:t>important</a:t>
            </a:r>
            <a:endParaRPr lang="en-IN" dirty="0"/>
          </a:p>
        </p:txBody>
      </p:sp>
      <p:sp>
        <p:nvSpPr>
          <p:cNvPr id="3" name="Content Placeholder 2"/>
          <p:cNvSpPr>
            <a:spLocks noGrp="1"/>
          </p:cNvSpPr>
          <p:nvPr>
            <p:ph idx="1"/>
          </p:nvPr>
        </p:nvSpPr>
        <p:spPr/>
        <p:txBody>
          <a:bodyPr/>
          <a:lstStyle/>
          <a:p>
            <a:r>
              <a:rPr lang="en-US" dirty="0" smtClean="0"/>
              <a:t>If </a:t>
            </a:r>
            <a:r>
              <a:rPr lang="en-US" dirty="0"/>
              <a:t>an organization does not focus on customer retention but instead focuses solely on expanding its customer base, it is </a:t>
            </a:r>
            <a:r>
              <a:rPr lang="en-US" dirty="0">
                <a:solidFill>
                  <a:schemeClr val="accent1">
                    <a:lumMod val="75000"/>
                  </a:schemeClr>
                </a:solidFill>
              </a:rPr>
              <a:t>potentially losing out on repeat customers</a:t>
            </a:r>
            <a:r>
              <a:rPr lang="en-US" dirty="0"/>
              <a:t>. While the process of gaining new customers, or customer acquisition, is important, it is also much more expensive. Maintaining customers and transitioning them into recurring customers is just as important of a process as gaining new ones.</a:t>
            </a:r>
            <a:endParaRPr lang="en-IN" dirty="0"/>
          </a:p>
        </p:txBody>
      </p:sp>
    </p:spTree>
    <p:extLst>
      <p:ext uri="{BB962C8B-B14F-4D97-AF65-F5344CB8AC3E}">
        <p14:creationId xmlns:p14="http://schemas.microsoft.com/office/powerpoint/2010/main" val="3305074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Customer retention </a:t>
            </a:r>
            <a:r>
              <a:rPr lang="en-IN" dirty="0" smtClean="0"/>
              <a:t>strategies</a:t>
            </a:r>
            <a:endParaRPr lang="en-IN" dirty="0"/>
          </a:p>
        </p:txBody>
      </p:sp>
      <p:sp>
        <p:nvSpPr>
          <p:cNvPr id="3" name="Content Placeholder 2"/>
          <p:cNvSpPr>
            <a:spLocks noGrp="1"/>
          </p:cNvSpPr>
          <p:nvPr>
            <p:ph idx="1"/>
          </p:nvPr>
        </p:nvSpPr>
        <p:spPr/>
        <p:txBody>
          <a:bodyPr>
            <a:normAutofit lnSpcReduction="10000"/>
          </a:bodyPr>
          <a:lstStyle/>
          <a:p>
            <a:r>
              <a:rPr lang="en-US" b="1" dirty="0" smtClean="0"/>
              <a:t>Offer personalized service.</a:t>
            </a:r>
            <a:r>
              <a:rPr lang="en-US" dirty="0" smtClean="0"/>
              <a:t> Personalizing services to the customer can improve a customer's experience and lead them to become repeat customers.</a:t>
            </a:r>
          </a:p>
          <a:p>
            <a:r>
              <a:rPr lang="en-US" b="1" dirty="0" smtClean="0"/>
              <a:t>Use </a:t>
            </a:r>
            <a:r>
              <a:rPr lang="en-US" b="1" dirty="0"/>
              <a:t>data to provide personalized support interactions.</a:t>
            </a:r>
            <a:r>
              <a:rPr lang="en-US" dirty="0"/>
              <a:t> Data gathered about customers can help aid organizations in knowing their preferences, enabling them to build more personalized services.</a:t>
            </a:r>
          </a:p>
          <a:p>
            <a:r>
              <a:rPr lang="en-US" b="1" dirty="0"/>
              <a:t>Build trust.</a:t>
            </a:r>
            <a:r>
              <a:rPr lang="en-US" dirty="0"/>
              <a:t> Building relationships with customers will help increase </a:t>
            </a:r>
            <a:r>
              <a:rPr lang="en-US" dirty="0">
                <a:solidFill>
                  <a:schemeClr val="accent1">
                    <a:lumMod val="75000"/>
                  </a:schemeClr>
                </a:solidFill>
              </a:rPr>
              <a:t>brand loyalty</a:t>
            </a:r>
            <a:r>
              <a:rPr lang="en-US" dirty="0"/>
              <a:t> and trust.</a:t>
            </a:r>
          </a:p>
          <a:p>
            <a:r>
              <a:rPr lang="en-US" b="1" dirty="0"/>
              <a:t>Use social media.</a:t>
            </a:r>
            <a:r>
              <a:rPr lang="en-US" dirty="0"/>
              <a:t> Social media sites such as Twitter, LinkedIn and Facebook can help an organization reach out to its customers, build relationships and trust, and even respond to </a:t>
            </a:r>
            <a:r>
              <a:rPr lang="en-US" dirty="0">
                <a:solidFill>
                  <a:schemeClr val="accent1">
                    <a:lumMod val="75000"/>
                  </a:schemeClr>
                </a:solidFill>
              </a:rPr>
              <a:t>customer support</a:t>
            </a:r>
            <a:r>
              <a:rPr lang="en-US" dirty="0"/>
              <a:t> queries.</a:t>
            </a:r>
          </a:p>
          <a:p>
            <a:r>
              <a:rPr lang="en-US" b="1" dirty="0"/>
              <a:t>Incentivize loyalty.</a:t>
            </a:r>
            <a:r>
              <a:rPr lang="en-US" dirty="0"/>
              <a:t> This can be done through </a:t>
            </a:r>
            <a:r>
              <a:rPr lang="en-US" dirty="0">
                <a:solidFill>
                  <a:schemeClr val="accent1">
                    <a:lumMod val="75000"/>
                  </a:schemeClr>
                </a:solidFill>
              </a:rPr>
              <a:t>customer loyalty programs or by offering discounts or credit</a:t>
            </a:r>
            <a:r>
              <a:rPr lang="en-US" dirty="0" smtClean="0"/>
              <a:t>.</a:t>
            </a:r>
          </a:p>
        </p:txBody>
      </p:sp>
    </p:spTree>
    <p:extLst>
      <p:ext uri="{BB962C8B-B14F-4D97-AF65-F5344CB8AC3E}">
        <p14:creationId xmlns:p14="http://schemas.microsoft.com/office/powerpoint/2010/main" val="2297990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IN" dirty="0"/>
          </a:p>
        </p:txBody>
      </p:sp>
      <p:sp>
        <p:nvSpPr>
          <p:cNvPr id="3" name="Content Placeholder 2"/>
          <p:cNvSpPr>
            <a:spLocks noGrp="1"/>
          </p:cNvSpPr>
          <p:nvPr>
            <p:ph idx="1"/>
          </p:nvPr>
        </p:nvSpPr>
        <p:spPr>
          <a:xfrm>
            <a:off x="1024128" y="1993392"/>
            <a:ext cx="9720073" cy="4443984"/>
          </a:xfrm>
        </p:spPr>
        <p:txBody>
          <a:bodyPr>
            <a:normAutofit/>
          </a:bodyPr>
          <a:lstStyle/>
          <a:p>
            <a:pPr algn="just">
              <a:buFont typeface="Arial" panose="020B0604020202020204" pitchFamily="34" charset="0"/>
              <a:buChar char="•"/>
            </a:pPr>
            <a:r>
              <a:rPr lang="en-IN" dirty="0">
                <a:solidFill>
                  <a:schemeClr val="tx1">
                    <a:lumMod val="95000"/>
                    <a:lumOff val="5000"/>
                  </a:schemeClr>
                </a:solidFill>
                <a:latin typeface="+mj-lt"/>
                <a:ea typeface="Calibri" panose="020F0502020204030204" pitchFamily="34" charset="0"/>
                <a:cs typeface="Times New Roman" panose="02020603050405020304" pitchFamily="18" charset="0"/>
              </a:rPr>
              <a:t>The online purchasing rate increasing day by day. Customers’ satisfaction is most important for any business development. The first question that comes into our mind is “What individual factors motivate a buyer to purchase online as well as restrain to purchase online?”. </a:t>
            </a:r>
            <a:endParaRPr lang="en-IN" dirty="0">
              <a:solidFill>
                <a:schemeClr val="tx1">
                  <a:lumMod val="95000"/>
                  <a:lumOff val="5000"/>
                </a:schemeClr>
              </a:solidFill>
              <a:latin typeface="+mj-lt"/>
              <a:cs typeface="Times New Roman" panose="02020603050405020304" pitchFamily="18" charset="0"/>
            </a:endParaRPr>
          </a:p>
          <a:p>
            <a:pPr algn="just">
              <a:buFont typeface="Arial" panose="020B0604020202020204" pitchFamily="34" charset="0"/>
              <a:buChar char="•"/>
            </a:pPr>
            <a:r>
              <a:rPr lang="en-IN" dirty="0">
                <a:solidFill>
                  <a:schemeClr val="tx1">
                    <a:lumMod val="95000"/>
                    <a:lumOff val="5000"/>
                  </a:schemeClr>
                </a:solidFill>
                <a:latin typeface="+mj-lt"/>
                <a:ea typeface="Calibri" panose="020F0502020204030204" pitchFamily="34" charset="0"/>
                <a:cs typeface="Calibri" panose="020F0502020204030204" pitchFamily="34"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r>
              <a:rPr lang="en-IN" dirty="0" smtClean="0">
                <a:solidFill>
                  <a:schemeClr val="tx1">
                    <a:lumMod val="95000"/>
                    <a:lumOff val="5000"/>
                  </a:schemeClr>
                </a:solidFill>
                <a:latin typeface="+mj-lt"/>
                <a:ea typeface="Calibri" panose="020F0502020204030204" pitchFamily="34" charset="0"/>
                <a:cs typeface="Calibri" panose="020F0502020204030204" pitchFamily="34" charset="0"/>
              </a:rPr>
              <a:t>.</a:t>
            </a:r>
            <a:endParaRPr lang="en-IN" dirty="0">
              <a:solidFill>
                <a:schemeClr val="tx1">
                  <a:lumMod val="95000"/>
                  <a:lumOff val="5000"/>
                </a:schemeClr>
              </a:solidFill>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71854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2144" y="109728"/>
            <a:ext cx="9720073" cy="4023360"/>
          </a:xfrm>
        </p:spPr>
        <p:txBody>
          <a:bodyPr/>
          <a:lstStyle/>
          <a:p>
            <a:pPr algn="just">
              <a:lnSpc>
                <a:spcPct val="107000"/>
              </a:lnSpc>
              <a:spcAft>
                <a:spcPts val="800"/>
              </a:spcAft>
            </a:pPr>
            <a:r>
              <a:rPr lang="en-IN" sz="2400" b="1" dirty="0">
                <a:solidFill>
                  <a:schemeClr val="tx1">
                    <a:lumMod val="95000"/>
                    <a:lumOff val="5000"/>
                  </a:schemeClr>
                </a:solidFill>
                <a:latin typeface="+mj-lt"/>
                <a:ea typeface="Calibri" panose="020F0502020204030204" pitchFamily="34" charset="0"/>
                <a:cs typeface="Calibri" panose="020F0502020204030204" pitchFamily="34" charset="0"/>
              </a:rPr>
              <a:t>Utilitarian value: </a:t>
            </a:r>
            <a:r>
              <a:rPr lang="en-IN" sz="2400" dirty="0">
                <a:solidFill>
                  <a:schemeClr val="tx1">
                    <a:lumMod val="95000"/>
                    <a:lumOff val="5000"/>
                  </a:schemeClr>
                </a:solidFill>
                <a:latin typeface="+mj-lt"/>
                <a:ea typeface="Calibri" panose="020F0502020204030204" pitchFamily="34" charset="0"/>
                <a:cs typeface="Times New Roman" panose="02020603050405020304" pitchFamily="18" charset="0"/>
              </a:rPr>
              <a:t>Utilitarian value is an objective value which provides some functional benefits to the consumers and helps consumers to accomplish practical tasks.</a:t>
            </a:r>
          </a:p>
          <a:p>
            <a:pPr algn="just">
              <a:lnSpc>
                <a:spcPct val="107000"/>
              </a:lnSpc>
              <a:spcAft>
                <a:spcPts val="800"/>
              </a:spcAft>
            </a:pPr>
            <a:endParaRPr lang="en-IN" dirty="0">
              <a:solidFill>
                <a:schemeClr val="tx1">
                  <a:lumMod val="95000"/>
                  <a:lumOff val="5000"/>
                </a:schemeClr>
              </a:solidFill>
              <a:latin typeface="+mj-lt"/>
              <a:ea typeface="Calibri" panose="020F0502020204030204" pitchFamily="34" charset="0"/>
              <a:cs typeface="Times New Roman" panose="02020603050405020304" pitchFamily="18" charset="0"/>
            </a:endParaRPr>
          </a:p>
          <a:p>
            <a:pPr algn="just">
              <a:lnSpc>
                <a:spcPct val="107000"/>
              </a:lnSpc>
              <a:spcAft>
                <a:spcPts val="800"/>
              </a:spcAft>
            </a:pPr>
            <a:r>
              <a:rPr lang="en-IN" sz="2400" b="1" dirty="0">
                <a:solidFill>
                  <a:schemeClr val="tx1">
                    <a:lumMod val="95000"/>
                    <a:lumOff val="5000"/>
                  </a:schemeClr>
                </a:solidFill>
                <a:latin typeface="+mj-lt"/>
                <a:ea typeface="Calibri" panose="020F0502020204030204" pitchFamily="34" charset="0"/>
                <a:cs typeface="Times New Roman" panose="02020603050405020304" pitchFamily="18" charset="0"/>
              </a:rPr>
              <a:t>Hedonistic value</a:t>
            </a:r>
            <a:r>
              <a:rPr lang="en-IN" sz="2000" b="1" dirty="0">
                <a:solidFill>
                  <a:schemeClr val="tx1">
                    <a:lumMod val="95000"/>
                    <a:lumOff val="5000"/>
                  </a:schemeClr>
                </a:solidFill>
                <a:latin typeface="+mj-lt"/>
                <a:ea typeface="Calibri" panose="020F0502020204030204" pitchFamily="34" charset="0"/>
                <a:cs typeface="Times New Roman" panose="02020603050405020304" pitchFamily="18" charset="0"/>
              </a:rPr>
              <a:t>:</a:t>
            </a:r>
            <a:r>
              <a:rPr lang="en-IN" sz="2000" dirty="0">
                <a:solidFill>
                  <a:schemeClr val="tx1">
                    <a:lumMod val="95000"/>
                    <a:lumOff val="5000"/>
                  </a:schemeClr>
                </a:solidFill>
                <a:latin typeface="+mj-lt"/>
                <a:ea typeface="Calibri" panose="020F0502020204030204" pitchFamily="34" charset="0"/>
                <a:cs typeface="Times New Roman" panose="02020603050405020304" pitchFamily="18" charset="0"/>
              </a:rPr>
              <a:t> </a:t>
            </a:r>
            <a:r>
              <a:rPr lang="en-IN" sz="2400" dirty="0">
                <a:solidFill>
                  <a:schemeClr val="tx1">
                    <a:lumMod val="95000"/>
                    <a:lumOff val="5000"/>
                  </a:schemeClr>
                </a:solidFill>
                <a:latin typeface="+mj-lt"/>
                <a:ea typeface="Calibri" panose="020F0502020204030204" pitchFamily="34" charset="0"/>
                <a:cs typeface="Times New Roman" panose="02020603050405020304" pitchFamily="18" charset="0"/>
              </a:rPr>
              <a:t>Hedonistic value is subjective (Psychological) value which provides an experiential satisfaction. In other words, the immediate psychological gratification that comes from experiencing some activity or from consumption of a product.</a:t>
            </a:r>
          </a:p>
          <a:p>
            <a:pPr>
              <a:lnSpc>
                <a:spcPct val="107000"/>
              </a:lnSpc>
              <a:spcAft>
                <a:spcPts val="800"/>
              </a:spcAft>
            </a:pPr>
            <a:endParaRPr lang="en-IN" sz="2000" dirty="0">
              <a:latin typeface="+mj-lt"/>
              <a:ea typeface="Calibri" panose="020F0502020204030204" pitchFamily="34" charset="0"/>
              <a:cs typeface="Times New Roman" panose="02020603050405020304" pitchFamily="18" charset="0"/>
            </a:endParaRPr>
          </a:p>
          <a:p>
            <a:endParaRPr lang="en-IN" dirty="0">
              <a:latin typeface="+mj-lt"/>
            </a:endParaRPr>
          </a:p>
        </p:txBody>
      </p:sp>
      <p:pic>
        <p:nvPicPr>
          <p:cNvPr id="4" name="Picture 3" descr="https://www.researchgate.net/profile/Vikas_Kumar146/publication/346412647/figure/fig1/AS:962618307145728@1606517497246/Proposed-customer-retention-model_W640.jpg"/>
          <p:cNvPicPr/>
          <p:nvPr/>
        </p:nvPicPr>
        <p:blipFill>
          <a:blip r:embed="rId2">
            <a:extLst>
              <a:ext uri="{28A0092B-C50C-407E-A947-70E740481C1C}">
                <a14:useLocalDpi xmlns:a14="http://schemas.microsoft.com/office/drawing/2010/main" val="0"/>
              </a:ext>
            </a:extLst>
          </a:blip>
          <a:srcRect/>
          <a:stretch>
            <a:fillRect/>
          </a:stretch>
        </p:blipFill>
        <p:spPr bwMode="auto">
          <a:xfrm>
            <a:off x="3146425" y="3891026"/>
            <a:ext cx="5731510" cy="2623820"/>
          </a:xfrm>
          <a:prstGeom prst="rect">
            <a:avLst/>
          </a:prstGeom>
          <a:noFill/>
          <a:ln>
            <a:noFill/>
          </a:ln>
        </p:spPr>
      </p:pic>
    </p:spTree>
    <p:extLst>
      <p:ext uri="{BB962C8B-B14F-4D97-AF65-F5344CB8AC3E}">
        <p14:creationId xmlns:p14="http://schemas.microsoft.com/office/powerpoint/2010/main" val="2848742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Comprehension</a:t>
            </a:r>
            <a:endParaRPr lang="en-IN" dirty="0"/>
          </a:p>
        </p:txBody>
      </p:sp>
      <p:sp>
        <p:nvSpPr>
          <p:cNvPr id="3" name="Content Placeholder 2"/>
          <p:cNvSpPr>
            <a:spLocks noGrp="1"/>
          </p:cNvSpPr>
          <p:nvPr>
            <p:ph idx="1"/>
          </p:nvPr>
        </p:nvSpPr>
        <p:spPr/>
        <p:txBody>
          <a:bodyPr>
            <a:normAutofit/>
          </a:bodyPr>
          <a:lstStyle/>
          <a:p>
            <a:pPr algn="just">
              <a:lnSpc>
                <a:spcPct val="107000"/>
              </a:lnSpc>
              <a:spcAft>
                <a:spcPts val="800"/>
              </a:spcAft>
              <a:buFont typeface="Arial" panose="020B0604020202020204" pitchFamily="34" charset="0"/>
              <a:buChar char="•"/>
            </a:pPr>
            <a:r>
              <a:rPr lang="en-IN" sz="2400" dirty="0">
                <a:solidFill>
                  <a:schemeClr val="tx1">
                    <a:lumMod val="95000"/>
                    <a:lumOff val="5000"/>
                  </a:schemeClr>
                </a:solidFill>
                <a:latin typeface="+mj-lt"/>
                <a:ea typeface="Calibri" panose="020F0502020204030204" pitchFamily="34" charset="0"/>
                <a:cs typeface="Times New Roman" panose="02020603050405020304" pitchFamily="18" charset="0"/>
              </a:rPr>
              <a:t>The problem statement examined how customers form expectations on technology based self-service quality and suggested five main attributes of ecommerce store quality, that are </a:t>
            </a:r>
            <a:r>
              <a:rPr lang="en-IN" sz="2400" dirty="0">
                <a:solidFill>
                  <a:schemeClr val="tx1">
                    <a:lumMod val="95000"/>
                    <a:lumOff val="5000"/>
                  </a:schemeClr>
                </a:solidFill>
                <a:latin typeface="+mj-lt"/>
                <a:ea typeface="Calibri" panose="020F0502020204030204" pitchFamily="34" charset="0"/>
                <a:cs typeface="Calibri" panose="020F0502020204030204" pitchFamily="34" charset="0"/>
              </a:rPr>
              <a:t>service quality, system quality, information quality, trust and net benefit. </a:t>
            </a:r>
          </a:p>
          <a:p>
            <a:pPr algn="just">
              <a:lnSpc>
                <a:spcPct val="107000"/>
              </a:lnSpc>
              <a:spcAft>
                <a:spcPts val="800"/>
              </a:spcAft>
              <a:buFont typeface="Arial" panose="020B0604020202020204" pitchFamily="34" charset="0"/>
              <a:buChar char="•"/>
            </a:pPr>
            <a:r>
              <a:rPr lang="en-IN" sz="2400" spc="5" dirty="0">
                <a:solidFill>
                  <a:schemeClr val="tx1">
                    <a:lumMod val="95000"/>
                    <a:lumOff val="5000"/>
                  </a:schemeClr>
                </a:solidFill>
                <a:latin typeface="+mj-lt"/>
                <a:ea typeface="Calibri" panose="020F0502020204030204" pitchFamily="34" charset="0"/>
                <a:cs typeface="Open Sans" panose="020B0606030504020204" pitchFamily="34" charset="0"/>
              </a:rPr>
              <a:t>Many businesses focus on customer loyalty programs to remain competitive in today's marketplaces and explore innovative ways to keep their existing customers engaged. Customer retention is a simple concept. Yet, it often requires effort from every department to improve the customer experience and build lasting trust. So, what is customer retention and why it is so important. Let’s know about it by analysing the problem.</a:t>
            </a:r>
            <a:endParaRPr lang="en-IN" sz="2400" dirty="0">
              <a:solidFill>
                <a:schemeClr val="tx1">
                  <a:lumMod val="95000"/>
                  <a:lumOff val="5000"/>
                </a:schemeClr>
              </a:solidFill>
              <a:latin typeface="+mj-lt"/>
            </a:endParaRPr>
          </a:p>
          <a:p>
            <a:pPr>
              <a:buFont typeface="Arial" panose="020B0604020202020204" pitchFamily="34" charset="0"/>
              <a:buChar char="•"/>
            </a:pPr>
            <a:endParaRPr lang="en-IN" dirty="0">
              <a:latin typeface="+mj-lt"/>
            </a:endParaRPr>
          </a:p>
        </p:txBody>
      </p:sp>
    </p:spTree>
    <p:extLst>
      <p:ext uri="{BB962C8B-B14F-4D97-AF65-F5344CB8AC3E}">
        <p14:creationId xmlns:p14="http://schemas.microsoft.com/office/powerpoint/2010/main" val="4145841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IN" dirty="0"/>
          </a:p>
        </p:txBody>
      </p:sp>
      <p:pic>
        <p:nvPicPr>
          <p:cNvPr id="2050" name="Picture 2" descr="Difference between Data Analysis and Statistical Analysis -  DataScienceCentral.co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64084" y="2084832"/>
            <a:ext cx="5036916" cy="4633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1864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ea typeface="Cambria" panose="02040503050406030204" pitchFamily="18" charset="0"/>
              </a:rPr>
              <a:t>EDA: Exploratory </a:t>
            </a:r>
            <a:r>
              <a:rPr lang="en-US" cap="none" dirty="0">
                <a:ea typeface="Cambria" panose="02040503050406030204" pitchFamily="18" charset="0"/>
              </a:rPr>
              <a:t>Data Analysis </a:t>
            </a:r>
            <a:endParaRPr lang="en-IN"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latin typeface="+mj-lt"/>
                <a:ea typeface="Cambria" panose="02040503050406030204" pitchFamily="18" charset="0"/>
              </a:rPr>
              <a:t>First I have imported necessary libraries and loaded the dataset</a:t>
            </a:r>
          </a:p>
          <a:p>
            <a:pPr>
              <a:buFont typeface="Arial" panose="020B0604020202020204" pitchFamily="34" charset="0"/>
              <a:buChar char="•"/>
            </a:pPr>
            <a:r>
              <a:rPr lang="en-US" dirty="0">
                <a:latin typeface="+mj-lt"/>
                <a:ea typeface="Cambria" panose="02040503050406030204" pitchFamily="18" charset="0"/>
              </a:rPr>
              <a:t>Then checked the shape of the dataset, we are having 269 rows and 71 different columns.</a:t>
            </a:r>
          </a:p>
          <a:p>
            <a:pPr>
              <a:buFont typeface="Arial" panose="020B0604020202020204" pitchFamily="34" charset="0"/>
              <a:buChar char="•"/>
            </a:pPr>
            <a:r>
              <a:rPr lang="en-US" dirty="0">
                <a:latin typeface="+mj-lt"/>
                <a:ea typeface="Cambria" panose="02040503050406030204" pitchFamily="18" charset="0"/>
              </a:rPr>
              <a:t>We don’t have any null values in our dataset.</a:t>
            </a:r>
          </a:p>
          <a:p>
            <a:pPr>
              <a:buFont typeface="Arial" panose="020B0604020202020204" pitchFamily="34" charset="0"/>
              <a:buChar char="•"/>
            </a:pPr>
            <a:r>
              <a:rPr lang="en-US" dirty="0">
                <a:latin typeface="+mj-lt"/>
                <a:ea typeface="Cambria" panose="02040503050406030204" pitchFamily="18" charset="0"/>
              </a:rPr>
              <a:t>By checking data types we came to know that all the columns are with ‘object’ data type except the column representing the pin code of the city. I will convert it to ‘object’ type.</a:t>
            </a:r>
          </a:p>
          <a:p>
            <a:pPr>
              <a:buFont typeface="Arial" panose="020B0604020202020204" pitchFamily="34" charset="0"/>
              <a:buChar char="•"/>
            </a:pPr>
            <a:r>
              <a:rPr lang="en-US" dirty="0">
                <a:latin typeface="+mj-lt"/>
                <a:ea typeface="Cambria" panose="02040503050406030204" pitchFamily="18" charset="0"/>
              </a:rPr>
              <a:t>In column “How do you access the internet while shopping on-line?” I observed two categories, Mobile internet and Mobile Internet, which are carrying same information, so I have combined these two.</a:t>
            </a:r>
            <a:endParaRPr lang="en-IN" dirty="0">
              <a:latin typeface="+mj-lt"/>
              <a:ea typeface="Cambria" panose="02040503050406030204" pitchFamily="18" charset="0"/>
            </a:endParaRPr>
          </a:p>
          <a:p>
            <a:endParaRPr lang="en-IN" dirty="0">
              <a:latin typeface="+mj-lt"/>
            </a:endParaRPr>
          </a:p>
        </p:txBody>
      </p:sp>
    </p:spTree>
    <p:extLst>
      <p:ext uri="{BB962C8B-B14F-4D97-AF65-F5344CB8AC3E}">
        <p14:creationId xmlns:p14="http://schemas.microsoft.com/office/powerpoint/2010/main" val="25069850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docProps/app.xml><?xml version="1.0" encoding="utf-8"?>
<Properties xmlns="http://schemas.openxmlformats.org/officeDocument/2006/extended-properties" xmlns:vt="http://schemas.openxmlformats.org/officeDocument/2006/docPropsVTypes">
  <Template>Integral</Template>
  <TotalTime>82</TotalTime>
  <Words>1635</Words>
  <Application>Microsoft Office PowerPoint</Application>
  <PresentationFormat>Widescreen</PresentationFormat>
  <Paragraphs>61</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Calibri</vt:lpstr>
      <vt:lpstr>Cambria</vt:lpstr>
      <vt:lpstr>Helvetica</vt:lpstr>
      <vt:lpstr>Open Sans</vt:lpstr>
      <vt:lpstr>Times New Roman</vt:lpstr>
      <vt:lpstr>Tw Cen MT</vt:lpstr>
      <vt:lpstr>Tw Cen MT Condensed</vt:lpstr>
      <vt:lpstr>Wingdings 3</vt:lpstr>
      <vt:lpstr>Integral</vt:lpstr>
      <vt:lpstr>Customer Rentation Project</vt:lpstr>
      <vt:lpstr>What’s Customer Rentation</vt:lpstr>
      <vt:lpstr>Why is customer retention important</vt:lpstr>
      <vt:lpstr>Customer retention strategies</vt:lpstr>
      <vt:lpstr>Problem Statement</vt:lpstr>
      <vt:lpstr>PowerPoint Presentation</vt:lpstr>
      <vt:lpstr>Problem Comprehension</vt:lpstr>
      <vt:lpstr>Data Analysis</vt:lpstr>
      <vt:lpstr>EDA: Exploratory Data Analysis </vt:lpstr>
      <vt:lpstr>EDA</vt:lpstr>
      <vt:lpstr>VIsulaisation</vt:lpstr>
      <vt:lpstr>PowerPoint Presentation</vt:lpstr>
      <vt:lpstr>Scrutiny of the previous graph-1</vt:lpstr>
      <vt:lpstr>PowerPoint Presentation</vt:lpstr>
      <vt:lpstr>Scrutiny of the previous graph-2</vt:lpstr>
      <vt:lpstr>PowerPoint Presentation</vt:lpstr>
      <vt:lpstr>Scrutiny of the previous graph-3</vt:lpstr>
      <vt:lpstr>PowerPoint Presentation</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Rentation Project</dc:title>
  <dc:creator>ITACHI UCHIHA</dc:creator>
  <cp:lastModifiedBy>ITACHI UCHIHA</cp:lastModifiedBy>
  <cp:revision>7</cp:revision>
  <dcterms:created xsi:type="dcterms:W3CDTF">2022-02-11T16:40:17Z</dcterms:created>
  <dcterms:modified xsi:type="dcterms:W3CDTF">2022-02-11T18:02:39Z</dcterms:modified>
</cp:coreProperties>
</file>