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37"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93" d="100"/>
          <a:sy n="93" d="100"/>
        </p:scale>
        <p:origin x="77" y="10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2177766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4/13/2022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4805438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4/13/2022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8864149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4/13/2022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692602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4/13/2022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845822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AAD347D-5ACD-4C99-B74B-A9C85AD731AF}" type="datetimeFigureOut">
              <a:rPr lang="en-US" smtClean="0"/>
              <a:t>4/13/2022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5442564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AAD347D-5ACD-4C99-B74B-A9C85AD731AF}" type="datetimeFigureOut">
              <a:rPr lang="en-US" smtClean="0"/>
              <a:t>4/13/2022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7925935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2004192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4360649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470521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016835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4/13/2022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5755025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4/13/2022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6353488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4/13/2022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3700087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4/13/2022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684659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6449148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2509789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AAD347D-5ACD-4C99-B74B-A9C85AD731AF}" type="datetimeFigureOut">
              <a:rPr lang="en-US" smtClean="0"/>
              <a:t>4/13/2022</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28838469"/>
      </p:ext>
    </p:extLst>
  </p:cSld>
  <p:clrMap bg1="dk1" tx1="lt1" bg2="dk2" tx2="lt2" accent1="accent1" accent2="accent2" accent3="accent3" accent4="accent4" accent5="accent5" accent6="accent6" hlink="hlink" folHlink="folHlink"/>
  <p:sldLayoutIdLst>
    <p:sldLayoutId id="2147483938" r:id="rId1"/>
    <p:sldLayoutId id="2147483939" r:id="rId2"/>
    <p:sldLayoutId id="2147483940" r:id="rId3"/>
    <p:sldLayoutId id="2147483941" r:id="rId4"/>
    <p:sldLayoutId id="2147483942" r:id="rId5"/>
    <p:sldLayoutId id="2147483943" r:id="rId6"/>
    <p:sldLayoutId id="2147483944" r:id="rId7"/>
    <p:sldLayoutId id="2147483945" r:id="rId8"/>
    <p:sldLayoutId id="2147483946" r:id="rId9"/>
    <p:sldLayoutId id="2147483947" r:id="rId10"/>
    <p:sldLayoutId id="2147483948" r:id="rId11"/>
    <p:sldLayoutId id="2147483949" r:id="rId12"/>
    <p:sldLayoutId id="2147483950" r:id="rId13"/>
    <p:sldLayoutId id="2147483951" r:id="rId14"/>
    <p:sldLayoutId id="2147483952" r:id="rId15"/>
    <p:sldLayoutId id="2147483953" r:id="rId16"/>
    <p:sldLayoutId id="2147483954" r:id="rId17"/>
  </p:sldLayoutIdLst>
  <p:transition>
    <p:fade thruBlk="1"/>
  </p:transition>
  <p:timing>
    <p:tnLst>
      <p:par>
        <p:cTn id="1" dur="indefinite" restart="never" nodeType="tmRoot"/>
      </p:par>
    </p:tnLst>
  </p:timing>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i="1" dirty="0" smtClean="0"/>
              <a:t>Presentation on</a:t>
            </a:r>
            <a:br>
              <a:rPr lang="en-US" sz="2800" i="1" dirty="0" smtClean="0"/>
            </a:br>
            <a:r>
              <a:rPr lang="en-US" sz="2800" i="1" dirty="0" smtClean="0"/>
              <a:t/>
            </a:r>
            <a:br>
              <a:rPr lang="en-US" sz="2800" i="1" dirty="0" smtClean="0"/>
            </a:br>
            <a:r>
              <a:rPr lang="en-US" sz="4400" b="1" dirty="0" smtClean="0"/>
              <a:t>Micro credit defaulter project</a:t>
            </a:r>
            <a:endParaRPr lang="en-US" sz="4400" b="1" dirty="0"/>
          </a:p>
        </p:txBody>
      </p:sp>
      <p:sp>
        <p:nvSpPr>
          <p:cNvPr id="3" name="Subtitle 2"/>
          <p:cNvSpPr>
            <a:spLocks noGrp="1"/>
          </p:cNvSpPr>
          <p:nvPr>
            <p:ph type="subTitle" idx="1"/>
          </p:nvPr>
        </p:nvSpPr>
        <p:spPr>
          <a:xfrm>
            <a:off x="1819503" y="4389884"/>
            <a:ext cx="8689976" cy="1371599"/>
          </a:xfrm>
        </p:spPr>
        <p:txBody>
          <a:bodyPr/>
          <a:lstStyle/>
          <a:p>
            <a:r>
              <a:rPr lang="en-US" dirty="0" smtClean="0"/>
              <a:t>By </a:t>
            </a:r>
            <a:r>
              <a:rPr lang="en-US" dirty="0" smtClean="0"/>
              <a:t>Pratyush Ghosh</a:t>
            </a:r>
            <a:endParaRPr lang="en-US" dirty="0"/>
          </a:p>
        </p:txBody>
      </p:sp>
    </p:spTree>
    <p:extLst>
      <p:ext uri="{BB962C8B-B14F-4D97-AF65-F5344CB8AC3E}">
        <p14:creationId xmlns:p14="http://schemas.microsoft.com/office/powerpoint/2010/main" val="2622186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712" y="535576"/>
            <a:ext cx="3935688" cy="660361"/>
          </a:xfrm>
        </p:spPr>
        <p:txBody>
          <a:bodyPr/>
          <a:lstStyle/>
          <a:p>
            <a:r>
              <a:rPr lang="en-US" b="1" cap="none" dirty="0" smtClean="0"/>
              <a:t>Correlation</a:t>
            </a:r>
            <a:endParaRPr lang="en-US" b="1" cap="none" dirty="0"/>
          </a:p>
        </p:txBody>
      </p:sp>
      <p:pic>
        <p:nvPicPr>
          <p:cNvPr id="5" name="Content Placeholder 4" descr="download (21).png"/>
          <p:cNvPicPr>
            <a:picLocks noGrp="1" noChangeAspect="1"/>
          </p:cNvPicPr>
          <p:nvPr>
            <p:ph idx="1"/>
          </p:nvPr>
        </p:nvPicPr>
        <p:blipFill>
          <a:blip r:embed="rId2"/>
          <a:stretch>
            <a:fillRect/>
          </a:stretch>
        </p:blipFill>
        <p:spPr>
          <a:xfrm>
            <a:off x="2103119" y="1175657"/>
            <a:ext cx="7724503" cy="3383280"/>
          </a:xfrm>
        </p:spPr>
      </p:pic>
      <p:sp>
        <p:nvSpPr>
          <p:cNvPr id="4" name="Text Placeholder 3"/>
          <p:cNvSpPr>
            <a:spLocks noGrp="1"/>
          </p:cNvSpPr>
          <p:nvPr>
            <p:ph type="body" sz="half" idx="2"/>
          </p:nvPr>
        </p:nvSpPr>
        <p:spPr>
          <a:xfrm>
            <a:off x="1749797" y="4663440"/>
            <a:ext cx="8321666" cy="2194560"/>
          </a:xfrm>
        </p:spPr>
        <p:txBody>
          <a:bodyPr>
            <a:normAutofit/>
          </a:bodyPr>
          <a:lstStyle/>
          <a:p>
            <a:pPr algn="just">
              <a:lnSpc>
                <a:spcPct val="110000"/>
              </a:lnSpc>
            </a:pPr>
            <a:r>
              <a:rPr lang="en-US" cap="none" dirty="0" smtClean="0"/>
              <a:t>Looking at above plot we can conclude that all features are having very less correlation with label, which is below 0.30.</a:t>
            </a:r>
          </a:p>
          <a:p>
            <a:pPr algn="just">
              <a:lnSpc>
                <a:spcPct val="110000"/>
              </a:lnSpc>
              <a:buFont typeface="Arial" pitchFamily="34" charset="0"/>
              <a:buChar char="•"/>
            </a:pPr>
            <a:r>
              <a:rPr lang="en-US" cap="none" dirty="0" smtClean="0"/>
              <a:t> cnt_ma_rech90 has maximum correlation with label.</a:t>
            </a:r>
          </a:p>
          <a:p>
            <a:pPr algn="just">
              <a:lnSpc>
                <a:spcPct val="110000"/>
              </a:lnSpc>
              <a:buFont typeface="Arial" pitchFamily="34" charset="0"/>
              <a:buChar char="•"/>
            </a:pPr>
            <a:r>
              <a:rPr lang="en-US" cap="none" dirty="0" smtClean="0"/>
              <a:t> Column Day is having least relation with the label.</a:t>
            </a:r>
          </a:p>
          <a:p>
            <a:pPr algn="just">
              <a:lnSpc>
                <a:spcPct val="110000"/>
              </a:lnSpc>
              <a:buFont typeface="Arial" pitchFamily="34" charset="0"/>
              <a:buChar char="•"/>
            </a:pPr>
            <a:r>
              <a:rPr lang="en-US" cap="none" dirty="0" smtClean="0"/>
              <a:t> And </a:t>
            </a:r>
            <a:r>
              <a:rPr lang="en-US" cap="none" dirty="0" err="1" smtClean="0"/>
              <a:t>last_rech_date_ma</a:t>
            </a:r>
            <a:r>
              <a:rPr lang="en-US" cap="none" dirty="0" smtClean="0"/>
              <a:t> is in negative relation with label.</a:t>
            </a:r>
            <a:endParaRPr lang="en-US" cap="none"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5032" y="757645"/>
            <a:ext cx="3935688" cy="790989"/>
          </a:xfrm>
        </p:spPr>
        <p:txBody>
          <a:bodyPr>
            <a:normAutofit/>
          </a:bodyPr>
          <a:lstStyle/>
          <a:p>
            <a:r>
              <a:rPr lang="en-US" b="1" cap="none" dirty="0" smtClean="0"/>
              <a:t>Model Development</a:t>
            </a:r>
            <a:endParaRPr lang="en-US" b="1" cap="none" dirty="0"/>
          </a:p>
        </p:txBody>
      </p:sp>
      <p:sp>
        <p:nvSpPr>
          <p:cNvPr id="4" name="Text Placeholder 3"/>
          <p:cNvSpPr>
            <a:spLocks noGrp="1"/>
          </p:cNvSpPr>
          <p:nvPr>
            <p:ph type="body" sz="half" idx="2"/>
          </p:nvPr>
        </p:nvSpPr>
        <p:spPr>
          <a:xfrm>
            <a:off x="1148906" y="1894114"/>
            <a:ext cx="9249129" cy="3670663"/>
          </a:xfrm>
        </p:spPr>
        <p:txBody>
          <a:bodyPr>
            <a:normAutofit/>
          </a:bodyPr>
          <a:lstStyle/>
          <a:p>
            <a:pPr algn="l"/>
            <a:r>
              <a:rPr lang="en-US" sz="1800" cap="none" dirty="0" smtClean="0"/>
              <a:t>For Building Machine Learning model first I separated features and labels from our data set,  and reduced </a:t>
            </a:r>
            <a:r>
              <a:rPr lang="en-US" sz="1800" cap="none" dirty="0" err="1" smtClean="0"/>
              <a:t>skewness</a:t>
            </a:r>
            <a:r>
              <a:rPr lang="en-US" sz="1800" cap="none" dirty="0" smtClean="0"/>
              <a:t> from the features. To bring all the features in common scale I scaled data using </a:t>
            </a:r>
            <a:r>
              <a:rPr lang="en-US" sz="1800" cap="none" dirty="0" err="1" smtClean="0"/>
              <a:t>StandardScaler</a:t>
            </a:r>
            <a:r>
              <a:rPr lang="en-US" sz="1800" cap="none" dirty="0" smtClean="0"/>
              <a:t>. </a:t>
            </a:r>
          </a:p>
          <a:p>
            <a:pPr algn="l"/>
            <a:r>
              <a:rPr lang="en-US" sz="1800" cap="none" dirty="0" smtClean="0"/>
              <a:t>And then checked for problem of imbalance as our target variable contains binary data it is a classification problem. Using SMOTE I have done oversampling for the data and resolved the imbalance issue.</a:t>
            </a:r>
          </a:p>
          <a:p>
            <a:pPr algn="l"/>
            <a:r>
              <a:rPr lang="en-US" sz="1800" cap="none" dirty="0" smtClean="0"/>
              <a:t>After that I find best random state for splitting our data into train and test part using </a:t>
            </a:r>
            <a:r>
              <a:rPr lang="en-US" sz="1800" cap="none" dirty="0" err="1" smtClean="0"/>
              <a:t>logisticRegression</a:t>
            </a:r>
            <a:r>
              <a:rPr lang="en-US" sz="1800" cap="none" dirty="0" smtClean="0"/>
              <a:t> algorithm and the same split is used for every algorithm.</a:t>
            </a:r>
            <a:endParaRPr lang="en-US" sz="1800" cap="none"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2266" y="692331"/>
            <a:ext cx="10829734" cy="634235"/>
          </a:xfrm>
        </p:spPr>
        <p:txBody>
          <a:bodyPr>
            <a:normAutofit/>
          </a:bodyPr>
          <a:lstStyle/>
          <a:p>
            <a:pPr algn="l"/>
            <a:r>
              <a:rPr lang="en-US" sz="2400" cap="none" dirty="0" smtClean="0"/>
              <a:t>I have built a function to test every ML model with evaluation metrics</a:t>
            </a:r>
            <a:endParaRPr lang="en-US" sz="2400" cap="none" dirty="0"/>
          </a:p>
        </p:txBody>
      </p:sp>
      <p:pic>
        <p:nvPicPr>
          <p:cNvPr id="29699" name="Picture 3"/>
          <p:cNvPicPr>
            <a:picLocks noChangeAspect="1" noChangeArrowheads="1"/>
          </p:cNvPicPr>
          <p:nvPr/>
        </p:nvPicPr>
        <p:blipFill>
          <a:blip r:embed="rId2"/>
          <a:srcRect/>
          <a:stretch>
            <a:fillRect/>
          </a:stretch>
        </p:blipFill>
        <p:spPr bwMode="auto">
          <a:xfrm>
            <a:off x="1874928" y="1358537"/>
            <a:ext cx="7762875" cy="4976949"/>
          </a:xfrm>
          <a:prstGeom prst="rect">
            <a:avLst/>
          </a:prstGeom>
          <a:noFill/>
          <a:ln w="9525">
            <a:solidFill>
              <a:schemeClr val="bg1"/>
            </a:solid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09600"/>
            <a:ext cx="4768568" cy="905691"/>
          </a:xfrm>
        </p:spPr>
        <p:txBody>
          <a:bodyPr>
            <a:noAutofit/>
          </a:bodyPr>
          <a:lstStyle/>
          <a:p>
            <a:r>
              <a:rPr lang="en-US" cap="none" dirty="0" smtClean="0"/>
              <a:t>Important Observations</a:t>
            </a:r>
            <a:endParaRPr lang="en-US" cap="none" dirty="0"/>
          </a:p>
        </p:txBody>
      </p:sp>
      <p:sp>
        <p:nvSpPr>
          <p:cNvPr id="4" name="Text Placeholder 3"/>
          <p:cNvSpPr>
            <a:spLocks noGrp="1"/>
          </p:cNvSpPr>
          <p:nvPr>
            <p:ph type="body" sz="half" idx="2"/>
          </p:nvPr>
        </p:nvSpPr>
        <p:spPr>
          <a:xfrm>
            <a:off x="1736734" y="5342708"/>
            <a:ext cx="9288317" cy="931817"/>
          </a:xfrm>
        </p:spPr>
        <p:txBody>
          <a:bodyPr>
            <a:normAutofit/>
          </a:bodyPr>
          <a:lstStyle/>
          <a:p>
            <a:pPr algn="l"/>
            <a:r>
              <a:rPr lang="en-US" sz="1800" cap="none" dirty="0" smtClean="0"/>
              <a:t>Looking at observations we came to know that </a:t>
            </a:r>
            <a:r>
              <a:rPr lang="en-US" sz="1800" cap="none" dirty="0" err="1" smtClean="0"/>
              <a:t>ExtraTreeClassifier</a:t>
            </a:r>
            <a:r>
              <a:rPr lang="en-US" sz="1800" cap="none" dirty="0" smtClean="0"/>
              <a:t> is giving highest accuracy score as well as least difference in accuracy and CV-score. </a:t>
            </a:r>
          </a:p>
          <a:p>
            <a:endParaRPr lang="en-US" dirty="0"/>
          </a:p>
        </p:txBody>
      </p:sp>
      <p:pic>
        <p:nvPicPr>
          <p:cNvPr id="30724" name="Picture 4"/>
          <p:cNvPicPr>
            <a:picLocks noChangeAspect="1" noChangeArrowheads="1"/>
          </p:cNvPicPr>
          <p:nvPr/>
        </p:nvPicPr>
        <p:blipFill>
          <a:blip r:embed="rId2"/>
          <a:srcRect/>
          <a:stretch>
            <a:fillRect/>
          </a:stretch>
        </p:blipFill>
        <p:spPr bwMode="auto">
          <a:xfrm>
            <a:off x="1933303" y="1606731"/>
            <a:ext cx="7602583" cy="3592286"/>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220" y="927462"/>
            <a:ext cx="3935688" cy="673423"/>
          </a:xfrm>
        </p:spPr>
        <p:txBody>
          <a:bodyPr/>
          <a:lstStyle/>
          <a:p>
            <a:r>
              <a:rPr lang="en-US" b="1" cap="none" dirty="0" smtClean="0"/>
              <a:t>AUC ROC Curve</a:t>
            </a:r>
            <a:endParaRPr lang="en-US" b="1" cap="none" dirty="0"/>
          </a:p>
        </p:txBody>
      </p:sp>
      <p:pic>
        <p:nvPicPr>
          <p:cNvPr id="5" name="Content Placeholder 4" descr="download (22).png"/>
          <p:cNvPicPr>
            <a:picLocks noGrp="1"/>
          </p:cNvPicPr>
          <p:nvPr>
            <p:ph idx="1"/>
          </p:nvPr>
        </p:nvPicPr>
        <p:blipFill>
          <a:blip r:embed="rId2" cstate="print"/>
          <a:stretch>
            <a:fillRect/>
          </a:stretch>
        </p:blipFill>
        <p:spPr>
          <a:xfrm>
            <a:off x="5287516" y="1162305"/>
            <a:ext cx="5549206" cy="4076190"/>
          </a:xfrm>
          <a:prstGeom prst="rect">
            <a:avLst/>
          </a:prstGeom>
          <a:ln>
            <a:solidFill>
              <a:schemeClr val="tx1"/>
            </a:solidFill>
          </a:ln>
        </p:spPr>
      </p:pic>
      <p:sp>
        <p:nvSpPr>
          <p:cNvPr id="4" name="Text Placeholder 3"/>
          <p:cNvSpPr>
            <a:spLocks noGrp="1"/>
          </p:cNvSpPr>
          <p:nvPr>
            <p:ph type="body" sz="half" idx="2"/>
          </p:nvPr>
        </p:nvSpPr>
        <p:spPr>
          <a:xfrm>
            <a:off x="7484391" y="2371595"/>
            <a:ext cx="3935689" cy="3519753"/>
          </a:xfrm>
        </p:spPr>
        <p:txBody>
          <a:bodyPr/>
          <a:lstStyle/>
          <a:p>
            <a:pPr algn="just"/>
            <a:r>
              <a:rPr lang="en-US" sz="1800" cap="none" dirty="0" smtClean="0"/>
              <a:t>By observing AUC &amp; ROC curve we can say that the model performance that means AUC of </a:t>
            </a:r>
            <a:r>
              <a:rPr lang="en-US" sz="1800" cap="none" dirty="0" err="1" smtClean="0"/>
              <a:t>xgbclassifier</a:t>
            </a:r>
            <a:r>
              <a:rPr lang="en-US" sz="1800" cap="none" dirty="0" smtClean="0"/>
              <a:t>, random forest, extra tree and </a:t>
            </a:r>
            <a:r>
              <a:rPr lang="en-US" sz="1800" cap="none" dirty="0" err="1" smtClean="0"/>
              <a:t>lgbmclassifier</a:t>
            </a:r>
            <a:r>
              <a:rPr lang="en-US" sz="1800" cap="none" dirty="0" smtClean="0"/>
              <a:t> is almost same. And among these four algorithms </a:t>
            </a:r>
            <a:r>
              <a:rPr lang="en-US" sz="1800" cap="none" dirty="0" err="1" smtClean="0"/>
              <a:t>lgbmclassifier</a:t>
            </a:r>
            <a:r>
              <a:rPr lang="en-US" sz="1800" cap="none" dirty="0" smtClean="0"/>
              <a:t> is giving better performance after </a:t>
            </a:r>
            <a:r>
              <a:rPr lang="en-US" sz="1800" cap="none" dirty="0" err="1" smtClean="0"/>
              <a:t>hyperparameter</a:t>
            </a:r>
            <a:r>
              <a:rPr lang="en-US" sz="1800" cap="none" dirty="0" smtClean="0"/>
              <a:t> tuning. So I have selected </a:t>
            </a:r>
            <a:r>
              <a:rPr lang="en-US" sz="1800" cap="none" dirty="0" err="1" smtClean="0"/>
              <a:t>lgbmclassifier</a:t>
            </a:r>
            <a:r>
              <a:rPr lang="en-US" sz="1800" cap="none" dirty="0" smtClean="0"/>
              <a:t> for our final model.</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213" y="347702"/>
            <a:ext cx="3935688" cy="656134"/>
          </a:xfrm>
        </p:spPr>
        <p:txBody>
          <a:bodyPr/>
          <a:lstStyle/>
          <a:p>
            <a:r>
              <a:rPr lang="en-US" b="1" dirty="0" smtClean="0"/>
              <a:t>Final Model</a:t>
            </a:r>
            <a:endParaRPr lang="en-US" b="1" dirty="0"/>
          </a:p>
        </p:txBody>
      </p:sp>
      <p:pic>
        <p:nvPicPr>
          <p:cNvPr id="31746" name="Picture 2"/>
          <p:cNvPicPr>
            <a:picLocks noGrp="1" noChangeAspect="1" noChangeArrowheads="1"/>
          </p:cNvPicPr>
          <p:nvPr>
            <p:ph idx="1"/>
          </p:nvPr>
        </p:nvPicPr>
        <p:blipFill>
          <a:blip r:embed="rId2"/>
          <a:stretch>
            <a:fillRect/>
          </a:stretch>
        </p:blipFill>
        <p:spPr bwMode="auto">
          <a:xfrm>
            <a:off x="4856163" y="1160563"/>
            <a:ext cx="6411912" cy="4079674"/>
          </a:xfrm>
          <a:prstGeom prst="rect">
            <a:avLst/>
          </a:prstGeom>
          <a:noFill/>
          <a:ln w="9525">
            <a:noFill/>
            <a:miter lim="800000"/>
            <a:headEnd/>
            <a:tailEnd/>
          </a:ln>
        </p:spPr>
      </p:pic>
      <p:sp>
        <p:nvSpPr>
          <p:cNvPr id="4" name="Text Placeholder 3"/>
          <p:cNvSpPr>
            <a:spLocks noGrp="1"/>
          </p:cNvSpPr>
          <p:nvPr>
            <p:ph type="body" sz="half" idx="2"/>
          </p:nvPr>
        </p:nvSpPr>
        <p:spPr>
          <a:xfrm>
            <a:off x="9553724" y="2196783"/>
            <a:ext cx="1850150" cy="3158348"/>
          </a:xfrm>
        </p:spPr>
        <p:txBody>
          <a:bodyPr>
            <a:normAutofit/>
          </a:bodyPr>
          <a:lstStyle/>
          <a:p>
            <a:pPr algn="l"/>
            <a:r>
              <a:rPr lang="en-US" sz="1800" cap="none" dirty="0" smtClean="0"/>
              <a:t>After doing </a:t>
            </a:r>
            <a:r>
              <a:rPr lang="en-US" sz="1800" cap="none" dirty="0" err="1" smtClean="0"/>
              <a:t>Hyperparameter</a:t>
            </a:r>
            <a:r>
              <a:rPr lang="en-US" sz="1800" cap="none" dirty="0" smtClean="0"/>
              <a:t> tuning we have improved model accuracy from 94.95%  to  95.35%</a:t>
            </a:r>
            <a:endParaRPr lang="en-US" sz="1800" cap="none"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2415" y="940525"/>
            <a:ext cx="3935688" cy="699549"/>
          </a:xfrm>
        </p:spPr>
        <p:txBody>
          <a:bodyPr/>
          <a:lstStyle/>
          <a:p>
            <a:r>
              <a:rPr lang="en-US" b="1" cap="none" dirty="0" smtClean="0"/>
              <a:t>Conclusion</a:t>
            </a:r>
            <a:endParaRPr lang="en-US" b="1" cap="none" dirty="0"/>
          </a:p>
        </p:txBody>
      </p:sp>
      <p:sp>
        <p:nvSpPr>
          <p:cNvPr id="4" name="Text Placeholder 3"/>
          <p:cNvSpPr>
            <a:spLocks noGrp="1"/>
          </p:cNvSpPr>
          <p:nvPr>
            <p:ph type="body" sz="half" idx="2"/>
          </p:nvPr>
        </p:nvSpPr>
        <p:spPr>
          <a:xfrm>
            <a:off x="1514665" y="1841863"/>
            <a:ext cx="9262192" cy="4053840"/>
          </a:xfrm>
        </p:spPr>
        <p:txBody>
          <a:bodyPr>
            <a:normAutofit fontScale="92500"/>
          </a:bodyPr>
          <a:lstStyle/>
          <a:p>
            <a:pPr algn="just"/>
            <a:r>
              <a:rPr lang="en-US" sz="1900" cap="none" dirty="0" smtClean="0"/>
              <a:t>We started with loading the dataset, and checked for missing values; luckily we don’t have any missing values. But when we observed the data by describing and visualizing it we came to know that lot of the data is unrealistic. I dropped negative data and for the columns which are having too large values I used percentile method to replace those large values. </a:t>
            </a:r>
          </a:p>
          <a:p>
            <a:pPr algn="just"/>
            <a:r>
              <a:rPr lang="en-US" sz="1900" cap="none" dirty="0" smtClean="0"/>
              <a:t>	I used </a:t>
            </a:r>
            <a:r>
              <a:rPr lang="en-US" sz="1900" cap="none" dirty="0" err="1" smtClean="0"/>
              <a:t>matplotlib</a:t>
            </a:r>
            <a:r>
              <a:rPr lang="en-US" sz="1900" cap="none" dirty="0" smtClean="0"/>
              <a:t> and </a:t>
            </a:r>
            <a:r>
              <a:rPr lang="en-US" sz="1900" cap="none" dirty="0" err="1" smtClean="0"/>
              <a:t>seaborn</a:t>
            </a:r>
            <a:r>
              <a:rPr lang="en-US" sz="1900" cap="none" dirty="0" smtClean="0"/>
              <a:t> to visualize the data. And while data processing I created new columns and have dropped unwanted columns. After removing </a:t>
            </a:r>
            <a:r>
              <a:rPr lang="en-US" sz="1900" cap="none" dirty="0" err="1" smtClean="0"/>
              <a:t>skewness</a:t>
            </a:r>
            <a:r>
              <a:rPr lang="en-US" sz="1900" cap="none" dirty="0" smtClean="0"/>
              <a:t> and scaling the data I have build machine learning model and tested with different algorithms and selected a best model with </a:t>
            </a:r>
            <a:r>
              <a:rPr lang="en-US" sz="1900" cap="none" dirty="0" err="1" smtClean="0"/>
              <a:t>lgbmclassifier</a:t>
            </a:r>
            <a:r>
              <a:rPr lang="en-US" sz="1900" cap="none" dirty="0" smtClean="0"/>
              <a:t> algorithm.</a:t>
            </a:r>
          </a:p>
          <a:p>
            <a:pPr algn="just"/>
            <a:r>
              <a:rPr lang="en-US" sz="1900" cap="none" dirty="0" smtClean="0"/>
              <a:t>	As the data set is with many unrealistic values, there is still room for improvement, like doing a more extensive feature engineering, by comparing and plotting the features against each other and identifying and removing the noisy features. Another thing that can improve the overall result is to do more extensive </a:t>
            </a:r>
            <a:r>
              <a:rPr lang="en-US" sz="1900" cap="none" dirty="0" err="1" smtClean="0"/>
              <a:t>hyperparameter</a:t>
            </a:r>
            <a:r>
              <a:rPr lang="en-US" sz="1900" cap="none" dirty="0" smtClean="0"/>
              <a:t> tuning on several machine learning models.</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59950" y="2967335"/>
            <a:ext cx="3472105" cy="923330"/>
          </a:xfrm>
          <a:prstGeom prst="rect">
            <a:avLst/>
          </a:prstGeom>
          <a:noFill/>
        </p:spPr>
        <p:txBody>
          <a:bodyPr wrap="none" lIns="91440" tIns="45720" rIns="91440" bIns="45720">
            <a:spAutoFit/>
          </a:bodyPr>
          <a:lstStyle/>
          <a:p>
            <a:pPr algn="ctr"/>
            <a:r>
              <a:rPr lang="en-US" sz="5400" dirty="0" smtClean="0">
                <a:ln w="0"/>
                <a:solidFill>
                  <a:schemeClr val="accent1"/>
                </a:solidFill>
                <a:effectLst>
                  <a:outerShdw blurRad="38100" dist="25400" dir="5400000" algn="ctr" rotWithShape="0">
                    <a:srgbClr val="6E747A">
                      <a:alpha val="43000"/>
                    </a:srgbClr>
                  </a:outerShdw>
                </a:effectLst>
              </a:rPr>
              <a:t>Thank You</a:t>
            </a:r>
            <a:endParaRPr lang="en-US" sz="54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3175456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828563"/>
            <a:ext cx="10351752" cy="752043"/>
          </a:xfrm>
        </p:spPr>
        <p:txBody>
          <a:bodyPr>
            <a:normAutofit/>
          </a:bodyPr>
          <a:lstStyle/>
          <a:p>
            <a:pPr algn="l"/>
            <a:r>
              <a:rPr lang="en-US" cap="none" dirty="0" smtClean="0"/>
              <a:t>Problem statement</a:t>
            </a:r>
            <a:endParaRPr lang="en-US" sz="2400" cap="none" dirty="0"/>
          </a:p>
        </p:txBody>
      </p:sp>
      <p:sp>
        <p:nvSpPr>
          <p:cNvPr id="4" name="Text Placeholder 3"/>
          <p:cNvSpPr>
            <a:spLocks noGrp="1"/>
          </p:cNvSpPr>
          <p:nvPr>
            <p:ph type="body" idx="1"/>
          </p:nvPr>
        </p:nvSpPr>
        <p:spPr>
          <a:xfrm>
            <a:off x="913774" y="1698171"/>
            <a:ext cx="9392820" cy="4441372"/>
          </a:xfrm>
        </p:spPr>
        <p:txBody>
          <a:bodyPr>
            <a:normAutofit fontScale="92500" lnSpcReduction="10000"/>
          </a:bodyPr>
          <a:lstStyle/>
          <a:p>
            <a:pPr algn="just"/>
            <a:r>
              <a:rPr lang="en-US" sz="2400" cap="none" dirty="0" smtClean="0">
                <a:solidFill>
                  <a:schemeClr val="tx1"/>
                </a:solidFill>
                <a:latin typeface="Times New Roman" pitchFamily="18" charset="0"/>
                <a:cs typeface="Times New Roman" pitchFamily="18" charset="0"/>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a:t>
            </a:r>
          </a:p>
          <a:p>
            <a:pPr algn="just"/>
            <a:r>
              <a:rPr lang="en-US" sz="2400" cap="none" dirty="0" smtClean="0">
                <a:solidFill>
                  <a:schemeClr val="tx1"/>
                </a:solidFill>
                <a:latin typeface="Times New Roman" pitchFamily="18" charset="0"/>
                <a:cs typeface="Times New Roman" pitchFamily="18" charset="0"/>
              </a:rPr>
              <a:t>Here in this project we need to build a model which can be used to predict in terms of a probability for each loan transaction, whether the customer will be paying back the loaned amount within 5 days of insurance of loan. In this case, label ‘1’ indicates that the loan has been </a:t>
            </a:r>
            <a:r>
              <a:rPr lang="en-US" sz="2400" cap="none" dirty="0" err="1" smtClean="0">
                <a:solidFill>
                  <a:schemeClr val="tx1"/>
                </a:solidFill>
                <a:latin typeface="Times New Roman" pitchFamily="18" charset="0"/>
                <a:cs typeface="Times New Roman" pitchFamily="18" charset="0"/>
              </a:rPr>
              <a:t>payed</a:t>
            </a:r>
            <a:r>
              <a:rPr lang="en-US" sz="2400" cap="none" dirty="0" smtClean="0">
                <a:solidFill>
                  <a:schemeClr val="tx1"/>
                </a:solidFill>
                <a:latin typeface="Times New Roman" pitchFamily="18" charset="0"/>
                <a:cs typeface="Times New Roman" pitchFamily="18" charset="0"/>
              </a:rPr>
              <a:t> i.e. Non- defaulter, while, label ‘0’ indicates that the loan has not been </a:t>
            </a:r>
            <a:r>
              <a:rPr lang="en-US" sz="2400" cap="none" dirty="0" err="1" smtClean="0">
                <a:solidFill>
                  <a:schemeClr val="tx1"/>
                </a:solidFill>
                <a:latin typeface="Times New Roman" pitchFamily="18" charset="0"/>
                <a:cs typeface="Times New Roman" pitchFamily="18" charset="0"/>
              </a:rPr>
              <a:t>payed</a:t>
            </a:r>
            <a:r>
              <a:rPr lang="en-US" sz="2400" cap="none" dirty="0" smtClean="0">
                <a:solidFill>
                  <a:schemeClr val="tx1"/>
                </a:solidFill>
                <a:latin typeface="Times New Roman" pitchFamily="18" charset="0"/>
                <a:cs typeface="Times New Roman" pitchFamily="18" charset="0"/>
              </a:rPr>
              <a:t> i.e. Defaulter.  </a:t>
            </a:r>
          </a:p>
          <a:p>
            <a:pPr algn="l"/>
            <a:endParaRPr lang="en-US" cap="none" dirty="0" smtClean="0"/>
          </a:p>
          <a:p>
            <a:pPr algn="l"/>
            <a:r>
              <a:rPr lang="en-US" cap="none" dirty="0" smtClean="0"/>
              <a:t> </a:t>
            </a:r>
            <a:endParaRPr lang="en-US" dirty="0" smtClean="0"/>
          </a:p>
          <a:p>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8277" y="1101843"/>
            <a:ext cx="10364451" cy="1596177"/>
          </a:xfrm>
        </p:spPr>
        <p:txBody>
          <a:bodyPr>
            <a:normAutofit fontScale="90000"/>
          </a:bodyPr>
          <a:lstStyle/>
          <a:p>
            <a:pPr algn="l">
              <a:buFont typeface="Arial" pitchFamily="34" charset="0"/>
              <a:buChar char="•"/>
            </a:pPr>
            <a:r>
              <a:rPr lang="en-US" sz="2000" cap="none" dirty="0" smtClean="0"/>
              <a:t>I have loaded the dataset in </a:t>
            </a:r>
            <a:r>
              <a:rPr lang="en-US" sz="2000" cap="none" dirty="0" err="1" smtClean="0"/>
              <a:t>jupyter</a:t>
            </a:r>
            <a:r>
              <a:rPr lang="en-US" sz="2000" cap="none" dirty="0" smtClean="0"/>
              <a:t> notebook from given file, checking the shape of the data I came to know that the data set contains huge number of samples. It has </a:t>
            </a:r>
            <a:r>
              <a:rPr lang="en-US" sz="2000" cap="none" dirty="0" err="1" smtClean="0"/>
              <a:t>arround</a:t>
            </a:r>
            <a:r>
              <a:rPr lang="en-US" sz="2000" cap="none" dirty="0" smtClean="0"/>
              <a:t> 2,09,593 rows and 37 different columns.</a:t>
            </a:r>
            <a:r>
              <a:rPr lang="en-US" sz="2700" cap="none" dirty="0" smtClean="0"/>
              <a:t/>
            </a:r>
            <a:br>
              <a:rPr lang="en-US" sz="2700" cap="none" dirty="0" smtClean="0"/>
            </a:br>
            <a:r>
              <a:rPr lang="en-US" sz="2700" cap="none" dirty="0" smtClean="0"/>
              <a:t/>
            </a:r>
            <a:br>
              <a:rPr lang="en-US" sz="2700" cap="none" dirty="0" smtClean="0"/>
            </a:br>
            <a:r>
              <a:rPr lang="en-US" sz="2700" cap="none" dirty="0" smtClean="0"/>
              <a:t>Below is the list of all columns.</a:t>
            </a:r>
            <a:r>
              <a:rPr lang="en-US" cap="none" dirty="0" smtClean="0"/>
              <a:t/>
            </a:r>
            <a:br>
              <a:rPr lang="en-US" cap="none" dirty="0" smtClean="0"/>
            </a:br>
            <a:endParaRPr lang="en-US" dirty="0"/>
          </a:p>
        </p:txBody>
      </p:sp>
      <p:sp>
        <p:nvSpPr>
          <p:cNvPr id="3" name="Content Placeholder 2"/>
          <p:cNvSpPr>
            <a:spLocks noGrp="1"/>
          </p:cNvSpPr>
          <p:nvPr>
            <p:ph idx="1"/>
          </p:nvPr>
        </p:nvSpPr>
        <p:spPr>
          <a:xfrm>
            <a:off x="1109717" y="2471593"/>
            <a:ext cx="10363826" cy="3424107"/>
          </a:xfrm>
        </p:spPr>
        <p:txBody>
          <a:bodyPr numCol="3">
            <a:normAutofit/>
          </a:bodyPr>
          <a:lstStyle/>
          <a:p>
            <a:pPr>
              <a:buNone/>
            </a:pPr>
            <a:r>
              <a:rPr lang="en-US" sz="1600" cap="none" dirty="0" smtClean="0"/>
              <a:t>'unnamed: 0', 'label', '</a:t>
            </a:r>
            <a:r>
              <a:rPr lang="en-US" sz="1600" cap="none" dirty="0" err="1" smtClean="0"/>
              <a:t>msisdn</a:t>
            </a:r>
            <a:r>
              <a:rPr lang="en-US" sz="1600" cap="none" dirty="0" smtClean="0"/>
              <a:t>', '</a:t>
            </a:r>
            <a:r>
              <a:rPr lang="en-US" sz="1600" cap="none" dirty="0" err="1" smtClean="0"/>
              <a:t>aon</a:t>
            </a:r>
            <a:r>
              <a:rPr lang="en-US" sz="1600" cap="none" dirty="0" smtClean="0"/>
              <a:t>', 'daily_decr30', 'daily_decr90', 'rental30', 'rental90', '</a:t>
            </a:r>
            <a:r>
              <a:rPr lang="en-US" sz="1600" cap="none" dirty="0" err="1" smtClean="0"/>
              <a:t>last_rech_date_ma</a:t>
            </a:r>
            <a:r>
              <a:rPr lang="en-US" sz="1600" cap="none" dirty="0" smtClean="0"/>
              <a:t>', '</a:t>
            </a:r>
            <a:r>
              <a:rPr lang="en-US" sz="1600" cap="none" dirty="0" err="1" smtClean="0"/>
              <a:t>last_rech_date_da</a:t>
            </a:r>
            <a:r>
              <a:rPr lang="en-US" sz="1600" cap="none" dirty="0" smtClean="0"/>
              <a:t>', '</a:t>
            </a:r>
            <a:r>
              <a:rPr lang="en-US" sz="1600" cap="none" dirty="0" err="1" smtClean="0"/>
              <a:t>last_rech_amt_ma</a:t>
            </a:r>
            <a:r>
              <a:rPr lang="en-US" sz="1600" cap="none" dirty="0" smtClean="0"/>
              <a:t>', 'cnt_ma_rech30', 'fr_ma_rech30', 'sumamnt_ma_rech30', 'medianamnt_ma_rech30', 'medianmarechprebal30', 'cnt_ma_rech90', 'fr_ma_rech90', 'sumamnt_ma_rech90', 'medianamnt_ma_rech90', 'medianmarechprebal90', 'cnt_da_rech30', 'fr_da_rech30', 'cnt_da_rech90', 'fr_da_rech90', 'cnt_loans30', 'amnt_loans30', 'maxamnt_loans30', 'medianamnt_loans30', 'cnt_loans90', 'amnt_loans90', 'maxamnt_loans90', 'medianamnt_loans90', 'payback30', 'payback90', '</a:t>
            </a:r>
            <a:r>
              <a:rPr lang="en-US" sz="1600" cap="none" dirty="0" err="1" smtClean="0"/>
              <a:t>pcircle</a:t>
            </a:r>
            <a:r>
              <a:rPr lang="en-US" sz="1600" cap="none" dirty="0" smtClean="0"/>
              <a:t>', '</a:t>
            </a:r>
            <a:r>
              <a:rPr lang="en-US" sz="1600" cap="none" dirty="0" err="1" smtClean="0"/>
              <a:t>pdate</a:t>
            </a:r>
            <a:r>
              <a:rPr lang="en-US" sz="1600" cap="none" dirty="0" smtClean="0"/>
              <a:t>' </a:t>
            </a:r>
            <a:endParaRPr lang="en-US" sz="1600" cap="none"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7283" y="487888"/>
            <a:ext cx="10364451" cy="1301723"/>
          </a:xfrm>
        </p:spPr>
        <p:txBody>
          <a:bodyPr/>
          <a:lstStyle/>
          <a:p>
            <a:pPr algn="l"/>
            <a:r>
              <a:rPr lang="en-US" cap="none" dirty="0" smtClean="0"/>
              <a:t>Findings and Assumptions</a:t>
            </a:r>
            <a:endParaRPr lang="en-US" cap="none" dirty="0"/>
          </a:p>
        </p:txBody>
      </p:sp>
      <p:sp>
        <p:nvSpPr>
          <p:cNvPr id="3" name="Content Placeholder 2"/>
          <p:cNvSpPr>
            <a:spLocks noGrp="1"/>
          </p:cNvSpPr>
          <p:nvPr>
            <p:ph idx="1"/>
          </p:nvPr>
        </p:nvSpPr>
        <p:spPr>
          <a:xfrm>
            <a:off x="979088" y="1491880"/>
            <a:ext cx="10363826" cy="4255777"/>
          </a:xfrm>
        </p:spPr>
        <p:txBody>
          <a:bodyPr>
            <a:normAutofit lnSpcReduction="10000"/>
          </a:bodyPr>
          <a:lstStyle/>
          <a:p>
            <a:pPr algn="just"/>
            <a:r>
              <a:rPr lang="en-US" cap="none" dirty="0" smtClean="0"/>
              <a:t>After loading the data, I have ensured that whether there is any null value present in the dataset. And luckily we are not having null values in the data. Observing the data info I recognize that data set has 3 columns with object data type and others are integer and float types.</a:t>
            </a:r>
          </a:p>
          <a:p>
            <a:pPr algn="just"/>
            <a:r>
              <a:rPr lang="en-US" cap="none" dirty="0" smtClean="0"/>
              <a:t>After checking data description and distribution plots for every feature-</a:t>
            </a:r>
          </a:p>
          <a:p>
            <a:pPr algn="just"/>
            <a:r>
              <a:rPr lang="en-US" cap="none" dirty="0" smtClean="0"/>
              <a:t>Looking at the counts from every columns once again it ensures that there are no null values.</a:t>
            </a:r>
          </a:p>
          <a:p>
            <a:pPr algn="just"/>
            <a:r>
              <a:rPr lang="en-US" cap="none" dirty="0" smtClean="0"/>
              <a:t> looking at the minimum value I observe many columns with negative entries which is not realistic, I have dropped these values and by dropping these values I am losing 5 to 6% of the data.</a:t>
            </a:r>
          </a:p>
          <a:p>
            <a:pPr algn="just"/>
            <a:r>
              <a:rPr lang="en-US" cap="none" dirty="0" smtClean="0"/>
              <a:t>Looking at max count of every column and distribution plot, I observed that much of the columns are filled very large values which are unrealistic so I am using percentile method to replace these values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106" y="709958"/>
            <a:ext cx="10364451" cy="1040465"/>
          </a:xfrm>
        </p:spPr>
        <p:txBody>
          <a:bodyPr>
            <a:normAutofit/>
          </a:bodyPr>
          <a:lstStyle/>
          <a:p>
            <a:pPr algn="l"/>
            <a:r>
              <a:rPr lang="en-US" sz="3200" b="1" cap="none" dirty="0" smtClean="0"/>
              <a:t>Data Processing</a:t>
            </a:r>
            <a:endParaRPr lang="en-US" sz="3200" b="1" cap="none" dirty="0"/>
          </a:p>
        </p:txBody>
      </p:sp>
      <p:sp>
        <p:nvSpPr>
          <p:cNvPr id="12" name="Content Placeholder 11"/>
          <p:cNvSpPr>
            <a:spLocks noGrp="1"/>
          </p:cNvSpPr>
          <p:nvPr>
            <p:ph idx="1"/>
          </p:nvPr>
        </p:nvSpPr>
        <p:spPr>
          <a:xfrm>
            <a:off x="1384664" y="1687824"/>
            <a:ext cx="10032273" cy="4543159"/>
          </a:xfrm>
        </p:spPr>
        <p:txBody>
          <a:bodyPr>
            <a:normAutofit/>
          </a:bodyPr>
          <a:lstStyle/>
          <a:p>
            <a:pPr algn="just">
              <a:buFont typeface="Wingdings" pitchFamily="2" charset="2"/>
              <a:buChar char="q"/>
            </a:pPr>
            <a:r>
              <a:rPr lang="en-US" cap="none" dirty="0" smtClean="0"/>
              <a:t>we don’t need columns named ‘Unnamed 0’, and ‘</a:t>
            </a:r>
            <a:r>
              <a:rPr lang="en-US" cap="none" dirty="0" err="1" smtClean="0"/>
              <a:t>msisdn</a:t>
            </a:r>
            <a:r>
              <a:rPr lang="en-US" cap="none" dirty="0" smtClean="0"/>
              <a:t>’. Because column ‘Unnamed 0’ contains index numbers and column ‘</a:t>
            </a:r>
            <a:r>
              <a:rPr lang="en-US" cap="none" dirty="0" err="1" smtClean="0"/>
              <a:t>msisdn</a:t>
            </a:r>
            <a:r>
              <a:rPr lang="en-US" cap="none" dirty="0" smtClean="0"/>
              <a:t>’ contains contact numbers of customers. So these two columns are no way contributing to label prediction. So I dropped both these columns.</a:t>
            </a:r>
          </a:p>
          <a:p>
            <a:pPr algn="just">
              <a:buFont typeface="Wingdings" pitchFamily="2" charset="2"/>
              <a:buChar char="q"/>
            </a:pPr>
            <a:r>
              <a:rPr lang="en-US" cap="none" dirty="0" smtClean="0"/>
              <a:t>Column ‘</a:t>
            </a:r>
            <a:r>
              <a:rPr lang="en-US" cap="none" dirty="0" err="1" smtClean="0"/>
              <a:t>aon</a:t>
            </a:r>
            <a:r>
              <a:rPr lang="en-US" cap="none" dirty="0" smtClean="0"/>
              <a:t>’ contains age on cellular network in days, for better understanding I have converted this data into years, by dividing this column by 365.</a:t>
            </a:r>
          </a:p>
          <a:p>
            <a:pPr algn="just">
              <a:buFont typeface="Wingdings" pitchFamily="2" charset="2"/>
              <a:buChar char="q"/>
            </a:pPr>
            <a:r>
              <a:rPr lang="en-US" cap="none" dirty="0" smtClean="0"/>
              <a:t>Column </a:t>
            </a:r>
            <a:r>
              <a:rPr lang="en-US" cap="none" dirty="0" err="1" smtClean="0"/>
              <a:t>pcircle</a:t>
            </a:r>
            <a:r>
              <a:rPr lang="en-US" cap="none" dirty="0" smtClean="0"/>
              <a:t> has single unique entry throughout its length so I decided to drop this column</a:t>
            </a:r>
          </a:p>
          <a:p>
            <a:pPr algn="just">
              <a:buFont typeface="Wingdings" pitchFamily="2" charset="2"/>
              <a:buChar char="q"/>
            </a:pPr>
            <a:r>
              <a:rPr lang="en-US" cap="none" dirty="0" smtClean="0"/>
              <a:t>And </a:t>
            </a:r>
            <a:r>
              <a:rPr lang="en-US" cap="none" dirty="0" err="1" smtClean="0"/>
              <a:t>pdate</a:t>
            </a:r>
            <a:r>
              <a:rPr lang="en-US" cap="none" dirty="0" smtClean="0"/>
              <a:t> column is having dates by using this column I created separate columns for day, months and year and dropped earlier </a:t>
            </a:r>
            <a:r>
              <a:rPr lang="en-US" cap="none" dirty="0" err="1" smtClean="0"/>
              <a:t>pdate</a:t>
            </a:r>
            <a:r>
              <a:rPr lang="en-US" cap="none" dirty="0" smtClean="0"/>
              <a:t> column.</a:t>
            </a:r>
          </a:p>
          <a:p>
            <a:pPr algn="just">
              <a:buFont typeface="Wingdings" pitchFamily="2" charset="2"/>
              <a:buChar char="q"/>
            </a:pPr>
            <a:r>
              <a:rPr lang="en-US" cap="none" dirty="0" smtClean="0"/>
              <a:t>After that checking the value count for Year column I got to know that all the data is from same year 2016, so I dropped this column</a:t>
            </a:r>
          </a:p>
          <a:p>
            <a:pPr algn="just">
              <a:buFont typeface="Wingdings" pitchFamily="2" charset="2"/>
              <a:buChar char="q"/>
            </a:pPr>
            <a:endParaRPr lang="en-US" cap="none" dirty="0" smtClean="0"/>
          </a:p>
          <a:p>
            <a:pPr>
              <a:buNone/>
            </a:pPr>
            <a:endParaRPr lang="en-US" cap="none"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9718" y="783772"/>
            <a:ext cx="3935688" cy="621172"/>
          </a:xfrm>
        </p:spPr>
        <p:txBody>
          <a:bodyPr/>
          <a:lstStyle/>
          <a:p>
            <a:r>
              <a:rPr lang="en-US" b="1" cap="none" dirty="0" smtClean="0"/>
              <a:t>Visualization</a:t>
            </a:r>
            <a:endParaRPr lang="en-US" b="1" cap="none" dirty="0"/>
          </a:p>
        </p:txBody>
      </p:sp>
      <p:pic>
        <p:nvPicPr>
          <p:cNvPr id="4" name="Content Placeholder 3" descr="download.png"/>
          <p:cNvPicPr>
            <a:picLocks noGrp="1" noChangeAspect="1"/>
          </p:cNvPicPr>
          <p:nvPr>
            <p:ph idx="1"/>
          </p:nvPr>
        </p:nvPicPr>
        <p:blipFill>
          <a:blip r:embed="rId2"/>
          <a:stretch>
            <a:fillRect/>
          </a:stretch>
        </p:blipFill>
        <p:spPr>
          <a:xfrm>
            <a:off x="5905442" y="609600"/>
            <a:ext cx="4313353" cy="5181600"/>
          </a:xfrm>
        </p:spPr>
      </p:pic>
      <p:sp>
        <p:nvSpPr>
          <p:cNvPr id="5" name="Text Placeholder 4"/>
          <p:cNvSpPr>
            <a:spLocks noGrp="1"/>
          </p:cNvSpPr>
          <p:nvPr>
            <p:ph type="body" sz="half" idx="2"/>
          </p:nvPr>
        </p:nvSpPr>
        <p:spPr>
          <a:xfrm>
            <a:off x="1397100" y="1763486"/>
            <a:ext cx="3935689" cy="3962400"/>
          </a:xfrm>
        </p:spPr>
        <p:txBody>
          <a:bodyPr>
            <a:normAutofit/>
          </a:bodyPr>
          <a:lstStyle/>
          <a:p>
            <a:pPr algn="l"/>
            <a:r>
              <a:rPr lang="en-US" sz="2000" cap="none" dirty="0" smtClean="0"/>
              <a:t>At first I have plotted distribution plot for every column and got to know about unrealistic data which will affect our predictions. And some of the columns are with only zero value are deleted.</a:t>
            </a:r>
          </a:p>
          <a:p>
            <a:pPr algn="l"/>
            <a:r>
              <a:rPr lang="en-US" sz="2000" cap="none" dirty="0" smtClean="0"/>
              <a:t>After doing the data processing I plotted these histograms for columns. Looking at these plots we can see that now our data is in good range for building a machine learning model</a:t>
            </a:r>
            <a:r>
              <a:rPr lang="en-US" cap="none" dirty="0" smtClean="0"/>
              <a:t>.</a:t>
            </a:r>
            <a:endParaRPr lang="en-US" cap="none"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ownload (1).png"/>
          <p:cNvPicPr>
            <a:picLocks noGrp="1"/>
          </p:cNvPicPr>
          <p:nvPr>
            <p:ph idx="1"/>
          </p:nvPr>
        </p:nvPicPr>
        <p:blipFill>
          <a:blip r:embed="rId2" cstate="print"/>
          <a:stretch>
            <a:fillRect/>
          </a:stretch>
        </p:blipFill>
        <p:spPr>
          <a:xfrm>
            <a:off x="907440" y="1012416"/>
            <a:ext cx="3377177" cy="2227173"/>
          </a:xfrm>
          <a:prstGeom prst="rect">
            <a:avLst/>
          </a:prstGeom>
          <a:ln>
            <a:solidFill>
              <a:schemeClr val="tx1"/>
            </a:solidFill>
          </a:ln>
        </p:spPr>
      </p:pic>
      <p:sp>
        <p:nvSpPr>
          <p:cNvPr id="4" name="Text Placeholder 3"/>
          <p:cNvSpPr>
            <a:spLocks noGrp="1"/>
          </p:cNvSpPr>
          <p:nvPr>
            <p:ph type="body" sz="half" idx="2"/>
          </p:nvPr>
        </p:nvSpPr>
        <p:spPr>
          <a:xfrm>
            <a:off x="900711" y="3481937"/>
            <a:ext cx="10764420" cy="3206245"/>
          </a:xfrm>
        </p:spPr>
        <p:txBody>
          <a:bodyPr>
            <a:normAutofit/>
          </a:bodyPr>
          <a:lstStyle/>
          <a:p>
            <a:pPr algn="l"/>
            <a:r>
              <a:rPr lang="en-US" sz="1800" cap="none" dirty="0" smtClean="0"/>
              <a:t>Looking at above </a:t>
            </a:r>
            <a:r>
              <a:rPr lang="en-US" sz="1800" cap="none" dirty="0" err="1" smtClean="0"/>
              <a:t>hist</a:t>
            </a:r>
            <a:r>
              <a:rPr lang="en-US" sz="1800" cap="none" dirty="0" smtClean="0"/>
              <a:t> plot for age of customers on cellular network in years; we can say that large numbers of customers are there who are using cellular network since around last 1 year and the rate of not paying back the credit amount in these people is higher than others.</a:t>
            </a:r>
          </a:p>
          <a:p>
            <a:pPr algn="l"/>
            <a:r>
              <a:rPr lang="en-US" sz="1800" cap="none" dirty="0" smtClean="0"/>
              <a:t>Second violin plot represents the maximum amount of loan taken by the user in last 90 days. This violin plot tells us that when the loan taken in last 90 days is very less or near to zero they will pay back the credit amount within 5 days.</a:t>
            </a:r>
          </a:p>
          <a:p>
            <a:pPr algn="l"/>
            <a:r>
              <a:rPr lang="en-US" sz="1800" cap="none" dirty="0" smtClean="0"/>
              <a:t>Third figure represents the box plot for number of days till last recharge of main account, as we see in this box plot more number of people who recharge their main account 6 to 12 days back are most likely not paying the loan amount. </a:t>
            </a:r>
          </a:p>
          <a:p>
            <a:pPr algn="l"/>
            <a:endParaRPr lang="en-US" cap="none" dirty="0" smtClean="0"/>
          </a:p>
          <a:p>
            <a:pPr algn="l"/>
            <a:endParaRPr lang="en-US" dirty="0"/>
          </a:p>
        </p:txBody>
      </p:sp>
      <p:pic>
        <p:nvPicPr>
          <p:cNvPr id="6" name="Picture 5" descr="download (2).png"/>
          <p:cNvPicPr/>
          <p:nvPr/>
        </p:nvPicPr>
        <p:blipFill>
          <a:blip r:embed="rId3" cstate="print"/>
          <a:stretch>
            <a:fillRect/>
          </a:stretch>
        </p:blipFill>
        <p:spPr>
          <a:xfrm>
            <a:off x="4655771" y="1018906"/>
            <a:ext cx="3247260" cy="2233745"/>
          </a:xfrm>
          <a:prstGeom prst="rect">
            <a:avLst/>
          </a:prstGeom>
          <a:ln>
            <a:solidFill>
              <a:schemeClr val="tx1"/>
            </a:solidFill>
          </a:ln>
        </p:spPr>
      </p:pic>
      <p:pic>
        <p:nvPicPr>
          <p:cNvPr id="7" name="Picture 6" descr="download (7).png"/>
          <p:cNvPicPr/>
          <p:nvPr/>
        </p:nvPicPr>
        <p:blipFill>
          <a:blip r:embed="rId4" cstate="print"/>
          <a:stretch>
            <a:fillRect/>
          </a:stretch>
        </p:blipFill>
        <p:spPr>
          <a:xfrm>
            <a:off x="8242663" y="1041093"/>
            <a:ext cx="3265222" cy="2198495"/>
          </a:xfrm>
          <a:prstGeom prst="rect">
            <a:avLst/>
          </a:prstGeom>
          <a:ln>
            <a:solidFill>
              <a:schemeClr val="tx1"/>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download (11).png"/>
          <p:cNvPicPr>
            <a:picLocks noGrp="1"/>
          </p:cNvPicPr>
          <p:nvPr>
            <p:ph idx="1"/>
          </p:nvPr>
        </p:nvPicPr>
        <p:blipFill>
          <a:blip r:embed="rId2" cstate="print"/>
          <a:stretch>
            <a:fillRect/>
          </a:stretch>
        </p:blipFill>
        <p:spPr>
          <a:xfrm>
            <a:off x="8059781" y="960167"/>
            <a:ext cx="3344093" cy="2214108"/>
          </a:xfrm>
          <a:prstGeom prst="rect">
            <a:avLst/>
          </a:prstGeom>
          <a:ln>
            <a:solidFill>
              <a:schemeClr val="tx1"/>
            </a:solidFill>
          </a:ln>
        </p:spPr>
      </p:pic>
      <p:sp>
        <p:nvSpPr>
          <p:cNvPr id="4" name="Text Placeholder 3"/>
          <p:cNvSpPr>
            <a:spLocks noGrp="1"/>
          </p:cNvSpPr>
          <p:nvPr>
            <p:ph type="body" sz="half" idx="2"/>
          </p:nvPr>
        </p:nvSpPr>
        <p:spPr>
          <a:xfrm>
            <a:off x="809271" y="3285994"/>
            <a:ext cx="10633791" cy="3158348"/>
          </a:xfrm>
        </p:spPr>
        <p:txBody>
          <a:bodyPr>
            <a:normAutofit lnSpcReduction="10000"/>
          </a:bodyPr>
          <a:lstStyle/>
          <a:p>
            <a:pPr marL="228600" marR="0" indent="-228600" algn="l">
              <a:lnSpc>
                <a:spcPct val="115000"/>
              </a:lnSpc>
              <a:spcBef>
                <a:spcPts val="640"/>
              </a:spcBef>
              <a:spcAft>
                <a:spcPts val="0"/>
              </a:spcAft>
            </a:pPr>
            <a:r>
              <a:rPr lang="en-US" sz="1800" cap="none" dirty="0" smtClean="0">
                <a:ea typeface="Calibri"/>
                <a:cs typeface="Mangal"/>
              </a:rPr>
              <a:t>First figure shows histogram for number of times main account got recharged in last 30 days shows that when people didn’t recharge their main account or recharges only once in 30 days the rate of not paying back the credit amount is higher compared to others</a:t>
            </a:r>
            <a:r>
              <a:rPr lang="en-US" sz="1800" dirty="0" smtClean="0">
                <a:ea typeface="Calibri"/>
                <a:cs typeface="Mangal"/>
              </a:rPr>
              <a:t>.</a:t>
            </a:r>
          </a:p>
          <a:p>
            <a:pPr marL="228600" marR="0" indent="-228600" algn="l">
              <a:lnSpc>
                <a:spcPct val="115000"/>
              </a:lnSpc>
              <a:spcBef>
                <a:spcPts val="640"/>
              </a:spcBef>
              <a:spcAft>
                <a:spcPts val="0"/>
              </a:spcAft>
            </a:pPr>
            <a:r>
              <a:rPr lang="en-US" sz="1800" cap="none" dirty="0" smtClean="0">
                <a:ea typeface="Calibri"/>
                <a:cs typeface="Mangal"/>
              </a:rPr>
              <a:t>And looking at second histogram we can see that when median of amount of recharges done in main account over last 90 days at user level is 0, the ratio of customers to not to pay back the credit amount within 5 days is high.</a:t>
            </a:r>
          </a:p>
          <a:p>
            <a:pPr marL="228600" marR="0" indent="-228600" algn="l">
              <a:lnSpc>
                <a:spcPct val="115000"/>
              </a:lnSpc>
              <a:spcBef>
                <a:spcPts val="640"/>
              </a:spcBef>
              <a:spcAft>
                <a:spcPts val="0"/>
              </a:spcAft>
            </a:pPr>
            <a:r>
              <a:rPr lang="en-US" sz="1800" cap="none" dirty="0" smtClean="0"/>
              <a:t>Third figure represents total amount of recharge in main account over last 30 days . Looking at this plot we can say that customers who makes total amount of recharge in main account above 10000 are mostly paying back the credit amount within 5 days.  And those who are making very less recharge have higher ratio of not paying back the credit amount.</a:t>
            </a:r>
            <a:endParaRPr lang="en-US" sz="1800" cap="none" dirty="0" smtClean="0">
              <a:ea typeface="Calibri"/>
              <a:cs typeface="Mangal"/>
            </a:endParaRPr>
          </a:p>
          <a:p>
            <a:pPr algn="just"/>
            <a:endParaRPr lang="en-US" dirty="0"/>
          </a:p>
        </p:txBody>
      </p:sp>
      <p:pic>
        <p:nvPicPr>
          <p:cNvPr id="5" name="Picture 4" descr="download (9).png"/>
          <p:cNvPicPr/>
          <p:nvPr/>
        </p:nvPicPr>
        <p:blipFill>
          <a:blip r:embed="rId3" cstate="print"/>
          <a:stretch>
            <a:fillRect/>
          </a:stretch>
        </p:blipFill>
        <p:spPr>
          <a:xfrm>
            <a:off x="875211" y="979714"/>
            <a:ext cx="3309211" cy="2149175"/>
          </a:xfrm>
          <a:prstGeom prst="rect">
            <a:avLst/>
          </a:prstGeom>
          <a:ln>
            <a:solidFill>
              <a:schemeClr val="tx1"/>
            </a:solidFill>
          </a:ln>
        </p:spPr>
      </p:pic>
      <p:pic>
        <p:nvPicPr>
          <p:cNvPr id="6" name="Picture 5" descr="download (10).png"/>
          <p:cNvPicPr/>
          <p:nvPr/>
        </p:nvPicPr>
        <p:blipFill>
          <a:blip r:embed="rId4" cstate="print"/>
          <a:stretch>
            <a:fillRect/>
          </a:stretch>
        </p:blipFill>
        <p:spPr>
          <a:xfrm>
            <a:off x="4533365" y="953590"/>
            <a:ext cx="3252098" cy="2207622"/>
          </a:xfrm>
          <a:prstGeom prst="rect">
            <a:avLst/>
          </a:prstGeom>
          <a:ln>
            <a:solidFill>
              <a:schemeClr val="tx1"/>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download (16).png"/>
          <p:cNvPicPr>
            <a:picLocks noGrp="1"/>
          </p:cNvPicPr>
          <p:nvPr>
            <p:ph idx="1"/>
          </p:nvPr>
        </p:nvPicPr>
        <p:blipFill>
          <a:blip r:embed="rId2" cstate="print"/>
          <a:stretch>
            <a:fillRect/>
          </a:stretch>
        </p:blipFill>
        <p:spPr>
          <a:xfrm>
            <a:off x="4578102" y="1156108"/>
            <a:ext cx="3155109" cy="2214109"/>
          </a:xfrm>
          <a:prstGeom prst="rect">
            <a:avLst/>
          </a:prstGeom>
          <a:ln>
            <a:solidFill>
              <a:schemeClr val="tx1"/>
            </a:solidFill>
          </a:ln>
        </p:spPr>
      </p:pic>
      <p:sp>
        <p:nvSpPr>
          <p:cNvPr id="4" name="Text Placeholder 3"/>
          <p:cNvSpPr>
            <a:spLocks noGrp="1"/>
          </p:cNvSpPr>
          <p:nvPr>
            <p:ph type="body" sz="half" idx="2"/>
          </p:nvPr>
        </p:nvSpPr>
        <p:spPr>
          <a:xfrm>
            <a:off x="952963" y="3521127"/>
            <a:ext cx="10098215" cy="3158348"/>
          </a:xfrm>
        </p:spPr>
        <p:txBody>
          <a:bodyPr/>
          <a:lstStyle/>
          <a:p>
            <a:pPr algn="l"/>
            <a:r>
              <a:rPr lang="en-US" sz="1800" cap="none" dirty="0" smtClean="0"/>
              <a:t>First figure represents number of loans taken by user in last 90 days, when a person takes loan amount once in last 90 days the chances of not paying back the credit amount within 5 days are higher.</a:t>
            </a:r>
          </a:p>
          <a:p>
            <a:pPr algn="l"/>
            <a:r>
              <a:rPr lang="en-US" sz="1800" cap="none" dirty="0" smtClean="0"/>
              <a:t>Second figure represents total amount of loans taken by user in last 90 days, looking at this plot we can conclude that when total amount of loans taken by user in last 90 days is below 10; the chances of user not paying back the credit amount are more.</a:t>
            </a:r>
          </a:p>
          <a:p>
            <a:pPr algn="l"/>
            <a:r>
              <a:rPr lang="en-US" sz="1800" cap="none" dirty="0" smtClean="0"/>
              <a:t>Third figure represents a count plot showing the month when customers have taken the loan. This will tell us that customers who have taken loans in the month of august they are paying back the credit amount within 5 day.</a:t>
            </a:r>
          </a:p>
          <a:p>
            <a:pPr algn="l"/>
            <a:endParaRPr lang="en-US" cap="none" dirty="0"/>
          </a:p>
        </p:txBody>
      </p:sp>
      <p:pic>
        <p:nvPicPr>
          <p:cNvPr id="5" name="Picture 4" descr="download (15).png"/>
          <p:cNvPicPr/>
          <p:nvPr/>
        </p:nvPicPr>
        <p:blipFill>
          <a:blip r:embed="rId3" cstate="print"/>
          <a:stretch>
            <a:fillRect/>
          </a:stretch>
        </p:blipFill>
        <p:spPr>
          <a:xfrm>
            <a:off x="864415" y="1162595"/>
            <a:ext cx="3289573" cy="2181496"/>
          </a:xfrm>
          <a:prstGeom prst="rect">
            <a:avLst/>
          </a:prstGeom>
          <a:ln>
            <a:solidFill>
              <a:schemeClr val="tx1"/>
            </a:solidFill>
          </a:ln>
        </p:spPr>
      </p:pic>
      <p:pic>
        <p:nvPicPr>
          <p:cNvPr id="7" name="Picture 6" descr="download (19).png"/>
          <p:cNvPicPr/>
          <p:nvPr/>
        </p:nvPicPr>
        <p:blipFill>
          <a:blip r:embed="rId4" cstate="print"/>
          <a:stretch>
            <a:fillRect/>
          </a:stretch>
        </p:blipFill>
        <p:spPr>
          <a:xfrm>
            <a:off x="7981406" y="1175656"/>
            <a:ext cx="3200400" cy="2207623"/>
          </a:xfrm>
          <a:prstGeom prst="rect">
            <a:avLst/>
          </a:prstGeom>
          <a:ln>
            <a:solidFill>
              <a:schemeClr val="tx1"/>
            </a:solid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344</TotalTime>
  <Words>1441</Words>
  <Application>Microsoft Office PowerPoint</Application>
  <PresentationFormat>Widescreen</PresentationFormat>
  <Paragraphs>54</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Calisto MT</vt:lpstr>
      <vt:lpstr>Mangal</vt:lpstr>
      <vt:lpstr>Times New Roman</vt:lpstr>
      <vt:lpstr>Trebuchet MS</vt:lpstr>
      <vt:lpstr>Wingdings</vt:lpstr>
      <vt:lpstr>Wingdings 2</vt:lpstr>
      <vt:lpstr>Slate</vt:lpstr>
      <vt:lpstr>Presentation on  Micro credit defaulter project</vt:lpstr>
      <vt:lpstr>Problem statement</vt:lpstr>
      <vt:lpstr>I have loaded the dataset in jupyter notebook from given file, checking the shape of the data I came to know that the data set contains huge number of samples. It has arround 2,09,593 rows and 37 different columns.  Below is the list of all columns. </vt:lpstr>
      <vt:lpstr>Findings and Assumptions</vt:lpstr>
      <vt:lpstr>Data Processing</vt:lpstr>
      <vt:lpstr>Visualization</vt:lpstr>
      <vt:lpstr>PowerPoint Presentation</vt:lpstr>
      <vt:lpstr>PowerPoint Presentation</vt:lpstr>
      <vt:lpstr>PowerPoint Presentation</vt:lpstr>
      <vt:lpstr>Correlation</vt:lpstr>
      <vt:lpstr>Model Development</vt:lpstr>
      <vt:lpstr>I have built a function to test every ML model with evaluation metrics</vt:lpstr>
      <vt:lpstr>Important Observations</vt:lpstr>
      <vt:lpstr>AUC ROC Curve</vt:lpstr>
      <vt:lpstr>Final Model</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ABHINANDAN</dc:creator>
  <cp:lastModifiedBy>ITACHI UCHIHA</cp:lastModifiedBy>
  <cp:revision>39</cp:revision>
  <dcterms:created xsi:type="dcterms:W3CDTF">2014-09-12T17:25:11Z</dcterms:created>
  <dcterms:modified xsi:type="dcterms:W3CDTF">2022-04-13T10:31:44Z</dcterms:modified>
</cp:coreProperties>
</file>