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6"/>
  </p:notesMasterIdLst>
  <p:handoutMasterIdLst>
    <p:handoutMasterId r:id="rId7"/>
  </p:handoutMasterIdLst>
  <p:sldIdLst>
    <p:sldId id="586" r:id="rId2"/>
    <p:sldId id="581" r:id="rId3"/>
    <p:sldId id="588" r:id="rId4"/>
    <p:sldId id="596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orient="horz" pos="432" userDrawn="1">
          <p15:clr>
            <a:srgbClr val="A4A3A4"/>
          </p15:clr>
        </p15:guide>
        <p15:guide id="7" orient="horz" pos="3648" userDrawn="1">
          <p15:clr>
            <a:srgbClr val="A4A3A4"/>
          </p15:clr>
        </p15:guide>
        <p15:guide id="8" pos="3839" userDrawn="1">
          <p15:clr>
            <a:srgbClr val="A4A3A4"/>
          </p15:clr>
        </p15:guide>
        <p15:guide id="9" pos="766" userDrawn="1">
          <p15:clr>
            <a:srgbClr val="A4A3A4"/>
          </p15:clr>
        </p15:guide>
        <p15:guide id="10" pos="6912" userDrawn="1">
          <p15:clr>
            <a:srgbClr val="A4A3A4"/>
          </p15:clr>
        </p15:guide>
        <p15:guide id="11" pos="5711" userDrawn="1">
          <p15:clr>
            <a:srgbClr val="A4A3A4"/>
          </p15:clr>
        </p15:guide>
        <p15:guide id="12" pos="7247" userDrawn="1">
          <p15:clr>
            <a:srgbClr val="A4A3A4"/>
          </p15:clr>
        </p15:guide>
        <p15:guide id="13" pos="3695" userDrawn="1">
          <p15:clr>
            <a:srgbClr val="A4A3A4"/>
          </p15:clr>
        </p15:guide>
        <p15:guide id="14" pos="431" userDrawn="1">
          <p15:clr>
            <a:srgbClr val="A4A3A4"/>
          </p15:clr>
        </p15:guide>
        <p15:guide id="15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663"/>
    <a:srgbClr val="9F768B"/>
    <a:srgbClr val="8C614B"/>
    <a:srgbClr val="486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28" autoAdjust="0"/>
  </p:normalViewPr>
  <p:slideViewPr>
    <p:cSldViewPr>
      <p:cViewPr varScale="1">
        <p:scale>
          <a:sx n="59" d="100"/>
          <a:sy n="59" d="100"/>
        </p:scale>
        <p:origin x="102" y="57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6"/>
        <p:guide pos="6912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8/8/2019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8/8/2019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971FF-EF28-4195-A575-329446EFAA5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5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93331"/>
            <a:ext cx="12188825" cy="5642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6" marR="0" lvl="5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11" marR="0" lvl="6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17" marR="0" lvl="7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22" marR="0" lvl="8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1169988"/>
            <a:ext cx="12188825" cy="2562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6" marR="0" lvl="0" indent="-28575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11" marR="0" lvl="1" indent="-266704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17" marR="0" lvl="2" indent="-28575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22" marR="0" lvl="3" indent="-24765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29" marR="0" lvl="4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057434" marR="0" lvl="5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40" marR="0" lvl="6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743246" marR="0" lvl="7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86151" marR="0" lvl="8" indent="-266704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0" y="6381750"/>
            <a:ext cx="4809931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6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11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17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22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29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34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4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46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0391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51820" y="6448427"/>
            <a:ext cx="1396259" cy="180974"/>
          </a:xfrm>
          <a:prstGeom prst="rect">
            <a:avLst/>
          </a:prstGeom>
        </p:spPr>
        <p:txBody>
          <a:bodyPr/>
          <a:lstStyle/>
          <a:p>
            <a:fld id="{C55FFCA8-949B-4C4B-88E3-D1A67566DDFC}" type="datetime1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828213" y="6448427"/>
            <a:ext cx="1143001" cy="180974"/>
          </a:xfrm>
          <a:prstGeom prst="rect">
            <a:avLst/>
          </a:prstGeom>
        </p:spPr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841" cy="763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841" cy="4555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342906" marR="0" lvl="0" indent="-28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11" marR="0" lvl="1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17" marR="0" lvl="2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22" marR="0" lvl="3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29" marR="0" lvl="4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34" marR="0" lvl="5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40" marR="0" lvl="6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46" marR="0" lvl="7" indent="-261942" algn="l" rtl="0">
              <a:lnSpc>
                <a:spcPct val="115000"/>
              </a:lnSpc>
              <a:spcBef>
                <a:spcPts val="1576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51" marR="0" lvl="8" indent="-261942" algn="l" rtl="0">
              <a:lnSpc>
                <a:spcPct val="115000"/>
              </a:lnSpc>
              <a:spcBef>
                <a:spcPts val="1576"/>
              </a:spcBef>
              <a:spcAft>
                <a:spcPts val="1576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293669" y="6217623"/>
            <a:ext cx="731409" cy="524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35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0" y="1169988"/>
            <a:ext cx="12188825" cy="2193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0" y="6381750"/>
            <a:ext cx="4809931" cy="476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6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11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17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22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29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34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4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46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Shape 12"/>
          <p:cNvSpPr/>
          <p:nvPr/>
        </p:nvSpPr>
        <p:spPr>
          <a:xfrm>
            <a:off x="5061756" y="6626234"/>
            <a:ext cx="1506430" cy="295787"/>
          </a:xfrm>
          <a:prstGeom prst="rect">
            <a:avLst/>
          </a:prstGeom>
          <a:noFill/>
          <a:ln>
            <a:noFill/>
          </a:ln>
        </p:spPr>
        <p:txBody>
          <a:bodyPr wrap="square" lIns="69055" tIns="34519" rIns="69055" bIns="8229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4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BOEING PROPRIETARY</a:t>
            </a:r>
            <a:endParaRPr sz="1050" dirty="0"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12188825" cy="1143000"/>
          </a:xfrm>
          <a:prstGeom prst="rect">
            <a:avLst/>
          </a:prstGeom>
          <a:solidFill>
            <a:srgbClr val="C5D8FF"/>
          </a:soli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0" y="193331"/>
            <a:ext cx="12188825" cy="5642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863604"/>
            <a:ext cx="12188825" cy="284163"/>
          </a:xfrm>
          <a:prstGeom prst="rect">
            <a:avLst/>
          </a:prstGeom>
          <a:solidFill>
            <a:srgbClr val="97BAFF"/>
          </a:solidFill>
          <a:ln>
            <a:noFill/>
          </a:ln>
        </p:spPr>
        <p:txBody>
          <a:bodyPr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875530" y="-88900"/>
            <a:ext cx="2363702" cy="295787"/>
          </a:xfrm>
          <a:prstGeom prst="rect">
            <a:avLst/>
          </a:prstGeom>
          <a:noFill/>
          <a:ln>
            <a:noFill/>
          </a:ln>
        </p:spPr>
        <p:txBody>
          <a:bodyPr wrap="square" lIns="69055" tIns="82295" rIns="69055" bIns="34519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4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BOEING PROPRIETARY</a:t>
            </a:r>
            <a:endParaRPr sz="1050" dirty="0"/>
          </a:p>
        </p:txBody>
      </p:sp>
      <p:sp>
        <p:nvSpPr>
          <p:cNvPr id="17" name="Shape 17"/>
          <p:cNvSpPr/>
          <p:nvPr/>
        </p:nvSpPr>
        <p:spPr>
          <a:xfrm>
            <a:off x="7378900" y="6381750"/>
            <a:ext cx="4809930" cy="476250"/>
          </a:xfrm>
          <a:prstGeom prst="rect">
            <a:avLst/>
          </a:prstGeom>
          <a:noFill/>
          <a:ln>
            <a:noFill/>
          </a:ln>
        </p:spPr>
        <p:txBody>
          <a:bodyPr wrap="square" lIns="342900" tIns="171450" rIns="68569" bIns="123431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 descr="anrc3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135434" y="88906"/>
            <a:ext cx="1082865" cy="66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 descr="anrc3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10919157" y="76206"/>
            <a:ext cx="1082865" cy="666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119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8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27827"/>
            <a:ext cx="9525000" cy="564257"/>
          </a:xfrm>
        </p:spPr>
        <p:txBody>
          <a:bodyPr/>
          <a:lstStyle/>
          <a:p>
            <a:r>
              <a:rPr lang="en-IN" dirty="0" smtClean="0"/>
              <a:t>Data generation architecture with Neural Network and Controller.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11632" y="1524000"/>
            <a:ext cx="4267200" cy="16406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9" name="Group 68"/>
          <p:cNvGrpSpPr/>
          <p:nvPr/>
        </p:nvGrpSpPr>
        <p:grpSpPr>
          <a:xfrm>
            <a:off x="2079625" y="1676548"/>
            <a:ext cx="9454545" cy="4102903"/>
            <a:chOff x="2504750" y="1447800"/>
            <a:chExt cx="9454545" cy="4102903"/>
          </a:xfrm>
        </p:grpSpPr>
        <p:sp>
          <p:nvSpPr>
            <p:cNvPr id="3" name="Rectangle 2"/>
            <p:cNvSpPr/>
            <p:nvPr/>
          </p:nvSpPr>
          <p:spPr>
            <a:xfrm>
              <a:off x="5180012" y="1447800"/>
              <a:ext cx="1752600" cy="609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/>
                <a:t>Data generation model</a:t>
              </a:r>
              <a:endParaRPr lang="en-IN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90398" y="2286000"/>
              <a:ext cx="1295400" cy="37070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Suffocation model for CO2</a:t>
              </a:r>
              <a:endParaRPr lang="en-IN" sz="11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27812" y="2290118"/>
              <a:ext cx="1295400" cy="381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ECS Simulink model (TPH)</a:t>
              </a:r>
              <a:endParaRPr lang="en-IN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90398" y="4876800"/>
              <a:ext cx="1295400" cy="45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Controller</a:t>
              </a:r>
              <a:endParaRPr lang="en-IN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5411" y="4876800"/>
              <a:ext cx="2558725" cy="4572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dirty="0" smtClean="0"/>
                <a:t>Neural network(detect root cause)</a:t>
              </a:r>
              <a:endParaRPr lang="en-IN" sz="1100" dirty="0"/>
            </a:p>
          </p:txBody>
        </p:sp>
        <p:cxnSp>
          <p:nvCxnSpPr>
            <p:cNvPr id="9" name="Elbow Connector 8"/>
            <p:cNvCxnSpPr>
              <a:stCxn id="3" idx="1"/>
              <a:endCxn id="4" idx="0"/>
            </p:cNvCxnSpPr>
            <p:nvPr/>
          </p:nvCxnSpPr>
          <p:spPr>
            <a:xfrm rot="10800000" flipV="1">
              <a:off x="4838098" y="1752600"/>
              <a:ext cx="341914" cy="53340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3" idx="3"/>
              <a:endCxn id="5" idx="0"/>
            </p:cNvCxnSpPr>
            <p:nvPr/>
          </p:nvCxnSpPr>
          <p:spPr>
            <a:xfrm>
              <a:off x="6932612" y="1752600"/>
              <a:ext cx="342900" cy="53751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1"/>
              <a:endCxn id="6" idx="3"/>
            </p:cNvCxnSpPr>
            <p:nvPr/>
          </p:nvCxnSpPr>
          <p:spPr>
            <a:xfrm flipH="1">
              <a:off x="5485798" y="5105400"/>
              <a:ext cx="9896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6" idx="1"/>
              <a:endCxn id="8" idx="1"/>
            </p:cNvCxnSpPr>
            <p:nvPr/>
          </p:nvCxnSpPr>
          <p:spPr>
            <a:xfrm rot="10800000">
              <a:off x="3936758" y="2115588"/>
              <a:ext cx="253641" cy="2989813"/>
            </a:xfrm>
            <a:prstGeom prst="bentConnector3">
              <a:avLst>
                <a:gd name="adj1" fmla="val 65456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9979683" y="1535273"/>
              <a:ext cx="11430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GUI</a:t>
              </a:r>
              <a:endParaRPr lang="en-IN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04750" y="3205948"/>
              <a:ext cx="11703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Flowrate(</a:t>
              </a:r>
              <a:r>
                <a:rPr lang="en-IN" sz="1100" dirty="0" err="1" smtClean="0"/>
                <a:t>Fr</a:t>
              </a:r>
              <a:r>
                <a:rPr lang="en-IN" sz="1100" dirty="0" smtClean="0"/>
                <a:t>),</a:t>
              </a:r>
            </a:p>
            <a:p>
              <a:r>
                <a:rPr lang="en-IN" sz="1100" dirty="0" smtClean="0"/>
                <a:t>Bleed- Recirculated Air ratio(X)</a:t>
              </a:r>
              <a:endParaRPr lang="en-IN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978095" y="2194102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 smtClean="0"/>
                <a:t>Passenger Count.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 smtClean="0"/>
                <a:t>Anomalous conditions</a:t>
              </a:r>
              <a:endParaRPr lang="en-IN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334455" y="4096074"/>
              <a:ext cx="761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CO2[1:6]</a:t>
              </a:r>
              <a:endParaRPr lang="en-IN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334455" y="3316581"/>
              <a:ext cx="2417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Humidity, Temperature, Pressure</a:t>
              </a:r>
              <a:endParaRPr lang="en-IN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334455" y="3590668"/>
              <a:ext cx="91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Passenger count</a:t>
              </a:r>
              <a:endParaRPr lang="en-IN" sz="11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51678" y="5119816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Anomaly class</a:t>
              </a:r>
              <a:endParaRPr lang="en-IN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51152" y="3965269"/>
              <a:ext cx="8670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Set point</a:t>
              </a:r>
              <a:endParaRPr lang="en-IN" sz="1100" dirty="0"/>
            </a:p>
          </p:txBody>
        </p:sp>
      </p:grpSp>
      <p:cxnSp>
        <p:nvCxnSpPr>
          <p:cNvPr id="13" name="Elbow Connector 12"/>
          <p:cNvCxnSpPr>
            <a:stCxn id="8" idx="3"/>
            <a:endCxn id="7" idx="3"/>
          </p:cNvCxnSpPr>
          <p:nvPr/>
        </p:nvCxnSpPr>
        <p:spPr>
          <a:xfrm>
            <a:off x="7778832" y="2344335"/>
            <a:ext cx="830179" cy="2989813"/>
          </a:xfrm>
          <a:prstGeom prst="bentConnector3">
            <a:avLst>
              <a:gd name="adj1" fmla="val 1275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0"/>
          </p:cNvCxnSpPr>
          <p:nvPr/>
        </p:nvCxnSpPr>
        <p:spPr>
          <a:xfrm>
            <a:off x="4412973" y="3164670"/>
            <a:ext cx="0" cy="194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2" idx="1"/>
          </p:cNvCxnSpPr>
          <p:nvPr/>
        </p:nvCxnSpPr>
        <p:spPr>
          <a:xfrm flipH="1">
            <a:off x="7778832" y="2030721"/>
            <a:ext cx="1775726" cy="2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0812" y="2133600"/>
            <a:ext cx="0" cy="38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41677" y="1934312"/>
            <a:ext cx="500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 smtClean="0"/>
              <a:t>Fr,X</a:t>
            </a:r>
            <a:endParaRPr lang="en-IN" sz="1100" dirty="0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 flipV="1">
            <a:off x="5895835" y="2709366"/>
            <a:ext cx="306852" cy="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43215" y="2594462"/>
            <a:ext cx="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Fr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7527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48672" y="980728"/>
            <a:ext cx="8973696" cy="5877272"/>
          </a:xfrm>
        </p:spPr>
        <p:txBody>
          <a:bodyPr/>
          <a:lstStyle/>
          <a:p>
            <a:pPr marL="57169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669" lvl="1" indent="-257244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425" lvl="1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0" t="12729" b="3965"/>
          <a:stretch/>
        </p:blipFill>
        <p:spPr>
          <a:xfrm>
            <a:off x="205443" y="1292932"/>
            <a:ext cx="5294158" cy="5252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3014" b="3853"/>
          <a:stretch/>
        </p:blipFill>
        <p:spPr>
          <a:xfrm>
            <a:off x="6687097" y="1205095"/>
            <a:ext cx="5348288" cy="52578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9699" y="1437104"/>
            <a:ext cx="1334691" cy="4137602"/>
            <a:chOff x="6991806" y="435910"/>
            <a:chExt cx="1864639" cy="2077974"/>
          </a:xfrm>
        </p:grpSpPr>
        <p:sp>
          <p:nvSpPr>
            <p:cNvPr id="8" name="TextBox 7"/>
            <p:cNvSpPr txBox="1"/>
            <p:nvPr/>
          </p:nvSpPr>
          <p:spPr>
            <a:xfrm>
              <a:off x="7241650" y="435910"/>
              <a:ext cx="1614795" cy="74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Scale,</a:t>
              </a:r>
              <a:endParaRPr lang="en-IN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IN" sz="11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X-axis:</a:t>
              </a:r>
            </a:p>
            <a:p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 </a:t>
              </a:r>
              <a:r>
                <a:rPr lang="en-IN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unit = </a:t>
              </a:r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1000              seconds</a:t>
              </a:r>
              <a:endParaRPr lang="en-I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N" sz="11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Y-axis :</a:t>
              </a:r>
              <a:endParaRPr lang="en-I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 unit = 1 units of signal</a:t>
              </a:r>
            </a:p>
            <a:p>
              <a:r>
                <a:rPr lang="en-IN" sz="11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 </a:t>
              </a:r>
              <a:endParaRPr lang="en-I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91806" y="1174471"/>
              <a:ext cx="1725549" cy="1339413"/>
              <a:chOff x="6678653" y="4583451"/>
              <a:chExt cx="1767941" cy="1720875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7078442" y="4583451"/>
                <a:ext cx="0" cy="1512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078442" y="6095619"/>
                <a:ext cx="13681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873046" y="6095619"/>
                <a:ext cx="671295" cy="208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Time (Seconds)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6090262" y="5234870"/>
                <a:ext cx="1553492" cy="37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217612" y="155881"/>
            <a:ext cx="975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Change in cabin parameters due to variation in flow rate</a:t>
            </a:r>
            <a:endParaRPr lang="en-IN" sz="3200" dirty="0"/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205443" y="6483084"/>
            <a:ext cx="5380063" cy="354012"/>
          </a:xfrm>
          <a:prstGeom prst="rect">
            <a:avLst/>
          </a:prstGeom>
          <a:noFill/>
          <a:ln>
            <a:noFill/>
          </a:ln>
        </p:spPr>
        <p:txBody>
          <a:bodyPr wrap="square" lIns="91426" tIns="91426" rIns="91426" bIns="91426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4" indent="0" algn="ctr">
              <a:buNone/>
            </a:pP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IN" sz="11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ECS </a:t>
            </a:r>
            <a:r>
              <a:rPr lang="en-IN" sz="11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for Normal </a:t>
            </a: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ventilation efficiency inside cabin</a:t>
            </a:r>
            <a:endParaRPr lang="en-IN" sz="11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6702293" y="6462895"/>
            <a:ext cx="5350554" cy="354012"/>
          </a:xfrm>
          <a:prstGeom prst="rect">
            <a:avLst/>
          </a:prstGeom>
          <a:noFill/>
          <a:ln>
            <a:noFill/>
          </a:ln>
        </p:spPr>
        <p:txBody>
          <a:bodyPr wrap="square" lIns="91426" tIns="91426" rIns="91426" bIns="91426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4" indent="0" algn="ctr">
              <a:buNone/>
            </a:pPr>
            <a:r>
              <a:rPr lang="en-IN" sz="11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ECS parameter for Anomalous ventilation </a:t>
            </a:r>
            <a:r>
              <a:rPr lang="en-IN" sz="11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inside cabin</a:t>
            </a:r>
          </a:p>
        </p:txBody>
      </p:sp>
    </p:spTree>
    <p:extLst>
      <p:ext uri="{BB962C8B-B14F-4D97-AF65-F5344CB8AC3E}">
        <p14:creationId xmlns:p14="http://schemas.microsoft.com/office/powerpoint/2010/main" val="24695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99212" y="4297152"/>
            <a:ext cx="5029200" cy="23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103456"/>
            <a:ext cx="9677400" cy="763600"/>
          </a:xfrm>
        </p:spPr>
        <p:txBody>
          <a:bodyPr/>
          <a:lstStyle/>
          <a:p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Neural Network augmented Control system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29111"/>
              </p:ext>
            </p:extLst>
          </p:nvPr>
        </p:nvGraphicFramePr>
        <p:xfrm>
          <a:off x="72811" y="1444320"/>
          <a:ext cx="3695701" cy="70638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63390"/>
                <a:gridCol w="823385"/>
                <a:gridCol w="818327"/>
                <a:gridCol w="990599"/>
              </a:tblGrid>
              <a:tr h="70638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Temperature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Pressure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Passenger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Count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1769976" y="1189495"/>
            <a:ext cx="301370" cy="3695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15304" y="3277917"/>
            <a:ext cx="2812108" cy="5829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Input Parameters For The Neural Network</a:t>
            </a:r>
            <a:endParaRPr lang="en-IN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7904910" y="3860896"/>
            <a:ext cx="2304302" cy="3249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Output Of The NN</a:t>
            </a:r>
            <a:endParaRPr lang="en-IN" sz="16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4201025" y="2273089"/>
            <a:ext cx="1224846" cy="61263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Neural Network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7967"/>
              </p:ext>
            </p:extLst>
          </p:nvPr>
        </p:nvGraphicFramePr>
        <p:xfrm>
          <a:off x="440808" y="2154206"/>
          <a:ext cx="2800348" cy="731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927959"/>
                <a:gridCol w="856578"/>
                <a:gridCol w="1015811"/>
              </a:tblGrid>
              <a:tr h="52603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</a:t>
                      </a:r>
                      <a:r>
                        <a:rPr lang="en-IN" baseline="-25000" dirty="0" smtClean="0"/>
                        <a:t>2</a:t>
                      </a:r>
                      <a:r>
                        <a:rPr lang="en-IN" dirty="0" smtClean="0"/>
                        <a:t> across zones</a:t>
                      </a:r>
                    </a:p>
                    <a:p>
                      <a:pPr algn="ctr"/>
                      <a:r>
                        <a:rPr lang="en-IN" dirty="0" smtClean="0"/>
                        <a:t>(1:6)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Rate</a:t>
                      </a:r>
                      <a:r>
                        <a:rPr lang="en-IN" baseline="0" dirty="0" smtClean="0"/>
                        <a:t> of CO2 rise</a:t>
                      </a:r>
                    </a:p>
                    <a:p>
                      <a:pPr algn="ctr"/>
                      <a:r>
                        <a:rPr lang="en-IN" baseline="0" dirty="0" smtClean="0"/>
                        <a:t>(1:6)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Deviation of zone from mean </a:t>
                      </a:r>
                      <a:r>
                        <a:rPr lang="en-IN" baseline="0" dirty="0" smtClean="0"/>
                        <a:t>(1:6)</a:t>
                      </a:r>
                      <a:endParaRPr lang="en-IN" dirty="0" smtClean="0"/>
                    </a:p>
                    <a:p>
                      <a:pPr algn="ctr"/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29719"/>
              </p:ext>
            </p:extLst>
          </p:nvPr>
        </p:nvGraphicFramePr>
        <p:xfrm>
          <a:off x="5945530" y="1303312"/>
          <a:ext cx="6092482" cy="244627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82282"/>
                <a:gridCol w="2151393"/>
                <a:gridCol w="3258807"/>
              </a:tblGrid>
              <a:tr h="39781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ACTION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781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0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No anomaly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781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Ventilation Efficiency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781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2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Internal Independent</a:t>
                      </a:r>
                      <a:r>
                        <a:rPr lang="en-IN" sz="1200" baseline="0" dirty="0" smtClean="0"/>
                        <a:t> source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781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3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External</a:t>
                      </a:r>
                      <a:r>
                        <a:rPr lang="en-IN" sz="1200" baseline="0" dirty="0" smtClean="0"/>
                        <a:t> event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4141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4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Normal Conditions being restored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769040" y="2488463"/>
            <a:ext cx="396454" cy="150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5487473" y="2519966"/>
            <a:ext cx="396454" cy="142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7ED97EB-D634-4C1D-8A7B-74E23700A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4677887"/>
            <a:ext cx="4524553" cy="15189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08965" y="430855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Class0   Class1 Class2  Class3  Class4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E92DE62-ECAA-4894-B302-A674788B2370}"/>
              </a:ext>
            </a:extLst>
          </p:cNvPr>
          <p:cNvSpPr txBox="1"/>
          <p:nvPr/>
        </p:nvSpPr>
        <p:spPr>
          <a:xfrm>
            <a:off x="7505870" y="6107188"/>
            <a:ext cx="2971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Confusion Matrix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05" y="4467027"/>
            <a:ext cx="607283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neural net has 22 input and 5 output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are “X” hidden layers with “Y” neurons in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332402 data frames are used for training and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frame rate is 1/Sec and a total of 92 hrs of flight data is used for training and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70/30 training validation split is used</a:t>
            </a:r>
          </a:p>
        </p:txBody>
      </p:sp>
    </p:spTree>
    <p:extLst>
      <p:ext uri="{BB962C8B-B14F-4D97-AF65-F5344CB8AC3E}">
        <p14:creationId xmlns:p14="http://schemas.microsoft.com/office/powerpoint/2010/main" val="24967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103456"/>
            <a:ext cx="9677400" cy="763600"/>
          </a:xfrm>
        </p:spPr>
        <p:txBody>
          <a:bodyPr/>
          <a:lstStyle/>
          <a:p>
            <a:r>
              <a:rPr lang="en-IN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Neural Network augmented Control system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RC">
  <a:themeElements>
    <a:clrScheme name="4_ssd4mt04 1">
      <a:dk1>
        <a:srgbClr val="000000"/>
      </a:dk1>
      <a:lt1>
        <a:srgbClr val="FFFFFF"/>
      </a:lt1>
      <a:dk2>
        <a:srgbClr val="E0AA0F"/>
      </a:dk2>
      <a:lt2>
        <a:srgbClr val="A6A49E"/>
      </a:lt2>
      <a:accent1>
        <a:srgbClr val="A32638"/>
      </a:accent1>
      <a:accent2>
        <a:srgbClr val="0038A8"/>
      </a:accent2>
      <a:accent3>
        <a:srgbClr val="FFFFFF"/>
      </a:accent3>
      <a:accent4>
        <a:srgbClr val="000000"/>
      </a:accent4>
      <a:accent5>
        <a:srgbClr val="CEACAE"/>
      </a:accent5>
      <a:accent6>
        <a:srgbClr val="003298"/>
      </a:accent6>
      <a:hlink>
        <a:srgbClr val="3A75C4"/>
      </a:hlink>
      <a:folHlink>
        <a:srgbClr val="7F66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RC" id="{1CE4EFCB-7766-402B-AD5D-D00EE51E9529}" vid="{68A2CC7D-F83D-42BB-A51F-1B79C71AD6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ANRC</Template>
  <TotalTime>4970</TotalTime>
  <Words>249</Words>
  <Application>Microsoft Office PowerPoint</Application>
  <PresentationFormat>Custom</PresentationFormat>
  <Paragraphs>72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ANRC</vt:lpstr>
      <vt:lpstr>Data generation architecture with Neural Network and Controller.</vt:lpstr>
      <vt:lpstr>PowerPoint Presentation</vt:lpstr>
      <vt:lpstr>Neural Network augmented Control system</vt:lpstr>
      <vt:lpstr>Neural Network augmented Control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50 States</dc:title>
  <dc:creator>ZEN LAB_08</dc:creator>
  <cp:lastModifiedBy>ZENLAB_08</cp:lastModifiedBy>
  <cp:revision>252</cp:revision>
  <dcterms:created xsi:type="dcterms:W3CDTF">2018-03-19T06:11:25Z</dcterms:created>
  <dcterms:modified xsi:type="dcterms:W3CDTF">2019-08-08T11:19:04Z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v-asharm@microsoft.com</vt:lpwstr>
  </property>
  <property fmtid="{D5CDD505-2E9C-101B-9397-08002B2CF9AE}" pid="15" name="MSIP_Label_f42aa342-8706-4288-bd11-ebb85995028c_SetDate">
    <vt:lpwstr>2017-11-17T04:13:46.1587428Z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