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8"/>
  </p:notesMasterIdLst>
  <p:handoutMasterIdLst>
    <p:handoutMasterId r:id="rId9"/>
  </p:handoutMasterIdLst>
  <p:sldIdLst>
    <p:sldId id="600" r:id="rId2"/>
    <p:sldId id="586" r:id="rId3"/>
    <p:sldId id="581" r:id="rId4"/>
    <p:sldId id="588" r:id="rId5"/>
    <p:sldId id="596" r:id="rId6"/>
    <p:sldId id="598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3839" userDrawn="1">
          <p15:clr>
            <a:srgbClr val="A4A3A4"/>
          </p15:clr>
        </p15:guide>
        <p15:guide id="9" pos="766" userDrawn="1">
          <p15:clr>
            <a:srgbClr val="A4A3A4"/>
          </p15:clr>
        </p15:guide>
        <p15:guide id="10" pos="6912" userDrawn="1">
          <p15:clr>
            <a:srgbClr val="A4A3A4"/>
          </p15:clr>
        </p15:guide>
        <p15:guide id="11" pos="5711" userDrawn="1">
          <p15:clr>
            <a:srgbClr val="A4A3A4"/>
          </p15:clr>
        </p15:guide>
        <p15:guide id="12" pos="7247" userDrawn="1">
          <p15:clr>
            <a:srgbClr val="A4A3A4"/>
          </p15:clr>
        </p15:guide>
        <p15:guide id="13" pos="3695" userDrawn="1">
          <p15:clr>
            <a:srgbClr val="A4A3A4"/>
          </p15:clr>
        </p15:guide>
        <p15:guide id="14" pos="431" userDrawn="1">
          <p15:clr>
            <a:srgbClr val="A4A3A4"/>
          </p15:clr>
        </p15:guide>
        <p15:guide id="15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663"/>
    <a:srgbClr val="9F768B"/>
    <a:srgbClr val="8C614B"/>
    <a:srgbClr val="486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8" autoAdjust="0"/>
  </p:normalViewPr>
  <p:slideViewPr>
    <p:cSldViewPr>
      <p:cViewPr varScale="1">
        <p:scale>
          <a:sx n="59" d="100"/>
          <a:sy n="59" d="100"/>
        </p:scale>
        <p:origin x="102" y="57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6"/>
        <p:guide pos="6912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8/9/2019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8/9/2019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43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971FF-EF28-4195-A575-329446EFAA5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39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93331"/>
            <a:ext cx="12188825" cy="564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6" marR="0" lvl="5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11" marR="0" lvl="6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17" marR="0" lvl="7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22" marR="0" lvl="8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1169988"/>
            <a:ext cx="12188825" cy="2562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6" marR="0" lvl="0" indent="-28575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11" marR="0" lvl="1" indent="-26670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17" marR="0" lvl="2" indent="-28575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22" marR="0" lvl="3" indent="-24765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29" marR="0" lvl="4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057434" marR="0" lvl="5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40" marR="0" lvl="6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743246" marR="0" lvl="7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86151" marR="0" lvl="8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0" y="6381750"/>
            <a:ext cx="4809931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6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11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17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22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29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34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4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46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391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51820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C55FFCA8-949B-4C4B-88E3-D1A67566DDFC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28213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342906" marR="0" lvl="0" indent="-28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11" marR="0" lvl="1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17" marR="0" lvl="2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22" marR="0" lvl="3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29" marR="0" lvl="4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34" marR="0" lvl="5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40" marR="0" lvl="6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46" marR="0" lvl="7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51" marR="0" lvl="8" indent="-261942" algn="l" rtl="0">
              <a:lnSpc>
                <a:spcPct val="115000"/>
              </a:lnSpc>
              <a:spcBef>
                <a:spcPts val="1576"/>
              </a:spcBef>
              <a:spcAft>
                <a:spcPts val="1576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35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0" y="1169988"/>
            <a:ext cx="12188825" cy="2193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6381750"/>
            <a:ext cx="4809931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6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11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17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22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29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34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4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46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Shape 12"/>
          <p:cNvSpPr/>
          <p:nvPr/>
        </p:nvSpPr>
        <p:spPr>
          <a:xfrm>
            <a:off x="5061756" y="6626234"/>
            <a:ext cx="1506430" cy="295787"/>
          </a:xfrm>
          <a:prstGeom prst="rect">
            <a:avLst/>
          </a:prstGeom>
          <a:noFill/>
          <a:ln>
            <a:noFill/>
          </a:ln>
        </p:spPr>
        <p:txBody>
          <a:bodyPr wrap="square" lIns="69055" tIns="34519" rIns="69055" bIns="8229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BOEING PROPRIETARY</a:t>
            </a:r>
            <a:endParaRPr sz="1050" dirty="0"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188825" cy="1143000"/>
          </a:xfrm>
          <a:prstGeom prst="rect">
            <a:avLst/>
          </a:prstGeom>
          <a:solidFill>
            <a:srgbClr val="C5D8FF"/>
          </a:soli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0" y="193331"/>
            <a:ext cx="12188825" cy="564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863604"/>
            <a:ext cx="12188825" cy="284163"/>
          </a:xfrm>
          <a:prstGeom prst="rect">
            <a:avLst/>
          </a:prstGeom>
          <a:solidFill>
            <a:srgbClr val="97BAFF"/>
          </a:soli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875530" y="-88900"/>
            <a:ext cx="2363702" cy="295787"/>
          </a:xfrm>
          <a:prstGeom prst="rect">
            <a:avLst/>
          </a:prstGeom>
          <a:noFill/>
          <a:ln>
            <a:noFill/>
          </a:ln>
        </p:spPr>
        <p:txBody>
          <a:bodyPr wrap="square" lIns="69055" tIns="82295" rIns="69055" bIns="34519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BOEING PROPRIETARY</a:t>
            </a:r>
            <a:endParaRPr sz="1050" dirty="0"/>
          </a:p>
        </p:txBody>
      </p:sp>
      <p:sp>
        <p:nvSpPr>
          <p:cNvPr id="17" name="Shape 17"/>
          <p:cNvSpPr/>
          <p:nvPr/>
        </p:nvSpPr>
        <p:spPr>
          <a:xfrm>
            <a:off x="7378900" y="6381750"/>
            <a:ext cx="4809930" cy="476250"/>
          </a:xfrm>
          <a:prstGeom prst="rect">
            <a:avLst/>
          </a:prstGeom>
          <a:noFill/>
          <a:ln>
            <a:noFill/>
          </a:ln>
        </p:spPr>
        <p:txBody>
          <a:bodyPr wrap="square" lIns="342900" tIns="171450" rIns="68569" bIns="123431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anrc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35434" y="88906"/>
            <a:ext cx="1082865" cy="66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 descr="anrc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0919157" y="76206"/>
            <a:ext cx="1082865" cy="666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119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6905" y="1236731"/>
            <a:ext cx="9143999" cy="162330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A-IoT : Work Package: </a:t>
            </a:r>
            <a:br>
              <a:rPr lang="en-US" sz="36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Cabin Air Quality Monitoring </a:t>
            </a:r>
            <a:br>
              <a:rPr lang="en-US" sz="36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August  </a:t>
            </a:r>
            <a:r>
              <a:rPr lang="en-US" sz="2800" b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endParaRPr lang="en-US" sz="900" b="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2011" y="2931178"/>
            <a:ext cx="3078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352"/>
              </a:spcBef>
              <a:tabLst>
                <a:tab pos="50007" algn="l"/>
                <a:tab pos="564375" algn="l"/>
                <a:tab pos="1078742" algn="l"/>
                <a:tab pos="1593110" algn="l"/>
                <a:tab pos="2107476" algn="l"/>
                <a:tab pos="2621843" algn="l"/>
                <a:tab pos="3136210" algn="l"/>
                <a:tab pos="3650576" algn="l"/>
                <a:tab pos="4164944" algn="l"/>
                <a:tab pos="4679311" algn="l"/>
                <a:tab pos="5193679" algn="l"/>
                <a:tab pos="5708046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Arial" pitchFamily="-65" charset="0"/>
                <a:cs typeface="Calibri" panose="020F0502020204030204" pitchFamily="34" charset="0"/>
              </a:rPr>
              <a:t>IISc Team</a:t>
            </a:r>
            <a:endParaRPr lang="en-US" sz="2000" dirty="0">
              <a:latin typeface="Calibri" panose="020F0502020204030204" pitchFamily="34" charset="0"/>
              <a:ea typeface="Arial" pitchFamily="-65" charset="0"/>
              <a:cs typeface="Calibri" panose="020F0502020204030204" pitchFamily="34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1416905" y="2895604"/>
            <a:ext cx="9143999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98811" y="6245487"/>
            <a:ext cx="5065774" cy="531676"/>
          </a:xfrm>
          <a:prstGeom prst="roundRect">
            <a:avLst/>
          </a:prstGeom>
          <a:solidFill>
            <a:srgbClr val="97BA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668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t>Indian Institute of Science, Bangalore</a:t>
            </a:r>
            <a:endParaRPr lang="en-US" sz="20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231462"/>
            <a:ext cx="2501019" cy="25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7827"/>
            <a:ext cx="9525000" cy="564257"/>
          </a:xfrm>
        </p:spPr>
        <p:txBody>
          <a:bodyPr/>
          <a:lstStyle/>
          <a:p>
            <a:r>
              <a:rPr lang="en-IN" sz="27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generation architecture with Neural Network and Controller</a:t>
            </a:r>
            <a:endParaRPr lang="en-IN" sz="27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1632" y="1524000"/>
            <a:ext cx="4267200" cy="16406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9" name="Group 68"/>
          <p:cNvGrpSpPr/>
          <p:nvPr/>
        </p:nvGrpSpPr>
        <p:grpSpPr>
          <a:xfrm>
            <a:off x="2079625" y="1676548"/>
            <a:ext cx="9454545" cy="4102903"/>
            <a:chOff x="2504750" y="1447800"/>
            <a:chExt cx="9454545" cy="4102903"/>
          </a:xfrm>
        </p:grpSpPr>
        <p:sp>
          <p:nvSpPr>
            <p:cNvPr id="3" name="Rectangle 2"/>
            <p:cNvSpPr/>
            <p:nvPr/>
          </p:nvSpPr>
          <p:spPr>
            <a:xfrm>
              <a:off x="5180012" y="1447800"/>
              <a:ext cx="1752600" cy="609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Data generation model</a:t>
              </a:r>
              <a:endParaRPr lang="en-IN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90398" y="2286000"/>
              <a:ext cx="1295400" cy="37070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Suffocation model for CO2</a:t>
              </a:r>
              <a:endParaRPr lang="en-IN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7812" y="2290118"/>
              <a:ext cx="1295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ECS Simulink model (TPH)</a:t>
              </a:r>
              <a:endParaRPr lang="en-IN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90398" y="4876800"/>
              <a:ext cx="1295400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Controller</a:t>
              </a:r>
              <a:endParaRPr lang="en-IN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5411" y="4876800"/>
              <a:ext cx="2558725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Neural network (detect root cause)</a:t>
              </a:r>
              <a:endParaRPr lang="en-IN" sz="1100" dirty="0"/>
            </a:p>
          </p:txBody>
        </p:sp>
        <p:cxnSp>
          <p:nvCxnSpPr>
            <p:cNvPr id="9" name="Elbow Connector 8"/>
            <p:cNvCxnSpPr>
              <a:stCxn id="3" idx="1"/>
              <a:endCxn id="4" idx="0"/>
            </p:cNvCxnSpPr>
            <p:nvPr/>
          </p:nvCxnSpPr>
          <p:spPr>
            <a:xfrm rot="10800000" flipV="1">
              <a:off x="4838098" y="1752600"/>
              <a:ext cx="341914" cy="5334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3" idx="3"/>
              <a:endCxn id="5" idx="0"/>
            </p:cNvCxnSpPr>
            <p:nvPr/>
          </p:nvCxnSpPr>
          <p:spPr>
            <a:xfrm>
              <a:off x="6932612" y="1752600"/>
              <a:ext cx="342900" cy="53751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  <a:endCxn id="6" idx="3"/>
            </p:cNvCxnSpPr>
            <p:nvPr/>
          </p:nvCxnSpPr>
          <p:spPr>
            <a:xfrm flipH="1">
              <a:off x="5485798" y="5105400"/>
              <a:ext cx="989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6" idx="1"/>
              <a:endCxn id="8" idx="1"/>
            </p:cNvCxnSpPr>
            <p:nvPr/>
          </p:nvCxnSpPr>
          <p:spPr>
            <a:xfrm rot="10800000">
              <a:off x="3936758" y="2115588"/>
              <a:ext cx="253641" cy="2989813"/>
            </a:xfrm>
            <a:prstGeom prst="bentConnector3">
              <a:avLst>
                <a:gd name="adj1" fmla="val 6545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979683" y="1535273"/>
              <a:ext cx="11430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GUI</a:t>
              </a:r>
              <a:endParaRPr lang="en-IN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4750" y="3205948"/>
              <a:ext cx="1170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Flowrate(</a:t>
              </a:r>
              <a:r>
                <a:rPr lang="en-IN" sz="1100" dirty="0" err="1" smtClean="0"/>
                <a:t>Fr</a:t>
              </a:r>
              <a:r>
                <a:rPr lang="en-IN" sz="1100" dirty="0" smtClean="0"/>
                <a:t>),</a:t>
              </a:r>
            </a:p>
            <a:p>
              <a:r>
                <a:rPr lang="en-IN" sz="1100" dirty="0" smtClean="0"/>
                <a:t>Bleed- Recirculated Air ratio(X)</a:t>
              </a:r>
              <a:endParaRPr lang="en-IN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78095" y="2194102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Passenger Count.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Anomalous conditions</a:t>
              </a:r>
              <a:endParaRPr lang="en-IN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334455" y="4096074"/>
              <a:ext cx="761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CO2[1:6]</a:t>
              </a:r>
              <a:endParaRPr lang="en-IN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34455" y="3316581"/>
              <a:ext cx="2417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Humidity, Temperature, Pressure</a:t>
              </a:r>
              <a:endParaRPr lang="en-IN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334455" y="359066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Passenger count</a:t>
              </a:r>
              <a:endParaRPr lang="en-IN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51678" y="5119816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Anomaly class</a:t>
              </a:r>
              <a:endParaRPr lang="en-IN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51152" y="3965269"/>
              <a:ext cx="867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Set point</a:t>
              </a:r>
              <a:endParaRPr lang="en-IN" sz="1100" dirty="0"/>
            </a:p>
          </p:txBody>
        </p:sp>
      </p:grpSp>
      <p:cxnSp>
        <p:nvCxnSpPr>
          <p:cNvPr id="13" name="Elbow Connector 12"/>
          <p:cNvCxnSpPr>
            <a:stCxn id="8" idx="3"/>
            <a:endCxn id="7" idx="3"/>
          </p:cNvCxnSpPr>
          <p:nvPr/>
        </p:nvCxnSpPr>
        <p:spPr>
          <a:xfrm>
            <a:off x="7778832" y="2344335"/>
            <a:ext cx="830179" cy="2989813"/>
          </a:xfrm>
          <a:prstGeom prst="bentConnector3">
            <a:avLst>
              <a:gd name="adj1" fmla="val 1275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>
            <a:off x="4412973" y="3164670"/>
            <a:ext cx="0" cy="194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1"/>
          </p:cNvCxnSpPr>
          <p:nvPr/>
        </p:nvCxnSpPr>
        <p:spPr>
          <a:xfrm flipH="1">
            <a:off x="7778832" y="2030721"/>
            <a:ext cx="1775726" cy="2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0812" y="2133600"/>
            <a:ext cx="0" cy="38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1677" y="1934312"/>
            <a:ext cx="500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Fr,X</a:t>
            </a:r>
            <a:endParaRPr lang="en-IN" sz="1100" dirty="0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 flipV="1">
            <a:off x="5895835" y="2709366"/>
            <a:ext cx="306852" cy="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43215" y="2594462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Fr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9823730" y="5672097"/>
            <a:ext cx="1371599" cy="5067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InfluxDB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823730" y="4511668"/>
            <a:ext cx="1371600" cy="75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Chronograf</a:t>
            </a:r>
            <a:endParaRPr lang="en-IN" dirty="0"/>
          </a:p>
        </p:txBody>
      </p:sp>
      <p:cxnSp>
        <p:nvCxnSpPr>
          <p:cNvPr id="31" name="Elbow Connector 30"/>
          <p:cNvCxnSpPr>
            <a:stCxn id="7" idx="2"/>
            <a:endCxn id="10" idx="1"/>
          </p:cNvCxnSpPr>
          <p:nvPr/>
        </p:nvCxnSpPr>
        <p:spPr>
          <a:xfrm rot="16200000" flipH="1">
            <a:off x="8395334" y="4497062"/>
            <a:ext cx="362710" cy="2494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8853184" y="5233004"/>
            <a:ext cx="970546" cy="546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2"/>
          </p:cNvCxnSpPr>
          <p:nvPr/>
        </p:nvCxnSpPr>
        <p:spPr>
          <a:xfrm rot="16200000" flipH="1">
            <a:off x="6841995" y="3133725"/>
            <a:ext cx="552713" cy="5410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0"/>
            <a:endCxn id="18" idx="2"/>
          </p:cNvCxnSpPr>
          <p:nvPr/>
        </p:nvCxnSpPr>
        <p:spPr>
          <a:xfrm flipV="1">
            <a:off x="10509530" y="5270006"/>
            <a:ext cx="0" cy="40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48672" y="980728"/>
            <a:ext cx="8973696" cy="5877272"/>
          </a:xfrm>
        </p:spPr>
        <p:txBody>
          <a:bodyPr/>
          <a:lstStyle/>
          <a:p>
            <a:pPr marL="57169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425" lvl="1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49699" y="1437104"/>
            <a:ext cx="1334691" cy="4137602"/>
            <a:chOff x="6991806" y="435910"/>
            <a:chExt cx="1864639" cy="2077974"/>
          </a:xfrm>
        </p:grpSpPr>
        <p:sp>
          <p:nvSpPr>
            <p:cNvPr id="8" name="TextBox 7"/>
            <p:cNvSpPr txBox="1"/>
            <p:nvPr/>
          </p:nvSpPr>
          <p:spPr>
            <a:xfrm>
              <a:off x="7241650" y="435910"/>
              <a:ext cx="1614795" cy="74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Scale,</a:t>
              </a:r>
              <a:endParaRPr lang="en-IN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1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X-axis:</a:t>
              </a: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 </a:t>
              </a:r>
              <a:r>
                <a:rPr lang="en-I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unit = </a:t>
              </a:r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1000              seconds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Y-axis :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 unit = 1 units of signal</a:t>
              </a: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91806" y="1174471"/>
              <a:ext cx="1725549" cy="1339413"/>
              <a:chOff x="6678653" y="4583451"/>
              <a:chExt cx="1767941" cy="172087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7078442" y="4583451"/>
                <a:ext cx="0" cy="1512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078442" y="6095619"/>
                <a:ext cx="13681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873046" y="6095619"/>
                <a:ext cx="671295" cy="20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Time (Seconds)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6090262" y="5234870"/>
                <a:ext cx="1553492" cy="37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217612" y="155881"/>
            <a:ext cx="975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Change in cabin parameters due to variation in flow rate</a:t>
            </a:r>
            <a:endParaRPr lang="en-IN" sz="3200" b="1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-123113" y="6349305"/>
            <a:ext cx="6269969" cy="354012"/>
          </a:xfrm>
          <a:prstGeom prst="rect">
            <a:avLst/>
          </a:prstGeom>
          <a:noFill/>
          <a:ln>
            <a:noFill/>
          </a:ln>
        </p:spPr>
        <p:txBody>
          <a:bodyPr wrap="square" lIns="91426" tIns="91426" rIns="91426" bIns="91426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4" indent="0" algn="ctr">
              <a:buNone/>
            </a:pP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ECS 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for Normal </a:t>
            </a: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ventilation efficiency inside cabin</a:t>
            </a:r>
            <a:endParaRPr lang="en-IN" sz="11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6196636" y="6375053"/>
            <a:ext cx="6353116" cy="354012"/>
          </a:xfrm>
          <a:prstGeom prst="rect">
            <a:avLst/>
          </a:prstGeom>
          <a:noFill/>
          <a:ln>
            <a:noFill/>
          </a:ln>
        </p:spPr>
        <p:txBody>
          <a:bodyPr wrap="square" lIns="91426" tIns="91426" rIns="91426" bIns="91426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4" algn="ctr"/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ECS parameter for Anomalous ventilation 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inside </a:t>
            </a: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cabin</a:t>
            </a:r>
          </a:p>
          <a:p>
            <a:pPr marL="57154" algn="ctr"/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 Simulink( MATLAB ECS)]</a:t>
            </a:r>
          </a:p>
          <a:p>
            <a:pPr marL="57154" indent="0" algn="ctr">
              <a:buNone/>
            </a:pPr>
            <a:endParaRPr lang="en-IN" sz="11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0" y="1196548"/>
            <a:ext cx="4874437" cy="5265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90" y="1175790"/>
            <a:ext cx="5379136" cy="528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437312" y="4365629"/>
            <a:ext cx="5029200" cy="23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103456"/>
            <a:ext cx="9677400" cy="763600"/>
          </a:xfrm>
        </p:spPr>
        <p:txBody>
          <a:bodyPr/>
          <a:lstStyle/>
          <a:p>
            <a:r>
              <a:rPr lang="en-I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Neural Network augmented Control system</a:t>
            </a: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29111"/>
              </p:ext>
            </p:extLst>
          </p:nvPr>
        </p:nvGraphicFramePr>
        <p:xfrm>
          <a:off x="72811" y="1444320"/>
          <a:ext cx="3695701" cy="70638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63390"/>
                <a:gridCol w="823385"/>
                <a:gridCol w="818327"/>
                <a:gridCol w="990599"/>
              </a:tblGrid>
              <a:tr h="70638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Temperature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Pressure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Passenger</a:t>
                      </a:r>
                      <a:r>
                        <a:rPr lang="en-IN" baseline="0" dirty="0" smtClean="0"/>
                        <a:t> Count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1769976" y="1189495"/>
            <a:ext cx="301370" cy="3695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15304" y="3277917"/>
            <a:ext cx="2812108" cy="5829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Input Parameters For The Neural Network</a:t>
            </a:r>
            <a:endParaRPr lang="en-IN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7799761" y="4040682"/>
            <a:ext cx="2304302" cy="3249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Output Of The NN</a:t>
            </a:r>
            <a:endParaRPr lang="en-IN" sz="1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201025" y="2273089"/>
            <a:ext cx="1224846" cy="61263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Neural Network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7967"/>
              </p:ext>
            </p:extLst>
          </p:nvPr>
        </p:nvGraphicFramePr>
        <p:xfrm>
          <a:off x="440808" y="2154206"/>
          <a:ext cx="2800348" cy="731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27959"/>
                <a:gridCol w="856578"/>
                <a:gridCol w="1015811"/>
              </a:tblGrid>
              <a:tr h="52603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</a:t>
                      </a:r>
                      <a:r>
                        <a:rPr lang="en-IN" baseline="-25000" dirty="0" smtClean="0"/>
                        <a:t>2</a:t>
                      </a:r>
                      <a:r>
                        <a:rPr lang="en-IN" dirty="0" smtClean="0"/>
                        <a:t> across zones</a:t>
                      </a:r>
                    </a:p>
                    <a:p>
                      <a:pPr algn="ctr"/>
                      <a:r>
                        <a:rPr lang="en-IN" dirty="0" smtClean="0"/>
                        <a:t>(1:6)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Rate</a:t>
                      </a:r>
                      <a:r>
                        <a:rPr lang="en-IN" baseline="0" dirty="0" smtClean="0"/>
                        <a:t> of CO2 rise</a:t>
                      </a:r>
                    </a:p>
                    <a:p>
                      <a:pPr algn="ctr"/>
                      <a:r>
                        <a:rPr lang="en-IN" baseline="0" dirty="0" smtClean="0"/>
                        <a:t>(1:6)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Deviation of zone from mean </a:t>
                      </a:r>
                      <a:r>
                        <a:rPr lang="en-IN" baseline="0" dirty="0" smtClean="0"/>
                        <a:t>(1:6)</a:t>
                      </a:r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076"/>
              </p:ext>
            </p:extLst>
          </p:nvPr>
        </p:nvGraphicFramePr>
        <p:xfrm>
          <a:off x="5894443" y="1194214"/>
          <a:ext cx="6092482" cy="27615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82282"/>
                <a:gridCol w="2151393"/>
                <a:gridCol w="3258807"/>
              </a:tblGrid>
              <a:tr h="39781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ACTION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78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0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No anomaly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</a:t>
                      </a:r>
                      <a:endParaRPr lang="en-IN" dirty="0"/>
                    </a:p>
                  </a:txBody>
                  <a:tcPr/>
                </a:tc>
              </a:tr>
              <a:tr h="3978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Ventilation Efficiency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Increase Flowrate, Do</a:t>
                      </a:r>
                      <a:r>
                        <a:rPr lang="en-IN" baseline="0" dirty="0" smtClean="0"/>
                        <a:t> not alter bleed-recirculation ratio (0.5).</a:t>
                      </a:r>
                      <a:endParaRPr lang="en-IN" dirty="0"/>
                    </a:p>
                  </a:txBody>
                  <a:tcPr/>
                </a:tc>
              </a:tr>
              <a:tr h="3978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2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Internal Independent</a:t>
                      </a:r>
                      <a:r>
                        <a:rPr lang="en-IN" sz="1200" baseline="0" dirty="0" smtClean="0"/>
                        <a:t> source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Maintain</a:t>
                      </a:r>
                      <a:r>
                        <a:rPr lang="en-IN" baseline="0" dirty="0" smtClean="0"/>
                        <a:t> Flowrate, Increase bleed-recirculation ratio to 0.7 </a:t>
                      </a:r>
                      <a:endParaRPr lang="en-IN" dirty="0"/>
                    </a:p>
                  </a:txBody>
                  <a:tcPr/>
                </a:tc>
              </a:tr>
              <a:tr h="3978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3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External</a:t>
                      </a:r>
                      <a:r>
                        <a:rPr lang="en-IN" sz="1200" baseline="0" dirty="0" smtClean="0"/>
                        <a:t> event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Maintain</a:t>
                      </a:r>
                      <a:r>
                        <a:rPr lang="en-IN" baseline="0" dirty="0" smtClean="0"/>
                        <a:t> Flowrate, Increase bleed-recirculation ratio to 0.2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44141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4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Normal Conditions being restored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Maintain</a:t>
                      </a:r>
                      <a:r>
                        <a:rPr lang="en-IN" baseline="0" dirty="0" smtClean="0"/>
                        <a:t> Flowrate, Increase bleed-recirculation ratio to 0.6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769040" y="2488463"/>
            <a:ext cx="396454" cy="150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461930" y="2510989"/>
            <a:ext cx="396454" cy="142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7ED97EB-D634-4C1D-8A7B-74E23700A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2" y="4746364"/>
            <a:ext cx="4524553" cy="15189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80212" y="4419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Class0   Class1 Class2  Class3  Class4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E92DE62-ECAA-4894-B302-A674788B2370}"/>
              </a:ext>
            </a:extLst>
          </p:cNvPr>
          <p:cNvSpPr txBox="1"/>
          <p:nvPr/>
        </p:nvSpPr>
        <p:spPr>
          <a:xfrm>
            <a:off x="7543970" y="6175665"/>
            <a:ext cx="2971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Confusion 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1813" y="4597901"/>
            <a:ext cx="58572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neural net has 22 input and 5 output </a:t>
            </a:r>
            <a:r>
              <a:rPr lang="en-IN" dirty="0" smtClean="0"/>
              <a:t>neurons.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</a:t>
            </a:r>
            <a:r>
              <a:rPr lang="en-IN" dirty="0"/>
              <a:t>4</a:t>
            </a:r>
            <a:r>
              <a:rPr lang="en-IN" dirty="0" smtClean="0"/>
              <a:t> </a:t>
            </a:r>
            <a:r>
              <a:rPr lang="en-IN" dirty="0" smtClean="0"/>
              <a:t>hidden layers </a:t>
            </a:r>
            <a:r>
              <a:rPr lang="en-IN" dirty="0" smtClean="0"/>
              <a:t>with 20,20,20 and 15 neurons </a:t>
            </a:r>
            <a:r>
              <a:rPr lang="en-IN" dirty="0"/>
              <a:t>sequentially</a:t>
            </a:r>
            <a:r>
              <a:rPr lang="en-IN" dirty="0" smtClean="0"/>
              <a:t>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70/30 training validation split is </a:t>
            </a:r>
            <a:r>
              <a:rPr lang="en-IN" dirty="0" smtClean="0"/>
              <a:t>done over </a:t>
            </a:r>
            <a:r>
              <a:rPr lang="en-IN" dirty="0"/>
              <a:t>332402 </a:t>
            </a:r>
            <a:r>
              <a:rPr lang="en-IN" dirty="0" smtClean="0"/>
              <a:t>data </a:t>
            </a:r>
            <a:r>
              <a:rPr lang="en-IN" dirty="0" smtClean="0"/>
              <a:t>frames.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frame rate is 1/Sec and a total of 92 hrs of flight data is used for training and </a:t>
            </a:r>
            <a:r>
              <a:rPr lang="en-IN" dirty="0" smtClean="0"/>
              <a:t>validation.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967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76200"/>
            <a:ext cx="9677400" cy="763600"/>
          </a:xfrm>
        </p:spPr>
        <p:txBody>
          <a:bodyPr/>
          <a:lstStyle/>
          <a:p>
            <a:r>
              <a:rPr lang="en-I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Results for Class 1,2 and 3 anomalies for 75% occupancy</a:t>
            </a: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47" y="4191000"/>
            <a:ext cx="4550365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47" y="1668162"/>
            <a:ext cx="451788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659924"/>
            <a:ext cx="48006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4191000"/>
            <a:ext cx="4800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960695" y="2068184"/>
            <a:ext cx="6270923" cy="209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>
              <a:lnSpc>
                <a:spcPct val="108333"/>
              </a:lnSpc>
              <a:buClr>
                <a:schemeClr val="dk1"/>
              </a:buClr>
              <a:buSzPts val="1400"/>
            </a:pPr>
            <a:r>
              <a:rPr lang="en-US" sz="9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Thank you 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563261" y="3773624"/>
            <a:ext cx="5065774" cy="53167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0980"/>
              </a:srgbClr>
            </a:outerShdw>
          </a:effectLst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marL="57152" algn="ctr">
              <a:buClr>
                <a:srgbClr val="000000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FORWARD FOR YOUR SUPPORT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9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RC">
  <a:themeElements>
    <a:clrScheme name="4_ssd4mt04 1">
      <a:dk1>
        <a:srgbClr val="000000"/>
      </a:dk1>
      <a:lt1>
        <a:srgbClr val="FFFFFF"/>
      </a:lt1>
      <a:dk2>
        <a:srgbClr val="E0AA0F"/>
      </a:dk2>
      <a:lt2>
        <a:srgbClr val="A6A49E"/>
      </a:lt2>
      <a:accent1>
        <a:srgbClr val="A32638"/>
      </a:accent1>
      <a:accent2>
        <a:srgbClr val="0038A8"/>
      </a:accent2>
      <a:accent3>
        <a:srgbClr val="FFFFFF"/>
      </a:accent3>
      <a:accent4>
        <a:srgbClr val="000000"/>
      </a:accent4>
      <a:accent5>
        <a:srgbClr val="CEACAE"/>
      </a:accent5>
      <a:accent6>
        <a:srgbClr val="003298"/>
      </a:accent6>
      <a:hlink>
        <a:srgbClr val="3A75C4"/>
      </a:hlink>
      <a:folHlink>
        <a:srgbClr val="7F66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RC" id="{1CE4EFCB-7766-402B-AD5D-D00EE51E9529}" vid="{68A2CC7D-F83D-42BB-A51F-1B79C71AD6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ANRC</Template>
  <TotalTime>5067</TotalTime>
  <Words>320</Words>
  <Application>Microsoft Office PowerPoint</Application>
  <PresentationFormat>Custom</PresentationFormat>
  <Paragraphs>85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ANRC</vt:lpstr>
      <vt:lpstr>A-IoT : Work Package:  Cabin Air Quality Monitoring  August  2019</vt:lpstr>
      <vt:lpstr>Data generation architecture with Neural Network and Controller</vt:lpstr>
      <vt:lpstr>PowerPoint Presentation</vt:lpstr>
      <vt:lpstr>Neural Network augmented Control system</vt:lpstr>
      <vt:lpstr>Results for Class 1,2 and 3 anomalies for 75% occupancy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50 States</dc:title>
  <dc:creator>ZEN LAB_08</dc:creator>
  <cp:lastModifiedBy>ZENLAB_08</cp:lastModifiedBy>
  <cp:revision>265</cp:revision>
  <dcterms:created xsi:type="dcterms:W3CDTF">2018-03-19T06:11:25Z</dcterms:created>
  <dcterms:modified xsi:type="dcterms:W3CDTF">2019-08-09T07:50:00Z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v-asharm@microsoft.com</vt:lpwstr>
  </property>
  <property fmtid="{D5CDD505-2E9C-101B-9397-08002B2CF9AE}" pid="15" name="MSIP_Label_f42aa342-8706-4288-bd11-ebb85995028c_SetDate">
    <vt:lpwstr>2017-11-17T04:13:46.1587428Z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