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handoutMasterIdLst>
    <p:handoutMasterId r:id="rId20"/>
  </p:handoutMasterIdLst>
  <p:sldIdLst>
    <p:sldId id="559" r:id="rId2"/>
    <p:sldId id="511" r:id="rId3"/>
    <p:sldId id="583" r:id="rId4"/>
    <p:sldId id="584" r:id="rId5"/>
    <p:sldId id="581" r:id="rId6"/>
    <p:sldId id="578" r:id="rId7"/>
    <p:sldId id="586" r:id="rId8"/>
    <p:sldId id="588" r:id="rId9"/>
    <p:sldId id="596" r:id="rId10"/>
    <p:sldId id="585" r:id="rId11"/>
    <p:sldId id="592" r:id="rId12"/>
    <p:sldId id="590" r:id="rId13"/>
    <p:sldId id="593" r:id="rId14"/>
    <p:sldId id="594" r:id="rId15"/>
    <p:sldId id="595" r:id="rId16"/>
    <p:sldId id="589" r:id="rId17"/>
    <p:sldId id="56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766" userDrawn="1">
          <p15:clr>
            <a:srgbClr val="A4A3A4"/>
          </p15:clr>
        </p15:guide>
        <p15:guide id="10" pos="6912" userDrawn="1">
          <p15:clr>
            <a:srgbClr val="A4A3A4"/>
          </p15:clr>
        </p15:guide>
        <p15:guide id="11" pos="5711" userDrawn="1">
          <p15:clr>
            <a:srgbClr val="A4A3A4"/>
          </p15:clr>
        </p15:guide>
        <p15:guide id="12" pos="7247" userDrawn="1">
          <p15:clr>
            <a:srgbClr val="A4A3A4"/>
          </p15:clr>
        </p15:guide>
        <p15:guide id="13" pos="3695" userDrawn="1">
          <p15:clr>
            <a:srgbClr val="A4A3A4"/>
          </p15:clr>
        </p15:guide>
        <p15:guide id="14" pos="431" userDrawn="1">
          <p15:clr>
            <a:srgbClr val="A4A3A4"/>
          </p15:clr>
        </p15:guide>
        <p15:guide id="15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63"/>
    <a:srgbClr val="9F768B"/>
    <a:srgbClr val="8C614B"/>
    <a:srgbClr val="486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8" autoAdjust="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6"/>
        <p:guide pos="6912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8/6/2019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8/6/2019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1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4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1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3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2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6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11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17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22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562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6" marR="0" lvl="0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670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4765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057434" marR="0" lvl="5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40" marR="0" lvl="6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43246" marR="0" lvl="7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86151" marR="0" lvl="8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39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1820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C55FFCA8-949B-4C4B-88E3-D1A67566DDFC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28213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342906" marR="0" lvl="0" indent="-28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34" marR="0" lvl="5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40" marR="0" lvl="6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46" marR="0" lvl="7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51" marR="0" lvl="8" indent="-261942" algn="l" rtl="0">
              <a:lnSpc>
                <a:spcPct val="115000"/>
              </a:lnSpc>
              <a:spcBef>
                <a:spcPts val="1576"/>
              </a:spcBef>
              <a:spcAft>
                <a:spcPts val="1576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3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19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hape 12"/>
          <p:cNvSpPr/>
          <p:nvPr/>
        </p:nvSpPr>
        <p:spPr>
          <a:xfrm>
            <a:off x="5061756" y="6626234"/>
            <a:ext cx="1506430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34519" rIns="69055" bIns="8229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88825" cy="1143000"/>
          </a:xfrm>
          <a:prstGeom prst="rect">
            <a:avLst/>
          </a:prstGeom>
          <a:solidFill>
            <a:srgbClr val="C5D8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863604"/>
            <a:ext cx="12188825" cy="284163"/>
          </a:xfrm>
          <a:prstGeom prst="rect">
            <a:avLst/>
          </a:prstGeom>
          <a:solidFill>
            <a:srgbClr val="97BA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875530" y="-88900"/>
            <a:ext cx="2363702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82295" rIns="69055" bIns="34519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7" name="Shape 17"/>
          <p:cNvSpPr/>
          <p:nvPr/>
        </p:nvSpPr>
        <p:spPr>
          <a:xfrm>
            <a:off x="7378900" y="6381750"/>
            <a:ext cx="4809930" cy="476250"/>
          </a:xfrm>
          <a:prstGeom prst="rect">
            <a:avLst/>
          </a:prstGeom>
          <a:noFill/>
          <a:ln>
            <a:noFill/>
          </a:ln>
        </p:spPr>
        <p:txBody>
          <a:bodyPr wrap="square" lIns="342900" tIns="171450" rIns="68569" bIns="123431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35434" y="88906"/>
            <a:ext cx="1082865" cy="66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0919157" y="76206"/>
            <a:ext cx="1082865" cy="666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119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6905" y="1236731"/>
            <a:ext cx="9143999" cy="162330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A-IoT : Work Package: </a:t>
            </a:r>
            <a:b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Cabin Air Quality Monitoring </a:t>
            </a:r>
            <a:b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900" b="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2011" y="2931178"/>
            <a:ext cx="3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352"/>
              </a:spcBef>
              <a:tabLst>
                <a:tab pos="50007" algn="l"/>
                <a:tab pos="564375" algn="l"/>
                <a:tab pos="1078742" algn="l"/>
                <a:tab pos="1593110" algn="l"/>
                <a:tab pos="2107476" algn="l"/>
                <a:tab pos="2621843" algn="l"/>
                <a:tab pos="3136210" algn="l"/>
                <a:tab pos="3650576" algn="l"/>
                <a:tab pos="4164944" algn="l"/>
                <a:tab pos="4679311" algn="l"/>
                <a:tab pos="5193679" algn="l"/>
                <a:tab pos="5708046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Arial" pitchFamily="-65" charset="0"/>
                <a:cs typeface="Calibri" panose="020F0502020204030204" pitchFamily="34" charset="0"/>
              </a:rPr>
              <a:t>IISc Team</a:t>
            </a:r>
            <a:endParaRPr lang="en-US" sz="2000" dirty="0">
              <a:latin typeface="Calibri" panose="020F0502020204030204" pitchFamily="34" charset="0"/>
              <a:ea typeface="Arial" pitchFamily="-65" charset="0"/>
              <a:cs typeface="Calibri" panose="020F0502020204030204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416905" y="2895604"/>
            <a:ext cx="914399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8811" y="6245487"/>
            <a:ext cx="5065774" cy="531676"/>
          </a:xfrm>
          <a:prstGeom prst="roundRect">
            <a:avLst/>
          </a:prstGeom>
          <a:solidFill>
            <a:srgbClr val="97BA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668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t>Indian Institute of Science, Bangalore</a:t>
            </a:r>
            <a:endParaRPr lang="en-US" sz="20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231462"/>
            <a:ext cx="2501019" cy="25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11357841" cy="763600"/>
          </a:xfrm>
        </p:spPr>
        <p:txBody>
          <a:bodyPr/>
          <a:lstStyle/>
          <a:p>
            <a:r>
              <a:rPr lang="en-IN" dirty="0" smtClean="0"/>
              <a:t>Preliminary Results from neural network.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02" y="1724015"/>
            <a:ext cx="3496310" cy="2072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64732"/>
            <a:ext cx="3217821" cy="1994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650315"/>
            <a:ext cx="3907251" cy="207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612" y="1295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50% occupancy with Class 1 anomaly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6612" y="384435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100% occupancy with Class 1 anomaly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102" y="4410009"/>
            <a:ext cx="3496310" cy="2020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3" y="4410009"/>
            <a:ext cx="3514090" cy="2143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013" y="4438616"/>
            <a:ext cx="3810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9" y="1922879"/>
            <a:ext cx="3769444" cy="2245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8" y="4572000"/>
            <a:ext cx="3825584" cy="1941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613" y="109538"/>
            <a:ext cx="9677400" cy="763587"/>
          </a:xfrm>
        </p:spPr>
        <p:txBody>
          <a:bodyPr/>
          <a:lstStyle/>
          <a:p>
            <a:r>
              <a:rPr lang="en-IN" dirty="0" smtClean="0"/>
              <a:t>Data set with different anomalous conditions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0056" y="1225214"/>
            <a:ext cx="390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1- Ventilation efficiency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4" y="2128835"/>
            <a:ext cx="3810000" cy="2053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36" y="4562669"/>
            <a:ext cx="3952875" cy="1941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3212" y="11090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2 – Independent CO2 source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2" y="2128835"/>
            <a:ext cx="3195441" cy="2053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66013" y="1136095"/>
            <a:ext cx="357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3 – CO2 from bleed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812" y="4562669"/>
            <a:ext cx="3195441" cy="18489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7628" y="1594546"/>
            <a:ext cx="435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Scale : Y axis – CO2 </a:t>
            </a:r>
            <a:r>
              <a:rPr lang="en-IN" sz="1400" dirty="0" err="1" smtClean="0"/>
              <a:t>inppm</a:t>
            </a:r>
            <a:r>
              <a:rPr lang="en-IN" sz="1400" dirty="0" smtClean="0"/>
              <a:t>.  X axis- time in minutes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828" y="4189527"/>
            <a:ext cx="435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Scale : Y axis – RH (ratio).  X axis- time in minutes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810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10479521" cy="990600"/>
          </a:xfrm>
        </p:spPr>
        <p:txBody>
          <a:bodyPr/>
          <a:lstStyle/>
          <a:p>
            <a:r>
              <a:rPr lang="en-IN" dirty="0" smtClean="0"/>
              <a:t>Control actions to be implemented for various classes of anomalies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Class 1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Caused  due to poor ventilation.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To be mitigated by increasing Flowrate.</a:t>
            </a:r>
          </a:p>
          <a:p>
            <a:pPr lvl="1"/>
            <a:endParaRPr lang="en-IN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Class 2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Caused due to independent source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To be mitigated by reducing recirculated air.</a:t>
            </a:r>
          </a:p>
          <a:p>
            <a:pPr lvl="1"/>
            <a:endParaRPr lang="en-IN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Class 3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Caused by fuming events from bleed.</a:t>
            </a:r>
          </a:p>
          <a:p>
            <a:pPr lvl="1"/>
            <a:r>
              <a:rPr lang="en-IN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To be mitigated by reducing bleed . </a:t>
            </a:r>
          </a:p>
          <a:p>
            <a:pPr lvl="1"/>
            <a:endParaRPr lang="en-IN" dirty="0" smtClean="0"/>
          </a:p>
          <a:p>
            <a:pPr marL="423869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5792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11357841" cy="763600"/>
          </a:xfrm>
        </p:spPr>
        <p:txBody>
          <a:bodyPr/>
          <a:lstStyle/>
          <a:p>
            <a:r>
              <a:rPr lang="en-IN" dirty="0" smtClean="0"/>
              <a:t>Results: Class 1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219200"/>
            <a:ext cx="11357841" cy="120656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For 75%  occupancy, without controller  and neural network, CO2 levels rise </a:t>
            </a:r>
            <a:r>
              <a:rPr lang="en-IN" dirty="0" err="1" smtClean="0">
                <a:solidFill>
                  <a:schemeClr val="tx1"/>
                </a:solidFill>
              </a:rPr>
              <a:t>upto</a:t>
            </a:r>
            <a:r>
              <a:rPr lang="en-IN" dirty="0" smtClean="0">
                <a:solidFill>
                  <a:schemeClr val="tx1"/>
                </a:solidFill>
              </a:rPr>
              <a:t> 2300 ppm.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With Controller levels restricted to 1500 ppm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90800"/>
            <a:ext cx="9565120" cy="39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11357841" cy="763600"/>
          </a:xfrm>
        </p:spPr>
        <p:txBody>
          <a:bodyPr/>
          <a:lstStyle/>
          <a:p>
            <a:r>
              <a:rPr lang="en-IN" dirty="0" smtClean="0"/>
              <a:t> Class 2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219201"/>
            <a:ext cx="11357841" cy="9144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For 50%  occupancy, without controller  and neural network, CO2 levels rise </a:t>
            </a:r>
            <a:r>
              <a:rPr lang="en-IN" dirty="0" err="1" smtClean="0">
                <a:solidFill>
                  <a:schemeClr val="tx1"/>
                </a:solidFill>
              </a:rPr>
              <a:t>upto</a:t>
            </a:r>
            <a:r>
              <a:rPr lang="en-IN" dirty="0" smtClean="0">
                <a:solidFill>
                  <a:schemeClr val="tx1"/>
                </a:solidFill>
              </a:rPr>
              <a:t> 3700 ppm.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With Controller levels restricted to 2900 ppm where bleed &amp; recirculation ratio reduced to 0.7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33601"/>
            <a:ext cx="9371013" cy="43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1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11357841" cy="763600"/>
          </a:xfrm>
        </p:spPr>
        <p:txBody>
          <a:bodyPr/>
          <a:lstStyle/>
          <a:p>
            <a:r>
              <a:rPr lang="en-IN" dirty="0" smtClean="0"/>
              <a:t>Class </a:t>
            </a:r>
            <a:r>
              <a:rPr lang="en-IN" dirty="0"/>
              <a:t>3</a:t>
            </a:r>
            <a:r>
              <a:rPr lang="en-IN" dirty="0" smtClean="0"/>
              <a:t>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219200"/>
            <a:ext cx="11357841" cy="120656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For 50%  occupancy, without controller  and neural network, CO2 levels rise </a:t>
            </a:r>
            <a:r>
              <a:rPr lang="en-IN" dirty="0" err="1" smtClean="0">
                <a:solidFill>
                  <a:schemeClr val="tx1"/>
                </a:solidFill>
              </a:rPr>
              <a:t>upto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5400 ppm.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With Controller levels restricted to 4840 ppm and bleed: recirculation ratio of 0.2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286000"/>
            <a:ext cx="9432718" cy="39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Work done:</a:t>
            </a:r>
          </a:p>
          <a:p>
            <a:pPr marL="857255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Generation </a:t>
            </a:r>
            <a:r>
              <a:rPr lang="en-IN" dirty="0">
                <a:solidFill>
                  <a:schemeClr val="tx1"/>
                </a:solidFill>
              </a:rPr>
              <a:t>and labelling datasets for </a:t>
            </a:r>
            <a:r>
              <a:rPr lang="en-IN" dirty="0" smtClean="0">
                <a:solidFill>
                  <a:schemeClr val="tx1"/>
                </a:solidFill>
              </a:rPr>
              <a:t>different classes of anomalies.</a:t>
            </a:r>
            <a:endParaRPr lang="en-IN" dirty="0">
              <a:solidFill>
                <a:schemeClr val="tx1"/>
              </a:solidFill>
            </a:endParaRPr>
          </a:p>
          <a:p>
            <a:pPr marL="857255" lvl="1" indent="-5143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Training Neural nets for individual anomalies.</a:t>
            </a:r>
          </a:p>
          <a:p>
            <a:pPr marL="857255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Training the </a:t>
            </a:r>
            <a:r>
              <a:rPr lang="en-IN" dirty="0">
                <a:solidFill>
                  <a:schemeClr val="tx1"/>
                </a:solidFill>
              </a:rPr>
              <a:t>neural net using the complete dataset.</a:t>
            </a:r>
          </a:p>
          <a:p>
            <a:pPr marL="857255" lvl="1" indent="-5143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Linking the data generation model with the neural net and controller for real time anomaly detection and control.</a:t>
            </a:r>
          </a:p>
          <a:p>
            <a:pPr marL="857255" lvl="1" indent="-5143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Closing the loop by control action implementation and visualisations by integrating TICK </a:t>
            </a:r>
            <a:r>
              <a:rPr lang="en-IN" dirty="0" smtClean="0">
                <a:solidFill>
                  <a:schemeClr val="tx1"/>
                </a:solidFill>
              </a:rPr>
              <a:t>stack.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Tasks underway</a:t>
            </a:r>
            <a:r>
              <a:rPr lang="en-IN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Optimizing neural network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960695" y="2068184"/>
            <a:ext cx="6270923" cy="209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>
              <a:lnSpc>
                <a:spcPct val="108333"/>
              </a:lnSpc>
              <a:buClr>
                <a:schemeClr val="dk1"/>
              </a:buClr>
              <a:buSzPts val="1400"/>
            </a:pPr>
            <a:r>
              <a:rPr lang="en-US" sz="9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Thank you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563261" y="3773624"/>
            <a:ext cx="5065774" cy="53167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0980"/>
              </a:srgbClr>
            </a:outerShdw>
          </a:effectLst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marL="57152" algn="ctr">
              <a:buClr>
                <a:srgbClr val="000000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FORWARD FOR YOUR SUPPORT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65464"/>
            <a:ext cx="9397853" cy="790590"/>
          </a:xfrm>
        </p:spPr>
        <p:txBody>
          <a:bodyPr/>
          <a:lstStyle/>
          <a:p>
            <a:r>
              <a:rPr lang="en-IN" sz="32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 control action implementation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89012" y="1600200"/>
            <a:ext cx="9523041" cy="4936976"/>
            <a:chOff x="63111" y="2116851"/>
            <a:chExt cx="8143152" cy="3639734"/>
          </a:xfrm>
        </p:grpSpPr>
        <p:grpSp>
          <p:nvGrpSpPr>
            <p:cNvPr id="14" name="Group 13"/>
            <p:cNvGrpSpPr/>
            <p:nvPr/>
          </p:nvGrpSpPr>
          <p:grpSpPr>
            <a:xfrm>
              <a:off x="933868" y="3987242"/>
              <a:ext cx="3555407" cy="1769343"/>
              <a:chOff x="933868" y="3987242"/>
              <a:chExt cx="3555407" cy="176934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33868" y="5495924"/>
                <a:ext cx="3530248" cy="260661"/>
              </a:xfrm>
              <a:prstGeom prst="rect">
                <a:avLst/>
              </a:prstGeom>
              <a:noFill/>
              <a:ln w="6350">
                <a:solidFill>
                  <a:srgbClr val="293F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983"/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Cabin &amp; ECS Status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0" r="5180"/>
              <a:stretch/>
            </p:blipFill>
            <p:spPr>
              <a:xfrm>
                <a:off x="933869" y="3989582"/>
                <a:ext cx="2990488" cy="150634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922880" y="3987242"/>
                <a:ext cx="566395" cy="15110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wordArtVert" wrap="square" rtlCol="0">
                <a:spAutoFit/>
              </a:bodyPr>
              <a:lstStyle/>
              <a:p>
                <a:pPr defTabSz="685983"/>
                <a:r>
                  <a:rPr lang="en-IN" sz="2401" spc="450" dirty="0">
                    <a:solidFill>
                      <a:srgbClr val="000000"/>
                    </a:solidFill>
                    <a:latin typeface="Arial"/>
                  </a:rPr>
                  <a:t>ECS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111" y="2116851"/>
              <a:ext cx="8143152" cy="3509404"/>
              <a:chOff x="63111" y="2116851"/>
              <a:chExt cx="8143152" cy="350940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127839" y="2829133"/>
                <a:ext cx="5144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2648710" y="2218476"/>
                <a:ext cx="934077" cy="1214529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983"/>
                <a:r>
                  <a:rPr lang="en-IN" sz="135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Intelligent Fast-loop </a:t>
                </a:r>
                <a:r>
                  <a:rPr lang="en-IN" sz="135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Algos</a:t>
                </a:r>
                <a:r>
                  <a:rPr lang="en-IN" sz="13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79928" y="2116851"/>
                <a:ext cx="934077" cy="1417779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983"/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CO2, Ozone, PM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5400000">
                <a:off x="3653965" y="2420370"/>
                <a:ext cx="622278" cy="774366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 defTabSz="685983"/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 defTabSz="685983"/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cxnSpLocks/>
                <a:endCxn id="43" idx="1"/>
              </p:cNvCxnSpPr>
              <p:nvPr/>
            </p:nvCxnSpPr>
            <p:spPr>
              <a:xfrm flipV="1">
                <a:off x="3580544" y="2836006"/>
                <a:ext cx="769119" cy="1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5400000">
                <a:off x="345569" y="1951132"/>
                <a:ext cx="602832" cy="116774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 defTabSz="685983"/>
                <a:r>
                  <a:rPr lang="en-IN" sz="13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 defTabSz="685983"/>
                <a:r>
                  <a:rPr lang="en-IN" sz="10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(From data generation Model)</a:t>
                </a:r>
              </a:p>
            </p:txBody>
          </p:sp>
          <p:cxnSp>
            <p:nvCxnSpPr>
              <p:cNvPr id="55" name="Elbow Connector 54"/>
              <p:cNvCxnSpPr>
                <a:cxnSpLocks/>
                <a:stCxn id="53" idx="1"/>
                <a:endCxn id="12" idx="1"/>
              </p:cNvCxnSpPr>
              <p:nvPr/>
            </p:nvCxnSpPr>
            <p:spPr>
              <a:xfrm rot="10800000" flipH="1">
                <a:off x="933869" y="2825742"/>
                <a:ext cx="246059" cy="1917012"/>
              </a:xfrm>
              <a:prstGeom prst="bentConnector3">
                <a:avLst>
                  <a:gd name="adj1" fmla="val -6969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>
                <a:cxnSpLocks/>
                <a:stCxn id="12" idx="0"/>
                <a:endCxn id="104" idx="0"/>
              </p:cNvCxnSpPr>
              <p:nvPr/>
            </p:nvCxnSpPr>
            <p:spPr>
              <a:xfrm rot="16200000" flipH="1">
                <a:off x="4282176" y="-518358"/>
                <a:ext cx="416605" cy="5687025"/>
              </a:xfrm>
              <a:prstGeom prst="bentConnector3">
                <a:avLst>
                  <a:gd name="adj1" fmla="val -4116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4193499" y="2290039"/>
                <a:ext cx="4012764" cy="3336216"/>
                <a:chOff x="4193499" y="2290039"/>
                <a:chExt cx="4012764" cy="3336216"/>
              </a:xfrm>
            </p:grpSpPr>
            <p:sp>
              <p:nvSpPr>
                <p:cNvPr id="43" name="Flowchart: Decision 42"/>
                <p:cNvSpPr/>
                <p:nvPr/>
              </p:nvSpPr>
              <p:spPr>
                <a:xfrm>
                  <a:off x="4349663" y="2290039"/>
                  <a:ext cx="1498410" cy="1091934"/>
                </a:xfrm>
                <a:prstGeom prst="flowChartDecision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983"/>
                  <a:endParaRPr lang="en-I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685983"/>
                  <a:r>
                    <a:rPr lang="en-IN" sz="12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Decision for control action</a:t>
                  </a:r>
                </a:p>
                <a:p>
                  <a:pPr algn="ctr" defTabSz="685983"/>
                  <a:endParaRPr lang="en-IN" sz="10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464115" y="2367079"/>
                  <a:ext cx="3742148" cy="3259176"/>
                  <a:chOff x="4464115" y="2367079"/>
                  <a:chExt cx="3742148" cy="3259176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6458441" y="2367079"/>
                    <a:ext cx="1747822" cy="23195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983"/>
                    <a:endParaRPr lang="en-IN" sz="135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639085" y="3497960"/>
                    <a:ext cx="1371694" cy="1052078"/>
                  </a:xfrm>
                  <a:prstGeom prst="rect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685983"/>
                    <a:r>
                      <a: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Actuator :</a:t>
                    </a:r>
                  </a:p>
                  <a:p>
                    <a:pPr algn="ctr" defTabSz="685983"/>
                    <a:r>
                      <a:rPr lang="en-IN" sz="135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Modify ECS parameters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xmlns="" id="{53C8594C-6C15-4B88-9C10-564207F2FD51}"/>
                      </a:ext>
                    </a:extLst>
                  </p:cNvPr>
                  <p:cNvSpPr/>
                  <p:nvPr/>
                </p:nvSpPr>
                <p:spPr>
                  <a:xfrm>
                    <a:off x="6648144" y="2533457"/>
                    <a:ext cx="1371694" cy="605097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293F5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685983"/>
                    <a:r>
                      <a:rPr lang="en-IN" sz="135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Digital Controller</a:t>
                    </a:r>
                    <a:endParaRPr lang="en-I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xmlns="" id="{4CACD53B-4D3D-4408-8ABB-974302C4E435}"/>
                      </a:ext>
                    </a:extLst>
                  </p:cNvPr>
                  <p:cNvCxnSpPr>
                    <a:stCxn id="43" idx="3"/>
                    <a:endCxn id="104" idx="1"/>
                  </p:cNvCxnSpPr>
                  <p:nvPr/>
                </p:nvCxnSpPr>
                <p:spPr>
                  <a:xfrm>
                    <a:off x="5848073" y="2836006"/>
                    <a:ext cx="80007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or: Elbow 127">
                    <a:extLst>
                      <a:ext uri="{FF2B5EF4-FFF2-40B4-BE49-F238E27FC236}">
                        <a16:creationId xmlns:a16="http://schemas.microsoft.com/office/drawing/2014/main" xmlns="" id="{ACC65E42-C68C-4077-8CAA-1308877C82CA}"/>
                      </a:ext>
                    </a:extLst>
                  </p:cNvPr>
                  <p:cNvCxnSpPr>
                    <a:stCxn id="50" idx="3"/>
                  </p:cNvCxnSpPr>
                  <p:nvPr/>
                </p:nvCxnSpPr>
                <p:spPr>
                  <a:xfrm flipV="1">
                    <a:off x="4464115" y="2838313"/>
                    <a:ext cx="3561150" cy="2787942"/>
                  </a:xfrm>
                  <a:prstGeom prst="bentConnector3">
                    <a:avLst>
                      <a:gd name="adj1" fmla="val 11042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xmlns="" id="{06AFE30A-92C0-442D-A810-CA24BDAF5F4F}"/>
                      </a:ext>
                    </a:extLst>
                  </p:cNvPr>
                  <p:cNvCxnSpPr>
                    <a:stCxn id="104" idx="2"/>
                    <a:endCxn id="24" idx="0"/>
                  </p:cNvCxnSpPr>
                  <p:nvPr/>
                </p:nvCxnSpPr>
                <p:spPr>
                  <a:xfrm flipH="1">
                    <a:off x="7324932" y="3138554"/>
                    <a:ext cx="9059" cy="3594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Connector: Elbow 131">
                    <a:extLst>
                      <a:ext uri="{FF2B5EF4-FFF2-40B4-BE49-F238E27FC236}">
                        <a16:creationId xmlns:a16="http://schemas.microsoft.com/office/drawing/2014/main" xmlns="" id="{62A66105-BAE1-4CAA-A25D-0D34BC5EF1C3}"/>
                      </a:ext>
                    </a:extLst>
                  </p:cNvPr>
                  <p:cNvCxnSpPr>
                    <a:cxnSpLocks/>
                    <a:stCxn id="24" idx="2"/>
                    <a:endCxn id="8" idx="3"/>
                  </p:cNvCxnSpPr>
                  <p:nvPr/>
                </p:nvCxnSpPr>
                <p:spPr>
                  <a:xfrm rot="5400000">
                    <a:off x="5798166" y="3215987"/>
                    <a:ext cx="192717" cy="286081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959902" y="2618436"/>
                    <a:ext cx="228660" cy="252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685983"/>
                    <a:r>
                      <a:rPr lang="en-IN" sz="1350" dirty="0">
                        <a:solidFill>
                          <a:srgbClr val="000000"/>
                        </a:solidFill>
                        <a:latin typeface="Arial"/>
                      </a:rPr>
                      <a:t>Y</a:t>
                    </a:r>
                  </a:p>
                </p:txBody>
              </p:sp>
            </p:grpSp>
            <p:cxnSp>
              <p:nvCxnSpPr>
                <p:cNvPr id="75" name="Connector: Elbow 127">
                  <a:extLst>
                    <a:ext uri="{FF2B5EF4-FFF2-40B4-BE49-F238E27FC236}">
                      <a16:creationId xmlns:a16="http://schemas.microsoft.com/office/drawing/2014/main" xmlns="" id="{ACC65E42-C68C-4077-8CAA-1308877C82CA}"/>
                    </a:ext>
                  </a:extLst>
                </p:cNvPr>
                <p:cNvCxnSpPr>
                  <a:stCxn id="43" idx="2"/>
                  <a:endCxn id="8" idx="0"/>
                </p:cNvCxnSpPr>
                <p:nvPr/>
              </p:nvCxnSpPr>
              <p:spPr>
                <a:xfrm rot="5400000">
                  <a:off x="4343550" y="3231922"/>
                  <a:ext cx="605268" cy="90537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044025" y="3395003"/>
                  <a:ext cx="299342" cy="252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983"/>
                  <a:r>
                    <a:rPr lang="en-IN" sz="1350" dirty="0">
                      <a:solidFill>
                        <a:srgbClr val="000000"/>
                      </a:solidFill>
                      <a:latin typeface="Arial"/>
                    </a:rPr>
                    <a:t>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6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260648"/>
            <a:ext cx="9017740" cy="720080"/>
          </a:xfrm>
        </p:spPr>
        <p:txBody>
          <a:bodyPr/>
          <a:lstStyle/>
          <a:p>
            <a:pPr algn="ctr"/>
            <a:r>
              <a:rPr lang="en-IN" sz="32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Factors </a:t>
            </a:r>
            <a:r>
              <a:rPr lang="en-IN" sz="3200" b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affecting ECS</a:t>
            </a:r>
            <a:endParaRPr lang="en-IN" sz="32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48672" y="980728"/>
            <a:ext cx="8973696" cy="5877272"/>
          </a:xfrm>
        </p:spPr>
        <p:txBody>
          <a:bodyPr/>
          <a:lstStyle/>
          <a:p>
            <a:pPr marL="571679" lvl="2" indent="0">
              <a:lnSpc>
                <a:spcPct val="200000"/>
              </a:lnSpc>
              <a:buNone/>
            </a:pPr>
            <a:r>
              <a:rPr lang="en-IN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Bleed Air ratio:</a:t>
            </a:r>
            <a:endParaRPr lang="en-IN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28923" lvl="2" indent="-257244">
              <a:lnSpc>
                <a:spcPct val="200000"/>
              </a:lnSpc>
            </a:pPr>
            <a:r>
              <a:rPr lang="en-I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It’s 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 affects the relative humidity and ozone level in the cabin, can act as a parameter </a:t>
            </a:r>
            <a:r>
              <a:rPr lang="en-I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71679" lvl="2" indent="0">
              <a:lnSpc>
                <a:spcPct val="200000"/>
              </a:lnSpc>
              <a:buNone/>
            </a:pPr>
            <a:r>
              <a:rPr lang="en-IN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Flowrate / Ventilation Efficiency:</a:t>
            </a:r>
          </a:p>
          <a:p>
            <a:pPr marL="828923" lvl="2" indent="-257244">
              <a:lnSpc>
                <a:spcPct val="200000"/>
              </a:lnSpc>
            </a:pPr>
            <a:r>
              <a:rPr lang="en-I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in the flow rate/ Ventilation Efficiency will affect the Relative humidity levels inside the cabin.</a:t>
            </a:r>
          </a:p>
          <a:p>
            <a:pPr marL="828923" lvl="2" indent="-257244">
              <a:lnSpc>
                <a:spcPct val="200000"/>
              </a:lnSpc>
            </a:pPr>
            <a:r>
              <a:rPr lang="en-I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Cabin pressure will be effected due to variation in the Flowrate/Ventilation Efficiency.</a:t>
            </a: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14425" lvl="1" indent="0">
              <a:lnSpc>
                <a:spcPct val="200000"/>
              </a:lnSpc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87" y="6248400"/>
            <a:ext cx="1188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aircraft cabin air quality: trends, effects,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costs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proposals. </a:t>
            </a:r>
          </a:p>
          <a:p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M.B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Hocking *, Department of Chemistry, University of Victoria, P.O. Box 3065 STN CSC, Victoria, BC, Canada V8W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3V6. Received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September 1999; ac0cepted 3 November 1999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260648"/>
            <a:ext cx="9017740" cy="720080"/>
          </a:xfrm>
        </p:spPr>
        <p:txBody>
          <a:bodyPr/>
          <a:lstStyle/>
          <a:p>
            <a:pPr algn="ctr"/>
            <a:r>
              <a:rPr lang="en-IN" sz="32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Factors considered for closed loop control 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48672" y="980728"/>
            <a:ext cx="8973696" cy="5877272"/>
          </a:xfrm>
        </p:spPr>
        <p:txBody>
          <a:bodyPr/>
          <a:lstStyle/>
          <a:p>
            <a:pPr marL="314413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14413" indent="-257244">
              <a:lnSpc>
                <a:spcPct val="200000"/>
              </a:lnSpc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Possible root cause for abnormal CO2 build up inside cabin, to implement closed loop control action :</a:t>
            </a:r>
          </a:p>
          <a:p>
            <a:pPr marL="828923" lvl="2" indent="-257244">
              <a:lnSpc>
                <a:spcPct val="200000"/>
              </a:lnSpc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 in ventilation.</a:t>
            </a:r>
          </a:p>
          <a:p>
            <a:pPr marL="828923" lvl="2" indent="-257244">
              <a:lnSpc>
                <a:spcPct val="200000"/>
              </a:lnSpc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Ratio of  Fresh/cabin air mixture</a:t>
            </a:r>
          </a:p>
          <a:p>
            <a:pPr marL="828923" lvl="2" indent="-257244">
              <a:lnSpc>
                <a:spcPct val="200000"/>
              </a:lnSpc>
            </a:pPr>
            <a:r>
              <a:rPr lang="en-I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CO2 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concentration in bleed air due to external environment.</a:t>
            </a:r>
          </a:p>
          <a:p>
            <a:pPr marL="828923" lvl="2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69" indent="0">
              <a:lnSpc>
                <a:spcPct val="200000"/>
              </a:lnSpc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669" lvl="1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669" lvl="1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669" lvl="1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669" lvl="1" indent="-257244">
              <a:lnSpc>
                <a:spcPct val="200000"/>
              </a:lnSpc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14425" lvl="1" indent="0">
              <a:lnSpc>
                <a:spcPct val="200000"/>
              </a:lnSpc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48672" y="980728"/>
            <a:ext cx="8973696" cy="5877272"/>
          </a:xfrm>
        </p:spPr>
        <p:txBody>
          <a:bodyPr/>
          <a:lstStyle/>
          <a:p>
            <a:pPr marL="57169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425" lvl="1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0" t="12729" b="3965"/>
          <a:stretch/>
        </p:blipFill>
        <p:spPr>
          <a:xfrm>
            <a:off x="205443" y="1292932"/>
            <a:ext cx="5294158" cy="5252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014" b="3853"/>
          <a:stretch/>
        </p:blipFill>
        <p:spPr>
          <a:xfrm>
            <a:off x="6687097" y="1205095"/>
            <a:ext cx="5348288" cy="5257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9699" y="1437104"/>
            <a:ext cx="1334691" cy="4137602"/>
            <a:chOff x="6991806" y="435910"/>
            <a:chExt cx="1864639" cy="2077974"/>
          </a:xfrm>
        </p:grpSpPr>
        <p:sp>
          <p:nvSpPr>
            <p:cNvPr id="8" name="TextBox 7"/>
            <p:cNvSpPr txBox="1"/>
            <p:nvPr/>
          </p:nvSpPr>
          <p:spPr>
            <a:xfrm>
              <a:off x="7241650" y="435910"/>
              <a:ext cx="1614795" cy="74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Scale,</a:t>
              </a:r>
              <a:endParaRPr lang="en-IN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X-axis: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</a:t>
              </a:r>
              <a:r>
                <a:rPr lang="en-I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unit = </a:t>
              </a:r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1000              seconds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Y-axis :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unit = 1 units of signal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91806" y="1174471"/>
              <a:ext cx="1725549" cy="1339413"/>
              <a:chOff x="6678653" y="4583451"/>
              <a:chExt cx="1767941" cy="172087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7078442" y="4583451"/>
                <a:ext cx="0" cy="1512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078442" y="6095619"/>
                <a:ext cx="13681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873046" y="6095619"/>
                <a:ext cx="671295" cy="20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 (Seconds)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6090262" y="5234870"/>
                <a:ext cx="1553492" cy="37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217612" y="155881"/>
            <a:ext cx="975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in cabin parameters due to variation in flow rate</a:t>
            </a:r>
            <a:endParaRPr lang="en-IN" sz="320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05443" y="6483084"/>
            <a:ext cx="5380063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indent="0" algn="ctr">
              <a:buNone/>
            </a:pP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ECS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for Normal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ventilation efficiency inside cabin</a:t>
            </a:r>
            <a:endParaRPr lang="en-IN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6702293" y="6462895"/>
            <a:ext cx="5350554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indent="0" algn="ctr">
              <a:buNone/>
            </a:pP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ECS parameter for Anomalous ventilation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inside cabin</a:t>
            </a:r>
          </a:p>
        </p:txBody>
      </p:sp>
    </p:spTree>
    <p:extLst>
      <p:ext uri="{BB962C8B-B14F-4D97-AF65-F5344CB8AC3E}">
        <p14:creationId xmlns:p14="http://schemas.microsoft.com/office/powerpoint/2010/main" val="2469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39181"/>
            <a:ext cx="9017740" cy="720080"/>
          </a:xfrm>
        </p:spPr>
        <p:txBody>
          <a:bodyPr/>
          <a:lstStyle/>
          <a:p>
            <a:pPr algn="ctr"/>
            <a:r>
              <a:rPr lang="en-IN" sz="3200" b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Simulation with ECS</a:t>
            </a:r>
            <a:endParaRPr lang="en-IN" sz="32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8626" y="2397279"/>
            <a:ext cx="1371600" cy="457200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947038" y="2451770"/>
            <a:ext cx="144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GUI Simulate 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2177226" y="3049703"/>
            <a:ext cx="914400" cy="457200"/>
            <a:chOff x="2894012" y="2057400"/>
            <a:chExt cx="914400" cy="457200"/>
          </a:xfrm>
        </p:grpSpPr>
        <p:sp>
          <p:nvSpPr>
            <p:cNvPr id="6" name="Rectangle 5"/>
            <p:cNvSpPr/>
            <p:nvPr/>
          </p:nvSpPr>
          <p:spPr>
            <a:xfrm>
              <a:off x="2894012" y="2057400"/>
              <a:ext cx="914400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0082" y="2111891"/>
              <a:ext cx="522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ECS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43826" y="3637891"/>
            <a:ext cx="2126031" cy="457200"/>
            <a:chOff x="4068027" y="2057400"/>
            <a:chExt cx="2126031" cy="457200"/>
          </a:xfrm>
        </p:grpSpPr>
        <p:sp>
          <p:nvSpPr>
            <p:cNvPr id="7" name="Rectangle 6"/>
            <p:cNvSpPr/>
            <p:nvPr/>
          </p:nvSpPr>
          <p:spPr>
            <a:xfrm>
              <a:off x="4113212" y="2057400"/>
              <a:ext cx="1962193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68027" y="2111891"/>
              <a:ext cx="2126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</a:t>
              </a:r>
              <a:r>
                <a:rPr lang="en-IN" baseline="-25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</a:t>
              </a:r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&amp; PM </a:t>
              </a:r>
              <a:r>
                <a:rPr lang="en-IN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Equations 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89011" y="4203621"/>
            <a:ext cx="1962193" cy="457200"/>
            <a:chOff x="4158397" y="3069412"/>
            <a:chExt cx="1962193" cy="457200"/>
          </a:xfrm>
        </p:grpSpPr>
        <p:sp>
          <p:nvSpPr>
            <p:cNvPr id="13" name="Rectangle 12"/>
            <p:cNvSpPr/>
            <p:nvPr/>
          </p:nvSpPr>
          <p:spPr>
            <a:xfrm>
              <a:off x="4158397" y="3069412"/>
              <a:ext cx="1962193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9837" y="3133647"/>
              <a:ext cx="1699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Data Generated </a:t>
              </a:r>
              <a:endParaRPr lang="en-IN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92621" y="2877929"/>
            <a:ext cx="1962193" cy="701225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598612" y="4839074"/>
            <a:ext cx="2207143" cy="457200"/>
            <a:chOff x="8826520" y="2871407"/>
            <a:chExt cx="2207143" cy="457200"/>
          </a:xfrm>
        </p:grpSpPr>
        <p:sp>
          <p:nvSpPr>
            <p:cNvPr id="16" name="Rectangle 15"/>
            <p:cNvSpPr/>
            <p:nvPr/>
          </p:nvSpPr>
          <p:spPr>
            <a:xfrm>
              <a:off x="8826520" y="2871407"/>
              <a:ext cx="2187020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26520" y="2915341"/>
              <a:ext cx="2207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TICKStack automation</a:t>
              </a:r>
              <a:endParaRPr lang="en-IN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34066" y="1500368"/>
            <a:ext cx="867683" cy="820414"/>
            <a:chOff x="3656012" y="1951714"/>
            <a:chExt cx="867683" cy="820414"/>
          </a:xfrm>
        </p:grpSpPr>
        <p:sp>
          <p:nvSpPr>
            <p:cNvPr id="22" name="Oval 21"/>
            <p:cNvSpPr/>
            <p:nvPr/>
          </p:nvSpPr>
          <p:spPr>
            <a:xfrm>
              <a:off x="3656012" y="1951714"/>
              <a:ext cx="799130" cy="82041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24565" y="2208552"/>
              <a:ext cx="7991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2018</a:t>
              </a:r>
              <a:endParaRPr lang="en-IN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529598" y="2355574"/>
            <a:ext cx="1371600" cy="457200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531121" y="2410489"/>
            <a:ext cx="144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GUI Simulate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107711" y="2829113"/>
            <a:ext cx="21320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Parameters </a:t>
            </a:r>
            <a:r>
              <a:rPr lang="en-IN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Updating </a:t>
            </a:r>
            <a:endParaRPr lang="en-IN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IN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 </a:t>
            </a:r>
            <a:r>
              <a:rPr lang="en-IN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Flow rate, Ozone removal Efficiency, Pax</a:t>
            </a:r>
            <a:r>
              <a:rPr lang="en-IN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IN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52383" y="4162204"/>
            <a:ext cx="2126031" cy="457200"/>
            <a:chOff x="4068027" y="2057400"/>
            <a:chExt cx="2126031" cy="457200"/>
          </a:xfrm>
        </p:grpSpPr>
        <p:sp>
          <p:nvSpPr>
            <p:cNvPr id="38" name="Rectangle 37"/>
            <p:cNvSpPr/>
            <p:nvPr/>
          </p:nvSpPr>
          <p:spPr>
            <a:xfrm>
              <a:off x="4113212" y="2057400"/>
              <a:ext cx="1962193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68027" y="2111891"/>
              <a:ext cx="2126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</a:t>
              </a:r>
              <a:r>
                <a:rPr lang="en-IN" baseline="-25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</a:t>
              </a:r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&amp; PM </a:t>
              </a:r>
              <a:r>
                <a:rPr lang="en-IN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Equations </a:t>
              </a:r>
              <a:endParaRPr lang="en-IN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8884" y="4694720"/>
            <a:ext cx="366850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generated for each time sample 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5830693" y="5145582"/>
            <a:ext cx="2769412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Input Intelligent aggregator 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6612827" y="5594554"/>
            <a:ext cx="1114088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220200" y="6043526"/>
            <a:ext cx="1881925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Controller Output </a:t>
            </a:r>
            <a:endParaRPr lang="en-IN" dirty="0"/>
          </a:p>
        </p:txBody>
      </p:sp>
      <p:cxnSp>
        <p:nvCxnSpPr>
          <p:cNvPr id="49" name="Elbow Connector 48"/>
          <p:cNvCxnSpPr>
            <a:stCxn id="46" idx="2"/>
            <a:endCxn id="34" idx="1"/>
          </p:cNvCxnSpPr>
          <p:nvPr/>
        </p:nvCxnSpPr>
        <p:spPr>
          <a:xfrm rot="5400000" flipH="1">
            <a:off x="5027230" y="4278926"/>
            <a:ext cx="3214413" cy="1053452"/>
          </a:xfrm>
          <a:prstGeom prst="bentConnector4">
            <a:avLst>
              <a:gd name="adj1" fmla="val -7112"/>
              <a:gd name="adj2" fmla="val 194425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16517" y="3639721"/>
            <a:ext cx="914400" cy="457200"/>
            <a:chOff x="2894012" y="2057400"/>
            <a:chExt cx="914400" cy="457200"/>
          </a:xfrm>
        </p:grpSpPr>
        <p:sp>
          <p:nvSpPr>
            <p:cNvPr id="57" name="Rectangle 56"/>
            <p:cNvSpPr/>
            <p:nvPr/>
          </p:nvSpPr>
          <p:spPr>
            <a:xfrm>
              <a:off x="2894012" y="2057400"/>
              <a:ext cx="914400" cy="4572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90082" y="2111891"/>
              <a:ext cx="522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ECS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18149" y="1465185"/>
            <a:ext cx="867683" cy="820414"/>
            <a:chOff x="3656012" y="1951714"/>
            <a:chExt cx="867683" cy="820414"/>
          </a:xfrm>
        </p:grpSpPr>
        <p:sp>
          <p:nvSpPr>
            <p:cNvPr id="27" name="Oval 26"/>
            <p:cNvSpPr/>
            <p:nvPr/>
          </p:nvSpPr>
          <p:spPr>
            <a:xfrm>
              <a:off x="3656012" y="1951714"/>
              <a:ext cx="799130" cy="82041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24565" y="2208552"/>
              <a:ext cx="7991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2019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3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7827"/>
            <a:ext cx="9525000" cy="564257"/>
          </a:xfrm>
        </p:spPr>
        <p:txBody>
          <a:bodyPr/>
          <a:lstStyle/>
          <a:p>
            <a:r>
              <a:rPr lang="en-IN" dirty="0" smtClean="0"/>
              <a:t>Data generation architecture with Neural Network and Controller.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11632" y="1524000"/>
            <a:ext cx="4267200" cy="16406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9" name="Group 68"/>
          <p:cNvGrpSpPr/>
          <p:nvPr/>
        </p:nvGrpSpPr>
        <p:grpSpPr>
          <a:xfrm>
            <a:off x="2079625" y="1676548"/>
            <a:ext cx="9454545" cy="4102903"/>
            <a:chOff x="2504750" y="1447800"/>
            <a:chExt cx="9454545" cy="4102903"/>
          </a:xfrm>
        </p:grpSpPr>
        <p:sp>
          <p:nvSpPr>
            <p:cNvPr id="3" name="Rectangle 2"/>
            <p:cNvSpPr/>
            <p:nvPr/>
          </p:nvSpPr>
          <p:spPr>
            <a:xfrm>
              <a:off x="5180012" y="1447800"/>
              <a:ext cx="1752600" cy="609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Data generation model</a:t>
              </a:r>
              <a:endParaRPr lang="en-IN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90398" y="2286000"/>
              <a:ext cx="1295400" cy="37070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Suffocation model for CO2</a:t>
              </a:r>
              <a:endParaRPr lang="en-IN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7812" y="2290118"/>
              <a:ext cx="1295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ECS Simulink model (TPH)</a:t>
              </a:r>
              <a:endParaRPr lang="en-IN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0398" y="4876800"/>
              <a:ext cx="12954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Controller</a:t>
              </a:r>
              <a:endParaRPr lang="en-IN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5411" y="4876800"/>
              <a:ext cx="2558725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Neural network(detect root cause)</a:t>
              </a:r>
              <a:endParaRPr lang="en-IN" sz="1100" dirty="0"/>
            </a:p>
          </p:txBody>
        </p:sp>
        <p:cxnSp>
          <p:nvCxnSpPr>
            <p:cNvPr id="9" name="Elbow Connector 8"/>
            <p:cNvCxnSpPr>
              <a:stCxn id="3" idx="1"/>
              <a:endCxn id="4" idx="0"/>
            </p:cNvCxnSpPr>
            <p:nvPr/>
          </p:nvCxnSpPr>
          <p:spPr>
            <a:xfrm rot="10800000" flipV="1">
              <a:off x="4838098" y="1752600"/>
              <a:ext cx="341914" cy="5334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3" idx="3"/>
              <a:endCxn id="5" idx="0"/>
            </p:cNvCxnSpPr>
            <p:nvPr/>
          </p:nvCxnSpPr>
          <p:spPr>
            <a:xfrm>
              <a:off x="6932612" y="1752600"/>
              <a:ext cx="342900" cy="53751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  <a:endCxn id="6" idx="3"/>
            </p:cNvCxnSpPr>
            <p:nvPr/>
          </p:nvCxnSpPr>
          <p:spPr>
            <a:xfrm flipH="1">
              <a:off x="5485798" y="5105400"/>
              <a:ext cx="989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1"/>
              <a:endCxn id="8" idx="1"/>
            </p:cNvCxnSpPr>
            <p:nvPr/>
          </p:nvCxnSpPr>
          <p:spPr>
            <a:xfrm rot="10800000">
              <a:off x="3936758" y="2115588"/>
              <a:ext cx="253641" cy="2989813"/>
            </a:xfrm>
            <a:prstGeom prst="bentConnector3">
              <a:avLst>
                <a:gd name="adj1" fmla="val 654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979683" y="1535273"/>
              <a:ext cx="11430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GUI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4750" y="3205948"/>
              <a:ext cx="11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Flowrate(</a:t>
              </a:r>
              <a:r>
                <a:rPr lang="en-IN" sz="1100" dirty="0" err="1" smtClean="0"/>
                <a:t>Fr</a:t>
              </a:r>
              <a:r>
                <a:rPr lang="en-IN" sz="1100" dirty="0" smtClean="0"/>
                <a:t>),</a:t>
              </a:r>
            </a:p>
            <a:p>
              <a:r>
                <a:rPr lang="en-IN" sz="1100" dirty="0" smtClean="0"/>
                <a:t>Bleed- Recirculated Air ratio(X)</a:t>
              </a:r>
              <a:endParaRPr lang="en-IN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78095" y="2194102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Passenger Count.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Anomalous conditions</a:t>
              </a:r>
              <a:endParaRPr lang="en-IN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34455" y="4096074"/>
              <a:ext cx="761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CO2[1:6]</a:t>
              </a:r>
              <a:endParaRPr lang="en-IN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4455" y="3316581"/>
              <a:ext cx="241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Humidity, Temperature, Pressure</a:t>
              </a:r>
              <a:endParaRPr lang="en-IN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334455" y="359066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Passenger count</a:t>
              </a:r>
              <a:endParaRPr lang="en-IN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51678" y="5119816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Anomaly class</a:t>
              </a:r>
              <a:endParaRPr lang="en-IN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51152" y="3965269"/>
              <a:ext cx="867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Set point</a:t>
              </a:r>
              <a:endParaRPr lang="en-IN" sz="1100" dirty="0"/>
            </a:p>
          </p:txBody>
        </p:sp>
      </p:grpSp>
      <p:cxnSp>
        <p:nvCxnSpPr>
          <p:cNvPr id="13" name="Elbow Connector 12"/>
          <p:cNvCxnSpPr>
            <a:stCxn id="8" idx="3"/>
            <a:endCxn id="7" idx="3"/>
          </p:cNvCxnSpPr>
          <p:nvPr/>
        </p:nvCxnSpPr>
        <p:spPr>
          <a:xfrm>
            <a:off x="7778832" y="2344335"/>
            <a:ext cx="830179" cy="2989813"/>
          </a:xfrm>
          <a:prstGeom prst="bentConnector3">
            <a:avLst>
              <a:gd name="adj1" fmla="val 1275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4412973" y="3164670"/>
            <a:ext cx="0" cy="194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1"/>
          </p:cNvCxnSpPr>
          <p:nvPr/>
        </p:nvCxnSpPr>
        <p:spPr>
          <a:xfrm flipH="1">
            <a:off x="7778832" y="2030721"/>
            <a:ext cx="1775726" cy="2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0812" y="2133600"/>
            <a:ext cx="0" cy="3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77" y="1934312"/>
            <a:ext cx="500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 smtClean="0"/>
              <a:t>Fr,X</a:t>
            </a:r>
            <a:endParaRPr lang="en-IN" sz="1100" dirty="0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 flipV="1">
            <a:off x="5895835" y="2709366"/>
            <a:ext cx="306852" cy="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43215" y="2594462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Fr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752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03456"/>
            <a:ext cx="9677400" cy="763600"/>
          </a:xfrm>
        </p:spPr>
        <p:txBody>
          <a:bodyPr/>
          <a:lstStyle/>
          <a:p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augmented Control system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22442"/>
              </p:ext>
            </p:extLst>
          </p:nvPr>
        </p:nvGraphicFramePr>
        <p:xfrm>
          <a:off x="1446213" y="1251831"/>
          <a:ext cx="8915399" cy="27813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3626"/>
                <a:gridCol w="833626"/>
                <a:gridCol w="833626"/>
                <a:gridCol w="833626"/>
                <a:gridCol w="796040"/>
                <a:gridCol w="796040"/>
                <a:gridCol w="796040"/>
                <a:gridCol w="626480"/>
                <a:gridCol w="751110"/>
                <a:gridCol w="751110"/>
                <a:gridCol w="503137"/>
                <a:gridCol w="560938"/>
              </a:tblGrid>
              <a:tr h="653169">
                <a:tc>
                  <a:txBody>
                    <a:bodyPr/>
                    <a:lstStyle/>
                    <a:p>
                      <a:r>
                        <a:rPr lang="en-IN" dirty="0" smtClean="0"/>
                        <a:t>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Passenger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dirty="0" smtClean="0"/>
                        <a:t> across zones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</a:t>
                      </a:r>
                      <a:r>
                        <a:rPr lang="en-IN" baseline="0" dirty="0" smtClean="0"/>
                        <a:t> of rise of CO2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Deviation of zone from 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No anomaly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VE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(flow rate)</a:t>
                      </a:r>
                    </a:p>
                    <a:p>
                      <a:pPr algn="ctr"/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Due To Independent Source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Due To Bleed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</a:t>
                      </a:r>
                      <a:r>
                        <a:rPr lang="en-IN" baseline="-25000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</a:t>
                      </a:r>
                      <a:r>
                        <a:rPr lang="en-IN" baseline="-25000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</a:t>
                      </a:r>
                      <a:r>
                        <a:rPr lang="en-IN" baseline="-25000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baseline="0" dirty="0" smtClean="0"/>
                        <a:t>[1:6]</a:t>
                      </a:r>
                      <a:endParaRPr lang="en-I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dCO</a:t>
                      </a:r>
                      <a:r>
                        <a:rPr kumimoji="0" lang="en-IN" sz="105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[1:6]</a:t>
                      </a:r>
                      <a:endParaRPr kumimoji="0" lang="en-IN" sz="105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  <a:p>
                      <a:endParaRPr lang="en-I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-25000" dirty="0" smtClean="0"/>
                        <a:t>CO2[1:6]</a:t>
                      </a:r>
                      <a:r>
                        <a:rPr lang="en-IN" sz="1200" baseline="0" dirty="0" smtClean="0"/>
                        <a:t> </a:t>
                      </a:r>
                      <a:r>
                        <a:rPr lang="en-IN" sz="1200" baseline="-25000" dirty="0" smtClean="0"/>
                        <a:t>- mean(CO2)</a:t>
                      </a:r>
                      <a:endParaRPr lang="en-IN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1400" dirty="0" smtClean="0"/>
                    </a:p>
                    <a:p>
                      <a:endParaRPr lang="en-IN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</a:t>
                      </a:r>
                    </a:p>
                  </a:txBody>
                  <a:tcPr/>
                </a:tc>
              </a:tr>
              <a:tr h="4867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</a:t>
                      </a:r>
                      <a:r>
                        <a:rPr lang="en-IN" baseline="-25000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</a:t>
                      </a:r>
                      <a:r>
                        <a:rPr lang="en-IN" b="1" baseline="-25000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</a:t>
                      </a:r>
                      <a:r>
                        <a:rPr lang="en-IN" baseline="-25000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baseline="0" dirty="0" smtClean="0"/>
                        <a:t>[1:6]</a:t>
                      </a:r>
                      <a:endParaRPr lang="en-IN" baseline="-250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dCO</a:t>
                      </a:r>
                      <a:r>
                        <a:rPr kumimoji="0" lang="en-IN" sz="105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[1:6]</a:t>
                      </a:r>
                      <a:endParaRPr kumimoji="0" lang="en-IN" sz="105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aseline="-25000" dirty="0" smtClean="0"/>
                        <a:t>CO2[1:6]</a:t>
                      </a:r>
                      <a:r>
                        <a:rPr lang="en-IN" sz="1050" baseline="0" dirty="0" smtClean="0"/>
                        <a:t> </a:t>
                      </a:r>
                      <a:r>
                        <a:rPr lang="en-IN" sz="1050" baseline="-25000" dirty="0" smtClean="0"/>
                        <a:t>- mean(CO2)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1</a:t>
                      </a:r>
                    </a:p>
                  </a:txBody>
                  <a:tcPr/>
                </a:tc>
              </a:tr>
              <a:tr h="3950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</a:t>
                      </a:r>
                      <a:r>
                        <a:rPr lang="en-IN" baseline="-25000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</a:t>
                      </a:r>
                      <a:r>
                        <a:rPr lang="en-IN" baseline="-25000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</a:t>
                      </a:r>
                      <a:r>
                        <a:rPr lang="en-IN" baseline="-25000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baseline="0" dirty="0" smtClean="0"/>
                        <a:t>[1:6]</a:t>
                      </a:r>
                      <a:endParaRPr lang="en-IN" baseline="-250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dCO</a:t>
                      </a:r>
                      <a:r>
                        <a:rPr kumimoji="0" lang="en-IN" sz="105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[1:6]</a:t>
                      </a:r>
                      <a:endParaRPr kumimoji="0" lang="en-IN" sz="105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aseline="-25000" dirty="0" smtClean="0"/>
                        <a:t>CO2[1:6]</a:t>
                      </a:r>
                      <a:r>
                        <a:rPr lang="en-IN" sz="1050" baseline="0" dirty="0" smtClean="0"/>
                        <a:t> </a:t>
                      </a:r>
                      <a:r>
                        <a:rPr lang="en-IN" sz="1050" baseline="-25000" dirty="0" smtClean="0"/>
                        <a:t>- mean(CO2)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</a:t>
                      </a:r>
                    </a:p>
                  </a:txBody>
                  <a:tcPr/>
                </a:tc>
              </a:tr>
              <a:tr h="32100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</a:t>
                      </a:r>
                      <a:r>
                        <a:rPr lang="en-IN" baseline="-25000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H</a:t>
                      </a:r>
                      <a:r>
                        <a:rPr lang="en-IN" baseline="-25000" dirty="0" err="1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baseline="0" dirty="0" smtClean="0"/>
                        <a:t>[1:6]</a:t>
                      </a:r>
                      <a:endParaRPr lang="en-I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dCO</a:t>
                      </a:r>
                      <a:r>
                        <a:rPr kumimoji="0" lang="en-IN" sz="105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r>
                        <a:rPr kumimoji="0" lang="en-IN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[1:6]</a:t>
                      </a:r>
                      <a:endParaRPr kumimoji="0" lang="en-IN" sz="105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aseline="-25000" dirty="0" smtClean="0"/>
                        <a:t>CO2[1:6]</a:t>
                      </a:r>
                      <a:r>
                        <a:rPr lang="en-IN" sz="1050" baseline="0" dirty="0" smtClean="0"/>
                        <a:t> </a:t>
                      </a:r>
                      <a:r>
                        <a:rPr lang="en-IN" sz="1050" baseline="-25000" dirty="0" smtClean="0"/>
                        <a:t>- mean(CO2)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14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3771259" y="1639880"/>
            <a:ext cx="302905" cy="4952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3511" y="4321518"/>
            <a:ext cx="2438400" cy="5012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Input parameters for the neural network</a:t>
            </a:r>
            <a:endParaRPr lang="en-IN" sz="14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8336460" y="2484560"/>
            <a:ext cx="302906" cy="3263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401052" y="4320257"/>
            <a:ext cx="2173721" cy="5025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of the NN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304" y="4876800"/>
            <a:ext cx="11044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Neural Network is trained with data for different kinds of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Neural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etwork generates an output which is understood by the controller and a suitable control action is taken.</a:t>
            </a:r>
          </a:p>
          <a:p>
            <a:endParaRPr lang="en-I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03456"/>
            <a:ext cx="9677400" cy="763600"/>
          </a:xfrm>
        </p:spPr>
        <p:txBody>
          <a:bodyPr/>
          <a:lstStyle/>
          <a:p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augmented Control system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5D1A27-4BA1-41C4-9E5F-DEAF8135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3657600"/>
            <a:ext cx="5646060" cy="23263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7ED97EB-D634-4C1D-8A7B-74E23700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5" y="1870289"/>
            <a:ext cx="4524553" cy="15189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92DE62-ECAA-4894-B302-A674788B2370}"/>
              </a:ext>
            </a:extLst>
          </p:cNvPr>
          <p:cNvSpPr txBox="1"/>
          <p:nvPr/>
        </p:nvSpPr>
        <p:spPr>
          <a:xfrm>
            <a:off x="7770812" y="2398934"/>
            <a:ext cx="233121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u="sng" dirty="0"/>
              <a:t>Confusion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6859B2-C0AB-4868-85D5-119731C962B3}"/>
              </a:ext>
            </a:extLst>
          </p:cNvPr>
          <p:cNvSpPr txBox="1"/>
          <p:nvPr/>
        </p:nvSpPr>
        <p:spPr>
          <a:xfrm>
            <a:off x="7847012" y="4648200"/>
            <a:ext cx="3472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u="sng" dirty="0"/>
              <a:t>Model </a:t>
            </a:r>
            <a:r>
              <a:rPr lang="en-IN" sz="2400" u="sng" dirty="0" smtClean="0"/>
              <a:t>Evaluation Matrix</a:t>
            </a:r>
            <a:endParaRPr lang="en-IN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589212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Class0   Class1 Class2  Class3  Class4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RC">
  <a:themeElements>
    <a:clrScheme name="4_ssd4mt04 1">
      <a:dk1>
        <a:srgbClr val="000000"/>
      </a:dk1>
      <a:lt1>
        <a:srgbClr val="FFFFFF"/>
      </a:lt1>
      <a:dk2>
        <a:srgbClr val="E0AA0F"/>
      </a:dk2>
      <a:lt2>
        <a:srgbClr val="A6A49E"/>
      </a:lt2>
      <a:accent1>
        <a:srgbClr val="A32638"/>
      </a:accent1>
      <a:accent2>
        <a:srgbClr val="0038A8"/>
      </a:accent2>
      <a:accent3>
        <a:srgbClr val="FFFFFF"/>
      </a:accent3>
      <a:accent4>
        <a:srgbClr val="000000"/>
      </a:accent4>
      <a:accent5>
        <a:srgbClr val="CEACAE"/>
      </a:accent5>
      <a:accent6>
        <a:srgbClr val="003298"/>
      </a:accent6>
      <a:hlink>
        <a:srgbClr val="3A75C4"/>
      </a:hlink>
      <a:folHlink>
        <a:srgbClr val="7F66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RC" id="{1CE4EFCB-7766-402B-AD5D-D00EE51E9529}" vid="{68A2CC7D-F83D-42BB-A51F-1B79C71AD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ANRC</Template>
  <TotalTime>4931</TotalTime>
  <Words>842</Words>
  <Application>Microsoft Office PowerPoint</Application>
  <PresentationFormat>Custom</PresentationFormat>
  <Paragraphs>205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ANRC</vt:lpstr>
      <vt:lpstr>A-IoT : Work Package:  Cabin Air Quality Monitoring  </vt:lpstr>
      <vt:lpstr>Possible control action implementation</vt:lpstr>
      <vt:lpstr>Factors affecting ECS</vt:lpstr>
      <vt:lpstr>Factors considered for closed loop control action</vt:lpstr>
      <vt:lpstr>PowerPoint Presentation</vt:lpstr>
      <vt:lpstr>Simulation with ECS</vt:lpstr>
      <vt:lpstr>Data generation architecture with Neural Network and Controller.</vt:lpstr>
      <vt:lpstr>Neural Network augmented Control system</vt:lpstr>
      <vt:lpstr>Neural Network augmented Control system</vt:lpstr>
      <vt:lpstr>Preliminary Results from neural network.</vt:lpstr>
      <vt:lpstr>Data set with different anomalous conditions</vt:lpstr>
      <vt:lpstr>Control actions to be implemented for various classes of anomalies</vt:lpstr>
      <vt:lpstr>Results: Class 1 anomaly</vt:lpstr>
      <vt:lpstr> Class 2 anomaly</vt:lpstr>
      <vt:lpstr>Class 3 anomaly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ZEN LAB_08</dc:creator>
  <cp:lastModifiedBy>ZENLAB-328</cp:lastModifiedBy>
  <cp:revision>246</cp:revision>
  <dcterms:created xsi:type="dcterms:W3CDTF">2018-03-19T06:11:25Z</dcterms:created>
  <dcterms:modified xsi:type="dcterms:W3CDTF">2019-08-05T22:45:38Z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v-asharm@microsoft.com</vt:lpwstr>
  </property>
  <property fmtid="{D5CDD505-2E9C-101B-9397-08002B2CF9AE}" pid="15" name="MSIP_Label_f42aa342-8706-4288-bd11-ebb85995028c_SetDate">
    <vt:lpwstr>2017-11-17T04:13:46.1587428Z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