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Proxima Nova"/>
      <p:regular r:id="rId41"/>
      <p:bold r:id="rId42"/>
      <p:italic r:id="rId43"/>
      <p:boldItalic r:id="rId44"/>
    </p:embeddedFont>
    <p:embeddedFont>
      <p:font typeface="Century Schoolbook"/>
      <p:regular r:id="rId45"/>
      <p:bold r:id="rId46"/>
      <p:italic r:id="rId47"/>
      <p:boldItalic r:id="rId48"/>
    </p:embeddedFont>
    <p:embeddedFont>
      <p:font typeface="Comfortaa"/>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ProximaNova-bold.fntdata"/><Relationship Id="rId41" Type="http://schemas.openxmlformats.org/officeDocument/2006/relationships/font" Target="fonts/ProximaNova-regular.fntdata"/><Relationship Id="rId44" Type="http://schemas.openxmlformats.org/officeDocument/2006/relationships/font" Target="fonts/ProximaNova-boldItalic.fntdata"/><Relationship Id="rId43" Type="http://schemas.openxmlformats.org/officeDocument/2006/relationships/font" Target="fonts/ProximaNova-italic.fntdata"/><Relationship Id="rId46" Type="http://schemas.openxmlformats.org/officeDocument/2006/relationships/font" Target="fonts/CenturySchoolbook-bold.fntdata"/><Relationship Id="rId45" Type="http://schemas.openxmlformats.org/officeDocument/2006/relationships/font" Target="fonts/CenturySchoolbook-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Schoolbook-boldItalic.fntdata"/><Relationship Id="rId47" Type="http://schemas.openxmlformats.org/officeDocument/2006/relationships/font" Target="fonts/CenturySchoolbook-italic.fntdata"/><Relationship Id="rId49"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366fc8ad4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366fc8ad4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352ab35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352ab35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352ab35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352ab35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352ab35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352ab35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352ab35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352ab35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352ab352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352ab352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352ab352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352ab352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352ab352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352ab352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352ab352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352ab352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352ab352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352ab352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352ab352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352ab352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366fc8ad4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366fc8ad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Results with analyser review rating</a:t>
            </a:r>
            <a:endParaRPr/>
          </a:p>
          <a:p>
            <a:pPr indent="0" lvl="0" marL="0" rtl="0" algn="l">
              <a:spcBef>
                <a:spcPts val="0"/>
              </a:spcBef>
              <a:spcAft>
                <a:spcPts val="0"/>
              </a:spcAft>
              <a:buNone/>
            </a:pPr>
            <a:r>
              <a:rPr lang="en"/>
              <a:t>The left image shows the result for model 1 where the R squared for test is 0.19 </a:t>
            </a:r>
            <a:endParaRPr/>
          </a:p>
          <a:p>
            <a:pPr indent="0" lvl="0" marL="0" rtl="0" algn="l">
              <a:spcBef>
                <a:spcPts val="0"/>
              </a:spcBef>
              <a:spcAft>
                <a:spcPts val="0"/>
              </a:spcAft>
              <a:buNone/>
            </a:pPr>
            <a:r>
              <a:rPr lang="en"/>
              <a:t>The right image shows the result for model 2 where the R squared for test increases to 0.41 </a:t>
            </a:r>
            <a:endParaRPr/>
          </a:p>
          <a:p>
            <a:pPr indent="0" lvl="0" marL="0" rtl="0" algn="l">
              <a:spcBef>
                <a:spcPts val="0"/>
              </a:spcBef>
              <a:spcAft>
                <a:spcPts val="0"/>
              </a:spcAft>
              <a:buNone/>
            </a:pPr>
            <a:r>
              <a:rPr lang="en"/>
              <a:t>We see a similar trend in train dataset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366fc8ad4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366fc8ad4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Results with review scores rating</a:t>
            </a:r>
            <a:endParaRPr/>
          </a:p>
          <a:p>
            <a:pPr indent="0" lvl="0" marL="0" rtl="0" algn="l">
              <a:spcBef>
                <a:spcPts val="0"/>
              </a:spcBef>
              <a:spcAft>
                <a:spcPts val="0"/>
              </a:spcAft>
              <a:buNone/>
            </a:pPr>
            <a:r>
              <a:rPr lang="en"/>
              <a:t>The left image shows the result for model 1 where the R squared for test is 0.37 </a:t>
            </a:r>
            <a:endParaRPr/>
          </a:p>
          <a:p>
            <a:pPr indent="0" lvl="0" marL="0" rtl="0" algn="l">
              <a:spcBef>
                <a:spcPts val="0"/>
              </a:spcBef>
              <a:spcAft>
                <a:spcPts val="0"/>
              </a:spcAft>
              <a:buNone/>
            </a:pPr>
            <a:r>
              <a:rPr lang="en"/>
              <a:t>The right image shows the result for model 2 where the R squared for test increases to 0.70</a:t>
            </a:r>
            <a:endParaRPr/>
          </a:p>
          <a:p>
            <a:pPr indent="0" lvl="0" marL="0" rtl="0" algn="l">
              <a:spcBef>
                <a:spcPts val="0"/>
              </a:spcBef>
              <a:spcAft>
                <a:spcPts val="0"/>
              </a:spcAft>
              <a:buNone/>
            </a:pPr>
            <a:r>
              <a:rPr lang="en"/>
              <a:t>Even the MSE shows the downward trend from 8.73 to 3.61 in test </a:t>
            </a:r>
            <a:endParaRPr/>
          </a:p>
          <a:p>
            <a:pPr indent="0" lvl="0" marL="0" rtl="0" algn="l">
              <a:spcBef>
                <a:spcPts val="0"/>
              </a:spcBef>
              <a:spcAft>
                <a:spcPts val="0"/>
              </a:spcAft>
              <a:buNone/>
            </a:pPr>
            <a:r>
              <a:rPr lang="en"/>
              <a:t>We see a similar trend in train dataset as well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3801e29f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3801e29f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results we got with a different regression library but we choose Linear Regression because this model has widely different  R squared values for train and test.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352ab352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352ab352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352ab352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352ab352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352ab352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352ab352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352ab352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352ab352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Thank you heather, so we also did multivariate anomaly detection on predictors used in model 2 to check the distribution of anomalies for review_score_rating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352ab352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352ab352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here, the left boxplot shows the distribution of blue anomalies and orange not anomalies</a:t>
            </a:r>
            <a:endParaRPr/>
          </a:p>
          <a:p>
            <a:pPr indent="-298450" lvl="0" marL="457200" rtl="0" algn="l">
              <a:spcBef>
                <a:spcPts val="0"/>
              </a:spcBef>
              <a:spcAft>
                <a:spcPts val="0"/>
              </a:spcAft>
              <a:buSzPts val="1100"/>
              <a:buAutoNum type="arabicPeriod"/>
            </a:pPr>
            <a:r>
              <a:rPr lang="en"/>
              <a:t>And the right diagram show the </a:t>
            </a:r>
            <a:r>
              <a:rPr lang="en"/>
              <a:t>distribution</a:t>
            </a:r>
            <a:r>
              <a:rPr lang="en"/>
              <a:t> of review score </a:t>
            </a:r>
            <a:r>
              <a:rPr lang="en"/>
              <a:t>rating</a:t>
            </a:r>
            <a:endParaRPr/>
          </a:p>
          <a:p>
            <a:pPr indent="-298450" lvl="0" marL="457200" rtl="0" algn="l">
              <a:spcBef>
                <a:spcPts val="0"/>
              </a:spcBef>
              <a:spcAft>
                <a:spcPts val="0"/>
              </a:spcAft>
              <a:buSzPts val="1100"/>
              <a:buAutoNum type="arabicPeriod"/>
            </a:pPr>
            <a:r>
              <a:rPr lang="en"/>
              <a:t>we can see that the anomalies lie between 98 to 100 rating score range and help to label the top boundary points in review_scores_rating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366fc8ad4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366fc8ad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in addition, we also created a word cloud for the written reviews</a:t>
            </a:r>
            <a:endParaRPr/>
          </a:p>
          <a:p>
            <a:pPr indent="-298450" lvl="0" marL="457200" rtl="0" algn="l">
              <a:spcBef>
                <a:spcPts val="0"/>
              </a:spcBef>
              <a:spcAft>
                <a:spcPts val="0"/>
              </a:spcAft>
              <a:buSzPts val="1100"/>
              <a:buAutoNum type="arabicPeriod"/>
            </a:pPr>
            <a:r>
              <a:rPr lang="en"/>
              <a:t>In this picture u can see the most often used words in the positive reviews, like for example clean comfortable </a:t>
            </a:r>
            <a:r>
              <a:rPr lang="en"/>
              <a:t>accommodating</a:t>
            </a:r>
            <a:endParaRPr/>
          </a:p>
          <a:p>
            <a:pPr indent="-298450" lvl="0" marL="457200" rtl="0" algn="l">
              <a:spcBef>
                <a:spcPts val="0"/>
              </a:spcBef>
              <a:spcAft>
                <a:spcPts val="0"/>
              </a:spcAft>
              <a:buSzPts val="1100"/>
              <a:buAutoNum type="arabicPeriod"/>
            </a:pPr>
            <a:r>
              <a:rPr lang="en"/>
              <a:t>from here we can infer that the experience of the user is more important in influencing them to make a good review</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366fc8ad4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366fc8ad4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29a4b1ba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29a4b1ba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we’ve came out with is are reviews reflective of the features of the listings?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8366fc8ad4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366fc8ad4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we also did plotly map visualisations to see which are the a</a:t>
            </a:r>
            <a:r>
              <a:rPr lang="en"/>
              <a:t>reas that people like</a:t>
            </a:r>
            <a:endParaRPr/>
          </a:p>
          <a:p>
            <a:pPr indent="-298450" lvl="0" marL="457200" rtl="0" algn="l">
              <a:spcBef>
                <a:spcPts val="0"/>
              </a:spcBef>
              <a:spcAft>
                <a:spcPts val="0"/>
              </a:spcAft>
              <a:buSzPts val="1100"/>
              <a:buAutoNum type="arabicPeriod"/>
            </a:pPr>
            <a:r>
              <a:rPr lang="en"/>
              <a:t>from the map on the right we can see that areas labelled in turquoise, areas with </a:t>
            </a:r>
            <a:r>
              <a:rPr lang="en"/>
              <a:t>beaches</a:t>
            </a:r>
            <a:r>
              <a:rPr lang="en"/>
              <a:t> and waterfront views or recreational activities tend to be more highly rated </a:t>
            </a:r>
            <a:endParaRPr/>
          </a:p>
          <a:p>
            <a:pPr indent="-298450" lvl="0" marL="457200" rtl="0" algn="l">
              <a:lnSpc>
                <a:spcPct val="115000"/>
              </a:lnSpc>
              <a:spcBef>
                <a:spcPts val="0"/>
              </a:spcBef>
              <a:spcAft>
                <a:spcPts val="0"/>
              </a:spcAft>
              <a:buSzPts val="1100"/>
              <a:buAutoNum type="arabicPeriod"/>
            </a:pPr>
            <a:r>
              <a:rPr lang="en"/>
              <a:t>And these also tends to overlap with the highly priced ratings, which are labelled in yellow on the map on the left</a:t>
            </a:r>
            <a:endParaRPr/>
          </a:p>
          <a:p>
            <a:pPr indent="0" lvl="0" marL="0" rtl="0" algn="l">
              <a:spcBef>
                <a:spcPts val="160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2ad73bea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2ad73bea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298450" lvl="0" marL="457200" rtl="0" algn="l">
              <a:lnSpc>
                <a:spcPct val="115000"/>
              </a:lnSpc>
              <a:spcBef>
                <a:spcPts val="1600"/>
              </a:spcBef>
              <a:spcAft>
                <a:spcPts val="0"/>
              </a:spcAft>
              <a:buSzPts val="1100"/>
              <a:buAutoNum type="arabicPeriod"/>
            </a:pPr>
            <a:r>
              <a:rPr lang="en"/>
              <a:t>in conclusion, </a:t>
            </a:r>
            <a:r>
              <a:rPr lang="en"/>
              <a:t>Our second model is much better at predicting review ratings</a:t>
            </a:r>
            <a:endParaRPr/>
          </a:p>
          <a:p>
            <a:pPr indent="-298450" lvl="0" marL="457200" rtl="0" algn="l">
              <a:lnSpc>
                <a:spcPct val="115000"/>
              </a:lnSpc>
              <a:spcBef>
                <a:spcPts val="0"/>
              </a:spcBef>
              <a:spcAft>
                <a:spcPts val="0"/>
              </a:spcAft>
              <a:buSzPts val="1100"/>
              <a:buAutoNum type="arabicPeriod"/>
            </a:pPr>
            <a:r>
              <a:rPr lang="en"/>
              <a:t>and the amenities and features of the listing does not predict review scores well</a:t>
            </a:r>
            <a:endParaRPr/>
          </a:p>
          <a:p>
            <a:pPr indent="-298450" lvl="0" marL="457200" rtl="0" algn="l">
              <a:lnSpc>
                <a:spcPct val="115000"/>
              </a:lnSpc>
              <a:spcBef>
                <a:spcPts val="0"/>
              </a:spcBef>
              <a:spcAft>
                <a:spcPts val="0"/>
              </a:spcAft>
              <a:buSzPts val="1100"/>
              <a:buAutoNum type="arabicPeriod"/>
            </a:pPr>
            <a:r>
              <a:rPr lang="en"/>
              <a:t>We faced some challenges due to the skewness of the review scores rating and analyser review rating datasets</a:t>
            </a:r>
            <a:endParaRPr/>
          </a:p>
          <a:p>
            <a:pPr indent="-298450" lvl="0" marL="457200" rtl="0" algn="l">
              <a:lnSpc>
                <a:spcPct val="115000"/>
              </a:lnSpc>
              <a:spcBef>
                <a:spcPts val="0"/>
              </a:spcBef>
              <a:spcAft>
                <a:spcPts val="0"/>
              </a:spcAft>
              <a:buSzPts val="1100"/>
              <a:buAutoNum type="arabicPeriod"/>
            </a:pPr>
            <a:r>
              <a:rPr lang="en"/>
              <a:t>Still, what we found can help owners improve upon their listings and get better reviews</a:t>
            </a:r>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1600"/>
              </a:spcAft>
              <a:buNone/>
            </a:pPr>
            <a:r>
              <a:rPr lang="en" sz="1600">
                <a:latin typeface="Century Schoolbook"/>
                <a:ea typeface="Century Schoolbook"/>
                <a:cs typeface="Century Schoolbook"/>
                <a:sym typeface="Century Schoolbook"/>
              </a:rPr>
              <a:t>This is useful for listers to know how they might best improve upon their review scores.</a:t>
            </a:r>
            <a:endParaRPr sz="3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8366fc8a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366fc8a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We also realised that it can be difficult for users to gauge ratings without context of the whole data set</a:t>
            </a:r>
            <a:endParaRPr/>
          </a:p>
          <a:p>
            <a:pPr indent="-298450" lvl="0" marL="457200" rtl="0" algn="l">
              <a:spcBef>
                <a:spcPts val="0"/>
              </a:spcBef>
              <a:spcAft>
                <a:spcPts val="0"/>
              </a:spcAft>
              <a:buSzPts val="1100"/>
              <a:buAutoNum type="arabicPeriod"/>
            </a:pPr>
            <a:r>
              <a:rPr lang="en"/>
              <a:t>for example, cleanliness is mostly rated at a 9 or 10. Users who are not familiar with the site might believe 9 is a good rating when actually the review score rating is below average. </a:t>
            </a:r>
            <a:endParaRPr/>
          </a:p>
          <a:p>
            <a:pPr indent="-298450" lvl="0" marL="457200" rtl="0" algn="l">
              <a:spcBef>
                <a:spcPts val="0"/>
              </a:spcBef>
              <a:spcAft>
                <a:spcPts val="0"/>
              </a:spcAft>
              <a:buSzPts val="1100"/>
              <a:buAutoNum type="arabicPeriod"/>
            </a:pPr>
            <a:r>
              <a:rPr lang="en"/>
              <a:t>So what we recommend is that instead of displaying raw numerical ratings we use a descriptive tag system like the one in the red box that uses words like poor review, very responsive and very clean so users can understand how the ratings they see compare to the average.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sz="2400">
              <a:solidFill>
                <a:schemeClr val="accent3"/>
              </a:solidFill>
              <a:latin typeface="Century Schoolbook"/>
              <a:ea typeface="Century Schoolbook"/>
              <a:cs typeface="Century Schoolbook"/>
              <a:sym typeface="Century Schoolbook"/>
            </a:endParaRPr>
          </a:p>
          <a:p>
            <a:pPr indent="0" lvl="0" marL="0" rtl="0" algn="l">
              <a:lnSpc>
                <a:spcPct val="115000"/>
              </a:lnSpc>
              <a:spcBef>
                <a:spcPts val="1600"/>
              </a:spcBef>
              <a:spcAft>
                <a:spcPts val="1600"/>
              </a:spcAft>
              <a:buNone/>
            </a:pPr>
            <a:r>
              <a:rPr lang="en" sz="1600">
                <a:latin typeface="Century Schoolbook"/>
                <a:ea typeface="Century Schoolbook"/>
                <a:cs typeface="Century Schoolbook"/>
                <a:sym typeface="Century Schoolbook"/>
              </a:rPr>
              <a:t>Not always easy to understand if listings are good without context and looking at all the data</a:t>
            </a:r>
            <a:endParaRPr sz="16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8381c6a2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8381c6a2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358c0c41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358c0c41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Learning points, through this project we had the opportunity to make use of natural language processing, sentiment analysis, word cloud visualisation, logistic regression, and new ways of data cleaning</a:t>
            </a:r>
            <a:endParaRPr/>
          </a:p>
          <a:p>
            <a:pPr indent="-298450" lvl="0" marL="457200" rtl="0" algn="l">
              <a:spcBef>
                <a:spcPts val="0"/>
              </a:spcBef>
              <a:spcAft>
                <a:spcPts val="0"/>
              </a:spcAft>
              <a:buSzPts val="1100"/>
              <a:buAutoNum type="arabicPeriod"/>
            </a:pPr>
            <a:r>
              <a:rPr lang="en"/>
              <a:t>for our individual contributions, ashton did the regression models and plotly visualisation</a:t>
            </a:r>
            <a:endParaRPr/>
          </a:p>
          <a:p>
            <a:pPr indent="-298450" lvl="0" marL="457200" rtl="0" algn="l">
              <a:spcBef>
                <a:spcPts val="0"/>
              </a:spcBef>
              <a:spcAft>
                <a:spcPts val="0"/>
              </a:spcAft>
              <a:buSzPts val="1100"/>
              <a:buAutoNum type="arabicPeriod"/>
            </a:pPr>
            <a:r>
              <a:rPr lang="en"/>
              <a:t>i did exploratory analysis </a:t>
            </a:r>
            <a:r>
              <a:rPr lang="en"/>
              <a:t>and data preparation</a:t>
            </a:r>
            <a:endParaRPr/>
          </a:p>
          <a:p>
            <a:pPr indent="-298450" lvl="0" marL="457200" rtl="0" algn="l">
              <a:spcBef>
                <a:spcPts val="0"/>
              </a:spcBef>
              <a:spcAft>
                <a:spcPts val="0"/>
              </a:spcAft>
              <a:buSzPts val="1100"/>
              <a:buAutoNum type="arabicPeriod"/>
            </a:pPr>
            <a:r>
              <a:rPr lang="en"/>
              <a:t>heather did the classification models</a:t>
            </a:r>
            <a:endParaRPr/>
          </a:p>
          <a:p>
            <a:pPr indent="-298450" lvl="0" marL="457200" rtl="0" algn="l">
              <a:spcBef>
                <a:spcPts val="0"/>
              </a:spcBef>
              <a:spcAft>
                <a:spcPts val="0"/>
              </a:spcAft>
              <a:buSzPts val="1100"/>
              <a:buAutoNum type="arabicPeriod"/>
            </a:pPr>
            <a:r>
              <a:rPr lang="en"/>
              <a:t>and pratyush handled the natural language processing and anomaly detection</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7358c0c41a_5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7358c0c41a_5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listening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358c0c41a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358c0c41a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352ab352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352ab352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352ab352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352ab352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BRIEF AND CONCISE</a:t>
            </a:r>
            <a:endParaRPr/>
          </a:p>
          <a:p>
            <a:pPr indent="-298450" lvl="0" marL="457200" rtl="0" algn="l">
              <a:spcBef>
                <a:spcPts val="0"/>
              </a:spcBef>
              <a:spcAft>
                <a:spcPts val="0"/>
              </a:spcAft>
              <a:buSzPts val="1100"/>
              <a:buAutoNum type="arabicPeriod"/>
            </a:pPr>
            <a:r>
              <a:rPr lang="en"/>
              <a:t>moving on to exploratory analysis</a:t>
            </a:r>
            <a:endParaRPr/>
          </a:p>
          <a:p>
            <a:pPr indent="-298450" lvl="0" marL="457200" rtl="0" algn="l">
              <a:spcBef>
                <a:spcPts val="0"/>
              </a:spcBef>
              <a:spcAft>
                <a:spcPts val="0"/>
              </a:spcAft>
              <a:buSzPts val="1100"/>
              <a:buAutoNum type="arabicPeriod"/>
            </a:pPr>
            <a:r>
              <a:rPr lang="en"/>
              <a:t>distribution of review scores rating is very skewed</a:t>
            </a:r>
            <a:endParaRPr/>
          </a:p>
          <a:p>
            <a:pPr indent="-298450" lvl="0" marL="457200" rtl="0" algn="l">
              <a:spcBef>
                <a:spcPts val="0"/>
              </a:spcBef>
              <a:spcAft>
                <a:spcPts val="0"/>
              </a:spcAft>
              <a:buSzPts val="1100"/>
              <a:buAutoNum type="arabicPeriod"/>
            </a:pPr>
            <a:r>
              <a:rPr lang="en"/>
              <a:t>overwhelming majority of ratings is between 90 to 100</a:t>
            </a:r>
            <a:endParaRPr/>
          </a:p>
          <a:p>
            <a:pPr indent="-298450" lvl="0" marL="457200" rtl="0" algn="l">
              <a:spcBef>
                <a:spcPts val="0"/>
              </a:spcBef>
              <a:spcAft>
                <a:spcPts val="0"/>
              </a:spcAft>
              <a:buSzPts val="1100"/>
              <a:buAutoNum type="arabicPeriod"/>
            </a:pPr>
            <a:r>
              <a:rPr lang="en"/>
              <a:t>low standard deviation</a:t>
            </a:r>
            <a:endParaRPr/>
          </a:p>
          <a:p>
            <a:pPr indent="-298450" lvl="0" marL="457200" rtl="0" algn="l">
              <a:spcBef>
                <a:spcPts val="0"/>
              </a:spcBef>
              <a:spcAft>
                <a:spcPts val="0"/>
              </a:spcAft>
              <a:buSzPts val="1100"/>
              <a:buAutoNum type="arabicPeriod"/>
            </a:pPr>
            <a:r>
              <a:rPr lang="en"/>
              <a:t>most of the outliers are in 80 - 90 range</a:t>
            </a:r>
            <a:endParaRPr/>
          </a:p>
          <a:p>
            <a:pPr indent="-298450" lvl="0" marL="457200" rtl="0" algn="l">
              <a:spcBef>
                <a:spcPts val="0"/>
              </a:spcBef>
              <a:spcAft>
                <a:spcPts val="0"/>
              </a:spcAft>
              <a:buSzPts val="1100"/>
              <a:buAutoNum type="arabicPeriod"/>
            </a:pPr>
            <a:r>
              <a:rPr lang="en"/>
              <a:t>The distribution of two are very similar</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358c0c41a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358c0c41a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we also did some jointplots between both rating scores</a:t>
            </a:r>
            <a:endParaRPr/>
          </a:p>
          <a:p>
            <a:pPr indent="-298450" lvl="0" marL="457200" rtl="0" algn="l">
              <a:spcBef>
                <a:spcPts val="0"/>
              </a:spcBef>
              <a:spcAft>
                <a:spcPts val="0"/>
              </a:spcAft>
              <a:buSzPts val="1100"/>
              <a:buAutoNum type="arabicPeriod"/>
            </a:pPr>
            <a:r>
              <a:rPr lang="en"/>
              <a:t>see that Correlation is low and points are clustered for price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352ab352d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352ab352d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Moving on to combined boxplot between review scores and bed types</a:t>
            </a:r>
            <a:endParaRPr/>
          </a:p>
          <a:p>
            <a:pPr indent="-298450" lvl="0" marL="457200" rtl="0" algn="l">
              <a:spcBef>
                <a:spcPts val="0"/>
              </a:spcBef>
              <a:spcAft>
                <a:spcPts val="0"/>
              </a:spcAft>
              <a:buSzPts val="1100"/>
              <a:buAutoNum type="arabicPeriod"/>
            </a:pPr>
            <a:r>
              <a:rPr lang="en"/>
              <a:t>Here we see that real beds have a lot more outliers, but that is because most of the listings have real beds, hence </a:t>
            </a:r>
            <a:r>
              <a:rPr lang="en"/>
              <a:t>the number of outliers</a:t>
            </a:r>
            <a:endParaRPr/>
          </a:p>
          <a:p>
            <a:pPr indent="-298450" lvl="0" marL="457200" rtl="0" algn="l">
              <a:spcBef>
                <a:spcPts val="0"/>
              </a:spcBef>
              <a:spcAft>
                <a:spcPts val="0"/>
              </a:spcAft>
              <a:buSzPts val="1100"/>
              <a:buAutoNum type="arabicPeriod"/>
            </a:pPr>
            <a:r>
              <a:rPr lang="en"/>
              <a:t>There is a lot of overlap between the boxes, so its not very helpful in categorising review ratings</a:t>
            </a:r>
            <a:endParaRPr/>
          </a:p>
          <a:p>
            <a:pPr indent="-298450" lvl="0" marL="457200" rtl="0" algn="l">
              <a:spcBef>
                <a:spcPts val="0"/>
              </a:spcBef>
              <a:spcAft>
                <a:spcPts val="0"/>
              </a:spcAft>
              <a:buSzPts val="1100"/>
              <a:buAutoNum type="arabicPeriod"/>
            </a:pPr>
            <a:r>
              <a:rPr lang="en"/>
              <a:t>We can observe some differences in the mean, but is very slight and hence not helpful as full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Moving on to pratyush who will talk about machine learning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366fc8ad4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366fc8ad4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Compared both review scores with listing features</a:t>
            </a:r>
            <a:endParaRPr/>
          </a:p>
          <a:p>
            <a:pPr indent="-298450" lvl="0" marL="457200" rtl="0" algn="l">
              <a:spcBef>
                <a:spcPts val="0"/>
              </a:spcBef>
              <a:spcAft>
                <a:spcPts val="0"/>
              </a:spcAft>
              <a:buSzPts val="1100"/>
              <a:buAutoNum type="arabicPeriod"/>
            </a:pPr>
            <a:r>
              <a:rPr lang="en"/>
              <a:t>from this heatmap we can see that correlation is very low between features of listing and both review ratings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9238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9238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3270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1610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3.png"/><Relationship Id="rId4" Type="http://schemas.openxmlformats.org/officeDocument/2006/relationships/image" Target="../media/image35.png"/><Relationship Id="rId5" Type="http://schemas.openxmlformats.org/officeDocument/2006/relationships/image" Target="../media/image37.png"/><Relationship Id="rId6" Type="http://schemas.openxmlformats.org/officeDocument/2006/relationships/image" Target="../media/image36.png"/><Relationship Id="rId7"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8.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drive.google.com/file/d/1LfgGCyNEoq9k_pzI5g9O_mj4XS89G6rV/view" TargetMode="External"/><Relationship Id="rId4" Type="http://schemas.openxmlformats.org/officeDocument/2006/relationships/image" Target="../media/image3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1343025" y="-12"/>
            <a:ext cx="6457950" cy="3629025"/>
          </a:xfrm>
          <a:prstGeom prst="rect">
            <a:avLst/>
          </a:prstGeom>
          <a:noFill/>
          <a:ln>
            <a:noFill/>
          </a:ln>
        </p:spPr>
      </p:pic>
      <p:sp>
        <p:nvSpPr>
          <p:cNvPr id="60" name="Google Shape;60;p13"/>
          <p:cNvSpPr txBox="1"/>
          <p:nvPr>
            <p:ph type="ctrTitle"/>
          </p:nvPr>
        </p:nvSpPr>
        <p:spPr>
          <a:xfrm>
            <a:off x="510450" y="3849525"/>
            <a:ext cx="8123100" cy="85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3000">
              <a:solidFill>
                <a:srgbClr val="FFFFFF"/>
              </a:solidFill>
              <a:latin typeface="Comfortaa"/>
              <a:ea typeface="Comfortaa"/>
              <a:cs typeface="Comfortaa"/>
              <a:sym typeface="Comfortaa"/>
            </a:endParaRPr>
          </a:p>
          <a:p>
            <a:pPr indent="0" lvl="0" marL="0" rtl="0" algn="ctr">
              <a:spcBef>
                <a:spcPts val="0"/>
              </a:spcBef>
              <a:spcAft>
                <a:spcPts val="0"/>
              </a:spcAft>
              <a:buNone/>
            </a:pPr>
            <a:r>
              <a:rPr lang="en" sz="3000">
                <a:solidFill>
                  <a:srgbClr val="FFFFFF"/>
                </a:solidFill>
                <a:latin typeface="Comfortaa"/>
                <a:ea typeface="Comfortaa"/>
                <a:cs typeface="Comfortaa"/>
                <a:sym typeface="Comfortaa"/>
              </a:rPr>
              <a:t>Group 5</a:t>
            </a:r>
            <a:endParaRPr sz="3000">
              <a:solidFill>
                <a:srgbClr val="FFFFFF"/>
              </a:solidFill>
              <a:latin typeface="Comfortaa"/>
              <a:ea typeface="Comfortaa"/>
              <a:cs typeface="Comfortaa"/>
              <a:sym typeface="Comfortaa"/>
            </a:endParaRPr>
          </a:p>
          <a:p>
            <a:pPr indent="0" lvl="0" marL="0" rtl="0" algn="ctr">
              <a:spcBef>
                <a:spcPts val="0"/>
              </a:spcBef>
              <a:spcAft>
                <a:spcPts val="0"/>
              </a:spcAft>
              <a:buNone/>
            </a:pPr>
            <a:r>
              <a:rPr lang="en" sz="1800">
                <a:solidFill>
                  <a:srgbClr val="FFFFFF"/>
                </a:solidFill>
                <a:latin typeface="Comfortaa"/>
                <a:ea typeface="Comfortaa"/>
                <a:cs typeface="Comfortaa"/>
                <a:sym typeface="Comfortaa"/>
              </a:rPr>
              <a:t>Pratyush Kumar Pandey, Ashton Lim, Heather Chew, Gao Sitian</a:t>
            </a:r>
            <a:endParaRPr sz="1800">
              <a:solidFill>
                <a:srgbClr val="FFFFFF"/>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1617899" y="789125"/>
            <a:ext cx="5719176" cy="4257599"/>
          </a:xfrm>
          <a:prstGeom prst="rect">
            <a:avLst/>
          </a:prstGeom>
          <a:noFill/>
          <a:ln>
            <a:noFill/>
          </a:ln>
        </p:spPr>
      </p:pic>
      <p:sp>
        <p:nvSpPr>
          <p:cNvPr id="128" name="Google Shape;128;p2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Exploratory Analysis (Multi-variate)</a:t>
            </a:r>
            <a:endParaRPr/>
          </a:p>
        </p:txBody>
      </p:sp>
      <p:sp>
        <p:nvSpPr>
          <p:cNvPr id="129" name="Google Shape;129;p22"/>
          <p:cNvSpPr/>
          <p:nvPr/>
        </p:nvSpPr>
        <p:spPr>
          <a:xfrm>
            <a:off x="3925207" y="831850"/>
            <a:ext cx="496800" cy="40536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2"/>
          <p:cNvGrpSpPr/>
          <p:nvPr/>
        </p:nvGrpSpPr>
        <p:grpSpPr>
          <a:xfrm>
            <a:off x="3946050" y="1623575"/>
            <a:ext cx="446850" cy="1597725"/>
            <a:chOff x="2844925" y="1824350"/>
            <a:chExt cx="446850" cy="1597725"/>
          </a:xfrm>
        </p:grpSpPr>
        <p:sp>
          <p:nvSpPr>
            <p:cNvPr id="131" name="Google Shape;131;p22"/>
            <p:cNvSpPr/>
            <p:nvPr/>
          </p:nvSpPr>
          <p:spPr>
            <a:xfrm>
              <a:off x="2853175" y="1824350"/>
              <a:ext cx="438600" cy="4431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a:off x="2844925" y="3016775"/>
              <a:ext cx="438600" cy="4053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Machine Learning for Model 1</a:t>
            </a:r>
            <a:endParaRPr>
              <a:latin typeface="Comfortaa"/>
              <a:ea typeface="Comfortaa"/>
              <a:cs typeface="Comfortaa"/>
              <a:sym typeface="Comfortaa"/>
            </a:endParaRPr>
          </a:p>
        </p:txBody>
      </p:sp>
      <p:sp>
        <p:nvSpPr>
          <p:cNvPr id="138" name="Google Shape;138;p23"/>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entury Schoolbook"/>
                <a:ea typeface="Century Schoolbook"/>
                <a:cs typeface="Century Schoolbook"/>
                <a:sym typeface="Century Schoolbook"/>
              </a:rPr>
              <a:t>The data for model 1:</a:t>
            </a:r>
            <a:br>
              <a:rPr lang="en" sz="2400">
                <a:latin typeface="Century Schoolbook"/>
                <a:ea typeface="Century Schoolbook"/>
                <a:cs typeface="Century Schoolbook"/>
                <a:sym typeface="Century Schoolbook"/>
              </a:rPr>
            </a:br>
            <a:r>
              <a:rPr lang="en" sz="2400">
                <a:latin typeface="Century Schoolbook"/>
                <a:ea typeface="Century Schoolbook"/>
                <a:cs typeface="Century Schoolbook"/>
                <a:sym typeface="Century Schoolbook"/>
              </a:rPr>
              <a:t>Response variables: review_scores_rating, analyser_review_rating</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rPr lang="en" sz="2400">
                <a:latin typeface="Century Schoolbook"/>
                <a:ea typeface="Century Schoolbook"/>
                <a:cs typeface="Century Schoolbook"/>
                <a:sym typeface="Century Schoolbook"/>
              </a:rPr>
              <a:t>Predictors: Listings’ features like amenities, bedrooms, bathroom, property_type etc.</a:t>
            </a:r>
            <a:endParaRPr sz="2400">
              <a:latin typeface="Century Schoolbook"/>
              <a:ea typeface="Century Schoolbook"/>
              <a:cs typeface="Century Schoolbook"/>
              <a:sym typeface="Century Schoolbook"/>
            </a:endParaRPr>
          </a:p>
          <a:p>
            <a:pPr indent="0" lvl="0" marL="0" rtl="0" algn="l">
              <a:spcBef>
                <a:spcPts val="1600"/>
              </a:spcBef>
              <a:spcAft>
                <a:spcPts val="1600"/>
              </a:spcAft>
              <a:buNone/>
            </a:pPr>
            <a:r>
              <a:rPr lang="en" sz="2400">
                <a:latin typeface="Century Schoolbook"/>
                <a:ea typeface="Century Schoolbook"/>
                <a:cs typeface="Century Schoolbook"/>
                <a:sym typeface="Century Schoolbook"/>
              </a:rPr>
              <a:t>Algorithms: Linear Regression, Classification</a:t>
            </a:r>
            <a:endParaRPr sz="2400">
              <a:latin typeface="Century Schoolbook"/>
              <a:ea typeface="Century Schoolbook"/>
              <a:cs typeface="Century Schoolbook"/>
              <a:sym typeface="Century Schoolboo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Regression (Library: LinearRegression)</a:t>
            </a:r>
            <a:endParaRPr>
              <a:latin typeface="Comfortaa"/>
              <a:ea typeface="Comfortaa"/>
              <a:cs typeface="Comfortaa"/>
              <a:sym typeface="Comfortaa"/>
            </a:endParaRPr>
          </a:p>
        </p:txBody>
      </p:sp>
      <p:sp>
        <p:nvSpPr>
          <p:cNvPr id="144" name="Google Shape;144;p24"/>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latin typeface="Century Schoolbook"/>
                <a:ea typeface="Century Schoolbook"/>
                <a:cs typeface="Century Schoolbook"/>
                <a:sym typeface="Century Schoolbook"/>
              </a:rPr>
              <a:t>			</a:t>
            </a:r>
            <a:r>
              <a:rPr lang="en" sz="2400">
                <a:latin typeface="Century Schoolbook"/>
                <a:ea typeface="Century Schoolbook"/>
                <a:cs typeface="Century Schoolbook"/>
                <a:sym typeface="Century Schoolbook"/>
              </a:rPr>
              <a:t>Results for analyser_review_rating</a:t>
            </a:r>
            <a:endParaRPr sz="2400">
              <a:latin typeface="Century Schoolbook"/>
              <a:ea typeface="Century Schoolbook"/>
              <a:cs typeface="Century Schoolbook"/>
              <a:sym typeface="Century Schoolbook"/>
            </a:endParaRPr>
          </a:p>
        </p:txBody>
      </p:sp>
      <p:pic>
        <p:nvPicPr>
          <p:cNvPr id="145" name="Google Shape;145;p24"/>
          <p:cNvPicPr preferRelativeResize="0"/>
          <p:nvPr/>
        </p:nvPicPr>
        <p:blipFill>
          <a:blip r:embed="rId3">
            <a:alphaModFix/>
          </a:blip>
          <a:stretch>
            <a:fillRect/>
          </a:stretch>
        </p:blipFill>
        <p:spPr>
          <a:xfrm>
            <a:off x="1106188" y="1152475"/>
            <a:ext cx="6931624" cy="2709150"/>
          </a:xfrm>
          <a:prstGeom prst="rect">
            <a:avLst/>
          </a:prstGeom>
          <a:noFill/>
          <a:ln>
            <a:noFill/>
          </a:ln>
        </p:spPr>
      </p:pic>
      <p:sp>
        <p:nvSpPr>
          <p:cNvPr id="146" name="Google Shape;146;p24"/>
          <p:cNvSpPr/>
          <p:nvPr/>
        </p:nvSpPr>
        <p:spPr>
          <a:xfrm rot="5400000">
            <a:off x="4390125" y="-205925"/>
            <a:ext cx="230700" cy="64380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Regression (Library: LinearRegression)</a:t>
            </a:r>
            <a:r>
              <a:rPr lang="en">
                <a:latin typeface="Comfortaa"/>
                <a:ea typeface="Comfortaa"/>
                <a:cs typeface="Comfortaa"/>
                <a:sym typeface="Comfortaa"/>
              </a:rPr>
              <a:t> </a:t>
            </a:r>
            <a:endParaRPr>
              <a:latin typeface="Comfortaa"/>
              <a:ea typeface="Comfortaa"/>
              <a:cs typeface="Comfortaa"/>
              <a:sym typeface="Comfortaa"/>
            </a:endParaRPr>
          </a:p>
        </p:txBody>
      </p:sp>
      <p:sp>
        <p:nvSpPr>
          <p:cNvPr id="152" name="Google Shape;15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2400">
                <a:latin typeface="Century Schoolbook"/>
                <a:ea typeface="Century Schoolbook"/>
                <a:cs typeface="Century Schoolbook"/>
                <a:sym typeface="Century Schoolbook"/>
              </a:rPr>
              <a:t>				Results for review_scores_rating</a:t>
            </a:r>
            <a:endParaRPr sz="2400">
              <a:latin typeface="Century Schoolbook"/>
              <a:ea typeface="Century Schoolbook"/>
              <a:cs typeface="Century Schoolbook"/>
              <a:sym typeface="Century Schoolbook"/>
            </a:endParaRPr>
          </a:p>
        </p:txBody>
      </p:sp>
      <p:pic>
        <p:nvPicPr>
          <p:cNvPr id="153" name="Google Shape;153;p25"/>
          <p:cNvPicPr preferRelativeResize="0"/>
          <p:nvPr/>
        </p:nvPicPr>
        <p:blipFill>
          <a:blip r:embed="rId3">
            <a:alphaModFix/>
          </a:blip>
          <a:stretch>
            <a:fillRect/>
          </a:stretch>
        </p:blipFill>
        <p:spPr>
          <a:xfrm>
            <a:off x="1457325" y="1400175"/>
            <a:ext cx="6229350" cy="2343150"/>
          </a:xfrm>
          <a:prstGeom prst="rect">
            <a:avLst/>
          </a:prstGeom>
          <a:noFill/>
          <a:ln>
            <a:noFill/>
          </a:ln>
        </p:spPr>
      </p:pic>
      <p:sp>
        <p:nvSpPr>
          <p:cNvPr id="154" name="Google Shape;154;p25"/>
          <p:cNvSpPr/>
          <p:nvPr/>
        </p:nvSpPr>
        <p:spPr>
          <a:xfrm rot="5400000">
            <a:off x="4637175" y="-224375"/>
            <a:ext cx="230700" cy="64380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Classification </a:t>
            </a:r>
            <a:endParaRPr>
              <a:latin typeface="Comfortaa"/>
              <a:ea typeface="Comfortaa"/>
              <a:cs typeface="Comfortaa"/>
              <a:sym typeface="Comfortaa"/>
            </a:endParaRPr>
          </a:p>
        </p:txBody>
      </p:sp>
      <p:sp>
        <p:nvSpPr>
          <p:cNvPr id="160" name="Google Shape;160;p26"/>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entury Schoolbook"/>
                <a:ea typeface="Century Schoolbook"/>
                <a:cs typeface="Century Schoolbook"/>
                <a:sym typeface="Century Schoolbook"/>
              </a:rPr>
              <a:t>The response variables are numeric type so to make the classification model we made the classes using formula :</a:t>
            </a:r>
            <a:br>
              <a:rPr lang="en" sz="2400">
                <a:latin typeface="Century Schoolbook"/>
                <a:ea typeface="Century Schoolbook"/>
                <a:cs typeface="Century Schoolbook"/>
                <a:sym typeface="Century Schoolbook"/>
              </a:rPr>
            </a:br>
            <a:r>
              <a:rPr lang="en" sz="2400">
                <a:latin typeface="Century Schoolbook"/>
                <a:ea typeface="Century Schoolbook"/>
                <a:cs typeface="Century Schoolbook"/>
                <a:sym typeface="Century Schoolbook"/>
              </a:rPr>
              <a:t>					</a:t>
            </a:r>
            <a:r>
              <a:rPr lang="en" sz="3000">
                <a:latin typeface="Times New Roman"/>
                <a:ea typeface="Times New Roman"/>
                <a:cs typeface="Times New Roman"/>
                <a:sym typeface="Times New Roman"/>
              </a:rPr>
              <a:t>Class = ⌊x ⁄ 10⌋</a:t>
            </a:r>
            <a:endParaRPr sz="3000">
              <a:latin typeface="Times New Roman"/>
              <a:ea typeface="Times New Roman"/>
              <a:cs typeface="Times New Roman"/>
              <a:sym typeface="Times New Roman"/>
            </a:endParaRPr>
          </a:p>
          <a:p>
            <a:pPr indent="0" lvl="0" marL="0" rtl="0" algn="l">
              <a:spcBef>
                <a:spcPts val="1600"/>
              </a:spcBef>
              <a:spcAft>
                <a:spcPts val="0"/>
              </a:spcAft>
              <a:buNone/>
            </a:pPr>
            <a:r>
              <a:rPr lang="en" sz="2400">
                <a:latin typeface="Century Schoolbook"/>
                <a:ea typeface="Century Schoolbook"/>
                <a:cs typeface="Century Schoolbook"/>
                <a:sym typeface="Century Schoolbook"/>
              </a:rPr>
              <a:t>Where x is the response variable and ⌊ ⌋ represents the floor function.</a:t>
            </a:r>
            <a:endParaRPr sz="2400">
              <a:latin typeface="Century Schoolbook"/>
              <a:ea typeface="Century Schoolbook"/>
              <a:cs typeface="Century Schoolbook"/>
              <a:sym typeface="Century Schoolbook"/>
            </a:endParaRPr>
          </a:p>
          <a:p>
            <a:pPr indent="0" lvl="0" marL="0" rtl="0" algn="l">
              <a:spcBef>
                <a:spcPts val="1600"/>
              </a:spcBef>
              <a:spcAft>
                <a:spcPts val="1600"/>
              </a:spcAft>
              <a:buNone/>
            </a:pPr>
            <a:r>
              <a:rPr lang="en" sz="2400">
                <a:latin typeface="Century Schoolbook"/>
                <a:ea typeface="Century Schoolbook"/>
                <a:cs typeface="Century Schoolbook"/>
                <a:sym typeface="Century Schoolbook"/>
              </a:rPr>
              <a:t>Libraries used: Decision Tree Regressor and Logistic regression </a:t>
            </a:r>
            <a:endParaRPr sz="2400">
              <a:latin typeface="Century Schoolbook"/>
              <a:ea typeface="Century Schoolbook"/>
              <a:cs typeface="Century Schoolbook"/>
              <a:sym typeface="Century Schoolboo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Classification </a:t>
            </a:r>
            <a:endParaRPr>
              <a:latin typeface="Comfortaa"/>
              <a:ea typeface="Comfortaa"/>
              <a:cs typeface="Comfortaa"/>
              <a:sym typeface="Comfortaa"/>
            </a:endParaRPr>
          </a:p>
        </p:txBody>
      </p:sp>
      <p:sp>
        <p:nvSpPr>
          <p:cNvPr id="166" name="Google Shape;166;p27"/>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entury Schoolbook"/>
                <a:ea typeface="Century Schoolbook"/>
                <a:cs typeface="Century Schoolbook"/>
                <a:sym typeface="Century Schoolbook"/>
              </a:rPr>
              <a:t>Decision Tree:</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2400">
                <a:latin typeface="Century Schoolbook"/>
                <a:ea typeface="Century Schoolbook"/>
                <a:cs typeface="Century Schoolbook"/>
                <a:sym typeface="Century Schoolbook"/>
              </a:rPr>
              <a:t>Logistic Regression:</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2400">
                <a:latin typeface="Century Schoolbook"/>
                <a:ea typeface="Century Schoolbook"/>
                <a:cs typeface="Century Schoolbook"/>
                <a:sym typeface="Century Schoolbook"/>
              </a:rPr>
              <a:t>			Results with analyser_review_rating</a:t>
            </a:r>
            <a:endParaRPr sz="2400">
              <a:latin typeface="Century Schoolbook"/>
              <a:ea typeface="Century Schoolbook"/>
              <a:cs typeface="Century Schoolbook"/>
              <a:sym typeface="Century Schoolbook"/>
            </a:endParaRPr>
          </a:p>
        </p:txBody>
      </p:sp>
      <p:pic>
        <p:nvPicPr>
          <p:cNvPr id="167" name="Google Shape;167;p27"/>
          <p:cNvPicPr preferRelativeResize="0"/>
          <p:nvPr/>
        </p:nvPicPr>
        <p:blipFill>
          <a:blip r:embed="rId3">
            <a:alphaModFix/>
          </a:blip>
          <a:stretch>
            <a:fillRect/>
          </a:stretch>
        </p:blipFill>
        <p:spPr>
          <a:xfrm>
            <a:off x="3747100" y="1125613"/>
            <a:ext cx="5143103" cy="1074925"/>
          </a:xfrm>
          <a:prstGeom prst="rect">
            <a:avLst/>
          </a:prstGeom>
          <a:noFill/>
          <a:ln>
            <a:noFill/>
          </a:ln>
        </p:spPr>
      </p:pic>
      <p:pic>
        <p:nvPicPr>
          <p:cNvPr id="168" name="Google Shape;168;p27"/>
          <p:cNvPicPr preferRelativeResize="0"/>
          <p:nvPr/>
        </p:nvPicPr>
        <p:blipFill>
          <a:blip r:embed="rId4">
            <a:alphaModFix/>
          </a:blip>
          <a:stretch>
            <a:fillRect/>
          </a:stretch>
        </p:blipFill>
        <p:spPr>
          <a:xfrm>
            <a:off x="3199049" y="2308449"/>
            <a:ext cx="5798726" cy="1992475"/>
          </a:xfrm>
          <a:prstGeom prst="rect">
            <a:avLst/>
          </a:prstGeom>
          <a:noFill/>
          <a:ln>
            <a:noFill/>
          </a:ln>
        </p:spPr>
      </p:pic>
      <p:sp>
        <p:nvSpPr>
          <p:cNvPr id="169" name="Google Shape;169;p27"/>
          <p:cNvSpPr/>
          <p:nvPr/>
        </p:nvSpPr>
        <p:spPr>
          <a:xfrm rot="5400000">
            <a:off x="5745275" y="1658050"/>
            <a:ext cx="230700" cy="4227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3750350" y="1991600"/>
            <a:ext cx="5082000" cy="2307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Classification </a:t>
            </a:r>
            <a:endParaRPr>
              <a:latin typeface="Comfortaa"/>
              <a:ea typeface="Comfortaa"/>
              <a:cs typeface="Comfortaa"/>
              <a:sym typeface="Comfortaa"/>
            </a:endParaRPr>
          </a:p>
        </p:txBody>
      </p:sp>
      <p:sp>
        <p:nvSpPr>
          <p:cNvPr id="176" name="Google Shape;176;p28"/>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entury Schoolbook"/>
                <a:ea typeface="Century Schoolbook"/>
                <a:cs typeface="Century Schoolbook"/>
                <a:sym typeface="Century Schoolbook"/>
              </a:rPr>
              <a:t>Decision Tree:</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rPr lang="en" sz="2400">
                <a:latin typeface="Century Schoolbook"/>
                <a:ea typeface="Century Schoolbook"/>
                <a:cs typeface="Century Schoolbook"/>
                <a:sym typeface="Century Schoolbook"/>
              </a:rPr>
              <a:t>Logistic Regression:</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t/>
            </a:r>
            <a:endParaRPr sz="2400">
              <a:latin typeface="Century Schoolbook"/>
              <a:ea typeface="Century Schoolbook"/>
              <a:cs typeface="Century Schoolbook"/>
              <a:sym typeface="Century Schoolbook"/>
            </a:endParaRPr>
          </a:p>
          <a:p>
            <a:pPr indent="0" lvl="0" marL="0" rtl="0" algn="l">
              <a:spcBef>
                <a:spcPts val="1600"/>
              </a:spcBef>
              <a:spcAft>
                <a:spcPts val="1600"/>
              </a:spcAft>
              <a:buNone/>
            </a:pPr>
            <a:r>
              <a:rPr lang="en" sz="2400">
                <a:latin typeface="Century Schoolbook"/>
                <a:ea typeface="Century Schoolbook"/>
                <a:cs typeface="Century Schoolbook"/>
                <a:sym typeface="Century Schoolbook"/>
              </a:rPr>
              <a:t>				Results with review_scores_rating</a:t>
            </a:r>
            <a:endParaRPr sz="2400">
              <a:latin typeface="Century Schoolbook"/>
              <a:ea typeface="Century Schoolbook"/>
              <a:cs typeface="Century Schoolbook"/>
              <a:sym typeface="Century Schoolbook"/>
            </a:endParaRPr>
          </a:p>
        </p:txBody>
      </p:sp>
      <p:pic>
        <p:nvPicPr>
          <p:cNvPr id="177" name="Google Shape;177;p28"/>
          <p:cNvPicPr preferRelativeResize="0"/>
          <p:nvPr/>
        </p:nvPicPr>
        <p:blipFill>
          <a:blip r:embed="rId3">
            <a:alphaModFix/>
          </a:blip>
          <a:stretch>
            <a:fillRect/>
          </a:stretch>
        </p:blipFill>
        <p:spPr>
          <a:xfrm>
            <a:off x="3088775" y="1152475"/>
            <a:ext cx="5743525" cy="1229450"/>
          </a:xfrm>
          <a:prstGeom prst="rect">
            <a:avLst/>
          </a:prstGeom>
          <a:noFill/>
          <a:ln>
            <a:noFill/>
          </a:ln>
        </p:spPr>
      </p:pic>
      <p:pic>
        <p:nvPicPr>
          <p:cNvPr id="178" name="Google Shape;178;p28"/>
          <p:cNvPicPr preferRelativeResize="0"/>
          <p:nvPr/>
        </p:nvPicPr>
        <p:blipFill>
          <a:blip r:embed="rId4">
            <a:alphaModFix/>
          </a:blip>
          <a:stretch>
            <a:fillRect/>
          </a:stretch>
        </p:blipFill>
        <p:spPr>
          <a:xfrm>
            <a:off x="3773700" y="2516675"/>
            <a:ext cx="5058600" cy="1632050"/>
          </a:xfrm>
          <a:prstGeom prst="rect">
            <a:avLst/>
          </a:prstGeom>
          <a:noFill/>
          <a:ln>
            <a:noFill/>
          </a:ln>
        </p:spPr>
      </p:pic>
      <p:sp>
        <p:nvSpPr>
          <p:cNvPr id="179" name="Google Shape;179;p28"/>
          <p:cNvSpPr/>
          <p:nvPr/>
        </p:nvSpPr>
        <p:spPr>
          <a:xfrm rot="5400000">
            <a:off x="5921075" y="1685850"/>
            <a:ext cx="230700" cy="38757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a:off x="3229051" y="2151225"/>
            <a:ext cx="5603400" cy="2307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a:off x="7397550" y="2812475"/>
            <a:ext cx="467700" cy="3117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Classification</a:t>
            </a:r>
            <a:endParaRPr>
              <a:latin typeface="Comfortaa"/>
              <a:ea typeface="Comfortaa"/>
              <a:cs typeface="Comfortaa"/>
              <a:sym typeface="Comfortaa"/>
            </a:endParaRPr>
          </a:p>
        </p:txBody>
      </p:sp>
      <p:sp>
        <p:nvSpPr>
          <p:cNvPr id="187" name="Google Shape;187;p29"/>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entury Schoolbook"/>
                <a:ea typeface="Century Schoolbook"/>
                <a:cs typeface="Century Schoolbook"/>
                <a:sym typeface="Century Schoolbook"/>
              </a:rPr>
              <a:t>But ... </a:t>
            </a:r>
            <a:r>
              <a:rPr lang="en" sz="2400">
                <a:latin typeface="Century Schoolbook"/>
                <a:ea typeface="Century Schoolbook"/>
                <a:cs typeface="Century Schoolbook"/>
                <a:sym typeface="Century Schoolbook"/>
              </a:rPr>
              <a:t>the model is highly biased which is evident from f1-score and classification matrix:</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rPr lang="en" sz="2400">
                <a:latin typeface="Century Schoolbook"/>
                <a:ea typeface="Century Schoolbook"/>
                <a:cs typeface="Century Schoolbook"/>
                <a:sym typeface="Century Schoolbook"/>
              </a:rPr>
              <a:t>	</a:t>
            </a:r>
            <a:endParaRPr sz="2400">
              <a:latin typeface="Century Schoolbook"/>
              <a:ea typeface="Century Schoolbook"/>
              <a:cs typeface="Century Schoolbook"/>
              <a:sym typeface="Century Schoolbook"/>
            </a:endParaRPr>
          </a:p>
          <a:p>
            <a:pPr indent="0" lvl="0" marL="0" rtl="0" algn="l">
              <a:spcBef>
                <a:spcPts val="1600"/>
              </a:spcBef>
              <a:spcAft>
                <a:spcPts val="1600"/>
              </a:spcAft>
              <a:buNone/>
            </a:pPr>
            <a:r>
              <a:rPr lang="en" sz="2400">
                <a:latin typeface="Century Schoolbook"/>
                <a:ea typeface="Century Schoolbook"/>
                <a:cs typeface="Century Schoolbook"/>
                <a:sym typeface="Century Schoolbook"/>
              </a:rPr>
              <a:t>High bias in classification for analyser_review_rating</a:t>
            </a:r>
            <a:endParaRPr sz="2400">
              <a:latin typeface="Century Schoolbook"/>
              <a:ea typeface="Century Schoolbook"/>
              <a:cs typeface="Century Schoolbook"/>
              <a:sym typeface="Century Schoolbook"/>
            </a:endParaRPr>
          </a:p>
        </p:txBody>
      </p:sp>
      <p:pic>
        <p:nvPicPr>
          <p:cNvPr id="188" name="Google Shape;188;p29"/>
          <p:cNvPicPr preferRelativeResize="0"/>
          <p:nvPr/>
        </p:nvPicPr>
        <p:blipFill>
          <a:blip r:embed="rId3">
            <a:alphaModFix/>
          </a:blip>
          <a:stretch>
            <a:fillRect/>
          </a:stretch>
        </p:blipFill>
        <p:spPr>
          <a:xfrm>
            <a:off x="447663" y="2124463"/>
            <a:ext cx="4124325" cy="733425"/>
          </a:xfrm>
          <a:prstGeom prst="rect">
            <a:avLst/>
          </a:prstGeom>
          <a:noFill/>
          <a:ln>
            <a:noFill/>
          </a:ln>
        </p:spPr>
      </p:pic>
      <p:pic>
        <p:nvPicPr>
          <p:cNvPr id="189" name="Google Shape;189;p29"/>
          <p:cNvPicPr preferRelativeResize="0"/>
          <p:nvPr/>
        </p:nvPicPr>
        <p:blipFill>
          <a:blip r:embed="rId4">
            <a:alphaModFix/>
          </a:blip>
          <a:stretch>
            <a:fillRect/>
          </a:stretch>
        </p:blipFill>
        <p:spPr>
          <a:xfrm>
            <a:off x="4982350" y="2010074"/>
            <a:ext cx="3505125" cy="2185100"/>
          </a:xfrm>
          <a:prstGeom prst="rect">
            <a:avLst/>
          </a:prstGeom>
          <a:noFill/>
          <a:ln>
            <a:noFill/>
          </a:ln>
        </p:spPr>
      </p:pic>
      <p:sp>
        <p:nvSpPr>
          <p:cNvPr id="190" name="Google Shape;190;p29"/>
          <p:cNvSpPr/>
          <p:nvPr/>
        </p:nvSpPr>
        <p:spPr>
          <a:xfrm rot="5400000">
            <a:off x="2325750" y="2222875"/>
            <a:ext cx="806400" cy="5367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Inferences from model 1</a:t>
            </a:r>
            <a:endParaRPr>
              <a:latin typeface="Comfortaa"/>
              <a:ea typeface="Comfortaa"/>
              <a:cs typeface="Comfortaa"/>
              <a:sym typeface="Comfortaa"/>
            </a:endParaRPr>
          </a:p>
        </p:txBody>
      </p:sp>
      <p:sp>
        <p:nvSpPr>
          <p:cNvPr id="196" name="Google Shape;196;p30"/>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entury Schoolbook"/>
              <a:buAutoNum type="arabicPeriod"/>
            </a:pPr>
            <a:r>
              <a:rPr lang="en" sz="2400">
                <a:latin typeface="Century Schoolbook"/>
                <a:ea typeface="Century Schoolbook"/>
                <a:cs typeface="Century Schoolbook"/>
                <a:sym typeface="Century Schoolbook"/>
              </a:rPr>
              <a:t>Regression model gives a good estimation in terms of mean square error and mean absolute error.</a:t>
            </a:r>
            <a:endParaRPr sz="2400">
              <a:latin typeface="Century Schoolbook"/>
              <a:ea typeface="Century Schoolbook"/>
              <a:cs typeface="Century Schoolbook"/>
              <a:sym typeface="Century Schoolbook"/>
            </a:endParaRPr>
          </a:p>
          <a:p>
            <a:pPr indent="-381000" lvl="0" marL="457200" rtl="0" algn="l">
              <a:spcBef>
                <a:spcPts val="0"/>
              </a:spcBef>
              <a:spcAft>
                <a:spcPts val="0"/>
              </a:spcAft>
              <a:buSzPts val="2400"/>
              <a:buFont typeface="Century Schoolbook"/>
              <a:buAutoNum type="arabicPeriod"/>
            </a:pPr>
            <a:r>
              <a:rPr lang="en" sz="2400">
                <a:latin typeface="Century Schoolbook"/>
                <a:ea typeface="Century Schoolbook"/>
                <a:cs typeface="Century Schoolbook"/>
                <a:sym typeface="Century Schoolbook"/>
              </a:rPr>
              <a:t>However, the model fails when error is compared with the variance in data.</a:t>
            </a:r>
            <a:endParaRPr sz="2400">
              <a:latin typeface="Century Schoolbook"/>
              <a:ea typeface="Century Schoolbook"/>
              <a:cs typeface="Century Schoolbook"/>
              <a:sym typeface="Century Schoolbook"/>
            </a:endParaRPr>
          </a:p>
          <a:p>
            <a:pPr indent="-381000" lvl="0" marL="457200" rtl="0" algn="l">
              <a:spcBef>
                <a:spcPts val="0"/>
              </a:spcBef>
              <a:spcAft>
                <a:spcPts val="0"/>
              </a:spcAft>
              <a:buSzPts val="2400"/>
              <a:buFont typeface="Century Schoolbook"/>
              <a:buAutoNum type="arabicPeriod"/>
            </a:pPr>
            <a:r>
              <a:rPr lang="en" sz="2400">
                <a:latin typeface="Century Schoolbook"/>
                <a:ea typeface="Century Schoolbook"/>
                <a:cs typeface="Century Schoolbook"/>
                <a:sym typeface="Century Schoolbook"/>
              </a:rPr>
              <a:t>Classification model yields very good results due to the highly biased nature of the data.</a:t>
            </a:r>
            <a:endParaRPr sz="2400">
              <a:latin typeface="Century Schoolbook"/>
              <a:ea typeface="Century Schoolbook"/>
              <a:cs typeface="Century Schoolbook"/>
              <a:sym typeface="Century Schoolboo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Machine Learning for Model 2</a:t>
            </a:r>
            <a:endParaRPr>
              <a:latin typeface="Comfortaa"/>
              <a:ea typeface="Comfortaa"/>
              <a:cs typeface="Comfortaa"/>
              <a:sym typeface="Comfortaa"/>
            </a:endParaRPr>
          </a:p>
        </p:txBody>
      </p:sp>
      <p:sp>
        <p:nvSpPr>
          <p:cNvPr id="202" name="Google Shape;202;p31"/>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entury Schoolbook"/>
                <a:ea typeface="Century Schoolbook"/>
                <a:cs typeface="Century Schoolbook"/>
                <a:sym typeface="Century Schoolbook"/>
              </a:rPr>
              <a:t>The data for model 2:</a:t>
            </a:r>
            <a:br>
              <a:rPr lang="en" sz="2400">
                <a:latin typeface="Century Schoolbook"/>
                <a:ea typeface="Century Schoolbook"/>
                <a:cs typeface="Century Schoolbook"/>
                <a:sym typeface="Century Schoolbook"/>
              </a:rPr>
            </a:br>
            <a:r>
              <a:rPr lang="en" sz="2400">
                <a:latin typeface="Century Schoolbook"/>
                <a:ea typeface="Century Schoolbook"/>
                <a:cs typeface="Century Schoolbook"/>
                <a:sym typeface="Century Schoolbook"/>
              </a:rPr>
              <a:t>Response variables: review_scores_rating, analyser_review_rating</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rPr lang="en" sz="2400">
                <a:latin typeface="Century Schoolbook"/>
                <a:ea typeface="Century Schoolbook"/>
                <a:cs typeface="Century Schoolbook"/>
                <a:sym typeface="Century Schoolbook"/>
              </a:rPr>
              <a:t>Predictors: features based on user experience like communication, location, cleanliness etc.</a:t>
            </a:r>
            <a:endParaRPr sz="2400">
              <a:latin typeface="Century Schoolbook"/>
              <a:ea typeface="Century Schoolbook"/>
              <a:cs typeface="Century Schoolbook"/>
              <a:sym typeface="Century Schoolbook"/>
            </a:endParaRPr>
          </a:p>
          <a:p>
            <a:pPr indent="0" lvl="0" marL="0" rtl="0" algn="l">
              <a:spcBef>
                <a:spcPts val="1600"/>
              </a:spcBef>
              <a:spcAft>
                <a:spcPts val="1600"/>
              </a:spcAft>
              <a:buNone/>
            </a:pPr>
            <a:r>
              <a:rPr lang="en" sz="2400">
                <a:latin typeface="Century Schoolbook"/>
                <a:ea typeface="Century Schoolbook"/>
                <a:cs typeface="Century Schoolbook"/>
                <a:sym typeface="Century Schoolbook"/>
              </a:rPr>
              <a:t>Algorithms: Linear Regression, Classification, Anomaly Detection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Problem Formulation</a:t>
            </a:r>
            <a:endParaRPr>
              <a:latin typeface="Comfortaa"/>
              <a:ea typeface="Comfortaa"/>
              <a:cs typeface="Comfortaa"/>
              <a:sym typeface="Comfortaa"/>
            </a:endParaRPr>
          </a:p>
        </p:txBody>
      </p:sp>
      <p:sp>
        <p:nvSpPr>
          <p:cNvPr id="66" name="Google Shape;66;p14"/>
          <p:cNvSpPr txBox="1"/>
          <p:nvPr>
            <p:ph idx="1" type="body"/>
          </p:nvPr>
        </p:nvSpPr>
        <p:spPr>
          <a:xfrm>
            <a:off x="311700" y="923875"/>
            <a:ext cx="8520600" cy="39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34343"/>
                </a:solidFill>
                <a:latin typeface="Century Schoolbook"/>
                <a:ea typeface="Century Schoolbook"/>
                <a:cs typeface="Century Schoolbook"/>
                <a:sym typeface="Century Schoolbook"/>
              </a:rPr>
              <a:t>Statement:</a:t>
            </a:r>
            <a:r>
              <a:rPr lang="en" sz="2400">
                <a:solidFill>
                  <a:srgbClr val="434343"/>
                </a:solidFill>
                <a:latin typeface="Century Schoolbook"/>
                <a:ea typeface="Century Schoolbook"/>
                <a:cs typeface="Century Schoolbook"/>
                <a:sym typeface="Century Schoolbook"/>
              </a:rPr>
              <a:t> Are review ratings of the listings reflective of its’ features?</a:t>
            </a:r>
            <a:endParaRPr sz="2400">
              <a:solidFill>
                <a:srgbClr val="434343"/>
              </a:solidFill>
              <a:latin typeface="Century Schoolbook"/>
              <a:ea typeface="Century Schoolbook"/>
              <a:cs typeface="Century Schoolbook"/>
              <a:sym typeface="Century Schoolbook"/>
            </a:endParaRPr>
          </a:p>
          <a:p>
            <a:pPr indent="0" lvl="0" marL="0" rtl="0" algn="l">
              <a:spcBef>
                <a:spcPts val="1600"/>
              </a:spcBef>
              <a:spcAft>
                <a:spcPts val="0"/>
              </a:spcAft>
              <a:buNone/>
            </a:pPr>
            <a:r>
              <a:rPr b="1" lang="en" sz="2400">
                <a:solidFill>
                  <a:srgbClr val="434343"/>
                </a:solidFill>
                <a:latin typeface="Century Schoolbook"/>
                <a:ea typeface="Century Schoolbook"/>
                <a:cs typeface="Century Schoolbook"/>
                <a:sym typeface="Century Schoolbook"/>
              </a:rPr>
              <a:t>Aim:</a:t>
            </a:r>
            <a:r>
              <a:rPr lang="en" sz="2400">
                <a:solidFill>
                  <a:srgbClr val="434343"/>
                </a:solidFill>
                <a:latin typeface="Century Schoolbook"/>
                <a:ea typeface="Century Schoolbook"/>
                <a:cs typeface="Century Schoolbook"/>
                <a:sym typeface="Century Schoolbook"/>
              </a:rPr>
              <a:t> Create the best model to predict ratings of the listings and find the features that truly reflect the ratings</a:t>
            </a:r>
            <a:endParaRPr sz="2400">
              <a:solidFill>
                <a:srgbClr val="434343"/>
              </a:solidFill>
              <a:latin typeface="Century Schoolbook"/>
              <a:ea typeface="Century Schoolbook"/>
              <a:cs typeface="Century Schoolbook"/>
              <a:sym typeface="Century Schoolbook"/>
            </a:endParaRPr>
          </a:p>
          <a:p>
            <a:pPr indent="0" lvl="0" marL="0" rtl="0" algn="l">
              <a:spcBef>
                <a:spcPts val="1600"/>
              </a:spcBef>
              <a:spcAft>
                <a:spcPts val="1600"/>
              </a:spcAft>
              <a:buNone/>
            </a:pPr>
            <a:r>
              <a:rPr b="1" lang="en" sz="2400">
                <a:solidFill>
                  <a:srgbClr val="434343"/>
                </a:solidFill>
                <a:latin typeface="Century Schoolbook"/>
                <a:ea typeface="Century Schoolbook"/>
                <a:cs typeface="Century Schoolbook"/>
                <a:sym typeface="Century Schoolbook"/>
              </a:rPr>
              <a:t>Response variables:</a:t>
            </a:r>
            <a:r>
              <a:rPr lang="en" sz="2400">
                <a:solidFill>
                  <a:srgbClr val="434343"/>
                </a:solidFill>
                <a:latin typeface="Century Schoolbook"/>
                <a:ea typeface="Century Schoolbook"/>
                <a:cs typeface="Century Schoolbook"/>
                <a:sym typeface="Century Schoolbook"/>
              </a:rPr>
              <a:t> </a:t>
            </a:r>
            <a:br>
              <a:rPr lang="en" sz="2400">
                <a:solidFill>
                  <a:srgbClr val="434343"/>
                </a:solidFill>
                <a:latin typeface="Century Schoolbook"/>
                <a:ea typeface="Century Schoolbook"/>
                <a:cs typeface="Century Schoolbook"/>
                <a:sym typeface="Century Schoolbook"/>
              </a:rPr>
            </a:br>
            <a:r>
              <a:rPr lang="en" sz="2400">
                <a:solidFill>
                  <a:srgbClr val="434343"/>
                </a:solidFill>
                <a:latin typeface="Century Schoolbook"/>
                <a:ea typeface="Century Schoolbook"/>
                <a:cs typeface="Century Schoolbook"/>
                <a:sym typeface="Century Schoolbook"/>
              </a:rPr>
              <a:t>1) </a:t>
            </a:r>
            <a:r>
              <a:rPr i="1" lang="en" sz="2400">
                <a:solidFill>
                  <a:srgbClr val="434343"/>
                </a:solidFill>
                <a:latin typeface="Century Schoolbook"/>
                <a:ea typeface="Century Schoolbook"/>
                <a:cs typeface="Century Schoolbook"/>
                <a:sym typeface="Century Schoolbook"/>
              </a:rPr>
              <a:t>review_scores_rating</a:t>
            </a:r>
            <a:r>
              <a:rPr lang="en" sz="2400">
                <a:solidFill>
                  <a:srgbClr val="434343"/>
                </a:solidFill>
                <a:latin typeface="Century Schoolbook"/>
                <a:ea typeface="Century Schoolbook"/>
                <a:cs typeface="Century Schoolbook"/>
                <a:sym typeface="Century Schoolbook"/>
              </a:rPr>
              <a:t> - </a:t>
            </a:r>
            <a:r>
              <a:rPr lang="en" sz="2400">
                <a:solidFill>
                  <a:srgbClr val="434343"/>
                </a:solidFill>
                <a:latin typeface="Century Schoolbook"/>
                <a:ea typeface="Century Schoolbook"/>
                <a:cs typeface="Century Schoolbook"/>
                <a:sym typeface="Century Schoolbook"/>
              </a:rPr>
              <a:t>provided in the dataset </a:t>
            </a:r>
            <a:br>
              <a:rPr lang="en" sz="2400">
                <a:solidFill>
                  <a:srgbClr val="434343"/>
                </a:solidFill>
                <a:latin typeface="Century Schoolbook"/>
                <a:ea typeface="Century Schoolbook"/>
                <a:cs typeface="Century Schoolbook"/>
                <a:sym typeface="Century Schoolbook"/>
              </a:rPr>
            </a:br>
            <a:r>
              <a:rPr lang="en" sz="2400">
                <a:solidFill>
                  <a:srgbClr val="434343"/>
                </a:solidFill>
                <a:latin typeface="Century Schoolbook"/>
                <a:ea typeface="Century Schoolbook"/>
                <a:cs typeface="Century Schoolbook"/>
                <a:sym typeface="Century Schoolbook"/>
              </a:rPr>
              <a:t>2) </a:t>
            </a:r>
            <a:r>
              <a:rPr i="1" lang="en" sz="2400">
                <a:solidFill>
                  <a:srgbClr val="434343"/>
                </a:solidFill>
                <a:latin typeface="Century Schoolbook"/>
                <a:ea typeface="Century Schoolbook"/>
                <a:cs typeface="Century Schoolbook"/>
                <a:sym typeface="Century Schoolbook"/>
              </a:rPr>
              <a:t>analyser_review_rating</a:t>
            </a:r>
            <a:r>
              <a:rPr lang="en" sz="2400">
                <a:solidFill>
                  <a:srgbClr val="434343"/>
                </a:solidFill>
                <a:latin typeface="Century Schoolbook"/>
                <a:ea typeface="Century Schoolbook"/>
                <a:cs typeface="Century Schoolbook"/>
                <a:sym typeface="Century Schoolbook"/>
              </a:rPr>
              <a:t> - derived using sentiment analysis on texts in reviews</a:t>
            </a:r>
            <a:endParaRPr sz="2400">
              <a:solidFill>
                <a:srgbClr val="434343"/>
              </a:solidFill>
              <a:latin typeface="Century Schoolbook"/>
              <a:ea typeface="Century Schoolbook"/>
              <a:cs typeface="Century Schoolbook"/>
              <a:sym typeface="Century Schoolboo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Regression (Library: LinearRegression)</a:t>
            </a:r>
            <a:endParaRPr>
              <a:latin typeface="Comfortaa"/>
              <a:ea typeface="Comfortaa"/>
              <a:cs typeface="Comfortaa"/>
              <a:sym typeface="Comfortaa"/>
            </a:endParaRPr>
          </a:p>
          <a:p>
            <a:pPr indent="0" lvl="0" marL="0" rtl="0" algn="l">
              <a:spcBef>
                <a:spcPts val="0"/>
              </a:spcBef>
              <a:spcAft>
                <a:spcPts val="0"/>
              </a:spcAft>
              <a:buNone/>
            </a:pPr>
            <a:r>
              <a:t/>
            </a:r>
            <a:endParaRPr/>
          </a:p>
        </p:txBody>
      </p:sp>
      <p:sp>
        <p:nvSpPr>
          <p:cNvPr id="208" name="Google Shape;208;p32"/>
          <p:cNvSpPr txBox="1"/>
          <p:nvPr>
            <p:ph idx="1" type="body"/>
          </p:nvPr>
        </p:nvSpPr>
        <p:spPr>
          <a:xfrm>
            <a:off x="311700" y="11310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r>
              <a:rPr lang="en" sz="2400">
                <a:latin typeface="Century Schoolbook"/>
                <a:ea typeface="Century Schoolbook"/>
                <a:cs typeface="Century Schoolbook"/>
                <a:sym typeface="Century Schoolbook"/>
              </a:rPr>
              <a:t>Results with analyser_review_rating</a:t>
            </a:r>
            <a:endParaRPr sz="2400">
              <a:latin typeface="Century Schoolbook"/>
              <a:ea typeface="Century Schoolbook"/>
              <a:cs typeface="Century Schoolbook"/>
              <a:sym typeface="Century Schoolbook"/>
            </a:endParaRPr>
          </a:p>
        </p:txBody>
      </p:sp>
      <p:pic>
        <p:nvPicPr>
          <p:cNvPr id="209" name="Google Shape;209;p32"/>
          <p:cNvPicPr preferRelativeResize="0"/>
          <p:nvPr/>
        </p:nvPicPr>
        <p:blipFill>
          <a:blip r:embed="rId3">
            <a:alphaModFix/>
          </a:blip>
          <a:stretch>
            <a:fillRect/>
          </a:stretch>
        </p:blipFill>
        <p:spPr>
          <a:xfrm>
            <a:off x="4099475" y="1709425"/>
            <a:ext cx="4813725" cy="1724650"/>
          </a:xfrm>
          <a:prstGeom prst="rect">
            <a:avLst/>
          </a:prstGeom>
          <a:noFill/>
          <a:ln>
            <a:noFill/>
          </a:ln>
        </p:spPr>
      </p:pic>
      <p:pic>
        <p:nvPicPr>
          <p:cNvPr id="210" name="Google Shape;210;p32"/>
          <p:cNvPicPr preferRelativeResize="0"/>
          <p:nvPr/>
        </p:nvPicPr>
        <p:blipFill>
          <a:blip r:embed="rId4">
            <a:alphaModFix/>
          </a:blip>
          <a:stretch>
            <a:fillRect/>
          </a:stretch>
        </p:blipFill>
        <p:spPr>
          <a:xfrm>
            <a:off x="110250" y="1860826"/>
            <a:ext cx="3989225" cy="1559148"/>
          </a:xfrm>
          <a:prstGeom prst="rect">
            <a:avLst/>
          </a:prstGeom>
          <a:noFill/>
          <a:ln>
            <a:noFill/>
          </a:ln>
        </p:spPr>
      </p:pic>
      <p:sp>
        <p:nvSpPr>
          <p:cNvPr id="211" name="Google Shape;211;p32"/>
          <p:cNvSpPr txBox="1"/>
          <p:nvPr/>
        </p:nvSpPr>
        <p:spPr>
          <a:xfrm>
            <a:off x="997575" y="1223325"/>
            <a:ext cx="1690800" cy="53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Model 1 (previous)</a:t>
            </a:r>
            <a:endParaRPr>
              <a:latin typeface="Comfortaa"/>
              <a:ea typeface="Comfortaa"/>
              <a:cs typeface="Comfortaa"/>
              <a:sym typeface="Comfortaa"/>
            </a:endParaRPr>
          </a:p>
        </p:txBody>
      </p:sp>
      <p:sp>
        <p:nvSpPr>
          <p:cNvPr id="212" name="Google Shape;212;p32"/>
          <p:cNvSpPr txBox="1"/>
          <p:nvPr/>
        </p:nvSpPr>
        <p:spPr>
          <a:xfrm>
            <a:off x="5378913" y="1223325"/>
            <a:ext cx="1690800" cy="53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Model 2 </a:t>
            </a:r>
            <a:endParaRPr>
              <a:latin typeface="Comfortaa"/>
              <a:ea typeface="Comfortaa"/>
              <a:cs typeface="Comfortaa"/>
              <a:sym typeface="Comfortaa"/>
            </a:endParaRPr>
          </a:p>
          <a:p>
            <a:pPr indent="0" lvl="0" marL="0" rtl="0" algn="ctr">
              <a:spcBef>
                <a:spcPts val="0"/>
              </a:spcBef>
              <a:spcAft>
                <a:spcPts val="0"/>
              </a:spcAft>
              <a:buNone/>
            </a:pPr>
            <a:r>
              <a:rPr lang="en">
                <a:latin typeface="Comfortaa"/>
                <a:ea typeface="Comfortaa"/>
                <a:cs typeface="Comfortaa"/>
                <a:sym typeface="Comfortaa"/>
              </a:rPr>
              <a:t>(new)</a:t>
            </a:r>
            <a:endParaRPr>
              <a:latin typeface="Comfortaa"/>
              <a:ea typeface="Comfortaa"/>
              <a:cs typeface="Comfortaa"/>
              <a:sym typeface="Comfortaa"/>
            </a:endParaRPr>
          </a:p>
        </p:txBody>
      </p:sp>
      <p:sp>
        <p:nvSpPr>
          <p:cNvPr id="213" name="Google Shape;213;p32"/>
          <p:cNvSpPr/>
          <p:nvPr/>
        </p:nvSpPr>
        <p:spPr>
          <a:xfrm rot="5400000">
            <a:off x="2037150" y="1027225"/>
            <a:ext cx="147600" cy="38079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2"/>
          <p:cNvSpPr/>
          <p:nvPr/>
        </p:nvSpPr>
        <p:spPr>
          <a:xfrm rot="5400000">
            <a:off x="6409875" y="575375"/>
            <a:ext cx="197700" cy="4818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Regression (Library: LinearRegression)</a:t>
            </a:r>
            <a:endParaRPr>
              <a:latin typeface="Comfortaa"/>
              <a:ea typeface="Comfortaa"/>
              <a:cs typeface="Comfortaa"/>
              <a:sym typeface="Comforta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0" name="Google Shape;220;p33"/>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2400">
                <a:latin typeface="Century Schoolbook"/>
                <a:ea typeface="Century Schoolbook"/>
                <a:cs typeface="Century Schoolbook"/>
                <a:sym typeface="Century Schoolbook"/>
              </a:rPr>
              <a:t>			Results with review_scores_rating</a:t>
            </a:r>
            <a:endParaRPr sz="2400">
              <a:latin typeface="Century Schoolbook"/>
              <a:ea typeface="Century Schoolbook"/>
              <a:cs typeface="Century Schoolbook"/>
              <a:sym typeface="Century Schoolbook"/>
            </a:endParaRPr>
          </a:p>
        </p:txBody>
      </p:sp>
      <p:pic>
        <p:nvPicPr>
          <p:cNvPr id="221" name="Google Shape;221;p33"/>
          <p:cNvPicPr preferRelativeResize="0"/>
          <p:nvPr/>
        </p:nvPicPr>
        <p:blipFill>
          <a:blip r:embed="rId3">
            <a:alphaModFix/>
          </a:blip>
          <a:stretch>
            <a:fillRect/>
          </a:stretch>
        </p:blipFill>
        <p:spPr>
          <a:xfrm>
            <a:off x="4343500" y="1760925"/>
            <a:ext cx="4692875" cy="1778175"/>
          </a:xfrm>
          <a:prstGeom prst="rect">
            <a:avLst/>
          </a:prstGeom>
          <a:noFill/>
          <a:ln>
            <a:noFill/>
          </a:ln>
        </p:spPr>
      </p:pic>
      <p:pic>
        <p:nvPicPr>
          <p:cNvPr id="222" name="Google Shape;222;p33"/>
          <p:cNvPicPr preferRelativeResize="0"/>
          <p:nvPr/>
        </p:nvPicPr>
        <p:blipFill>
          <a:blip r:embed="rId4">
            <a:alphaModFix/>
          </a:blip>
          <a:stretch>
            <a:fillRect/>
          </a:stretch>
        </p:blipFill>
        <p:spPr>
          <a:xfrm>
            <a:off x="123175" y="1760925"/>
            <a:ext cx="4220326" cy="1587428"/>
          </a:xfrm>
          <a:prstGeom prst="rect">
            <a:avLst/>
          </a:prstGeom>
          <a:noFill/>
          <a:ln>
            <a:noFill/>
          </a:ln>
        </p:spPr>
      </p:pic>
      <p:sp>
        <p:nvSpPr>
          <p:cNvPr id="223" name="Google Shape;223;p33"/>
          <p:cNvSpPr txBox="1"/>
          <p:nvPr/>
        </p:nvSpPr>
        <p:spPr>
          <a:xfrm>
            <a:off x="997575" y="1223325"/>
            <a:ext cx="1690800" cy="53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Model 1 (previous)</a:t>
            </a:r>
            <a:endParaRPr>
              <a:latin typeface="Comfortaa"/>
              <a:ea typeface="Comfortaa"/>
              <a:cs typeface="Comfortaa"/>
              <a:sym typeface="Comfortaa"/>
            </a:endParaRPr>
          </a:p>
        </p:txBody>
      </p:sp>
      <p:sp>
        <p:nvSpPr>
          <p:cNvPr id="224" name="Google Shape;224;p33"/>
          <p:cNvSpPr txBox="1"/>
          <p:nvPr/>
        </p:nvSpPr>
        <p:spPr>
          <a:xfrm>
            <a:off x="5378913" y="1223325"/>
            <a:ext cx="1690800" cy="53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Model 2 </a:t>
            </a:r>
            <a:endParaRPr>
              <a:latin typeface="Comfortaa"/>
              <a:ea typeface="Comfortaa"/>
              <a:cs typeface="Comfortaa"/>
              <a:sym typeface="Comfortaa"/>
            </a:endParaRPr>
          </a:p>
          <a:p>
            <a:pPr indent="0" lvl="0" marL="0" rtl="0" algn="ctr">
              <a:spcBef>
                <a:spcPts val="0"/>
              </a:spcBef>
              <a:spcAft>
                <a:spcPts val="0"/>
              </a:spcAft>
              <a:buNone/>
            </a:pPr>
            <a:r>
              <a:rPr lang="en">
                <a:latin typeface="Comfortaa"/>
                <a:ea typeface="Comfortaa"/>
                <a:cs typeface="Comfortaa"/>
                <a:sym typeface="Comfortaa"/>
              </a:rPr>
              <a:t>(new)</a:t>
            </a:r>
            <a:endParaRPr>
              <a:latin typeface="Comfortaa"/>
              <a:ea typeface="Comfortaa"/>
              <a:cs typeface="Comfortaa"/>
              <a:sym typeface="Comfortaa"/>
            </a:endParaRPr>
          </a:p>
        </p:txBody>
      </p:sp>
      <p:sp>
        <p:nvSpPr>
          <p:cNvPr id="225" name="Google Shape;225;p33"/>
          <p:cNvSpPr/>
          <p:nvPr/>
        </p:nvSpPr>
        <p:spPr>
          <a:xfrm rot="5400000">
            <a:off x="2169300" y="778375"/>
            <a:ext cx="147600" cy="41532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3"/>
          <p:cNvSpPr/>
          <p:nvPr/>
        </p:nvSpPr>
        <p:spPr>
          <a:xfrm rot="5400000">
            <a:off x="6621975" y="591875"/>
            <a:ext cx="230700" cy="4818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Regression (Library: Random Forest)</a:t>
            </a:r>
            <a:endParaRPr>
              <a:latin typeface="Comfortaa"/>
              <a:ea typeface="Comfortaa"/>
              <a:cs typeface="Comfortaa"/>
              <a:sym typeface="Comfortaa"/>
            </a:endParaRPr>
          </a:p>
        </p:txBody>
      </p:sp>
      <p:sp>
        <p:nvSpPr>
          <p:cNvPr id="232" name="Google Shape;232;p34"/>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457200" lvl="0" marL="457200" rtl="0" algn="l">
              <a:spcBef>
                <a:spcPts val="1600"/>
              </a:spcBef>
              <a:spcAft>
                <a:spcPts val="1600"/>
              </a:spcAft>
              <a:buNone/>
            </a:pPr>
            <a:r>
              <a:rPr lang="en" sz="2400">
                <a:latin typeface="Century Schoolbook"/>
                <a:ea typeface="Century Schoolbook"/>
                <a:cs typeface="Century Schoolbook"/>
                <a:sym typeface="Century Schoolbook"/>
              </a:rPr>
              <a:t>Results of review_scores_rating</a:t>
            </a:r>
            <a:endParaRPr sz="2400">
              <a:latin typeface="Century Schoolbook"/>
              <a:ea typeface="Century Schoolbook"/>
              <a:cs typeface="Century Schoolbook"/>
              <a:sym typeface="Century Schoolbook"/>
            </a:endParaRPr>
          </a:p>
        </p:txBody>
      </p:sp>
      <p:pic>
        <p:nvPicPr>
          <p:cNvPr id="233" name="Google Shape;233;p34"/>
          <p:cNvPicPr preferRelativeResize="0"/>
          <p:nvPr/>
        </p:nvPicPr>
        <p:blipFill>
          <a:blip r:embed="rId3">
            <a:alphaModFix/>
          </a:blip>
          <a:stretch>
            <a:fillRect/>
          </a:stretch>
        </p:blipFill>
        <p:spPr>
          <a:xfrm>
            <a:off x="311700" y="1766450"/>
            <a:ext cx="6483576" cy="498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Classification </a:t>
            </a:r>
            <a:endParaRPr>
              <a:latin typeface="Comfortaa"/>
              <a:ea typeface="Comfortaa"/>
              <a:cs typeface="Comfortaa"/>
              <a:sym typeface="Comfortaa"/>
            </a:endParaRPr>
          </a:p>
          <a:p>
            <a:pPr indent="0" lvl="0" marL="0" rtl="0" algn="l">
              <a:spcBef>
                <a:spcPts val="0"/>
              </a:spcBef>
              <a:spcAft>
                <a:spcPts val="0"/>
              </a:spcAft>
              <a:buNone/>
            </a:pPr>
            <a:r>
              <a:t/>
            </a:r>
            <a:endParaRPr/>
          </a:p>
        </p:txBody>
      </p:sp>
      <p:sp>
        <p:nvSpPr>
          <p:cNvPr id="239" name="Google Shape;239;p35"/>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entury Schoolbook"/>
                <a:ea typeface="Century Schoolbook"/>
                <a:cs typeface="Century Schoolbook"/>
                <a:sym typeface="Century Schoolbook"/>
              </a:rPr>
              <a:t>Decision Tree:</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rPr lang="en" sz="2400">
                <a:latin typeface="Century Schoolbook"/>
                <a:ea typeface="Century Schoolbook"/>
                <a:cs typeface="Century Schoolbook"/>
                <a:sym typeface="Century Schoolbook"/>
              </a:rPr>
              <a:t>Logistic Regression:</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t/>
            </a:r>
            <a:endParaRPr sz="2400">
              <a:latin typeface="Century Schoolbook"/>
              <a:ea typeface="Century Schoolbook"/>
              <a:cs typeface="Century Schoolbook"/>
              <a:sym typeface="Century Schoolbook"/>
            </a:endParaRPr>
          </a:p>
          <a:p>
            <a:pPr indent="0" lvl="0" marL="1371600" rtl="0" algn="l">
              <a:spcBef>
                <a:spcPts val="1600"/>
              </a:spcBef>
              <a:spcAft>
                <a:spcPts val="1600"/>
              </a:spcAft>
              <a:buNone/>
            </a:pPr>
            <a:r>
              <a:rPr lang="en" sz="2400">
                <a:latin typeface="Century Schoolbook"/>
                <a:ea typeface="Century Schoolbook"/>
                <a:cs typeface="Century Schoolbook"/>
                <a:sym typeface="Century Schoolbook"/>
              </a:rPr>
              <a:t>Results with analyser_review_rating</a:t>
            </a:r>
            <a:endParaRPr sz="2400">
              <a:latin typeface="Century Schoolbook"/>
              <a:ea typeface="Century Schoolbook"/>
              <a:cs typeface="Century Schoolbook"/>
              <a:sym typeface="Century Schoolbook"/>
            </a:endParaRPr>
          </a:p>
        </p:txBody>
      </p:sp>
      <p:pic>
        <p:nvPicPr>
          <p:cNvPr id="240" name="Google Shape;240;p35"/>
          <p:cNvPicPr preferRelativeResize="0"/>
          <p:nvPr/>
        </p:nvPicPr>
        <p:blipFill>
          <a:blip r:embed="rId3">
            <a:alphaModFix/>
          </a:blip>
          <a:stretch>
            <a:fillRect/>
          </a:stretch>
        </p:blipFill>
        <p:spPr>
          <a:xfrm>
            <a:off x="3421799" y="1152475"/>
            <a:ext cx="5410500" cy="1130550"/>
          </a:xfrm>
          <a:prstGeom prst="rect">
            <a:avLst/>
          </a:prstGeom>
          <a:noFill/>
          <a:ln>
            <a:noFill/>
          </a:ln>
        </p:spPr>
      </p:pic>
      <p:pic>
        <p:nvPicPr>
          <p:cNvPr id="241" name="Google Shape;241;p35"/>
          <p:cNvPicPr preferRelativeResize="0"/>
          <p:nvPr/>
        </p:nvPicPr>
        <p:blipFill>
          <a:blip r:embed="rId4">
            <a:alphaModFix/>
          </a:blip>
          <a:stretch>
            <a:fillRect/>
          </a:stretch>
        </p:blipFill>
        <p:spPr>
          <a:xfrm>
            <a:off x="3276800" y="2283025"/>
            <a:ext cx="5555500" cy="2046150"/>
          </a:xfrm>
          <a:prstGeom prst="rect">
            <a:avLst/>
          </a:prstGeom>
          <a:noFill/>
          <a:ln>
            <a:noFill/>
          </a:ln>
        </p:spPr>
      </p:pic>
      <p:sp>
        <p:nvSpPr>
          <p:cNvPr id="242" name="Google Shape;242;p35"/>
          <p:cNvSpPr/>
          <p:nvPr/>
        </p:nvSpPr>
        <p:spPr>
          <a:xfrm rot="5400000">
            <a:off x="6012450" y="-583025"/>
            <a:ext cx="229200" cy="55029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5"/>
          <p:cNvSpPr/>
          <p:nvPr/>
        </p:nvSpPr>
        <p:spPr>
          <a:xfrm rot="5400000">
            <a:off x="5691400" y="1630700"/>
            <a:ext cx="229200" cy="4248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5"/>
          <p:cNvSpPr/>
          <p:nvPr/>
        </p:nvSpPr>
        <p:spPr>
          <a:xfrm>
            <a:off x="7300600" y="3191500"/>
            <a:ext cx="467700" cy="2292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Classification </a:t>
            </a:r>
            <a:endParaRPr>
              <a:latin typeface="Comfortaa"/>
              <a:ea typeface="Comfortaa"/>
              <a:cs typeface="Comfortaa"/>
              <a:sym typeface="Comforta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0" name="Google Shape;250;p36"/>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entury Schoolbook"/>
                <a:ea typeface="Century Schoolbook"/>
                <a:cs typeface="Century Schoolbook"/>
                <a:sym typeface="Century Schoolbook"/>
              </a:rPr>
              <a:t>Decision Tree:</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rPr lang="en" sz="2400">
                <a:latin typeface="Century Schoolbook"/>
                <a:ea typeface="Century Schoolbook"/>
                <a:cs typeface="Century Schoolbook"/>
                <a:sym typeface="Century Schoolbook"/>
              </a:rPr>
              <a:t>Logistic Regression:</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t/>
            </a:r>
            <a:endParaRPr sz="2400">
              <a:latin typeface="Century Schoolbook"/>
              <a:ea typeface="Century Schoolbook"/>
              <a:cs typeface="Century Schoolbook"/>
              <a:sym typeface="Century Schoolbook"/>
            </a:endParaRPr>
          </a:p>
          <a:p>
            <a:pPr indent="457200" lvl="0" marL="1371600" rtl="0" algn="l">
              <a:spcBef>
                <a:spcPts val="1600"/>
              </a:spcBef>
              <a:spcAft>
                <a:spcPts val="0"/>
              </a:spcAft>
              <a:buNone/>
            </a:pPr>
            <a:r>
              <a:rPr lang="en" sz="2400">
                <a:latin typeface="Century Schoolbook"/>
                <a:ea typeface="Century Schoolbook"/>
                <a:cs typeface="Century Schoolbook"/>
                <a:sym typeface="Century Schoolbook"/>
              </a:rPr>
              <a:t>Results with review_scores_rating</a:t>
            </a:r>
            <a:endParaRPr sz="2400">
              <a:latin typeface="Century Schoolbook"/>
              <a:ea typeface="Century Schoolbook"/>
              <a:cs typeface="Century Schoolbook"/>
              <a:sym typeface="Century Schoolbook"/>
            </a:endParaRPr>
          </a:p>
          <a:p>
            <a:pPr indent="0" lvl="0" marL="0" rtl="0" algn="l">
              <a:spcBef>
                <a:spcPts val="1600"/>
              </a:spcBef>
              <a:spcAft>
                <a:spcPts val="1600"/>
              </a:spcAft>
              <a:buNone/>
            </a:pPr>
            <a:r>
              <a:t/>
            </a:r>
            <a:endParaRPr/>
          </a:p>
        </p:txBody>
      </p:sp>
      <p:pic>
        <p:nvPicPr>
          <p:cNvPr id="251" name="Google Shape;251;p36"/>
          <p:cNvPicPr preferRelativeResize="0"/>
          <p:nvPr/>
        </p:nvPicPr>
        <p:blipFill>
          <a:blip r:embed="rId3">
            <a:alphaModFix/>
          </a:blip>
          <a:stretch>
            <a:fillRect/>
          </a:stretch>
        </p:blipFill>
        <p:spPr>
          <a:xfrm>
            <a:off x="2919725" y="1152475"/>
            <a:ext cx="5829300" cy="1200150"/>
          </a:xfrm>
          <a:prstGeom prst="rect">
            <a:avLst/>
          </a:prstGeom>
          <a:noFill/>
          <a:ln>
            <a:noFill/>
          </a:ln>
        </p:spPr>
      </p:pic>
      <p:pic>
        <p:nvPicPr>
          <p:cNvPr id="252" name="Google Shape;252;p36"/>
          <p:cNvPicPr preferRelativeResize="0"/>
          <p:nvPr/>
        </p:nvPicPr>
        <p:blipFill>
          <a:blip r:embed="rId4">
            <a:alphaModFix/>
          </a:blip>
          <a:stretch>
            <a:fillRect/>
          </a:stretch>
        </p:blipFill>
        <p:spPr>
          <a:xfrm>
            <a:off x="3532025" y="2487375"/>
            <a:ext cx="5611975" cy="1737450"/>
          </a:xfrm>
          <a:prstGeom prst="rect">
            <a:avLst/>
          </a:prstGeom>
          <a:noFill/>
          <a:ln>
            <a:noFill/>
          </a:ln>
        </p:spPr>
      </p:pic>
      <p:sp>
        <p:nvSpPr>
          <p:cNvPr id="253" name="Google Shape;253;p36"/>
          <p:cNvSpPr/>
          <p:nvPr/>
        </p:nvSpPr>
        <p:spPr>
          <a:xfrm rot="5400000">
            <a:off x="5742125" y="-698975"/>
            <a:ext cx="229200" cy="58740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6"/>
          <p:cNvSpPr/>
          <p:nvPr/>
        </p:nvSpPr>
        <p:spPr>
          <a:xfrm rot="5400000">
            <a:off x="5931925" y="1575200"/>
            <a:ext cx="229200" cy="4248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p:nvPr/>
        </p:nvSpPr>
        <p:spPr>
          <a:xfrm>
            <a:off x="7473750" y="3117275"/>
            <a:ext cx="467700" cy="2292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Classification</a:t>
            </a:r>
            <a:endParaRPr>
              <a:latin typeface="Comfortaa"/>
              <a:ea typeface="Comfortaa"/>
              <a:cs typeface="Comfortaa"/>
              <a:sym typeface="Comfortaa"/>
            </a:endParaRPr>
          </a:p>
        </p:txBody>
      </p:sp>
      <p:sp>
        <p:nvSpPr>
          <p:cNvPr id="261" name="Google Shape;261;p37"/>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entury Schoolbook"/>
                <a:ea typeface="Century Schoolbook"/>
                <a:cs typeface="Century Schoolbook"/>
                <a:sym typeface="Century Schoolbook"/>
              </a:rPr>
              <a:t>Though the data is highly biased for classification, the accuracy increased by 4% for review_scores_rating, assuming the best classification library for the 2 models.</a:t>
            </a:r>
            <a:endParaRPr sz="2400">
              <a:latin typeface="Century Schoolbook"/>
              <a:ea typeface="Century Schoolbook"/>
              <a:cs typeface="Century Schoolbook"/>
              <a:sym typeface="Century Schoolbook"/>
            </a:endParaRPr>
          </a:p>
          <a:p>
            <a:pPr indent="0" lvl="0" marL="0" rtl="0" algn="l">
              <a:spcBef>
                <a:spcPts val="1600"/>
              </a:spcBef>
              <a:spcAft>
                <a:spcPts val="1600"/>
              </a:spcAft>
              <a:buNone/>
            </a:pPr>
            <a:r>
              <a:rPr lang="en" sz="2400">
                <a:latin typeface="Century Schoolbook"/>
                <a:ea typeface="Century Schoolbook"/>
                <a:cs typeface="Century Schoolbook"/>
                <a:sym typeface="Century Schoolbook"/>
              </a:rPr>
              <a:t>Even the f1-score showed an upward trend when compared to the results of model 1.</a:t>
            </a:r>
            <a:endParaRPr sz="2400">
              <a:latin typeface="Century Schoolbook"/>
              <a:ea typeface="Century Schoolbook"/>
              <a:cs typeface="Century Schoolbook"/>
              <a:sym typeface="Century Schoolbook"/>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Anomaly Detection </a:t>
            </a:r>
            <a:endParaRPr>
              <a:latin typeface="Comfortaa"/>
              <a:ea typeface="Comfortaa"/>
              <a:cs typeface="Comfortaa"/>
              <a:sym typeface="Comfortaa"/>
            </a:endParaRPr>
          </a:p>
        </p:txBody>
      </p:sp>
      <p:sp>
        <p:nvSpPr>
          <p:cNvPr id="267" name="Google Shape;267;p38"/>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entury Schoolbook"/>
                <a:ea typeface="Century Schoolbook"/>
                <a:cs typeface="Century Schoolbook"/>
                <a:sym typeface="Century Schoolbook"/>
              </a:rPr>
              <a:t>To further the analysis on model 2,</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rPr lang="en" sz="2400">
                <a:latin typeface="Century Schoolbook"/>
                <a:ea typeface="Century Schoolbook"/>
                <a:cs typeface="Century Schoolbook"/>
                <a:sym typeface="Century Schoolbook"/>
              </a:rPr>
              <a:t>Multivariate anomaly detection was performed on the features used in model 2. </a:t>
            </a:r>
            <a:endParaRPr sz="2400">
              <a:latin typeface="Century Schoolbook"/>
              <a:ea typeface="Century Schoolbook"/>
              <a:cs typeface="Century Schoolbook"/>
              <a:sym typeface="Century Schoolbook"/>
            </a:endParaRPr>
          </a:p>
          <a:p>
            <a:pPr indent="0" lvl="0" marL="0" rtl="0" algn="l">
              <a:spcBef>
                <a:spcPts val="1600"/>
              </a:spcBef>
              <a:spcAft>
                <a:spcPts val="1600"/>
              </a:spcAft>
              <a:buNone/>
            </a:pPr>
            <a:r>
              <a:rPr lang="en" sz="2400">
                <a:latin typeface="Century Schoolbook"/>
                <a:ea typeface="Century Schoolbook"/>
                <a:cs typeface="Century Schoolbook"/>
                <a:sym typeface="Century Schoolbook"/>
              </a:rPr>
              <a:t>The aim was to check how the labelled anomalies would be distributed for review_scores_rating </a:t>
            </a:r>
            <a:endParaRPr sz="2400">
              <a:latin typeface="Century Schoolbook"/>
              <a:ea typeface="Century Schoolbook"/>
              <a:cs typeface="Century Schoolbook"/>
              <a:sym typeface="Century Schoolbook"/>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Anomaly Detection </a:t>
            </a:r>
            <a:endParaRPr>
              <a:latin typeface="Comfortaa"/>
              <a:ea typeface="Comfortaa"/>
              <a:cs typeface="Comfortaa"/>
              <a:sym typeface="Comfortaa"/>
            </a:endParaRPr>
          </a:p>
          <a:p>
            <a:pPr indent="0" lvl="0" marL="0" rtl="0" algn="l">
              <a:spcBef>
                <a:spcPts val="0"/>
              </a:spcBef>
              <a:spcAft>
                <a:spcPts val="0"/>
              </a:spcAft>
              <a:buNone/>
            </a:pPr>
            <a:r>
              <a:t/>
            </a:r>
            <a:endParaRPr/>
          </a:p>
        </p:txBody>
      </p:sp>
      <p:sp>
        <p:nvSpPr>
          <p:cNvPr id="273" name="Google Shape;273;p39"/>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1600"/>
              </a:spcBef>
              <a:spcAft>
                <a:spcPts val="0"/>
              </a:spcAft>
              <a:buNone/>
            </a:pPr>
            <a:r>
              <a:t/>
            </a:r>
            <a:endParaRPr>
              <a:latin typeface="Comfortaa"/>
              <a:ea typeface="Comfortaa"/>
              <a:cs typeface="Comfortaa"/>
              <a:sym typeface="Comfortaa"/>
            </a:endParaRPr>
          </a:p>
          <a:p>
            <a:pPr indent="0" lvl="0" marL="0" rtl="0" algn="l">
              <a:spcBef>
                <a:spcPts val="1600"/>
              </a:spcBef>
              <a:spcAft>
                <a:spcPts val="0"/>
              </a:spcAft>
              <a:buNone/>
            </a:pPr>
            <a:r>
              <a:t/>
            </a:r>
            <a:endParaRPr>
              <a:latin typeface="Comfortaa"/>
              <a:ea typeface="Comfortaa"/>
              <a:cs typeface="Comfortaa"/>
              <a:sym typeface="Comfortaa"/>
            </a:endParaRPr>
          </a:p>
          <a:p>
            <a:pPr indent="0" lvl="0" marL="0" rtl="0" algn="l">
              <a:spcBef>
                <a:spcPts val="1600"/>
              </a:spcBef>
              <a:spcAft>
                <a:spcPts val="0"/>
              </a:spcAft>
              <a:buNone/>
            </a:pPr>
            <a:r>
              <a:t/>
            </a:r>
            <a:endParaRPr>
              <a:latin typeface="Comfortaa"/>
              <a:ea typeface="Comfortaa"/>
              <a:cs typeface="Comfortaa"/>
              <a:sym typeface="Comfortaa"/>
            </a:endParaRPr>
          </a:p>
          <a:p>
            <a:pPr indent="0" lvl="0" marL="0" rtl="0" algn="l">
              <a:spcBef>
                <a:spcPts val="1600"/>
              </a:spcBef>
              <a:spcAft>
                <a:spcPts val="0"/>
              </a:spcAft>
              <a:buNone/>
            </a:pPr>
            <a:r>
              <a:t/>
            </a:r>
            <a:endParaRPr>
              <a:latin typeface="Comfortaa"/>
              <a:ea typeface="Comfortaa"/>
              <a:cs typeface="Comfortaa"/>
              <a:sym typeface="Comfortaa"/>
            </a:endParaRPr>
          </a:p>
          <a:p>
            <a:pPr indent="0" lvl="0" marL="0" rtl="0" algn="l">
              <a:spcBef>
                <a:spcPts val="1600"/>
              </a:spcBef>
              <a:spcAft>
                <a:spcPts val="0"/>
              </a:spcAft>
              <a:buNone/>
            </a:pPr>
            <a:r>
              <a:rPr lang="en" sz="2400">
                <a:latin typeface="Century Schoolbook"/>
                <a:ea typeface="Century Schoolbook"/>
                <a:cs typeface="Century Schoolbook"/>
                <a:sym typeface="Century Schoolbook"/>
              </a:rPr>
              <a:t>The anomalies in the features help label the top boundary</a:t>
            </a:r>
            <a:endParaRPr sz="2400">
              <a:latin typeface="Century Schoolbook"/>
              <a:ea typeface="Century Schoolbook"/>
              <a:cs typeface="Century Schoolbook"/>
              <a:sym typeface="Century Schoolbook"/>
            </a:endParaRPr>
          </a:p>
          <a:p>
            <a:pPr indent="0" lvl="0" marL="0" rtl="0" algn="l">
              <a:spcBef>
                <a:spcPts val="1600"/>
              </a:spcBef>
              <a:spcAft>
                <a:spcPts val="1600"/>
              </a:spcAft>
              <a:buNone/>
            </a:pPr>
            <a:r>
              <a:rPr lang="en" sz="2400">
                <a:latin typeface="Century Schoolbook"/>
                <a:ea typeface="Century Schoolbook"/>
                <a:cs typeface="Century Schoolbook"/>
                <a:sym typeface="Century Schoolbook"/>
              </a:rPr>
              <a:t>p</a:t>
            </a:r>
            <a:r>
              <a:rPr lang="en" sz="2400">
                <a:latin typeface="Century Schoolbook"/>
                <a:ea typeface="Century Schoolbook"/>
                <a:cs typeface="Century Schoolbook"/>
                <a:sym typeface="Century Schoolbook"/>
              </a:rPr>
              <a:t>oints in review_scores_ratings.</a:t>
            </a:r>
            <a:endParaRPr sz="2400">
              <a:latin typeface="Century Schoolbook"/>
              <a:ea typeface="Century Schoolbook"/>
              <a:cs typeface="Century Schoolbook"/>
              <a:sym typeface="Century Schoolbook"/>
            </a:endParaRPr>
          </a:p>
        </p:txBody>
      </p:sp>
      <p:pic>
        <p:nvPicPr>
          <p:cNvPr id="274" name="Google Shape;274;p39"/>
          <p:cNvPicPr preferRelativeResize="0"/>
          <p:nvPr/>
        </p:nvPicPr>
        <p:blipFill>
          <a:blip r:embed="rId3">
            <a:alphaModFix/>
          </a:blip>
          <a:stretch>
            <a:fillRect/>
          </a:stretch>
        </p:blipFill>
        <p:spPr>
          <a:xfrm>
            <a:off x="231130" y="1595650"/>
            <a:ext cx="4952674" cy="1508125"/>
          </a:xfrm>
          <a:prstGeom prst="rect">
            <a:avLst/>
          </a:prstGeom>
          <a:noFill/>
          <a:ln>
            <a:noFill/>
          </a:ln>
        </p:spPr>
      </p:pic>
      <p:pic>
        <p:nvPicPr>
          <p:cNvPr id="275" name="Google Shape;275;p39"/>
          <p:cNvPicPr preferRelativeResize="0"/>
          <p:nvPr/>
        </p:nvPicPr>
        <p:blipFill rotWithShape="1">
          <a:blip r:embed="rId4">
            <a:alphaModFix/>
          </a:blip>
          <a:srcRect b="-3119" l="7120" r="-7120" t="3120"/>
          <a:stretch/>
        </p:blipFill>
        <p:spPr>
          <a:xfrm>
            <a:off x="5518150" y="1152475"/>
            <a:ext cx="3018701" cy="2585775"/>
          </a:xfrm>
          <a:prstGeom prst="rect">
            <a:avLst/>
          </a:prstGeom>
          <a:noFill/>
          <a:ln>
            <a:noFill/>
          </a:ln>
        </p:spPr>
      </p:pic>
      <p:sp>
        <p:nvSpPr>
          <p:cNvPr id="276" name="Google Shape;276;p39"/>
          <p:cNvSpPr txBox="1"/>
          <p:nvPr/>
        </p:nvSpPr>
        <p:spPr>
          <a:xfrm>
            <a:off x="3448675" y="1832475"/>
            <a:ext cx="1124700" cy="2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anomalies</a:t>
            </a:r>
            <a:endParaRPr>
              <a:latin typeface="Proxima Nova"/>
              <a:ea typeface="Proxima Nova"/>
              <a:cs typeface="Proxima Nova"/>
              <a:sym typeface="Proxima Nova"/>
            </a:endParaRPr>
          </a:p>
        </p:txBody>
      </p:sp>
      <p:sp>
        <p:nvSpPr>
          <p:cNvPr id="277" name="Google Shape;277;p39"/>
          <p:cNvSpPr/>
          <p:nvPr/>
        </p:nvSpPr>
        <p:spPr>
          <a:xfrm rot="-5400000">
            <a:off x="4438025" y="1908675"/>
            <a:ext cx="110700" cy="184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Analytic visualization</a:t>
            </a:r>
            <a:endParaRPr>
              <a:latin typeface="Comfortaa"/>
              <a:ea typeface="Comfortaa"/>
              <a:cs typeface="Comfortaa"/>
              <a:sym typeface="Comfortaa"/>
            </a:endParaRPr>
          </a:p>
        </p:txBody>
      </p:sp>
      <p:sp>
        <p:nvSpPr>
          <p:cNvPr id="283" name="Google Shape;283;p40"/>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In an attempt to find a better model, we further analysed the data using Plotly and word Cloud.</a:t>
            </a:r>
            <a:endParaRPr sz="2400"/>
          </a:p>
        </p:txBody>
      </p:sp>
      <p:pic>
        <p:nvPicPr>
          <p:cNvPr id="284" name="Google Shape;284;p40"/>
          <p:cNvPicPr preferRelativeResize="0"/>
          <p:nvPr/>
        </p:nvPicPr>
        <p:blipFill>
          <a:blip r:embed="rId3">
            <a:alphaModFix/>
          </a:blip>
          <a:stretch>
            <a:fillRect/>
          </a:stretch>
        </p:blipFill>
        <p:spPr>
          <a:xfrm>
            <a:off x="389450" y="2007675"/>
            <a:ext cx="5620301" cy="2939950"/>
          </a:xfrm>
          <a:prstGeom prst="rect">
            <a:avLst/>
          </a:prstGeom>
          <a:noFill/>
          <a:ln>
            <a:noFill/>
          </a:ln>
        </p:spPr>
      </p:pic>
      <p:sp>
        <p:nvSpPr>
          <p:cNvPr id="285" name="Google Shape;285;p40"/>
          <p:cNvSpPr/>
          <p:nvPr/>
        </p:nvSpPr>
        <p:spPr>
          <a:xfrm rot="-5483736">
            <a:off x="933471" y="2813675"/>
            <a:ext cx="529657" cy="1027800"/>
          </a:xfrm>
          <a:prstGeom prst="ellipse">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0"/>
          <p:cNvSpPr/>
          <p:nvPr/>
        </p:nvSpPr>
        <p:spPr>
          <a:xfrm rot="-5484300">
            <a:off x="2834156" y="2967275"/>
            <a:ext cx="697410" cy="2707200"/>
          </a:xfrm>
          <a:prstGeom prst="ellipse">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0"/>
          <p:cNvSpPr/>
          <p:nvPr/>
        </p:nvSpPr>
        <p:spPr>
          <a:xfrm rot="-5483257">
            <a:off x="5047499" y="3476825"/>
            <a:ext cx="569867" cy="1560900"/>
          </a:xfrm>
          <a:prstGeom prst="ellipse">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0"/>
          <p:cNvSpPr/>
          <p:nvPr/>
        </p:nvSpPr>
        <p:spPr>
          <a:xfrm rot="-5483257">
            <a:off x="882013" y="1530100"/>
            <a:ext cx="569867" cy="2179200"/>
          </a:xfrm>
          <a:prstGeom prst="ellipse">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0"/>
          <p:cNvSpPr/>
          <p:nvPr/>
        </p:nvSpPr>
        <p:spPr>
          <a:xfrm rot="-5483257">
            <a:off x="1391091" y="3904125"/>
            <a:ext cx="569867" cy="1542300"/>
          </a:xfrm>
          <a:prstGeom prst="ellipse">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Analytic visualization (word Cloud)</a:t>
            </a:r>
            <a:endParaRPr>
              <a:latin typeface="Comfortaa"/>
              <a:ea typeface="Comfortaa"/>
              <a:cs typeface="Comfortaa"/>
              <a:sym typeface="Comfortaa"/>
            </a:endParaRPr>
          </a:p>
          <a:p>
            <a:pPr indent="0" lvl="0" marL="0" rtl="0" algn="l">
              <a:spcBef>
                <a:spcPts val="0"/>
              </a:spcBef>
              <a:spcAft>
                <a:spcPts val="0"/>
              </a:spcAft>
              <a:buNone/>
            </a:pPr>
            <a:r>
              <a:t/>
            </a:r>
            <a:endParaRPr/>
          </a:p>
        </p:txBody>
      </p:sp>
      <p:pic>
        <p:nvPicPr>
          <p:cNvPr id="295" name="Google Shape;295;p41"/>
          <p:cNvPicPr preferRelativeResize="0"/>
          <p:nvPr/>
        </p:nvPicPr>
        <p:blipFill>
          <a:blip r:embed="rId3">
            <a:alphaModFix/>
          </a:blip>
          <a:stretch>
            <a:fillRect/>
          </a:stretch>
        </p:blipFill>
        <p:spPr>
          <a:xfrm>
            <a:off x="311690" y="1152473"/>
            <a:ext cx="6785460" cy="3416400"/>
          </a:xfrm>
          <a:prstGeom prst="rect">
            <a:avLst/>
          </a:prstGeom>
          <a:noFill/>
          <a:ln>
            <a:noFill/>
          </a:ln>
        </p:spPr>
      </p:pic>
      <p:sp>
        <p:nvSpPr>
          <p:cNvPr id="296" name="Google Shape;296;p41"/>
          <p:cNvSpPr/>
          <p:nvPr/>
        </p:nvSpPr>
        <p:spPr>
          <a:xfrm rot="-5483257">
            <a:off x="1486391" y="1419975"/>
            <a:ext cx="569867" cy="1607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1"/>
          <p:cNvSpPr/>
          <p:nvPr/>
        </p:nvSpPr>
        <p:spPr>
          <a:xfrm rot="-5483257">
            <a:off x="4214066" y="499025"/>
            <a:ext cx="569867" cy="1607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1"/>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Practical Motivation</a:t>
            </a:r>
            <a:endParaRPr>
              <a:latin typeface="Comfortaa"/>
              <a:ea typeface="Comfortaa"/>
              <a:cs typeface="Comfortaa"/>
              <a:sym typeface="Comfortaa"/>
            </a:endParaRPr>
          </a:p>
        </p:txBody>
      </p:sp>
      <p:pic>
        <p:nvPicPr>
          <p:cNvPr id="72" name="Google Shape;72;p15"/>
          <p:cNvPicPr preferRelativeResize="0"/>
          <p:nvPr/>
        </p:nvPicPr>
        <p:blipFill>
          <a:blip r:embed="rId3">
            <a:alphaModFix/>
          </a:blip>
          <a:stretch>
            <a:fillRect/>
          </a:stretch>
        </p:blipFill>
        <p:spPr>
          <a:xfrm>
            <a:off x="311700" y="873875"/>
            <a:ext cx="7633449" cy="3731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grpSp>
        <p:nvGrpSpPr>
          <p:cNvPr id="303" name="Google Shape;303;p42"/>
          <p:cNvGrpSpPr/>
          <p:nvPr/>
        </p:nvGrpSpPr>
        <p:grpSpPr>
          <a:xfrm>
            <a:off x="6698789" y="1016005"/>
            <a:ext cx="2445200" cy="4034969"/>
            <a:chOff x="4709775" y="247913"/>
            <a:chExt cx="2779900" cy="4471375"/>
          </a:xfrm>
        </p:grpSpPr>
        <p:pic>
          <p:nvPicPr>
            <p:cNvPr id="304" name="Google Shape;304;p42"/>
            <p:cNvPicPr preferRelativeResize="0"/>
            <p:nvPr/>
          </p:nvPicPr>
          <p:blipFill>
            <a:blip r:embed="rId3">
              <a:alphaModFix/>
            </a:blip>
            <a:stretch>
              <a:fillRect/>
            </a:stretch>
          </p:blipFill>
          <p:spPr>
            <a:xfrm>
              <a:off x="4709775" y="247913"/>
              <a:ext cx="2779900" cy="4471375"/>
            </a:xfrm>
            <a:prstGeom prst="rect">
              <a:avLst/>
            </a:prstGeom>
            <a:noFill/>
            <a:ln>
              <a:noFill/>
            </a:ln>
          </p:spPr>
        </p:pic>
        <p:pic>
          <p:nvPicPr>
            <p:cNvPr id="305" name="Google Shape;305;p42"/>
            <p:cNvPicPr preferRelativeResize="0"/>
            <p:nvPr/>
          </p:nvPicPr>
          <p:blipFill>
            <a:blip r:embed="rId4">
              <a:alphaModFix/>
            </a:blip>
            <a:stretch>
              <a:fillRect/>
            </a:stretch>
          </p:blipFill>
          <p:spPr>
            <a:xfrm>
              <a:off x="6949120" y="247920"/>
              <a:ext cx="540550" cy="718775"/>
            </a:xfrm>
            <a:prstGeom prst="rect">
              <a:avLst/>
            </a:prstGeom>
            <a:noFill/>
            <a:ln>
              <a:noFill/>
            </a:ln>
          </p:spPr>
        </p:pic>
      </p:grpSp>
      <p:pic>
        <p:nvPicPr>
          <p:cNvPr id="306" name="Google Shape;306;p42"/>
          <p:cNvPicPr preferRelativeResize="0"/>
          <p:nvPr/>
        </p:nvPicPr>
        <p:blipFill rotWithShape="1">
          <a:blip r:embed="rId5">
            <a:alphaModFix/>
          </a:blip>
          <a:srcRect b="9189" l="0" r="0" t="0"/>
          <a:stretch/>
        </p:blipFill>
        <p:spPr>
          <a:xfrm>
            <a:off x="3613506" y="1016012"/>
            <a:ext cx="2932877" cy="4034877"/>
          </a:xfrm>
          <a:prstGeom prst="rect">
            <a:avLst/>
          </a:prstGeom>
          <a:noFill/>
          <a:ln>
            <a:noFill/>
          </a:ln>
        </p:spPr>
      </p:pic>
      <p:sp>
        <p:nvSpPr>
          <p:cNvPr id="307" name="Google Shape;307;p42"/>
          <p:cNvSpPr/>
          <p:nvPr/>
        </p:nvSpPr>
        <p:spPr>
          <a:xfrm rot="-3248172">
            <a:off x="3488794" y="3633766"/>
            <a:ext cx="1243812" cy="513611"/>
          </a:xfrm>
          <a:prstGeom prst="ellipse">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2"/>
          <p:cNvSpPr/>
          <p:nvPr/>
        </p:nvSpPr>
        <p:spPr>
          <a:xfrm rot="-3247475">
            <a:off x="4706275" y="2387751"/>
            <a:ext cx="573866" cy="513611"/>
          </a:xfrm>
          <a:prstGeom prst="ellipse">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2"/>
          <p:cNvSpPr txBox="1"/>
          <p:nvPr/>
        </p:nvSpPr>
        <p:spPr>
          <a:xfrm>
            <a:off x="6842450" y="658025"/>
            <a:ext cx="2157900" cy="35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300" u="sng">
                <a:latin typeface="Proxima Nova"/>
                <a:ea typeface="Proxima Nova"/>
                <a:cs typeface="Proxima Nova"/>
                <a:sym typeface="Proxima Nova"/>
              </a:rPr>
              <a:t>Location rating of listings</a:t>
            </a:r>
            <a:endParaRPr i="1" sz="1300" u="sng">
              <a:latin typeface="Proxima Nova"/>
              <a:ea typeface="Proxima Nova"/>
              <a:cs typeface="Proxima Nova"/>
              <a:sym typeface="Proxima Nova"/>
            </a:endParaRPr>
          </a:p>
        </p:txBody>
      </p:sp>
      <p:sp>
        <p:nvSpPr>
          <p:cNvPr id="310" name="Google Shape;310;p42"/>
          <p:cNvSpPr/>
          <p:nvPr/>
        </p:nvSpPr>
        <p:spPr>
          <a:xfrm rot="-3250045">
            <a:off x="4509624" y="2686757"/>
            <a:ext cx="304910" cy="779717"/>
          </a:xfrm>
          <a:prstGeom prst="ellipse">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Analytic visualization (Plotly maps)</a:t>
            </a:r>
            <a:endParaRPr/>
          </a:p>
        </p:txBody>
      </p:sp>
      <p:sp>
        <p:nvSpPr>
          <p:cNvPr id="312" name="Google Shape;312;p42"/>
          <p:cNvSpPr txBox="1"/>
          <p:nvPr>
            <p:ph idx="1" type="body"/>
          </p:nvPr>
        </p:nvSpPr>
        <p:spPr>
          <a:xfrm>
            <a:off x="311700" y="923875"/>
            <a:ext cx="3078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Century Schoolbook"/>
                <a:ea typeface="Century Schoolbook"/>
                <a:cs typeface="Century Schoolbook"/>
                <a:sym typeface="Century Schoolbook"/>
              </a:rPr>
              <a:t>The map visuals show the distribution of review_location on the map of Seattle.</a:t>
            </a:r>
            <a:endParaRPr sz="2400">
              <a:latin typeface="Century Schoolbook"/>
              <a:ea typeface="Century Schoolbook"/>
              <a:cs typeface="Century Schoolbook"/>
              <a:sym typeface="Century Schoolbook"/>
            </a:endParaRPr>
          </a:p>
        </p:txBody>
      </p:sp>
      <p:grpSp>
        <p:nvGrpSpPr>
          <p:cNvPr id="313" name="Google Shape;313;p42"/>
          <p:cNvGrpSpPr/>
          <p:nvPr/>
        </p:nvGrpSpPr>
        <p:grpSpPr>
          <a:xfrm>
            <a:off x="3848825" y="1016037"/>
            <a:ext cx="2697545" cy="4034899"/>
            <a:chOff x="4001250" y="1016000"/>
            <a:chExt cx="2697545" cy="4034899"/>
          </a:xfrm>
        </p:grpSpPr>
        <p:pic>
          <p:nvPicPr>
            <p:cNvPr id="314" name="Google Shape;314;p42"/>
            <p:cNvPicPr preferRelativeResize="0"/>
            <p:nvPr/>
          </p:nvPicPr>
          <p:blipFill>
            <a:blip r:embed="rId6">
              <a:alphaModFix/>
            </a:blip>
            <a:stretch>
              <a:fillRect/>
            </a:stretch>
          </p:blipFill>
          <p:spPr>
            <a:xfrm>
              <a:off x="4001250" y="1016000"/>
              <a:ext cx="2697545" cy="4034899"/>
            </a:xfrm>
            <a:prstGeom prst="rect">
              <a:avLst/>
            </a:prstGeom>
            <a:noFill/>
            <a:ln>
              <a:noFill/>
            </a:ln>
          </p:spPr>
        </p:pic>
        <p:pic>
          <p:nvPicPr>
            <p:cNvPr id="315" name="Google Shape;315;p42"/>
            <p:cNvPicPr preferRelativeResize="0"/>
            <p:nvPr/>
          </p:nvPicPr>
          <p:blipFill>
            <a:blip r:embed="rId7">
              <a:alphaModFix/>
            </a:blip>
            <a:stretch>
              <a:fillRect/>
            </a:stretch>
          </p:blipFill>
          <p:spPr>
            <a:xfrm>
              <a:off x="4001250" y="1017725"/>
              <a:ext cx="799200" cy="51149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Conclusions</a:t>
            </a:r>
            <a:endParaRPr>
              <a:latin typeface="Comfortaa"/>
              <a:ea typeface="Comfortaa"/>
              <a:cs typeface="Comfortaa"/>
              <a:sym typeface="Comfortaa"/>
            </a:endParaRPr>
          </a:p>
        </p:txBody>
      </p:sp>
      <p:sp>
        <p:nvSpPr>
          <p:cNvPr id="321" name="Google Shape;321;p43"/>
          <p:cNvSpPr txBox="1"/>
          <p:nvPr>
            <p:ph idx="1" type="body"/>
          </p:nvPr>
        </p:nvSpPr>
        <p:spPr>
          <a:xfrm>
            <a:off x="311700" y="771475"/>
            <a:ext cx="8520600" cy="402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entury Schoolbook"/>
                <a:ea typeface="Century Schoolbook"/>
                <a:cs typeface="Century Schoolbook"/>
                <a:sym typeface="Century Schoolbook"/>
              </a:rPr>
              <a:t>1.</a:t>
            </a:r>
            <a:r>
              <a:rPr lang="en" sz="2400">
                <a:latin typeface="Century Schoolbook"/>
                <a:ea typeface="Century Schoolbook"/>
                <a:cs typeface="Century Schoolbook"/>
                <a:sym typeface="Century Schoolbook"/>
              </a:rPr>
              <a:t>The second model is a better reflection of review ratings of the listings.</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rPr lang="en" sz="2400">
                <a:latin typeface="Century Schoolbook"/>
                <a:ea typeface="Century Schoolbook"/>
                <a:cs typeface="Century Schoolbook"/>
                <a:sym typeface="Century Schoolbook"/>
              </a:rPr>
              <a:t>2. The features of the listings are not a very good reflection of the review ratings.</a:t>
            </a:r>
            <a:endParaRPr sz="2400">
              <a:latin typeface="Century Schoolbook"/>
              <a:ea typeface="Century Schoolbook"/>
              <a:cs typeface="Century Schoolbook"/>
              <a:sym typeface="Century Schoolbook"/>
            </a:endParaRPr>
          </a:p>
          <a:p>
            <a:pPr indent="0" lvl="0" marL="0" rtl="0" algn="l">
              <a:spcBef>
                <a:spcPts val="1600"/>
              </a:spcBef>
              <a:spcAft>
                <a:spcPts val="0"/>
              </a:spcAft>
              <a:buNone/>
            </a:pPr>
            <a:r>
              <a:rPr lang="en" sz="2400">
                <a:latin typeface="Century Schoolbook"/>
                <a:ea typeface="Century Schoolbook"/>
                <a:cs typeface="Century Schoolbook"/>
                <a:sym typeface="Century Schoolbook"/>
              </a:rPr>
              <a:t>3.It was difficult to make good regression/classification models due to skewness of review score dataset.</a:t>
            </a:r>
            <a:endParaRPr sz="2400">
              <a:latin typeface="Century Schoolbook"/>
              <a:ea typeface="Century Schoolbook"/>
              <a:cs typeface="Century Schoolbook"/>
              <a:sym typeface="Century Schoolbook"/>
            </a:endParaRPr>
          </a:p>
          <a:p>
            <a:pPr indent="0" lvl="0" marL="0" rtl="0" algn="l">
              <a:spcBef>
                <a:spcPts val="1600"/>
              </a:spcBef>
              <a:spcAft>
                <a:spcPts val="1600"/>
              </a:spcAft>
              <a:buNone/>
            </a:pPr>
            <a:r>
              <a:rPr lang="en" sz="2400">
                <a:latin typeface="Century Schoolbook"/>
                <a:ea typeface="Century Schoolbook"/>
                <a:cs typeface="Century Schoolbook"/>
                <a:sym typeface="Century Schoolbook"/>
              </a:rPr>
              <a:t>4. Optimize review scores for hosts.</a:t>
            </a:r>
            <a:endParaRPr sz="2400">
              <a:latin typeface="Century Schoolbook"/>
              <a:ea typeface="Century Schoolbook"/>
              <a:cs typeface="Century Schoolbook"/>
              <a:sym typeface="Century Schoolbook"/>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Improving Search Experience</a:t>
            </a:r>
            <a:endParaRPr>
              <a:latin typeface="Comfortaa"/>
              <a:ea typeface="Comfortaa"/>
              <a:cs typeface="Comfortaa"/>
              <a:sym typeface="Comfortaa"/>
            </a:endParaRPr>
          </a:p>
        </p:txBody>
      </p:sp>
      <p:sp>
        <p:nvSpPr>
          <p:cNvPr id="327" name="Google Shape;327;p44"/>
          <p:cNvSpPr txBox="1"/>
          <p:nvPr>
            <p:ph idx="1" type="body"/>
          </p:nvPr>
        </p:nvSpPr>
        <p:spPr>
          <a:xfrm>
            <a:off x="311700" y="923875"/>
            <a:ext cx="5354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entury Schoolbook"/>
                <a:ea typeface="Century Schoolbook"/>
                <a:cs typeface="Century Schoolbook"/>
                <a:sym typeface="Century Schoolbook"/>
              </a:rPr>
              <a:t>Added summary tags for each listing.</a:t>
            </a:r>
            <a:endParaRPr sz="2400">
              <a:latin typeface="Century Schoolbook"/>
              <a:ea typeface="Century Schoolbook"/>
              <a:cs typeface="Century Schoolbook"/>
              <a:sym typeface="Century Schoolbook"/>
            </a:endParaRPr>
          </a:p>
          <a:p>
            <a:pPr indent="0" lvl="0" marL="0" rtl="0" algn="l">
              <a:spcBef>
                <a:spcPts val="1600"/>
              </a:spcBef>
              <a:spcAft>
                <a:spcPts val="1600"/>
              </a:spcAft>
              <a:buNone/>
            </a:pPr>
            <a:r>
              <a:rPr lang="en" sz="2400">
                <a:latin typeface="Century Schoolbook"/>
                <a:ea typeface="Century Schoolbook"/>
                <a:cs typeface="Century Schoolbook"/>
                <a:sym typeface="Century Schoolbook"/>
              </a:rPr>
              <a:t>E.g. cleanliness is mostly rated at a </a:t>
            </a:r>
            <a:r>
              <a:rPr b="1" lang="en" sz="2400">
                <a:latin typeface="Century Schoolbook"/>
                <a:ea typeface="Century Schoolbook"/>
                <a:cs typeface="Century Schoolbook"/>
                <a:sym typeface="Century Schoolbook"/>
              </a:rPr>
              <a:t>9 or 10</a:t>
            </a:r>
            <a:r>
              <a:rPr lang="en" sz="2400">
                <a:latin typeface="Century Schoolbook"/>
                <a:ea typeface="Century Schoolbook"/>
                <a:cs typeface="Century Schoolbook"/>
                <a:sym typeface="Century Schoolbook"/>
              </a:rPr>
              <a:t>. Users who are not familiar with the site might believe 9 is a good rating when it is actually below average.</a:t>
            </a:r>
            <a:endParaRPr sz="2400">
              <a:latin typeface="Century Schoolbook"/>
              <a:ea typeface="Century Schoolbook"/>
              <a:cs typeface="Century Schoolbook"/>
              <a:sym typeface="Century Schoolbook"/>
            </a:endParaRPr>
          </a:p>
        </p:txBody>
      </p:sp>
      <p:pic>
        <p:nvPicPr>
          <p:cNvPr id="328" name="Google Shape;328;p44"/>
          <p:cNvPicPr preferRelativeResize="0"/>
          <p:nvPr/>
        </p:nvPicPr>
        <p:blipFill>
          <a:blip r:embed="rId3">
            <a:alphaModFix/>
          </a:blip>
          <a:stretch>
            <a:fillRect/>
          </a:stretch>
        </p:blipFill>
        <p:spPr>
          <a:xfrm>
            <a:off x="5965274" y="359275"/>
            <a:ext cx="3178726" cy="4252051"/>
          </a:xfrm>
          <a:prstGeom prst="rect">
            <a:avLst/>
          </a:prstGeom>
          <a:noFill/>
          <a:ln>
            <a:noFill/>
          </a:ln>
        </p:spPr>
      </p:pic>
      <p:pic>
        <p:nvPicPr>
          <p:cNvPr id="329" name="Google Shape;329;p44"/>
          <p:cNvPicPr preferRelativeResize="0"/>
          <p:nvPr/>
        </p:nvPicPr>
        <p:blipFill>
          <a:blip r:embed="rId4">
            <a:alphaModFix/>
          </a:blip>
          <a:stretch>
            <a:fillRect/>
          </a:stretch>
        </p:blipFill>
        <p:spPr>
          <a:xfrm>
            <a:off x="7655400" y="359275"/>
            <a:ext cx="998850" cy="617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Search experience Demo</a:t>
            </a:r>
            <a:endParaRPr>
              <a:latin typeface="Comfortaa"/>
              <a:ea typeface="Comfortaa"/>
              <a:cs typeface="Comfortaa"/>
              <a:sym typeface="Comfortaa"/>
            </a:endParaRPr>
          </a:p>
        </p:txBody>
      </p:sp>
      <p:sp>
        <p:nvSpPr>
          <p:cNvPr id="335" name="Google Shape;335;p45"/>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6" name="Google Shape;336;p45" title="WhatsApp Video 2020-04-15 at 8.16.02 PM.mp4">
            <a:hlinkClick r:id="rId3"/>
          </p:cNvPr>
          <p:cNvPicPr preferRelativeResize="0"/>
          <p:nvPr/>
        </p:nvPicPr>
        <p:blipFill>
          <a:blip r:embed="rId4">
            <a:alphaModFix/>
          </a:blip>
          <a:stretch>
            <a:fillRect/>
          </a:stretch>
        </p:blipFill>
        <p:spPr>
          <a:xfrm>
            <a:off x="1524000" y="895350"/>
            <a:ext cx="6096000" cy="3352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Learning Points</a:t>
            </a:r>
            <a:endParaRPr>
              <a:latin typeface="Comfortaa"/>
              <a:ea typeface="Comfortaa"/>
              <a:cs typeface="Comfortaa"/>
              <a:sym typeface="Comfortaa"/>
            </a:endParaRPr>
          </a:p>
        </p:txBody>
      </p:sp>
      <p:sp>
        <p:nvSpPr>
          <p:cNvPr id="342" name="Google Shape;342;p46"/>
          <p:cNvSpPr txBox="1"/>
          <p:nvPr>
            <p:ph idx="1" type="body"/>
          </p:nvPr>
        </p:nvSpPr>
        <p:spPr>
          <a:xfrm>
            <a:off x="311700" y="923875"/>
            <a:ext cx="3999900" cy="3416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Century Schoolbook"/>
              <a:buAutoNum type="arabicPeriod"/>
            </a:pPr>
            <a:r>
              <a:rPr lang="en" sz="1800">
                <a:latin typeface="Century Schoolbook"/>
                <a:ea typeface="Century Schoolbook"/>
                <a:cs typeface="Century Schoolbook"/>
                <a:sym typeface="Century Schoolbook"/>
              </a:rPr>
              <a:t>Natural Language Processing and Sentiment Analysis.</a:t>
            </a:r>
            <a:endParaRPr sz="1800">
              <a:latin typeface="Century Schoolbook"/>
              <a:ea typeface="Century Schoolbook"/>
              <a:cs typeface="Century Schoolbook"/>
              <a:sym typeface="Century Schoolbook"/>
            </a:endParaRPr>
          </a:p>
          <a:p>
            <a:pPr indent="-342900" lvl="0" marL="457200" rtl="0" algn="l">
              <a:spcBef>
                <a:spcPts val="0"/>
              </a:spcBef>
              <a:spcAft>
                <a:spcPts val="0"/>
              </a:spcAft>
              <a:buSzPts val="1800"/>
              <a:buFont typeface="Century Schoolbook"/>
              <a:buAutoNum type="arabicPeriod"/>
            </a:pPr>
            <a:r>
              <a:rPr lang="en" sz="1800">
                <a:latin typeface="Century Schoolbook"/>
                <a:ea typeface="Century Schoolbook"/>
                <a:cs typeface="Century Schoolbook"/>
                <a:sym typeface="Century Schoolbook"/>
              </a:rPr>
              <a:t>Text Data Cleaning and Normalization. </a:t>
            </a:r>
            <a:endParaRPr sz="1800">
              <a:latin typeface="Century Schoolbook"/>
              <a:ea typeface="Century Schoolbook"/>
              <a:cs typeface="Century Schoolbook"/>
              <a:sym typeface="Century Schoolbook"/>
            </a:endParaRPr>
          </a:p>
          <a:p>
            <a:pPr indent="-342900" lvl="0" marL="457200" rtl="0" algn="l">
              <a:spcBef>
                <a:spcPts val="0"/>
              </a:spcBef>
              <a:spcAft>
                <a:spcPts val="0"/>
              </a:spcAft>
              <a:buSzPts val="1800"/>
              <a:buFont typeface="Century Schoolbook"/>
              <a:buAutoNum type="arabicPeriod"/>
            </a:pPr>
            <a:r>
              <a:rPr lang="en" sz="1800">
                <a:latin typeface="Century Schoolbook"/>
                <a:ea typeface="Century Schoolbook"/>
                <a:cs typeface="Century Schoolbook"/>
                <a:sym typeface="Century Schoolbook"/>
              </a:rPr>
              <a:t>Plotly and word cloud visualization.</a:t>
            </a:r>
            <a:endParaRPr sz="1800">
              <a:latin typeface="Century Schoolbook"/>
              <a:ea typeface="Century Schoolbook"/>
              <a:cs typeface="Century Schoolbook"/>
              <a:sym typeface="Century Schoolbook"/>
            </a:endParaRPr>
          </a:p>
          <a:p>
            <a:pPr indent="-342900" lvl="0" marL="457200" rtl="0" algn="l">
              <a:spcBef>
                <a:spcPts val="0"/>
              </a:spcBef>
              <a:spcAft>
                <a:spcPts val="0"/>
              </a:spcAft>
              <a:buSzPts val="1800"/>
              <a:buFont typeface="Century Schoolbook"/>
              <a:buAutoNum type="arabicPeriod"/>
            </a:pPr>
            <a:r>
              <a:rPr lang="en" sz="1800">
                <a:latin typeface="Century Schoolbook"/>
                <a:ea typeface="Century Schoolbook"/>
                <a:cs typeface="Century Schoolbook"/>
                <a:sym typeface="Century Schoolbook"/>
              </a:rPr>
              <a:t>Logistic regression and importance of f1-score.</a:t>
            </a:r>
            <a:endParaRPr sz="1800">
              <a:latin typeface="Century Schoolbook"/>
              <a:ea typeface="Century Schoolbook"/>
              <a:cs typeface="Century Schoolbook"/>
              <a:sym typeface="Century Schoolbook"/>
            </a:endParaRPr>
          </a:p>
        </p:txBody>
      </p:sp>
      <p:sp>
        <p:nvSpPr>
          <p:cNvPr id="343" name="Google Shape;343;p46"/>
          <p:cNvSpPr txBox="1"/>
          <p:nvPr>
            <p:ph idx="2" type="body"/>
          </p:nvPr>
        </p:nvSpPr>
        <p:spPr>
          <a:xfrm>
            <a:off x="4832400" y="9238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Century Schoolbook"/>
                <a:ea typeface="Century Schoolbook"/>
                <a:cs typeface="Century Schoolbook"/>
                <a:sym typeface="Century Schoolbook"/>
              </a:rPr>
              <a:t>Ashton:</a:t>
            </a:r>
            <a:r>
              <a:rPr lang="en" sz="1600">
                <a:latin typeface="Century Schoolbook"/>
                <a:ea typeface="Century Schoolbook"/>
                <a:cs typeface="Century Schoolbook"/>
                <a:sym typeface="Century Schoolbook"/>
              </a:rPr>
              <a:t> Data Visualization, Regression models &amp; Data Preparation</a:t>
            </a:r>
            <a:endParaRPr sz="1600">
              <a:latin typeface="Century Schoolbook"/>
              <a:ea typeface="Century Schoolbook"/>
              <a:cs typeface="Century Schoolbook"/>
              <a:sym typeface="Century Schoolbook"/>
            </a:endParaRPr>
          </a:p>
          <a:p>
            <a:pPr indent="0" lvl="0" marL="0" rtl="0" algn="l">
              <a:spcBef>
                <a:spcPts val="1600"/>
              </a:spcBef>
              <a:spcAft>
                <a:spcPts val="0"/>
              </a:spcAft>
              <a:buNone/>
            </a:pPr>
            <a:r>
              <a:rPr b="1" lang="en" sz="1600">
                <a:latin typeface="Century Schoolbook"/>
                <a:ea typeface="Century Schoolbook"/>
                <a:cs typeface="Century Schoolbook"/>
                <a:sym typeface="Century Schoolbook"/>
              </a:rPr>
              <a:t>Sitian:</a:t>
            </a:r>
            <a:r>
              <a:rPr lang="en" sz="1600">
                <a:latin typeface="Century Schoolbook"/>
                <a:ea typeface="Century Schoolbook"/>
                <a:cs typeface="Century Schoolbook"/>
                <a:sym typeface="Century Schoolbook"/>
              </a:rPr>
              <a:t> Exploratory Analysis (Multi-variate) &amp; Data Preparation</a:t>
            </a:r>
            <a:endParaRPr sz="1600">
              <a:latin typeface="Century Schoolbook"/>
              <a:ea typeface="Century Schoolbook"/>
              <a:cs typeface="Century Schoolbook"/>
              <a:sym typeface="Century Schoolbook"/>
            </a:endParaRPr>
          </a:p>
          <a:p>
            <a:pPr indent="0" lvl="0" marL="0" rtl="0" algn="l">
              <a:spcBef>
                <a:spcPts val="1600"/>
              </a:spcBef>
              <a:spcAft>
                <a:spcPts val="0"/>
              </a:spcAft>
              <a:buNone/>
            </a:pPr>
            <a:r>
              <a:rPr b="1" lang="en" sz="1600">
                <a:latin typeface="Century Schoolbook"/>
                <a:ea typeface="Century Schoolbook"/>
                <a:cs typeface="Century Schoolbook"/>
                <a:sym typeface="Century Schoolbook"/>
              </a:rPr>
              <a:t>Heather:</a:t>
            </a:r>
            <a:r>
              <a:rPr lang="en" sz="1600">
                <a:latin typeface="Century Schoolbook"/>
                <a:ea typeface="Century Schoolbook"/>
                <a:cs typeface="Century Schoolbook"/>
                <a:sym typeface="Century Schoolbook"/>
              </a:rPr>
              <a:t> Classification Models &amp; Exploratory Analysis(Uni-variate)</a:t>
            </a:r>
            <a:endParaRPr sz="1600">
              <a:latin typeface="Century Schoolbook"/>
              <a:ea typeface="Century Schoolbook"/>
              <a:cs typeface="Century Schoolbook"/>
              <a:sym typeface="Century Schoolbook"/>
            </a:endParaRPr>
          </a:p>
          <a:p>
            <a:pPr indent="0" lvl="0" marL="0" rtl="0" algn="l">
              <a:spcBef>
                <a:spcPts val="1600"/>
              </a:spcBef>
              <a:spcAft>
                <a:spcPts val="1600"/>
              </a:spcAft>
              <a:buNone/>
            </a:pPr>
            <a:r>
              <a:rPr b="1" lang="en" sz="1600">
                <a:latin typeface="Century Schoolbook"/>
                <a:ea typeface="Century Schoolbook"/>
                <a:cs typeface="Century Schoolbook"/>
                <a:sym typeface="Century Schoolbook"/>
              </a:rPr>
              <a:t>Pratyush:</a:t>
            </a:r>
            <a:r>
              <a:rPr lang="en" sz="1600">
                <a:latin typeface="Century Schoolbook"/>
                <a:ea typeface="Century Schoolbook"/>
                <a:cs typeface="Century Schoolbook"/>
                <a:sym typeface="Century Schoolbook"/>
              </a:rPr>
              <a:t> Natural Language Processing(Sentiment Analysis), Text Data Analysis &amp; Anomaly Detection in the final model </a:t>
            </a:r>
            <a:endParaRPr sz="1600">
              <a:latin typeface="Century Schoolbook"/>
              <a:ea typeface="Century Schoolbook"/>
              <a:cs typeface="Century Schoolbook"/>
              <a:sym typeface="Century Schoolbook"/>
            </a:endParaRPr>
          </a:p>
        </p:txBody>
      </p:sp>
      <p:sp>
        <p:nvSpPr>
          <p:cNvPr id="344" name="Google Shape;344;p46"/>
          <p:cNvSpPr txBox="1"/>
          <p:nvPr>
            <p:ph type="title"/>
          </p:nvPr>
        </p:nvSpPr>
        <p:spPr>
          <a:xfrm>
            <a:off x="4832400" y="445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Comfortaa"/>
                <a:ea typeface="Comfortaa"/>
                <a:cs typeface="Comfortaa"/>
                <a:sym typeface="Comfortaa"/>
              </a:rPr>
              <a:t>Individual Contributions</a:t>
            </a:r>
            <a:endParaRPr sz="2500">
              <a:latin typeface="Comfortaa"/>
              <a:ea typeface="Comfortaa"/>
              <a:cs typeface="Comfortaa"/>
              <a:sym typeface="Comforta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7"/>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latin typeface="Comfortaa"/>
                <a:ea typeface="Comfortaa"/>
                <a:cs typeface="Comfortaa"/>
                <a:sym typeface="Comfortaa"/>
              </a:rPr>
              <a:t>Thank you!</a:t>
            </a:r>
            <a:endParaRPr sz="45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Data Cleaning</a:t>
            </a:r>
            <a:endParaRPr>
              <a:latin typeface="Comfortaa"/>
              <a:ea typeface="Comfortaa"/>
              <a:cs typeface="Comfortaa"/>
              <a:sym typeface="Comfortaa"/>
            </a:endParaRPr>
          </a:p>
        </p:txBody>
      </p:sp>
      <p:sp>
        <p:nvSpPr>
          <p:cNvPr id="78" name="Google Shape;78;p16"/>
          <p:cNvSpPr txBox="1"/>
          <p:nvPr>
            <p:ph idx="1" type="body"/>
          </p:nvPr>
        </p:nvSpPr>
        <p:spPr>
          <a:xfrm>
            <a:off x="311700" y="923875"/>
            <a:ext cx="8645100" cy="393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434343"/>
              </a:buClr>
              <a:buSzPts val="2400"/>
              <a:buFont typeface="Century Schoolbook"/>
              <a:buAutoNum type="arabicPeriod"/>
            </a:pPr>
            <a:r>
              <a:rPr lang="en" sz="2400">
                <a:solidFill>
                  <a:srgbClr val="434343"/>
                </a:solidFill>
                <a:latin typeface="Century Schoolbook"/>
                <a:ea typeface="Century Schoolbook"/>
                <a:cs typeface="Century Schoolbook"/>
                <a:sym typeface="Century Schoolbook"/>
              </a:rPr>
              <a:t>Removed:</a:t>
            </a:r>
            <a:br>
              <a:rPr lang="en" sz="2400">
                <a:solidFill>
                  <a:srgbClr val="434343"/>
                </a:solidFill>
                <a:latin typeface="Century Schoolbook"/>
                <a:ea typeface="Century Schoolbook"/>
                <a:cs typeface="Century Schoolbook"/>
                <a:sym typeface="Century Schoolbook"/>
              </a:rPr>
            </a:br>
            <a:r>
              <a:rPr b="1" lang="en" sz="2400">
                <a:solidFill>
                  <a:srgbClr val="434343"/>
                </a:solidFill>
                <a:latin typeface="Century Schoolbook"/>
                <a:ea typeface="Century Schoolbook"/>
                <a:cs typeface="Century Schoolbook"/>
                <a:sym typeface="Century Schoolbook"/>
              </a:rPr>
              <a:t>None, NaN and </a:t>
            </a:r>
            <a:r>
              <a:rPr lang="en" sz="2400">
                <a:solidFill>
                  <a:srgbClr val="434343"/>
                </a:solidFill>
                <a:latin typeface="Century Schoolbook"/>
                <a:ea typeface="Century Schoolbook"/>
                <a:cs typeface="Century Schoolbook"/>
                <a:sym typeface="Century Schoolbook"/>
              </a:rPr>
              <a:t>Listings with </a:t>
            </a:r>
            <a:r>
              <a:rPr b="1" lang="en" sz="2400">
                <a:solidFill>
                  <a:srgbClr val="434343"/>
                </a:solidFill>
                <a:latin typeface="Century Schoolbook"/>
                <a:ea typeface="Century Schoolbook"/>
                <a:cs typeface="Century Schoolbook"/>
                <a:sym typeface="Century Schoolbook"/>
              </a:rPr>
              <a:t>number of review &lt; 30</a:t>
            </a:r>
            <a:br>
              <a:rPr lang="en" sz="2400">
                <a:solidFill>
                  <a:srgbClr val="434343"/>
                </a:solidFill>
                <a:latin typeface="Century Schoolbook"/>
                <a:ea typeface="Century Schoolbook"/>
                <a:cs typeface="Century Schoolbook"/>
                <a:sym typeface="Century Schoolbook"/>
              </a:rPr>
            </a:br>
            <a:r>
              <a:rPr lang="en" sz="2400">
                <a:solidFill>
                  <a:srgbClr val="434343"/>
                </a:solidFill>
                <a:latin typeface="Century Schoolbook"/>
                <a:ea typeface="Century Schoolbook"/>
                <a:cs typeface="Century Schoolbook"/>
                <a:sym typeface="Century Schoolbook"/>
              </a:rPr>
              <a:t>Unwanted chars such as “</a:t>
            </a:r>
            <a:r>
              <a:rPr b="1" lang="en" sz="2400">
                <a:solidFill>
                  <a:srgbClr val="434343"/>
                </a:solidFill>
                <a:latin typeface="Century Schoolbook"/>
                <a:ea typeface="Century Schoolbook"/>
                <a:cs typeface="Century Schoolbook"/>
                <a:sym typeface="Century Schoolbook"/>
              </a:rPr>
              <a:t>$</a:t>
            </a:r>
            <a:r>
              <a:rPr lang="en" sz="2400">
                <a:solidFill>
                  <a:srgbClr val="434343"/>
                </a:solidFill>
                <a:latin typeface="Century Schoolbook"/>
                <a:ea typeface="Century Schoolbook"/>
                <a:cs typeface="Century Schoolbook"/>
                <a:sym typeface="Century Schoolbook"/>
              </a:rPr>
              <a:t>” and “</a:t>
            </a:r>
            <a:r>
              <a:rPr b="1" lang="en" sz="2400">
                <a:solidFill>
                  <a:srgbClr val="434343"/>
                </a:solidFill>
                <a:latin typeface="Century Schoolbook"/>
                <a:ea typeface="Century Schoolbook"/>
                <a:cs typeface="Century Schoolbook"/>
                <a:sym typeface="Century Schoolbook"/>
              </a:rPr>
              <a:t>%</a:t>
            </a:r>
            <a:r>
              <a:rPr lang="en" sz="2400">
                <a:solidFill>
                  <a:srgbClr val="434343"/>
                </a:solidFill>
                <a:latin typeface="Century Schoolbook"/>
                <a:ea typeface="Century Schoolbook"/>
                <a:cs typeface="Century Schoolbook"/>
                <a:sym typeface="Century Schoolbook"/>
              </a:rPr>
              <a:t>” using Regex</a:t>
            </a:r>
            <a:br>
              <a:rPr b="1" lang="en" sz="2400">
                <a:solidFill>
                  <a:srgbClr val="434343"/>
                </a:solidFill>
                <a:latin typeface="Century Schoolbook"/>
                <a:ea typeface="Century Schoolbook"/>
                <a:cs typeface="Century Schoolbook"/>
                <a:sym typeface="Century Schoolbook"/>
              </a:rPr>
            </a:br>
            <a:r>
              <a:rPr lang="en" sz="2400">
                <a:solidFill>
                  <a:srgbClr val="434343"/>
                </a:solidFill>
                <a:latin typeface="Century Schoolbook"/>
                <a:ea typeface="Century Schoolbook"/>
                <a:cs typeface="Century Schoolbook"/>
                <a:sym typeface="Century Schoolbook"/>
              </a:rPr>
              <a:t>Unnecessary columns (URLs, date scraped, etc)</a:t>
            </a:r>
            <a:endParaRPr sz="2400">
              <a:solidFill>
                <a:srgbClr val="434343"/>
              </a:solidFill>
              <a:latin typeface="Century Schoolbook"/>
              <a:ea typeface="Century Schoolbook"/>
              <a:cs typeface="Century Schoolbook"/>
              <a:sym typeface="Century Schoolbook"/>
            </a:endParaRPr>
          </a:p>
          <a:p>
            <a:pPr indent="-381000" lvl="0" marL="457200" rtl="0" algn="l">
              <a:spcBef>
                <a:spcPts val="0"/>
              </a:spcBef>
              <a:spcAft>
                <a:spcPts val="0"/>
              </a:spcAft>
              <a:buClr>
                <a:srgbClr val="434343"/>
              </a:buClr>
              <a:buSzPts val="2400"/>
              <a:buFont typeface="Century Schoolbook"/>
              <a:buAutoNum type="arabicPeriod"/>
            </a:pPr>
            <a:r>
              <a:rPr lang="en" sz="2400">
                <a:solidFill>
                  <a:srgbClr val="434343"/>
                </a:solidFill>
                <a:latin typeface="Century Schoolbook"/>
                <a:ea typeface="Century Schoolbook"/>
                <a:cs typeface="Century Schoolbook"/>
                <a:sym typeface="Century Schoolbook"/>
              </a:rPr>
              <a:t>One Hot Encoding to convert categorical type to numeric type for use in the ML algorithms.</a:t>
            </a:r>
            <a:endParaRPr sz="2400">
              <a:solidFill>
                <a:srgbClr val="434343"/>
              </a:solidFill>
              <a:latin typeface="Century Schoolbook"/>
              <a:ea typeface="Century Schoolbook"/>
              <a:cs typeface="Century Schoolbook"/>
              <a:sym typeface="Century Schoolbook"/>
            </a:endParaRPr>
          </a:p>
          <a:p>
            <a:pPr indent="-381000" lvl="0" marL="457200" rtl="0" algn="l">
              <a:spcBef>
                <a:spcPts val="0"/>
              </a:spcBef>
              <a:spcAft>
                <a:spcPts val="0"/>
              </a:spcAft>
              <a:buClr>
                <a:srgbClr val="434343"/>
              </a:buClr>
              <a:buSzPts val="2400"/>
              <a:buFont typeface="Century Schoolbook"/>
              <a:buAutoNum type="arabicPeriod"/>
            </a:pPr>
            <a:r>
              <a:rPr lang="en" sz="2400">
                <a:solidFill>
                  <a:srgbClr val="434343"/>
                </a:solidFill>
                <a:latin typeface="Century Schoolbook"/>
                <a:ea typeface="Century Schoolbook"/>
                <a:cs typeface="Century Schoolbook"/>
                <a:sym typeface="Century Schoolbook"/>
              </a:rPr>
              <a:t>Obtaining amenities score (number of </a:t>
            </a:r>
            <a:r>
              <a:rPr lang="en" sz="2400">
                <a:solidFill>
                  <a:srgbClr val="434343"/>
                </a:solidFill>
                <a:latin typeface="Century Schoolbook"/>
                <a:ea typeface="Century Schoolbook"/>
                <a:cs typeface="Century Schoolbook"/>
                <a:sym typeface="Century Schoolbook"/>
              </a:rPr>
              <a:t>amenities in a listing)</a:t>
            </a:r>
            <a:endParaRPr sz="2400">
              <a:solidFill>
                <a:srgbClr val="434343"/>
              </a:solidFill>
              <a:latin typeface="Century Schoolbook"/>
              <a:ea typeface="Century Schoolbook"/>
              <a:cs typeface="Century Schoolbook"/>
              <a:sym typeface="Century Schoolbook"/>
            </a:endParaRPr>
          </a:p>
          <a:p>
            <a:pPr indent="-381000" lvl="0" marL="457200" rtl="0" algn="l">
              <a:spcBef>
                <a:spcPts val="0"/>
              </a:spcBef>
              <a:spcAft>
                <a:spcPts val="0"/>
              </a:spcAft>
              <a:buClr>
                <a:srgbClr val="434343"/>
              </a:buClr>
              <a:buSzPts val="2400"/>
              <a:buFont typeface="Century Schoolbook"/>
              <a:buAutoNum type="arabicPeriod"/>
            </a:pPr>
            <a:r>
              <a:rPr lang="en" sz="2400">
                <a:solidFill>
                  <a:srgbClr val="434343"/>
                </a:solidFill>
                <a:latin typeface="Century Schoolbook"/>
                <a:ea typeface="Century Schoolbook"/>
                <a:cs typeface="Century Schoolbook"/>
                <a:sym typeface="Century Schoolbook"/>
              </a:rPr>
              <a:t>Added summary tags for all the listing(covered later)</a:t>
            </a:r>
            <a:br>
              <a:rPr lang="en" sz="2400">
                <a:solidFill>
                  <a:srgbClr val="434343"/>
                </a:solidFill>
                <a:latin typeface="Century Schoolbook"/>
                <a:ea typeface="Century Schoolbook"/>
                <a:cs typeface="Century Schoolbook"/>
                <a:sym typeface="Century Schoolbook"/>
              </a:rPr>
            </a:br>
            <a:endParaRPr b="1" sz="2400">
              <a:solidFill>
                <a:srgbClr val="434343"/>
              </a:solidFill>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Data Cleaning</a:t>
            </a:r>
            <a:endParaRPr>
              <a:latin typeface="Comfortaa"/>
              <a:ea typeface="Comfortaa"/>
              <a:cs typeface="Comfortaa"/>
              <a:sym typeface="Comforta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434343"/>
                </a:solidFill>
                <a:latin typeface="Century Schoolbook"/>
                <a:ea typeface="Century Schoolbook"/>
                <a:cs typeface="Century Schoolbook"/>
                <a:sym typeface="Century Schoolbook"/>
              </a:rPr>
              <a:t>Text data </a:t>
            </a:r>
            <a:r>
              <a:rPr lang="en" sz="2400">
                <a:solidFill>
                  <a:srgbClr val="434343"/>
                </a:solidFill>
                <a:latin typeface="Century Schoolbook"/>
                <a:ea typeface="Century Schoolbook"/>
                <a:cs typeface="Century Schoolbook"/>
                <a:sym typeface="Century Schoolbook"/>
              </a:rPr>
              <a:t>cleaning for sentiment analysis - lemmatizing and removing special characters from text.</a:t>
            </a:r>
            <a:endParaRPr sz="2400">
              <a:solidFill>
                <a:srgbClr val="434343"/>
              </a:solidFill>
              <a:latin typeface="Century Schoolbook"/>
              <a:ea typeface="Century Schoolbook"/>
              <a:cs typeface="Century Schoolbook"/>
              <a:sym typeface="Century Schoolbook"/>
            </a:endParaRPr>
          </a:p>
        </p:txBody>
      </p:sp>
      <p:pic>
        <p:nvPicPr>
          <p:cNvPr id="85" name="Google Shape;85;p17"/>
          <p:cNvPicPr preferRelativeResize="0"/>
          <p:nvPr/>
        </p:nvPicPr>
        <p:blipFill>
          <a:blip r:embed="rId3">
            <a:alphaModFix/>
          </a:blip>
          <a:stretch>
            <a:fillRect/>
          </a:stretch>
        </p:blipFill>
        <p:spPr>
          <a:xfrm>
            <a:off x="1866701" y="1993825"/>
            <a:ext cx="5736400" cy="2776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09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Exploratory Analysis (Univariate)</a:t>
            </a:r>
            <a:endParaRPr>
              <a:latin typeface="Comfortaa"/>
              <a:ea typeface="Comfortaa"/>
              <a:cs typeface="Comfortaa"/>
              <a:sym typeface="Comfortaa"/>
            </a:endParaRPr>
          </a:p>
        </p:txBody>
      </p:sp>
      <p:pic>
        <p:nvPicPr>
          <p:cNvPr id="91" name="Google Shape;91;p18"/>
          <p:cNvPicPr preferRelativeResize="0"/>
          <p:nvPr/>
        </p:nvPicPr>
        <p:blipFill rotWithShape="1">
          <a:blip r:embed="rId3">
            <a:alphaModFix/>
          </a:blip>
          <a:srcRect b="0" l="1400" r="0" t="0"/>
          <a:stretch/>
        </p:blipFill>
        <p:spPr>
          <a:xfrm>
            <a:off x="509400" y="1204850"/>
            <a:ext cx="5465700" cy="1632350"/>
          </a:xfrm>
          <a:prstGeom prst="rect">
            <a:avLst/>
          </a:prstGeom>
          <a:noFill/>
          <a:ln>
            <a:noFill/>
          </a:ln>
        </p:spPr>
      </p:pic>
      <p:pic>
        <p:nvPicPr>
          <p:cNvPr id="92" name="Google Shape;92;p18"/>
          <p:cNvPicPr preferRelativeResize="0"/>
          <p:nvPr/>
        </p:nvPicPr>
        <p:blipFill>
          <a:blip r:embed="rId4">
            <a:alphaModFix/>
          </a:blip>
          <a:stretch>
            <a:fillRect/>
          </a:stretch>
        </p:blipFill>
        <p:spPr>
          <a:xfrm>
            <a:off x="5897275" y="1105200"/>
            <a:ext cx="2452184" cy="1803800"/>
          </a:xfrm>
          <a:prstGeom prst="rect">
            <a:avLst/>
          </a:prstGeom>
          <a:noFill/>
          <a:ln>
            <a:noFill/>
          </a:ln>
        </p:spPr>
      </p:pic>
      <p:pic>
        <p:nvPicPr>
          <p:cNvPr id="93" name="Google Shape;93;p18"/>
          <p:cNvPicPr preferRelativeResize="0"/>
          <p:nvPr/>
        </p:nvPicPr>
        <p:blipFill>
          <a:blip r:embed="rId5">
            <a:alphaModFix/>
          </a:blip>
          <a:stretch>
            <a:fillRect/>
          </a:stretch>
        </p:blipFill>
        <p:spPr>
          <a:xfrm>
            <a:off x="5939727" y="3195237"/>
            <a:ext cx="2545298" cy="1632350"/>
          </a:xfrm>
          <a:prstGeom prst="rect">
            <a:avLst/>
          </a:prstGeom>
          <a:noFill/>
          <a:ln>
            <a:noFill/>
          </a:ln>
        </p:spPr>
      </p:pic>
      <p:pic>
        <p:nvPicPr>
          <p:cNvPr id="94" name="Google Shape;94;p18"/>
          <p:cNvPicPr preferRelativeResize="0"/>
          <p:nvPr/>
        </p:nvPicPr>
        <p:blipFill rotWithShape="1">
          <a:blip r:embed="rId6">
            <a:alphaModFix/>
          </a:blip>
          <a:srcRect b="0" l="2315" r="0" t="0"/>
          <a:stretch/>
        </p:blipFill>
        <p:spPr>
          <a:xfrm>
            <a:off x="509400" y="3212075"/>
            <a:ext cx="5387876" cy="1598682"/>
          </a:xfrm>
          <a:prstGeom prst="rect">
            <a:avLst/>
          </a:prstGeom>
          <a:noFill/>
          <a:ln>
            <a:noFill/>
          </a:ln>
        </p:spPr>
      </p:pic>
      <p:sp>
        <p:nvSpPr>
          <p:cNvPr id="95" name="Google Shape;95;p18"/>
          <p:cNvSpPr txBox="1"/>
          <p:nvPr>
            <p:ph idx="1" type="body"/>
          </p:nvPr>
        </p:nvSpPr>
        <p:spPr>
          <a:xfrm>
            <a:off x="509400" y="1156925"/>
            <a:ext cx="3410100" cy="39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400">
                <a:latin typeface="Century Schoolbook"/>
                <a:ea typeface="Century Schoolbook"/>
                <a:cs typeface="Century Schoolbook"/>
                <a:sym typeface="Century Schoolbook"/>
              </a:rPr>
              <a:t>Exploring review_scores_rating</a:t>
            </a:r>
            <a:endParaRPr b="1" sz="1400">
              <a:latin typeface="Century Schoolbook"/>
              <a:ea typeface="Century Schoolbook"/>
              <a:cs typeface="Century Schoolbook"/>
              <a:sym typeface="Century Schoolbook"/>
            </a:endParaRPr>
          </a:p>
        </p:txBody>
      </p:sp>
      <p:sp>
        <p:nvSpPr>
          <p:cNvPr id="96" name="Google Shape;96;p18"/>
          <p:cNvSpPr txBox="1"/>
          <p:nvPr>
            <p:ph idx="1" type="body"/>
          </p:nvPr>
        </p:nvSpPr>
        <p:spPr>
          <a:xfrm>
            <a:off x="530225" y="3212075"/>
            <a:ext cx="3582000" cy="39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400">
                <a:latin typeface="Century Schoolbook"/>
                <a:ea typeface="Century Schoolbook"/>
                <a:cs typeface="Century Schoolbook"/>
                <a:sym typeface="Century Schoolbook"/>
              </a:rPr>
              <a:t>Exploring </a:t>
            </a:r>
            <a:r>
              <a:rPr b="1" lang="en" sz="1400">
                <a:latin typeface="Century Schoolbook"/>
                <a:ea typeface="Century Schoolbook"/>
                <a:cs typeface="Century Schoolbook"/>
                <a:sym typeface="Century Schoolbook"/>
              </a:rPr>
              <a:t>analyser_review_rating</a:t>
            </a:r>
            <a:endParaRPr b="1" sz="1400">
              <a:latin typeface="Century Schoolbook"/>
              <a:ea typeface="Century Schoolbook"/>
              <a:cs typeface="Century Schoolbook"/>
              <a:sym typeface="Century Schoolbook"/>
            </a:endParaRPr>
          </a:p>
        </p:txBody>
      </p:sp>
      <p:sp>
        <p:nvSpPr>
          <p:cNvPr id="97" name="Google Shape;97;p18"/>
          <p:cNvSpPr/>
          <p:nvPr/>
        </p:nvSpPr>
        <p:spPr>
          <a:xfrm rot="5400000">
            <a:off x="4524175" y="1371750"/>
            <a:ext cx="138300" cy="2538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rot="5400000">
            <a:off x="4514550" y="3374425"/>
            <a:ext cx="114900" cy="2538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rot="5400000">
            <a:off x="6747272" y="571275"/>
            <a:ext cx="213300" cy="19992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311700" y="953150"/>
            <a:ext cx="4005175" cy="3883825"/>
          </a:xfrm>
          <a:prstGeom prst="rect">
            <a:avLst/>
          </a:prstGeom>
          <a:noFill/>
          <a:ln>
            <a:noFill/>
          </a:ln>
        </p:spPr>
      </p:pic>
      <p:sp>
        <p:nvSpPr>
          <p:cNvPr id="105" name="Google Shape;105;p1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Exploratory Analysis (Multi-variate)</a:t>
            </a:r>
            <a:endParaRPr>
              <a:latin typeface="Comfortaa"/>
              <a:ea typeface="Comfortaa"/>
              <a:cs typeface="Comfortaa"/>
              <a:sym typeface="Comforta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06" name="Google Shape;106;p19"/>
          <p:cNvPicPr preferRelativeResize="0"/>
          <p:nvPr/>
        </p:nvPicPr>
        <p:blipFill>
          <a:blip r:embed="rId4">
            <a:alphaModFix/>
          </a:blip>
          <a:stretch>
            <a:fillRect/>
          </a:stretch>
        </p:blipFill>
        <p:spPr>
          <a:xfrm>
            <a:off x="4489286" y="953159"/>
            <a:ext cx="4343026" cy="4102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Exploratory Analysis (Multi-variate)</a:t>
            </a:r>
            <a:endParaRPr>
              <a:latin typeface="Comfortaa"/>
              <a:ea typeface="Comfortaa"/>
              <a:cs typeface="Comfortaa"/>
              <a:sym typeface="Comforta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pic>
        <p:nvPicPr>
          <p:cNvPr id="112" name="Google Shape;112;p20"/>
          <p:cNvPicPr preferRelativeResize="0"/>
          <p:nvPr/>
        </p:nvPicPr>
        <p:blipFill>
          <a:blip r:embed="rId3">
            <a:alphaModFix/>
          </a:blip>
          <a:stretch>
            <a:fillRect/>
          </a:stretch>
        </p:blipFill>
        <p:spPr>
          <a:xfrm>
            <a:off x="311700" y="1152475"/>
            <a:ext cx="4183199" cy="2513775"/>
          </a:xfrm>
          <a:prstGeom prst="rect">
            <a:avLst/>
          </a:prstGeom>
          <a:noFill/>
          <a:ln>
            <a:noFill/>
          </a:ln>
        </p:spPr>
      </p:pic>
      <p:pic>
        <p:nvPicPr>
          <p:cNvPr id="113" name="Google Shape;113;p20"/>
          <p:cNvPicPr preferRelativeResize="0"/>
          <p:nvPr/>
        </p:nvPicPr>
        <p:blipFill>
          <a:blip r:embed="rId4">
            <a:alphaModFix/>
          </a:blip>
          <a:stretch>
            <a:fillRect/>
          </a:stretch>
        </p:blipFill>
        <p:spPr>
          <a:xfrm>
            <a:off x="4572000" y="1250488"/>
            <a:ext cx="4454150" cy="26425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21"/>
          <p:cNvPicPr preferRelativeResize="0"/>
          <p:nvPr/>
        </p:nvPicPr>
        <p:blipFill>
          <a:blip r:embed="rId3">
            <a:alphaModFix/>
          </a:blip>
          <a:stretch>
            <a:fillRect/>
          </a:stretch>
        </p:blipFill>
        <p:spPr>
          <a:xfrm>
            <a:off x="85675" y="1289150"/>
            <a:ext cx="4639576" cy="3430874"/>
          </a:xfrm>
          <a:prstGeom prst="rect">
            <a:avLst/>
          </a:prstGeom>
          <a:noFill/>
          <a:ln>
            <a:noFill/>
          </a:ln>
        </p:spPr>
      </p:pic>
      <p:pic>
        <p:nvPicPr>
          <p:cNvPr id="119" name="Google Shape;119;p21"/>
          <p:cNvPicPr preferRelativeResize="0"/>
          <p:nvPr/>
        </p:nvPicPr>
        <p:blipFill>
          <a:blip r:embed="rId4">
            <a:alphaModFix/>
          </a:blip>
          <a:stretch>
            <a:fillRect/>
          </a:stretch>
        </p:blipFill>
        <p:spPr>
          <a:xfrm>
            <a:off x="4571988" y="1266813"/>
            <a:ext cx="4395325" cy="3362230"/>
          </a:xfrm>
          <a:prstGeom prst="rect">
            <a:avLst/>
          </a:prstGeom>
          <a:noFill/>
          <a:ln>
            <a:noFill/>
          </a:ln>
        </p:spPr>
      </p:pic>
      <p:sp>
        <p:nvSpPr>
          <p:cNvPr id="120" name="Google Shape;120;p2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Exploratory Analysis (Multi-variate)</a:t>
            </a:r>
            <a:endParaRPr>
              <a:latin typeface="Comfortaa"/>
              <a:ea typeface="Comfortaa"/>
              <a:cs typeface="Comfortaa"/>
              <a:sym typeface="Comforta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1" name="Google Shape;121;p21"/>
          <p:cNvSpPr/>
          <p:nvPr/>
        </p:nvSpPr>
        <p:spPr>
          <a:xfrm>
            <a:off x="2021525" y="1356925"/>
            <a:ext cx="460800" cy="32721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a:off x="6402625" y="1397675"/>
            <a:ext cx="460800" cy="32721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