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11" r:id="rId4"/>
    <p:sldId id="313" r:id="rId5"/>
    <p:sldId id="312" r:id="rId6"/>
    <p:sldId id="314" r:id="rId7"/>
    <p:sldId id="320" r:id="rId8"/>
    <p:sldId id="321" r:id="rId9"/>
    <p:sldId id="277" r:id="rId10"/>
    <p:sldId id="322" r:id="rId11"/>
    <p:sldId id="323" r:id="rId12"/>
    <p:sldId id="280" r:id="rId13"/>
    <p:sldId id="328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29" autoAdjust="0"/>
  </p:normalViewPr>
  <p:slideViewPr>
    <p:cSldViewPr showGuides="1">
      <p:cViewPr varScale="1">
        <p:scale>
          <a:sx n="71" d="100"/>
          <a:sy n="71" d="100"/>
        </p:scale>
        <p:origin x="996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60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6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5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6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33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8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</a:t>
            </a:r>
            <a:br>
              <a:rPr lang="en-US" dirty="0"/>
            </a:br>
            <a:r>
              <a:rPr lang="en-IN" sz="3600" dirty="0"/>
              <a:t>Driver for sustainable digitalization journey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Presented by </a:t>
            </a:r>
          </a:p>
          <a:p>
            <a:r>
              <a:rPr lang="it-IT" dirty="0"/>
              <a:t>Ravi Kulkarni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C35A-DBBC-4F0C-85D7-9F1C01FD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654967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Continuous Delivery/Continuous Deployment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E1947E-CCC2-4F3A-A6D5-2C8B56ED84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556792"/>
            <a:ext cx="10016104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0AF75-78E7-4674-B169-B3C6AAFCD5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9916" y="4257038"/>
            <a:ext cx="10016104" cy="19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1AB3-98FA-4F9F-B8AD-F9EFB92C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388" y="-99392"/>
            <a:ext cx="10016104" cy="1752599"/>
          </a:xfrm>
        </p:spPr>
        <p:txBody>
          <a:bodyPr/>
          <a:lstStyle/>
          <a:p>
            <a:r>
              <a:rPr lang="en-IN" dirty="0"/>
              <a:t>DevOps </a:t>
            </a:r>
            <a:r>
              <a:rPr lang="en-IN" dirty="0" err="1"/>
              <a:t>ToolsChain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F17E3F6-2DDB-429C-BF96-365012D6B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368087"/>
              </p:ext>
            </p:extLst>
          </p:nvPr>
        </p:nvGraphicFramePr>
        <p:xfrm>
          <a:off x="1413892" y="1427819"/>
          <a:ext cx="4320480" cy="455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412315039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908785393"/>
                    </a:ext>
                  </a:extLst>
                </a:gridCol>
              </a:tblGrid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Process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Tools /Application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9253376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Code Management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129483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GITLAB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9839840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BITBUCKET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949416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9242762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Maven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8764517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Gradle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780678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459635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739057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BUILD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19494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075106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Automation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 ACTIONS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816460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GITLAB CI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168013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JENKINS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199740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BITBUCKET CI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952491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CIRCLE CI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6792862"/>
                  </a:ext>
                </a:extLst>
              </a:tr>
              <a:tr h="2354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HARNESS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876723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3D418AD3-9035-4DF1-96D7-EC2EEDF73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006574"/>
              </p:ext>
            </p:extLst>
          </p:nvPr>
        </p:nvGraphicFramePr>
        <p:xfrm>
          <a:off x="6103330" y="1434731"/>
          <a:ext cx="4455577" cy="482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750">
                  <a:extLst>
                    <a:ext uri="{9D8B030D-6E8A-4147-A177-3AD203B41FA5}">
                      <a16:colId xmlns:a16="http://schemas.microsoft.com/office/drawing/2014/main" val="4123150398"/>
                    </a:ext>
                  </a:extLst>
                </a:gridCol>
                <a:gridCol w="2524827">
                  <a:extLst>
                    <a:ext uri="{9D8B030D-6E8A-4147-A177-3AD203B41FA5}">
                      <a16:colId xmlns:a16="http://schemas.microsoft.com/office/drawing/2014/main" val="908785393"/>
                    </a:ext>
                  </a:extLst>
                </a:gridCol>
              </a:tblGrid>
              <a:tr h="270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Process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Tools /Application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9253376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ANSIBLE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129483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TERRAFORM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731696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9839840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SELELIUM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949416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9242762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 LOAD-RUNNER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8764517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JMETER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780678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459635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739057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19494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MONTORING &amp; LOGGING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GRAFANA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075106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PROMETHEUS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816460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168013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DATADOG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199740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RELIC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952491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NAGIOS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6792862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SPLUNK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87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6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A78-72C4-48EE-A66D-AF1220D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98" y="-449730"/>
            <a:ext cx="10016104" cy="1752143"/>
          </a:xfrm>
        </p:spPr>
        <p:txBody>
          <a:bodyPr/>
          <a:lstStyle/>
          <a:p>
            <a:r>
              <a:rPr lang="en-IN" dirty="0"/>
              <a:t>Architecture flow for DevOps 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8410CDDC-FF17-4F9E-882B-DF4A6C9DFC8F}"/>
              </a:ext>
            </a:extLst>
          </p:cNvPr>
          <p:cNvSpPr/>
          <p:nvPr/>
        </p:nvSpPr>
        <p:spPr>
          <a:xfrm>
            <a:off x="1698385" y="1341148"/>
            <a:ext cx="697242" cy="69724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32F11B-050C-4E7B-8319-CB88757BB052}"/>
              </a:ext>
            </a:extLst>
          </p:cNvPr>
          <p:cNvCxnSpPr>
            <a:cxnSpLocks/>
            <a:stCxn id="16" idx="3"/>
            <a:endCxn id="34" idx="2"/>
          </p:cNvCxnSpPr>
          <p:nvPr/>
        </p:nvCxnSpPr>
        <p:spPr>
          <a:xfrm>
            <a:off x="3235845" y="2255945"/>
            <a:ext cx="659647" cy="5954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>
            <a:extLst>
              <a:ext uri="{FF2B5EF4-FFF2-40B4-BE49-F238E27FC236}">
                <a16:creationId xmlns:a16="http://schemas.microsoft.com/office/drawing/2014/main" id="{08F3F256-586A-4EA9-9416-DB78A2662DF3}"/>
              </a:ext>
            </a:extLst>
          </p:cNvPr>
          <p:cNvSpPr/>
          <p:nvPr/>
        </p:nvSpPr>
        <p:spPr>
          <a:xfrm>
            <a:off x="2145136" y="3713718"/>
            <a:ext cx="697242" cy="69724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0AD494-6EE0-4BA8-8641-5DF85CB5CC57}"/>
              </a:ext>
            </a:extLst>
          </p:cNvPr>
          <p:cNvSpPr/>
          <p:nvPr/>
        </p:nvSpPr>
        <p:spPr>
          <a:xfrm>
            <a:off x="1698385" y="2064848"/>
            <a:ext cx="1537460" cy="38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developers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40448A-4DE1-4616-A757-18FD6519F2E2}"/>
              </a:ext>
            </a:extLst>
          </p:cNvPr>
          <p:cNvCxnSpPr>
            <a:cxnSpLocks/>
          </p:cNvCxnSpPr>
          <p:nvPr/>
        </p:nvCxnSpPr>
        <p:spPr>
          <a:xfrm flipV="1">
            <a:off x="5058146" y="1843632"/>
            <a:ext cx="292050" cy="24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8A4C96-C615-487C-B2B8-A7CDE9D2BAAB}"/>
              </a:ext>
            </a:extLst>
          </p:cNvPr>
          <p:cNvSpPr/>
          <p:nvPr/>
        </p:nvSpPr>
        <p:spPr>
          <a:xfrm>
            <a:off x="5367670" y="1289629"/>
            <a:ext cx="1375588" cy="894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/>
              <a:t>Build &amp; TEST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6CC053BB-EE4B-4D3E-AAB9-1DD072517994}"/>
              </a:ext>
            </a:extLst>
          </p:cNvPr>
          <p:cNvSpPr/>
          <p:nvPr/>
        </p:nvSpPr>
        <p:spPr>
          <a:xfrm>
            <a:off x="10313232" y="939745"/>
            <a:ext cx="1688875" cy="1149061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Artefact </a:t>
            </a:r>
          </a:p>
          <a:p>
            <a:pPr algn="ctr"/>
            <a:r>
              <a:rPr lang="en-IN" sz="1799" dirty="0"/>
              <a:t>Repository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FAAA3E-6E03-4991-865D-DB11C06F88FA}"/>
              </a:ext>
            </a:extLst>
          </p:cNvPr>
          <p:cNvCxnSpPr>
            <a:cxnSpLocks/>
          </p:cNvCxnSpPr>
          <p:nvPr/>
        </p:nvCxnSpPr>
        <p:spPr>
          <a:xfrm>
            <a:off x="6743258" y="1710064"/>
            <a:ext cx="405198" cy="22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>
            <a:extLst>
              <a:ext uri="{FF2B5EF4-FFF2-40B4-BE49-F238E27FC236}">
                <a16:creationId xmlns:a16="http://schemas.microsoft.com/office/drawing/2014/main" id="{953579B3-EB83-4567-8607-60E69BDE0AA0}"/>
              </a:ext>
            </a:extLst>
          </p:cNvPr>
          <p:cNvSpPr/>
          <p:nvPr/>
        </p:nvSpPr>
        <p:spPr>
          <a:xfrm>
            <a:off x="1349764" y="3713718"/>
            <a:ext cx="697242" cy="69724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 dirty="0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94DE0EFC-9B06-4D4A-B179-4662FE13D24E}"/>
              </a:ext>
            </a:extLst>
          </p:cNvPr>
          <p:cNvSpPr/>
          <p:nvPr/>
        </p:nvSpPr>
        <p:spPr>
          <a:xfrm>
            <a:off x="2493757" y="1371806"/>
            <a:ext cx="697242" cy="69724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C0BBCA-F18A-4685-ACFC-4D8C9C8D0747}"/>
              </a:ext>
            </a:extLst>
          </p:cNvPr>
          <p:cNvSpPr/>
          <p:nvPr/>
        </p:nvSpPr>
        <p:spPr>
          <a:xfrm>
            <a:off x="1349764" y="4419342"/>
            <a:ext cx="1537460" cy="69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Infra/Platform  team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BCEE3C-2E97-40B2-B8A7-EC35AFDA05F4}"/>
              </a:ext>
            </a:extLst>
          </p:cNvPr>
          <p:cNvCxnSpPr>
            <a:cxnSpLocks/>
            <a:stCxn id="32" idx="3"/>
            <a:endCxn id="34" idx="2"/>
          </p:cNvCxnSpPr>
          <p:nvPr/>
        </p:nvCxnSpPr>
        <p:spPr>
          <a:xfrm flipV="1">
            <a:off x="2887224" y="2851402"/>
            <a:ext cx="1008268" cy="19165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er 33">
            <a:extLst>
              <a:ext uri="{FF2B5EF4-FFF2-40B4-BE49-F238E27FC236}">
                <a16:creationId xmlns:a16="http://schemas.microsoft.com/office/drawing/2014/main" id="{F6B81A7F-5857-48FE-B7D2-58547E1BD5CF}"/>
              </a:ext>
            </a:extLst>
          </p:cNvPr>
          <p:cNvSpPr/>
          <p:nvPr/>
        </p:nvSpPr>
        <p:spPr>
          <a:xfrm>
            <a:off x="3895492" y="1430149"/>
            <a:ext cx="1208553" cy="284250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chemeClr val="bg1"/>
                </a:solidFill>
              </a:rPr>
              <a:t>code  repository</a:t>
            </a:r>
          </a:p>
          <a:p>
            <a:pPr algn="ctr"/>
            <a:endParaRPr lang="en-IN" sz="1799" b="1" dirty="0">
              <a:solidFill>
                <a:schemeClr val="bg1"/>
              </a:solidFill>
            </a:endParaRPr>
          </a:p>
          <a:p>
            <a:pPr algn="ctr"/>
            <a:r>
              <a:rPr lang="en-IN" sz="1799" b="1" dirty="0">
                <a:solidFill>
                  <a:srgbClr val="002060"/>
                </a:solidFill>
              </a:rPr>
              <a:t>GITHUB/</a:t>
            </a:r>
          </a:p>
          <a:p>
            <a:pPr algn="ctr"/>
            <a:r>
              <a:rPr lang="en-IN" sz="1799" b="1" dirty="0">
                <a:solidFill>
                  <a:srgbClr val="002060"/>
                </a:solidFill>
              </a:rPr>
              <a:t>GITLAB</a:t>
            </a:r>
          </a:p>
          <a:p>
            <a:pPr algn="ctr"/>
            <a:endParaRPr lang="en-IN" sz="1799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B228B8-3C9E-4F63-B77E-99C93AACF4E4}"/>
              </a:ext>
            </a:extLst>
          </p:cNvPr>
          <p:cNvCxnSpPr>
            <a:cxnSpLocks/>
            <a:stCxn id="57" idx="3"/>
            <a:endCxn id="46" idx="2"/>
          </p:cNvCxnSpPr>
          <p:nvPr/>
        </p:nvCxnSpPr>
        <p:spPr>
          <a:xfrm flipV="1">
            <a:off x="5661061" y="4267855"/>
            <a:ext cx="1144386" cy="100536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612A8F42-7B95-4B4F-84BD-23EDBC99DA1E}"/>
              </a:ext>
            </a:extLst>
          </p:cNvPr>
          <p:cNvSpPr/>
          <p:nvPr/>
        </p:nvSpPr>
        <p:spPr>
          <a:xfrm>
            <a:off x="6805447" y="3538139"/>
            <a:ext cx="1208553" cy="11675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DEV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D56355BF-40E7-4659-B805-65CBE24E7CFC}"/>
              </a:ext>
            </a:extLst>
          </p:cNvPr>
          <p:cNvSpPr/>
          <p:nvPr/>
        </p:nvSpPr>
        <p:spPr>
          <a:xfrm>
            <a:off x="8568269" y="4209867"/>
            <a:ext cx="1208553" cy="11675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TEST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7D7A5E6E-6762-4A83-A746-A627B20B0B02}"/>
              </a:ext>
            </a:extLst>
          </p:cNvPr>
          <p:cNvSpPr/>
          <p:nvPr/>
        </p:nvSpPr>
        <p:spPr>
          <a:xfrm>
            <a:off x="10434449" y="5377412"/>
            <a:ext cx="1208553" cy="11675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PROD</a:t>
            </a:r>
          </a:p>
        </p:txBody>
      </p:sp>
      <p:sp>
        <p:nvSpPr>
          <p:cNvPr id="57" name="Flowchart: Punched Tape 56">
            <a:extLst>
              <a:ext uri="{FF2B5EF4-FFF2-40B4-BE49-F238E27FC236}">
                <a16:creationId xmlns:a16="http://schemas.microsoft.com/office/drawing/2014/main" id="{4871C02F-68C7-41B7-82E4-5CB81719B88C}"/>
              </a:ext>
            </a:extLst>
          </p:cNvPr>
          <p:cNvSpPr/>
          <p:nvPr/>
        </p:nvSpPr>
        <p:spPr>
          <a:xfrm>
            <a:off x="4199435" y="4585255"/>
            <a:ext cx="1461626" cy="1375931"/>
          </a:xfrm>
          <a:prstGeom prst="flowChartPunchedTap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Infra Provisioning tool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7E1628B8-E582-4704-9479-2C23AA5DE75A}"/>
              </a:ext>
            </a:extLst>
          </p:cNvPr>
          <p:cNvSpPr/>
          <p:nvPr/>
        </p:nvSpPr>
        <p:spPr>
          <a:xfrm>
            <a:off x="7111870" y="5898743"/>
            <a:ext cx="2463589" cy="6462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chemeClr val="tx1"/>
                </a:solidFill>
              </a:rPr>
              <a:t>Environments</a:t>
            </a: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9DB139D8-6863-47BB-8B69-B5197400BE59}"/>
              </a:ext>
            </a:extLst>
          </p:cNvPr>
          <p:cNvSpPr/>
          <p:nvPr/>
        </p:nvSpPr>
        <p:spPr>
          <a:xfrm>
            <a:off x="10830414" y="2236998"/>
            <a:ext cx="1348002" cy="997967"/>
          </a:xfrm>
          <a:prstGeom prst="don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CI  TOOL</a:t>
            </a:r>
          </a:p>
        </p:txBody>
      </p:sp>
      <p:sp>
        <p:nvSpPr>
          <p:cNvPr id="83" name="Arrow: Pentagon 82">
            <a:extLst>
              <a:ext uri="{FF2B5EF4-FFF2-40B4-BE49-F238E27FC236}">
                <a16:creationId xmlns:a16="http://schemas.microsoft.com/office/drawing/2014/main" id="{B0FD927B-B023-4A30-A683-F463D7735CD3}"/>
              </a:ext>
            </a:extLst>
          </p:cNvPr>
          <p:cNvSpPr/>
          <p:nvPr/>
        </p:nvSpPr>
        <p:spPr>
          <a:xfrm rot="8679341">
            <a:off x="9893777" y="3177039"/>
            <a:ext cx="932308" cy="57457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AB7F0C-BA5B-432D-B816-D6D35088FF1E}"/>
              </a:ext>
            </a:extLst>
          </p:cNvPr>
          <p:cNvCxnSpPr>
            <a:cxnSpLocks/>
            <a:stCxn id="83" idx="3"/>
            <a:endCxn id="47" idx="0"/>
          </p:cNvCxnSpPr>
          <p:nvPr/>
        </p:nvCxnSpPr>
        <p:spPr>
          <a:xfrm flipH="1">
            <a:off x="9318489" y="3733993"/>
            <a:ext cx="661205" cy="475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30B138-C4EB-4223-9E15-B44C6E7468D3}"/>
              </a:ext>
            </a:extLst>
          </p:cNvPr>
          <p:cNvCxnSpPr>
            <a:cxnSpLocks/>
            <a:stCxn id="83" idx="2"/>
            <a:endCxn id="46" idx="5"/>
          </p:cNvCxnSpPr>
          <p:nvPr/>
        </p:nvCxnSpPr>
        <p:spPr>
          <a:xfrm flipH="1">
            <a:off x="8014000" y="3146893"/>
            <a:ext cx="2296906" cy="829076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BB8E0C1-39B7-4F9E-A1F6-E0489A5DF0AD}"/>
              </a:ext>
            </a:extLst>
          </p:cNvPr>
          <p:cNvCxnSpPr>
            <a:cxnSpLocks/>
            <a:stCxn id="83" idx="3"/>
            <a:endCxn id="47" idx="0"/>
          </p:cNvCxnSpPr>
          <p:nvPr/>
        </p:nvCxnSpPr>
        <p:spPr>
          <a:xfrm flipH="1">
            <a:off x="9318489" y="3733993"/>
            <a:ext cx="661205" cy="475874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04DC1AC-2E01-42F6-9F89-9B1210F7182F}"/>
              </a:ext>
            </a:extLst>
          </p:cNvPr>
          <p:cNvCxnSpPr>
            <a:cxnSpLocks/>
            <a:stCxn id="83" idx="0"/>
          </p:cNvCxnSpPr>
          <p:nvPr/>
        </p:nvCxnSpPr>
        <p:spPr>
          <a:xfrm>
            <a:off x="10643293" y="3615571"/>
            <a:ext cx="374242" cy="1757065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C43E9AD7-E8B2-4B39-9BED-995050776A42}"/>
              </a:ext>
            </a:extLst>
          </p:cNvPr>
          <p:cNvSpPr/>
          <p:nvPr/>
        </p:nvSpPr>
        <p:spPr>
          <a:xfrm>
            <a:off x="10227175" y="3173906"/>
            <a:ext cx="1549548" cy="61977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rgbClr val="002060"/>
                </a:solidFill>
              </a:rPr>
              <a:t>Deployment 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66217C9-4ABA-46B0-BCA4-966A270760E7}"/>
              </a:ext>
            </a:extLst>
          </p:cNvPr>
          <p:cNvCxnSpPr>
            <a:cxnSpLocks/>
            <a:stCxn id="24" idx="3"/>
            <a:endCxn id="64" idx="0"/>
          </p:cNvCxnSpPr>
          <p:nvPr/>
        </p:nvCxnSpPr>
        <p:spPr>
          <a:xfrm>
            <a:off x="11157669" y="2088806"/>
            <a:ext cx="346746" cy="14819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5DA514-63F5-4258-BEAB-1B6C0594C890}"/>
              </a:ext>
            </a:extLst>
          </p:cNvPr>
          <p:cNvCxnSpPr>
            <a:cxnSpLocks/>
            <a:stCxn id="34" idx="3"/>
            <a:endCxn id="57" idx="0"/>
          </p:cNvCxnSpPr>
          <p:nvPr/>
        </p:nvCxnSpPr>
        <p:spPr>
          <a:xfrm>
            <a:off x="4499768" y="4272655"/>
            <a:ext cx="430480" cy="45019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9A9FA85-869F-42C2-88FC-1F878F058A7A}"/>
              </a:ext>
            </a:extLst>
          </p:cNvPr>
          <p:cNvCxnSpPr>
            <a:cxnSpLocks/>
            <a:stCxn id="57" idx="3"/>
            <a:endCxn id="47" idx="2"/>
          </p:cNvCxnSpPr>
          <p:nvPr/>
        </p:nvCxnSpPr>
        <p:spPr>
          <a:xfrm flipV="1">
            <a:off x="5661061" y="4939583"/>
            <a:ext cx="2907208" cy="33363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BC5E878-16C3-4B54-A4A8-A165DD7C582F}"/>
              </a:ext>
            </a:extLst>
          </p:cNvPr>
          <p:cNvCxnSpPr>
            <a:cxnSpLocks/>
            <a:stCxn id="57" idx="3"/>
            <a:endCxn id="48" idx="2"/>
          </p:cNvCxnSpPr>
          <p:nvPr/>
        </p:nvCxnSpPr>
        <p:spPr>
          <a:xfrm>
            <a:off x="5661061" y="5273221"/>
            <a:ext cx="4773388" cy="83390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AC8B15A-F499-4ACE-8E25-4E9F3EB1CC79}"/>
              </a:ext>
            </a:extLst>
          </p:cNvPr>
          <p:cNvSpPr/>
          <p:nvPr/>
        </p:nvSpPr>
        <p:spPr>
          <a:xfrm>
            <a:off x="7111869" y="1287998"/>
            <a:ext cx="1157086" cy="894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/>
              <a:t>Quality check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A0C0BCC4-F063-48B1-AE27-451D73C0D289}"/>
              </a:ext>
            </a:extLst>
          </p:cNvPr>
          <p:cNvSpPr/>
          <p:nvPr/>
        </p:nvSpPr>
        <p:spPr>
          <a:xfrm>
            <a:off x="8560789" y="1267610"/>
            <a:ext cx="1185646" cy="876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/>
              <a:t>Create </a:t>
            </a:r>
          </a:p>
          <a:p>
            <a:pPr algn="ctr"/>
            <a:r>
              <a:rPr lang="en-IN" sz="1799" b="1" dirty="0"/>
              <a:t>Package 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4411951-E47B-4F01-A4FA-D58F30F2A677}"/>
              </a:ext>
            </a:extLst>
          </p:cNvPr>
          <p:cNvCxnSpPr>
            <a:cxnSpLocks/>
            <a:stCxn id="160" idx="3"/>
          </p:cNvCxnSpPr>
          <p:nvPr/>
        </p:nvCxnSpPr>
        <p:spPr>
          <a:xfrm flipV="1">
            <a:off x="8268955" y="1728237"/>
            <a:ext cx="362255" cy="7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A8E4D2-E09F-406A-BAF6-1739D204DEF9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695068" y="1514276"/>
            <a:ext cx="618164" cy="12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1B35E0C-EF3E-493B-83B2-103FAD92B8B9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0538363" y="3088816"/>
            <a:ext cx="489461" cy="25034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6C64203B-A18D-466C-A708-42050DFFACCF}"/>
              </a:ext>
            </a:extLst>
          </p:cNvPr>
          <p:cNvSpPr/>
          <p:nvPr/>
        </p:nvSpPr>
        <p:spPr>
          <a:xfrm>
            <a:off x="3724486" y="753847"/>
            <a:ext cx="8438437" cy="5948535"/>
          </a:xfrm>
          <a:prstGeom prst="flowChartProcess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97" name="Scroll: Vertical 196">
            <a:extLst>
              <a:ext uri="{FF2B5EF4-FFF2-40B4-BE49-F238E27FC236}">
                <a16:creationId xmlns:a16="http://schemas.microsoft.com/office/drawing/2014/main" id="{D01B14E0-C1EF-44DF-AC1B-1FF80FE907EA}"/>
              </a:ext>
            </a:extLst>
          </p:cNvPr>
          <p:cNvSpPr/>
          <p:nvPr/>
        </p:nvSpPr>
        <p:spPr>
          <a:xfrm>
            <a:off x="1864167" y="5765609"/>
            <a:ext cx="1651474" cy="1132349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rgbClr val="002060"/>
                </a:solidFill>
              </a:rPr>
              <a:t>Monitoring  system</a:t>
            </a:r>
          </a:p>
        </p:txBody>
      </p:sp>
      <p:sp>
        <p:nvSpPr>
          <p:cNvPr id="199" name="Arrow: Quad 198">
            <a:extLst>
              <a:ext uri="{FF2B5EF4-FFF2-40B4-BE49-F238E27FC236}">
                <a16:creationId xmlns:a16="http://schemas.microsoft.com/office/drawing/2014/main" id="{855F46EB-E6BC-4894-857E-AAFAB428203A}"/>
              </a:ext>
            </a:extLst>
          </p:cNvPr>
          <p:cNvSpPr/>
          <p:nvPr/>
        </p:nvSpPr>
        <p:spPr>
          <a:xfrm>
            <a:off x="3275713" y="6040123"/>
            <a:ext cx="1282762" cy="583322"/>
          </a:xfrm>
          <a:prstGeom prst="quad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4B727D9-BB6C-4F6A-8D25-3FB882E386A6}"/>
              </a:ext>
            </a:extLst>
          </p:cNvPr>
          <p:cNvSpPr/>
          <p:nvPr/>
        </p:nvSpPr>
        <p:spPr>
          <a:xfrm>
            <a:off x="5446958" y="2309489"/>
            <a:ext cx="1348002" cy="6124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rgbClr val="002060"/>
                </a:solidFill>
              </a:rPr>
              <a:t>Build tools like Maven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3F64A902-231F-4F6A-9F4E-6F0C42C0D8B3}"/>
              </a:ext>
            </a:extLst>
          </p:cNvPr>
          <p:cNvSpPr/>
          <p:nvPr/>
        </p:nvSpPr>
        <p:spPr>
          <a:xfrm>
            <a:off x="7038442" y="2045282"/>
            <a:ext cx="1348002" cy="6124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rgbClr val="002060"/>
                </a:solidFill>
              </a:rPr>
              <a:t>SonarQube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443A900-1025-48FF-80FB-AD9A8A94680F}"/>
              </a:ext>
            </a:extLst>
          </p:cNvPr>
          <p:cNvSpPr/>
          <p:nvPr/>
        </p:nvSpPr>
        <p:spPr>
          <a:xfrm>
            <a:off x="8462178" y="2043079"/>
            <a:ext cx="1348002" cy="6124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rgbClr val="002060"/>
                </a:solidFill>
              </a:rPr>
              <a:t>Maven /Docker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FE13B11C-9A07-4890-9F66-B2CF8F83B51C}"/>
              </a:ext>
            </a:extLst>
          </p:cNvPr>
          <p:cNvSpPr/>
          <p:nvPr/>
        </p:nvSpPr>
        <p:spPr>
          <a:xfrm>
            <a:off x="10279728" y="487460"/>
            <a:ext cx="1475613" cy="37054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rgbClr val="002060"/>
                </a:solidFill>
              </a:rPr>
              <a:t>Nexus/</a:t>
            </a:r>
            <a:r>
              <a:rPr lang="en-IN" sz="1799" b="1" dirty="0" err="1">
                <a:solidFill>
                  <a:srgbClr val="002060"/>
                </a:solidFill>
              </a:rPr>
              <a:t>Jfrog</a:t>
            </a:r>
            <a:endParaRPr lang="en-IN" sz="1799" b="1" dirty="0">
              <a:solidFill>
                <a:srgbClr val="002060"/>
              </a:solidFill>
            </a:endParaRP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CE23195F-504E-430B-958E-6031B68805A8}"/>
              </a:ext>
            </a:extLst>
          </p:cNvPr>
          <p:cNvSpPr/>
          <p:nvPr/>
        </p:nvSpPr>
        <p:spPr>
          <a:xfrm>
            <a:off x="4693669" y="5867997"/>
            <a:ext cx="1348002" cy="6124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rgbClr val="002060"/>
                </a:solidFill>
              </a:rPr>
              <a:t>Terraform/</a:t>
            </a:r>
          </a:p>
          <a:p>
            <a:pPr algn="ctr"/>
            <a:r>
              <a:rPr lang="en-IN" sz="1799" b="1" dirty="0">
                <a:solidFill>
                  <a:srgbClr val="002060"/>
                </a:solidFill>
              </a:rPr>
              <a:t>Ansible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34A57A91-AB90-41B8-A3EC-5CF471CCE177}"/>
              </a:ext>
            </a:extLst>
          </p:cNvPr>
          <p:cNvSpPr/>
          <p:nvPr/>
        </p:nvSpPr>
        <p:spPr>
          <a:xfrm>
            <a:off x="2097976" y="5255509"/>
            <a:ext cx="1348002" cy="6124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b="1" dirty="0">
                <a:solidFill>
                  <a:srgbClr val="002060"/>
                </a:solidFill>
              </a:rPr>
              <a:t>Datadog/ ELK</a:t>
            </a:r>
          </a:p>
        </p:txBody>
      </p:sp>
    </p:spTree>
    <p:extLst>
      <p:ext uri="{BB962C8B-B14F-4D97-AF65-F5344CB8AC3E}">
        <p14:creationId xmlns:p14="http://schemas.microsoft.com/office/powerpoint/2010/main" val="9673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D9CA-86E7-460E-8DAD-7ABDDBF6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and Answers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B8B0-6518-4921-BA37-A146648D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?????? …… ???????</a:t>
            </a:r>
          </a:p>
        </p:txBody>
      </p:sp>
    </p:spTree>
    <p:extLst>
      <p:ext uri="{BB962C8B-B14F-4D97-AF65-F5344CB8AC3E}">
        <p14:creationId xmlns:p14="http://schemas.microsoft.com/office/powerpoint/2010/main" val="33450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What we are going to cover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77988" y="2204864"/>
            <a:ext cx="9222040" cy="4104456"/>
          </a:xfrm>
        </p:spPr>
        <p:txBody>
          <a:bodyPr>
            <a:normAutofit/>
          </a:bodyPr>
          <a:lstStyle/>
          <a:p>
            <a:r>
              <a:rPr lang="en-IN" dirty="0"/>
              <a:t>World is Changing, so do expectation</a:t>
            </a:r>
          </a:p>
          <a:p>
            <a:r>
              <a:rPr lang="en-IN" dirty="0"/>
              <a:t>IT in BFSI:  Emerging Questions </a:t>
            </a:r>
            <a:endParaRPr lang="en-US" dirty="0"/>
          </a:p>
          <a:p>
            <a:r>
              <a:rPr lang="en-US" dirty="0"/>
              <a:t>What is DevOps?</a:t>
            </a:r>
          </a:p>
          <a:p>
            <a:r>
              <a:rPr lang="en-US" dirty="0"/>
              <a:t>Role of testing in DevOps</a:t>
            </a:r>
          </a:p>
          <a:p>
            <a:r>
              <a:rPr lang="en-US" dirty="0"/>
              <a:t>CI-CD overview</a:t>
            </a:r>
          </a:p>
          <a:p>
            <a:r>
              <a:rPr lang="en-US" dirty="0"/>
              <a:t>Tools of DevOps</a:t>
            </a:r>
          </a:p>
          <a:p>
            <a:r>
              <a:rPr lang="en-US" dirty="0"/>
              <a:t>Containers and orchestration</a:t>
            </a:r>
          </a:p>
          <a:p>
            <a:r>
              <a:rPr lang="en-US" dirty="0"/>
              <a:t>Cloud service platforms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3924" y="903077"/>
            <a:ext cx="9510073" cy="1752599"/>
          </a:xfrm>
        </p:spPr>
        <p:txBody>
          <a:bodyPr/>
          <a:lstStyle/>
          <a:p>
            <a:r>
              <a:rPr lang="en-IN" dirty="0"/>
              <a:t>World is Changing, so do expectation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A9F4DF-384C-40B1-AF1B-70E779A6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Consumer going digital and want mobility </a:t>
            </a:r>
          </a:p>
          <a:p>
            <a:r>
              <a:rPr lang="en-IN" dirty="0"/>
              <a:t>Customer want experience along with service </a:t>
            </a:r>
          </a:p>
          <a:p>
            <a:r>
              <a:rPr lang="en-IN" dirty="0"/>
              <a:t>Continuous feedback and improvement are the key factors sustainable growth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5" y="1631782"/>
            <a:ext cx="10016104" cy="1752599"/>
          </a:xfrm>
        </p:spPr>
        <p:txBody>
          <a:bodyPr/>
          <a:lstStyle/>
          <a:p>
            <a:r>
              <a:rPr lang="en-IN" dirty="0"/>
              <a:t>Emerging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10155102" cy="3124201"/>
          </a:xfrm>
        </p:spPr>
        <p:txBody>
          <a:bodyPr/>
          <a:lstStyle/>
          <a:p>
            <a:r>
              <a:rPr lang="en-IN" dirty="0"/>
              <a:t>How we can build world class application at faster rate</a:t>
            </a:r>
          </a:p>
          <a:p>
            <a:r>
              <a:rPr lang="en-IN" dirty="0"/>
              <a:t>How can we be capable of scaling our applications from quality and quantity</a:t>
            </a:r>
          </a:p>
          <a:p>
            <a:r>
              <a:rPr lang="en-IN" dirty="0"/>
              <a:t>How to make sure, we , being in most regulated and compliance sector, to be innovative and agile </a:t>
            </a:r>
          </a:p>
          <a:p>
            <a:r>
              <a:rPr lang="en-IN" dirty="0"/>
              <a:t>How to be more digitally proactive 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9DC84-1D3B-4F5B-8D1C-650C6990AA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492" y="1019838"/>
            <a:ext cx="2235574" cy="2259106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D242AEC-49A5-496D-BBA2-AB77DE4E01E0}"/>
              </a:ext>
            </a:extLst>
          </p:cNvPr>
          <p:cNvSpPr/>
          <p:nvPr/>
        </p:nvSpPr>
        <p:spPr>
          <a:xfrm>
            <a:off x="10018063" y="437481"/>
            <a:ext cx="1290918" cy="1309259"/>
          </a:xfrm>
          <a:prstGeom prst="cloudCallout">
            <a:avLst>
              <a:gd name="adj1" fmla="val -23958"/>
              <a:gd name="adj2" fmla="val 7482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780" y="1124744"/>
            <a:ext cx="10016104" cy="1752599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DevOps : Technology or Methodology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E611-02D8-4DEF-A56A-75ECFF38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925" y="2626432"/>
            <a:ext cx="10016104" cy="358633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Understanding DevOps from layman prospective </a:t>
            </a:r>
          </a:p>
          <a:p>
            <a:pPr marL="457200" indent="-457200">
              <a:buAutoNum type="arabicPeriod" startAt="2"/>
            </a:pPr>
            <a:r>
              <a:rPr lang="en-IN" dirty="0"/>
              <a:t>Benefit of DevOps for different teams </a:t>
            </a:r>
          </a:p>
          <a:p>
            <a:pPr marL="0" indent="0">
              <a:buNone/>
            </a:pPr>
            <a:r>
              <a:rPr lang="en-IN" dirty="0"/>
              <a:t>            - Better communication and collaboration </a:t>
            </a:r>
          </a:p>
          <a:p>
            <a:pPr marL="0" indent="0">
              <a:buNone/>
            </a:pPr>
            <a:r>
              <a:rPr lang="en-IN" dirty="0"/>
              <a:t>            - Faster delivery cycle</a:t>
            </a:r>
          </a:p>
          <a:p>
            <a:pPr marL="0" indent="0">
              <a:buNone/>
            </a:pPr>
            <a:r>
              <a:rPr lang="en-IN" dirty="0"/>
              <a:t>            -  highly scalable, available and fault  tolerant systems</a:t>
            </a:r>
          </a:p>
          <a:p>
            <a:pPr marL="0" indent="0">
              <a:buNone/>
            </a:pPr>
            <a:r>
              <a:rPr lang="en-IN" dirty="0"/>
              <a:t>            -  Better predictability causing informed decisions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B36F6-D799-4AB4-AD29-59BD64C58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29" r="15910"/>
          <a:stretch/>
        </p:blipFill>
        <p:spPr>
          <a:xfrm>
            <a:off x="9406780" y="3427712"/>
            <a:ext cx="2306888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40" y="-55369"/>
            <a:ext cx="4248472" cy="2110382"/>
          </a:xfrm>
        </p:spPr>
        <p:txBody>
          <a:bodyPr/>
          <a:lstStyle/>
          <a:p>
            <a:pPr algn="l"/>
            <a:r>
              <a:rPr lang="en-US" dirty="0"/>
              <a:t>What is DevOps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956" y="2090999"/>
            <a:ext cx="10342885" cy="3816424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en-IN" sz="3200" dirty="0"/>
              <a:t>DevOps (</a:t>
            </a:r>
            <a:r>
              <a:rPr lang="en-IN" sz="1900" dirty="0"/>
              <a:t>hybrid from “Development” and “Operation “</a:t>
            </a:r>
            <a:r>
              <a:rPr lang="en-IN" sz="3200" dirty="0"/>
              <a:t>) is strategy or cultural mindset which follows set of best practices and tools to deliver quality service/ product at faster rate. </a:t>
            </a:r>
          </a:p>
          <a:p>
            <a:pPr algn="l" fontAlgn="base"/>
            <a:r>
              <a:rPr lang="en-IN" sz="3200" dirty="0"/>
              <a:t> Some of traits are as follows </a:t>
            </a:r>
          </a:p>
          <a:p>
            <a:pPr marL="914263" lvl="1" indent="-45720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Collaboration </a:t>
            </a:r>
          </a:p>
          <a:p>
            <a:pPr marL="914263" lvl="1" indent="-45720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Automation </a:t>
            </a:r>
          </a:p>
          <a:p>
            <a:pPr marL="914263" lvl="1" indent="-45720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Data based decision making </a:t>
            </a:r>
          </a:p>
          <a:p>
            <a:pPr marL="914263" lvl="1" indent="-45720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Continuous feedback </a:t>
            </a:r>
          </a:p>
          <a:p>
            <a:pPr marL="914263" lvl="1" indent="-45720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Responsibility throughout application 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2748" y="0"/>
            <a:ext cx="9510073" cy="1752599"/>
          </a:xfrm>
        </p:spPr>
        <p:txBody>
          <a:bodyPr/>
          <a:lstStyle/>
          <a:p>
            <a:r>
              <a:rPr lang="en-IN" dirty="0"/>
              <a:t>Role of testing in DevOps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A9F4DF-384C-40B1-AF1B-70E779A6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012" y="1484784"/>
            <a:ext cx="9006016" cy="53732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Early defect detection</a:t>
            </a:r>
          </a:p>
          <a:p>
            <a:pPr lvl="1"/>
            <a:r>
              <a:rPr lang="en-US" dirty="0"/>
              <a:t>Testing integrated into development process</a:t>
            </a:r>
          </a:p>
          <a:p>
            <a:pPr lvl="1"/>
            <a:r>
              <a:rPr lang="en-US" dirty="0"/>
              <a:t>Quick and efficient issue resolution</a:t>
            </a:r>
          </a:p>
          <a:p>
            <a:r>
              <a:rPr lang="en-US" dirty="0"/>
              <a:t>Continuous testing</a:t>
            </a:r>
          </a:p>
          <a:p>
            <a:pPr lvl="1"/>
            <a:r>
              <a:rPr lang="en-US" dirty="0"/>
              <a:t>Automated testing throughout pipeline</a:t>
            </a:r>
          </a:p>
          <a:p>
            <a:pPr lvl="1"/>
            <a:r>
              <a:rPr lang="en-US" dirty="0"/>
              <a:t>Rapid feedback to developers</a:t>
            </a:r>
          </a:p>
          <a:p>
            <a:r>
              <a:rPr lang="en-US" dirty="0"/>
              <a:t>Integration with development and deployment</a:t>
            </a:r>
          </a:p>
          <a:p>
            <a:pPr lvl="1"/>
            <a:r>
              <a:rPr lang="en-US" dirty="0"/>
              <a:t>Testing at every stage</a:t>
            </a:r>
          </a:p>
          <a:p>
            <a:pPr lvl="1"/>
            <a:r>
              <a:rPr lang="en-US" dirty="0"/>
              <a:t>Early issue identification</a:t>
            </a:r>
          </a:p>
          <a:p>
            <a:r>
              <a:rPr lang="en-US" dirty="0"/>
              <a:t>Ensuring quality</a:t>
            </a:r>
          </a:p>
          <a:p>
            <a:pPr lvl="1"/>
            <a:r>
              <a:rPr lang="en-US" dirty="0"/>
              <a:t>Reliable, stable, and high-performing software</a:t>
            </a:r>
          </a:p>
          <a:p>
            <a:pPr lvl="1"/>
            <a:r>
              <a:rPr lang="en-US" dirty="0"/>
              <a:t>Improved user experience</a:t>
            </a:r>
          </a:p>
          <a:p>
            <a:r>
              <a:rPr lang="en-US" dirty="0"/>
              <a:t>Improved collaboration</a:t>
            </a:r>
          </a:p>
          <a:p>
            <a:pPr lvl="1"/>
            <a:r>
              <a:rPr lang="en-US" dirty="0"/>
              <a:t>Collaboration between development and operations teams</a:t>
            </a:r>
          </a:p>
          <a:p>
            <a:pPr lvl="1"/>
            <a:r>
              <a:rPr lang="en-US" dirty="0"/>
              <a:t>Continuous improvement culture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6753-1FDA-4F56-A14D-BC70B495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8436" y="0"/>
            <a:ext cx="10016104" cy="1752599"/>
          </a:xfrm>
        </p:spPr>
        <p:txBody>
          <a:bodyPr/>
          <a:lstStyle/>
          <a:p>
            <a:r>
              <a:rPr lang="en-IN" dirty="0"/>
              <a:t>CICD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CB76-7F5D-46FD-A4AC-F7DCBCAA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916832"/>
            <a:ext cx="10016104" cy="473846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CI (Continuous Integration):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     It is primary DevOps practice, where developer will frequently merging changes to central code repository. Each check-in is then verified by an automated build and test, allowing teams to detect problems early.</a:t>
            </a:r>
          </a:p>
          <a:p>
            <a:endParaRPr lang="en-IN" dirty="0"/>
          </a:p>
          <a:p>
            <a:r>
              <a:rPr lang="en-IN" b="1" dirty="0"/>
              <a:t>CD (Continuous Delivery/Continuous Deployment):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    Continuous Delivery</a:t>
            </a:r>
            <a:r>
              <a:rPr lang="en-IN" dirty="0"/>
              <a:t> is practice where once code is committed to central repository, it will be automatically built, tested, promoted to higher environment and will be ready to deploy for Production environment.</a:t>
            </a:r>
          </a:p>
          <a:p>
            <a:pPr marL="0" indent="0">
              <a:buNone/>
            </a:pPr>
            <a:r>
              <a:rPr lang="en-IN" dirty="0"/>
              <a:t>        Production deployment and release will happen only on approval.</a:t>
            </a:r>
          </a:p>
          <a:p>
            <a:pPr marL="0" indent="0">
              <a:buNone/>
            </a:pPr>
            <a:r>
              <a:rPr lang="en-IN" b="1" dirty="0"/>
              <a:t>        Continuous Deployment </a:t>
            </a:r>
            <a:r>
              <a:rPr lang="en-IN" dirty="0"/>
              <a:t>is practice where once is committed to central repository, it will be automatically built, tested, deployed and promoted to </a:t>
            </a:r>
          </a:p>
          <a:p>
            <a:pPr marL="0" indent="0">
              <a:buNone/>
            </a:pPr>
            <a:r>
              <a:rPr lang="en-IN" dirty="0"/>
              <a:t>       Production </a:t>
            </a:r>
            <a:r>
              <a:rPr lang="en-IN" b="1" dirty="0"/>
              <a:t>without</a:t>
            </a:r>
            <a:r>
              <a:rPr lang="en-IN" dirty="0"/>
              <a:t> requiring any approval.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7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CF0F-E201-404C-9A15-30C84B6D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94" y="298359"/>
            <a:ext cx="10016104" cy="1322019"/>
          </a:xfrm>
        </p:spPr>
        <p:txBody>
          <a:bodyPr>
            <a:normAutofit/>
          </a:bodyPr>
          <a:lstStyle/>
          <a:p>
            <a:r>
              <a:rPr lang="en-IN" dirty="0"/>
              <a:t>Continuous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34E2-4324-4711-A667-03F88D10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147" y="1800195"/>
            <a:ext cx="10016104" cy="475944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IN" dirty="0"/>
          </a:p>
          <a:p>
            <a:pPr fontAlgn="base"/>
            <a:endParaRPr lang="en-IN" dirty="0"/>
          </a:p>
          <a:p>
            <a:pPr marL="457063" indent="-457063"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E0B04-544D-421A-9D18-80BE066F3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47" y="1439354"/>
            <a:ext cx="10016104" cy="489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1569</TotalTime>
  <Words>588</Words>
  <Application>Microsoft Office PowerPoint</Application>
  <PresentationFormat>Custom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</vt:lpstr>
      <vt:lpstr>DevOps  Driver for sustainable digitalization journey</vt:lpstr>
      <vt:lpstr> What we are going to cover </vt:lpstr>
      <vt:lpstr>World is Changing, so do expectation </vt:lpstr>
      <vt:lpstr>Emerging Questions </vt:lpstr>
      <vt:lpstr>DevOps : Technology or Methodology</vt:lpstr>
      <vt:lpstr>What is DevOps  </vt:lpstr>
      <vt:lpstr>Role of testing in DevOps </vt:lpstr>
      <vt:lpstr>CICD Overview</vt:lpstr>
      <vt:lpstr>Continuous Integration </vt:lpstr>
      <vt:lpstr>Continuous Delivery/Continuous Deployment </vt:lpstr>
      <vt:lpstr>DevOps ToolsChain</vt:lpstr>
      <vt:lpstr>Architecture flow for DevOps </vt:lpstr>
      <vt:lpstr>Questions and Answers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 Driver for sustainable digitalization journey</dc:title>
  <dc:creator>Ravi Kulkarni</dc:creator>
  <cp:lastModifiedBy>Ravi Kulkarni</cp:lastModifiedBy>
  <cp:revision>14</cp:revision>
  <dcterms:created xsi:type="dcterms:W3CDTF">2023-04-18T13:17:19Z</dcterms:created>
  <dcterms:modified xsi:type="dcterms:W3CDTF">2023-08-01T23:42:11Z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