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675" r:id="rId7"/>
    <p:sldMasterId id="2147483681" r:id="rId8"/>
  </p:sldMasterIdLst>
  <p:notesMasterIdLst>
    <p:notesMasterId r:id="rId53"/>
  </p:notesMasterIdLst>
  <p:handoutMasterIdLst>
    <p:handoutMasterId r:id="rId54"/>
  </p:handoutMasterIdLst>
  <p:sldIdLst>
    <p:sldId id="256" r:id="rId9"/>
    <p:sldId id="437" r:id="rId10"/>
    <p:sldId id="431" r:id="rId11"/>
    <p:sldId id="433" r:id="rId12"/>
    <p:sldId id="434" r:id="rId13"/>
    <p:sldId id="435" r:id="rId14"/>
    <p:sldId id="436" r:id="rId15"/>
    <p:sldId id="423" r:id="rId16"/>
    <p:sldId id="424" r:id="rId17"/>
    <p:sldId id="425" r:id="rId18"/>
    <p:sldId id="426" r:id="rId19"/>
    <p:sldId id="428" r:id="rId20"/>
    <p:sldId id="429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84" r:id="rId50"/>
    <p:sldId id="485" r:id="rId51"/>
    <p:sldId id="48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93ADF-CD32-B787-192B-A5F16BB3D3D3}" v="1" dt="2022-02-19T14:24:32.241"/>
    <p1510:client id="{B678B3D1-E755-4800-A4DA-1A3525BA44DC}" v="1" dt="2022-02-20T13:07:20.887"/>
    <p1510:client id="{D5A7E290-9733-6AE0-CE5F-635728744EF9}" v="4" dt="2022-02-19T09:10:09.478"/>
    <p1510:client id="{F825FC8C-D7B1-469C-AFB7-924896FF8422}" v="2" dt="2022-02-16T10:23:19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microsoft.com/office/2016/11/relationships/changesInfo" Target="changesInfos/changesInfo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John Britto" userId="S::jessicajohnbritto@kgpian.iitkgp.ac.in::f7a26cdc-ca4f-4e6b-993c-192e5dc45a13" providerId="AD" clId="Web-{D5A7E290-9733-6AE0-CE5F-635728744EF9}"/>
    <pc:docChg chg="modSld">
      <pc:chgData name="Jessica John Britto" userId="S::jessicajohnbritto@kgpian.iitkgp.ac.in::f7a26cdc-ca4f-4e6b-993c-192e5dc45a13" providerId="AD" clId="Web-{D5A7E290-9733-6AE0-CE5F-635728744EF9}" dt="2022-02-19T09:10:09.478" v="3" actId="1076"/>
      <pc:docMkLst>
        <pc:docMk/>
      </pc:docMkLst>
      <pc:sldChg chg="addSp modSp">
        <pc:chgData name="Jessica John Britto" userId="S::jessicajohnbritto@kgpian.iitkgp.ac.in::f7a26cdc-ca4f-4e6b-993c-192e5dc45a13" providerId="AD" clId="Web-{D5A7E290-9733-6AE0-CE5F-635728744EF9}" dt="2022-02-19T09:10:09.478" v="3" actId="1076"/>
        <pc:sldMkLst>
          <pc:docMk/>
          <pc:sldMk cId="1697283277" sldId="424"/>
        </pc:sldMkLst>
        <pc:spChg chg="add">
          <ac:chgData name="Jessica John Britto" userId="S::jessicajohnbritto@kgpian.iitkgp.ac.in::f7a26cdc-ca4f-4e6b-993c-192e5dc45a13" providerId="AD" clId="Web-{D5A7E290-9733-6AE0-CE5F-635728744EF9}" dt="2022-02-19T08:55:41.972" v="0"/>
          <ac:spMkLst>
            <pc:docMk/>
            <pc:sldMk cId="1697283277" sldId="424"/>
            <ac:spMk id="2" creationId="{BC8617AB-D2DC-4B35-879E-758338CC1663}"/>
          </ac:spMkLst>
        </pc:spChg>
        <pc:spChg chg="add mod">
          <ac:chgData name="Jessica John Britto" userId="S::jessicajohnbritto@kgpian.iitkgp.ac.in::f7a26cdc-ca4f-4e6b-993c-192e5dc45a13" providerId="AD" clId="Web-{D5A7E290-9733-6AE0-CE5F-635728744EF9}" dt="2022-02-19T09:10:09.478" v="3" actId="1076"/>
          <ac:spMkLst>
            <pc:docMk/>
            <pc:sldMk cId="1697283277" sldId="424"/>
            <ac:spMk id="3" creationId="{CEBBC13B-C0E3-4897-9C8E-51AA1D2E6A2A}"/>
          </ac:spMkLst>
        </pc:spChg>
      </pc:sldChg>
    </pc:docChg>
  </pc:docChgLst>
  <pc:docChgLst>
    <pc:chgData name="Satyam Sharma" userId="S::satyamcrj@iitkgp.ac.in::2c15e617-19bc-41f0-987b-410a47391659" providerId="AD" clId="Web-{B678B3D1-E755-4800-A4DA-1A3525BA44DC}"/>
    <pc:docChg chg="modSld">
      <pc:chgData name="Satyam Sharma" userId="S::satyamcrj@iitkgp.ac.in::2c15e617-19bc-41f0-987b-410a47391659" providerId="AD" clId="Web-{B678B3D1-E755-4800-A4DA-1A3525BA44DC}" dt="2022-02-20T13:07:20.887" v="0"/>
      <pc:docMkLst>
        <pc:docMk/>
      </pc:docMkLst>
      <pc:sldChg chg="delSp">
        <pc:chgData name="Satyam Sharma" userId="S::satyamcrj@iitkgp.ac.in::2c15e617-19bc-41f0-987b-410a47391659" providerId="AD" clId="Web-{B678B3D1-E755-4800-A4DA-1A3525BA44DC}" dt="2022-02-20T13:07:20.887" v="0"/>
        <pc:sldMkLst>
          <pc:docMk/>
          <pc:sldMk cId="1697283277" sldId="424"/>
        </pc:sldMkLst>
        <pc:spChg chg="del">
          <ac:chgData name="Satyam Sharma" userId="S::satyamcrj@iitkgp.ac.in::2c15e617-19bc-41f0-987b-410a47391659" providerId="AD" clId="Web-{B678B3D1-E755-4800-A4DA-1A3525BA44DC}" dt="2022-02-20T13:07:20.887" v="0"/>
          <ac:spMkLst>
            <pc:docMk/>
            <pc:sldMk cId="1697283277" sldId="424"/>
            <ac:spMk id="2" creationId="{BC8617AB-D2DC-4B35-879E-758338CC1663}"/>
          </ac:spMkLst>
        </pc:spChg>
      </pc:sldChg>
    </pc:docChg>
  </pc:docChgLst>
  <pc:docChgLst>
    <pc:chgData name="Jessica John Britto" userId="S::jessicajohnbritto@kgpian.iitkgp.ac.in::f7a26cdc-ca4f-4e6b-993c-192e5dc45a13" providerId="AD" clId="Web-{52B93ADF-CD32-B787-192B-A5F16BB3D3D3}"/>
    <pc:docChg chg="modSld">
      <pc:chgData name="Jessica John Britto" userId="S::jessicajohnbritto@kgpian.iitkgp.ac.in::f7a26cdc-ca4f-4e6b-993c-192e5dc45a13" providerId="AD" clId="Web-{52B93ADF-CD32-B787-192B-A5F16BB3D3D3}" dt="2022-02-19T14:24:32.241" v="0" actId="20577"/>
      <pc:docMkLst>
        <pc:docMk/>
      </pc:docMkLst>
      <pc:sldChg chg="modSp">
        <pc:chgData name="Jessica John Britto" userId="S::jessicajohnbritto@kgpian.iitkgp.ac.in::f7a26cdc-ca4f-4e6b-993c-192e5dc45a13" providerId="AD" clId="Web-{52B93ADF-CD32-B787-192B-A5F16BB3D3D3}" dt="2022-02-19T14:24:32.241" v="0" actId="20577"/>
        <pc:sldMkLst>
          <pc:docMk/>
          <pc:sldMk cId="84991548" sldId="458"/>
        </pc:sldMkLst>
        <pc:spChg chg="mod">
          <ac:chgData name="Jessica John Britto" userId="S::jessicajohnbritto@kgpian.iitkgp.ac.in::f7a26cdc-ca4f-4e6b-993c-192e5dc45a13" providerId="AD" clId="Web-{52B93ADF-CD32-B787-192B-A5F16BB3D3D3}" dt="2022-02-19T14:24:32.241" v="0" actId="20577"/>
          <ac:spMkLst>
            <pc:docMk/>
            <pc:sldMk cId="84991548" sldId="458"/>
            <ac:spMk id="91139" creationId="{00000000-0000-0000-0000-000000000000}"/>
          </ac:spMkLst>
        </pc:spChg>
      </pc:sldChg>
    </pc:docChg>
  </pc:docChgLst>
  <pc:docChgLst>
    <pc:chgData name="Kumar Tanmay" userId="S::kr.tanmay147@iitkgp.ac.in::1f099cc9-8a4f-4f75-9901-43bda3d81519" providerId="AD" clId="Web-{F825FC8C-D7B1-469C-AFB7-924896FF8422}"/>
    <pc:docChg chg="modSld">
      <pc:chgData name="Kumar Tanmay" userId="S::kr.tanmay147@iitkgp.ac.in::1f099cc9-8a4f-4f75-9901-43bda3d81519" providerId="AD" clId="Web-{F825FC8C-D7B1-469C-AFB7-924896FF8422}" dt="2022-02-16T10:23:19.441" v="1"/>
      <pc:docMkLst>
        <pc:docMk/>
      </pc:docMkLst>
      <pc:sldChg chg="addSp delSp">
        <pc:chgData name="Kumar Tanmay" userId="S::kr.tanmay147@iitkgp.ac.in::1f099cc9-8a4f-4f75-9901-43bda3d81519" providerId="AD" clId="Web-{F825FC8C-D7B1-469C-AFB7-924896FF8422}" dt="2022-02-16T10:23:19.441" v="1"/>
        <pc:sldMkLst>
          <pc:docMk/>
          <pc:sldMk cId="211582979" sldId="437"/>
        </pc:sldMkLst>
        <pc:spChg chg="add del">
          <ac:chgData name="Kumar Tanmay" userId="S::kr.tanmay147@iitkgp.ac.in::1f099cc9-8a4f-4f75-9901-43bda3d81519" providerId="AD" clId="Web-{F825FC8C-D7B1-469C-AFB7-924896FF8422}" dt="2022-02-16T10:23:19.441" v="1"/>
          <ac:spMkLst>
            <pc:docMk/>
            <pc:sldMk cId="211582979" sldId="437"/>
            <ac:spMk id="3" creationId="{6CAFE397-453B-4EAC-B67C-6B4D74429D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3F802-E59E-4480-AB12-5A0E8FB0976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F7154E-FE2C-4094-9169-5F6DACF2D8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593648-B6B4-48DF-B44C-E3693731EC7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9BA58-2EF6-4CF0-B254-DF8BFD9A32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8CDA7-E52B-494C-B389-F38CB4400DB8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15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4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2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2/20/2022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3860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959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7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/>
              <a:t>Jiaul Paik, IIT </a:t>
            </a:r>
            <a:r>
              <a:rPr lang="en-IN" err="1"/>
              <a:t>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258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2/20/2022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527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42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819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2/20/2022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519061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230368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383112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000">
                <a:latin typeface="Century Schoolbook" panose="02040604050505020304" pitchFamily="18" charset="0"/>
              </a:rPr>
              <a:t>IIT </a:t>
            </a:r>
            <a:r>
              <a:rPr lang="en-IN" sz="3000" err="1">
                <a:latin typeface="Century Schoolbook" panose="02040604050505020304" pitchFamily="18" charset="0"/>
              </a:rPr>
              <a:t>Kharagpur</a:t>
            </a:r>
            <a:endParaRPr lang="en-IN" sz="3000">
              <a:latin typeface="Century Schoolbook" panose="02040604050505020304" pitchFamily="18" charset="0"/>
            </a:endParaRPr>
          </a:p>
          <a:p>
            <a:r>
              <a:rPr lang="en-IN" sz="3200">
                <a:latin typeface="Century Schoolbook" panose="02040604050505020304" pitchFamily="18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338568" y="152384"/>
            <a:ext cx="6528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kern="0">
                <a:solidFill>
                  <a:srgbClr val="000000"/>
                </a:solidFill>
                <a:latin typeface="Gill Sans"/>
                <a:cs typeface="Gill Sans"/>
              </a:rPr>
              <a:t>Logical View: data processing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87" y="1057266"/>
            <a:ext cx="4475993" cy="5094908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20" idx="1"/>
          </p:cNvCxnSpPr>
          <p:nvPr/>
        </p:nvCxnSpPr>
        <p:spPr bwMode="auto">
          <a:xfrm flipV="1">
            <a:off x="7710854" y="2198077"/>
            <a:ext cx="1354015" cy="263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64869" y="201341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Splitting job</a:t>
            </a:r>
          </a:p>
        </p:txBody>
      </p:sp>
      <p:cxnSp>
        <p:nvCxnSpPr>
          <p:cNvPr id="322" name="Straight Arrow Connector 321"/>
          <p:cNvCxnSpPr>
            <a:endCxn id="323" idx="1"/>
          </p:cNvCxnSpPr>
          <p:nvPr/>
        </p:nvCxnSpPr>
        <p:spPr bwMode="auto">
          <a:xfrm flipV="1">
            <a:off x="7710854" y="3154223"/>
            <a:ext cx="1354015" cy="263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9064869" y="29695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Intermediate combining</a:t>
            </a:r>
          </a:p>
        </p:txBody>
      </p:sp>
      <p:cxnSp>
        <p:nvCxnSpPr>
          <p:cNvPr id="324" name="Straight Arrow Connector 323"/>
          <p:cNvCxnSpPr>
            <a:endCxn id="325" idx="1"/>
          </p:cNvCxnSpPr>
          <p:nvPr/>
        </p:nvCxnSpPr>
        <p:spPr bwMode="auto">
          <a:xfrm>
            <a:off x="7315200" y="5418991"/>
            <a:ext cx="183173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9146930" y="5234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Final combining</a:t>
            </a:r>
          </a:p>
        </p:txBody>
      </p:sp>
    </p:spTree>
    <p:extLst>
      <p:ext uri="{BB962C8B-B14F-4D97-AF65-F5344CB8AC3E}">
        <p14:creationId xmlns:p14="http://schemas.microsoft.com/office/powerpoint/2010/main" val="32083270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895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2908300" y="33051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895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2908300" y="35337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895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2908300" y="37623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2895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2908300" y="39909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2895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2908300" y="42195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4038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4135439" y="3062289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4038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4135439" y="3900489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4038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4135439" y="4738689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7315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7412039" y="3521076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7315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7412039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5715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5811838" y="2224089"/>
            <a:ext cx="65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Master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5638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5748339" y="1217614"/>
            <a:ext cx="77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User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Program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8839200" y="3443289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8837614" y="3429001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8839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8839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5943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6096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5943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6096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5943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6096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3505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3492500" y="3362326"/>
            <a:ext cx="668338" cy="309563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3492500" y="4129089"/>
            <a:ext cx="668338" cy="585787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3505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3505200" y="4200526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4876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4876800" y="4037014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4876800" y="4875214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8153401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8153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6248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6248400" y="4038601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6248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6248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6248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6248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5943601" y="19431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5056982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6534945" y="2420145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6096001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(1) submit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4876801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(2) schedule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6266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(2) schedule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3514726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4876800" y="3776664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6086476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8147050" y="3395664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2895601" y="5267326"/>
            <a:ext cx="620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Input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4141789" y="5267326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Map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5278438" y="5267326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Intermediate files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7458075" y="5267326"/>
            <a:ext cx="83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Reduce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8839200" y="5267326"/>
            <a:ext cx="769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1524000" y="6611939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Adapted from (Dean and </a:t>
            </a:r>
            <a:r>
              <a:rPr lang="en-US" sz="1000" err="1">
                <a:solidFill>
                  <a:srgbClr val="000000"/>
                </a:solidFill>
                <a:latin typeface="Arial" charset="0"/>
              </a:rPr>
              <a:t>Ghemawat</a:t>
            </a:r>
            <a:r>
              <a:rPr lang="en-US" sz="1000">
                <a:solidFill>
                  <a:srgbClr val="000000"/>
                </a:solidFill>
                <a:latin typeface="Arial" charset="0"/>
              </a:rPr>
              <a:t>, OSDI 2004)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62920" y="152401"/>
            <a:ext cx="260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Physical View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932849" y="5887969"/>
            <a:ext cx="1119554" cy="6762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>
                <a:latin typeface="Arial" charset="0"/>
              </a:rPr>
              <a:t>Split phase</a:t>
            </a:r>
            <a:endParaRPr kumimoji="0" lang="en-IN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159873" y="5916371"/>
            <a:ext cx="1474176" cy="6762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>
                <a:latin typeface="Arial" charset="0"/>
              </a:rPr>
              <a:t>combine  phase</a:t>
            </a:r>
            <a:endParaRPr kumimoji="0" lang="en-IN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248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248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114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81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7239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124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4038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5067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6096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5295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6324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7353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3276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276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276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3546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3280203" y="4610102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3394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3813603" y="4608514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3927902" y="4722815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4537502" y="453866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276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r>
              <a:rPr lang="en-US" sz="1200" b="1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124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worker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334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5334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5604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5337603" y="4610102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5451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5871003" y="4608514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5985302" y="4722815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6594902" y="453866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5334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r>
              <a:rPr lang="en-US" sz="1200" b="1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181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worker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391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7391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7391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7661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8195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7395003" y="4610102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7509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7928403" y="4608514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8042702" y="4722815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8652302" y="453866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7391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r>
              <a:rPr lang="en-US" sz="1200" b="1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7239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worker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114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namenode</a:t>
            </a: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(NN)</a:t>
            </a: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4114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4267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namenode</a:t>
            </a:r>
            <a:r>
              <a:rPr lang="en-US" sz="1200" b="1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6248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(JT)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400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sz="1200" b="1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152400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>
                <a:solidFill>
                  <a:srgbClr val="000000"/>
                </a:solidFill>
                <a:latin typeface="Gill Sans"/>
                <a:cs typeface="Gill Sans"/>
              </a:rPr>
              <a:t>Putting everything together</a:t>
            </a:r>
            <a:r>
              <a:rPr lang="mr-IN" sz="3600" ker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3600" kern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0045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2223" y="166946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>
                <a:solidFill>
                  <a:srgbClr val="000000"/>
                </a:solidFill>
                <a:latin typeface="Gill Sans"/>
                <a:cs typeface="Gill Sans"/>
              </a:rPr>
              <a:t>Basic Cluster Components in Hadoop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7334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err="1">
                <a:solidFill>
                  <a:srgbClr val="000000"/>
                </a:solidFill>
                <a:latin typeface="Gill Sans"/>
                <a:cs typeface="Gill Sans"/>
              </a:rPr>
              <a:t>Namenode</a:t>
            </a: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 (NN)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1144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Master for HDFS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8862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On </a:t>
            </a:r>
            <a:r>
              <a:rPr lang="en-US" sz="2400" i="1" kern="0">
                <a:solidFill>
                  <a:srgbClr val="000000"/>
                </a:solidFill>
                <a:latin typeface="Gill Sans"/>
                <a:cs typeface="Gill Sans"/>
              </a:rPr>
              <a:t>each</a:t>
            </a: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 of the worker machines: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26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err="1">
                <a:solidFill>
                  <a:srgbClr val="0070C0"/>
                </a:solidFill>
                <a:latin typeface="Gill Sans"/>
                <a:cs typeface="Gill Sans"/>
              </a:rPr>
              <a:t>Tasktracker</a:t>
            </a: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 (TT): contains multiple task slots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err="1">
                <a:solidFill>
                  <a:srgbClr val="0070C0"/>
                </a:solidFill>
                <a:latin typeface="Gill Sans"/>
                <a:cs typeface="Gill Sans"/>
              </a:rPr>
              <a:t>Datanode</a:t>
            </a: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 (DN): serves HDFS data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26478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err="1">
                <a:solidFill>
                  <a:srgbClr val="000000"/>
                </a:solidFill>
                <a:latin typeface="Gill Sans"/>
                <a:cs typeface="Gill Sans"/>
              </a:rPr>
              <a:t>Jobtracker</a:t>
            </a: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 (JT)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3028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Coordinator for MapReduce jobs</a:t>
            </a:r>
          </a:p>
        </p:txBody>
      </p:sp>
    </p:spTree>
    <p:extLst>
      <p:ext uri="{BB962C8B-B14F-4D97-AF65-F5344CB8AC3E}">
        <p14:creationId xmlns:p14="http://schemas.microsoft.com/office/powerpoint/2010/main" val="11494624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900" y="3035560"/>
            <a:ext cx="8535725" cy="541214"/>
          </a:xfrm>
        </p:spPr>
        <p:txBody>
          <a:bodyPr/>
          <a:lstStyle/>
          <a:p>
            <a:r>
              <a:rPr lang="en-US" sz="4000" b="1">
                <a:solidFill>
                  <a:srgbClr val="00B050"/>
                </a:solidFill>
              </a:rPr>
              <a:t>Map-Reduce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68055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52400"/>
            <a:ext cx="9265920" cy="609600"/>
          </a:xfrm>
        </p:spPr>
        <p:txBody>
          <a:bodyPr>
            <a:noAutofit/>
          </a:bodyPr>
          <a:lstStyle/>
          <a:p>
            <a:r>
              <a:rPr lang="en-US" sz="3200"/>
              <a:t> Example Problem: Counting Words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200" y="1046584"/>
            <a:ext cx="9875520" cy="5486400"/>
          </a:xfrm>
        </p:spPr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8"/>
            <a:endParaRPr lang="en-US"/>
          </a:p>
          <a:p>
            <a:r>
              <a:rPr lang="en-US"/>
              <a:t>Sample application</a:t>
            </a:r>
          </a:p>
          <a:p>
            <a:pPr lvl="1"/>
            <a:endParaRPr lang="en-US"/>
          </a:p>
          <a:p>
            <a:pPr lvl="1"/>
            <a:r>
              <a:rPr lang="en-US" b="0"/>
              <a:t>Result ranking, Language model</a:t>
            </a:r>
          </a:p>
          <a:p>
            <a:endParaRPr lang="en-US"/>
          </a:p>
          <a:p>
            <a:r>
              <a:rPr lang="en-US" sz="2400">
                <a:solidFill>
                  <a:srgbClr val="00B0F0"/>
                </a:solidFill>
              </a:rPr>
              <a:t>How can you solve this using a single machine?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5027" y="1219200"/>
            <a:ext cx="8668139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8100" algn="just"/>
            <a:r>
              <a:rPr lang="en-US" sz="2800">
                <a:solidFill>
                  <a:srgbClr val="000000"/>
                </a:solidFill>
                <a:latin typeface="Arial"/>
              </a:rPr>
              <a:t>We have a huge text document and count the number of times each distinct word appears in the file</a:t>
            </a:r>
          </a:p>
        </p:txBody>
      </p:sp>
    </p:spTree>
    <p:extLst>
      <p:ext uri="{BB962C8B-B14F-4D97-AF65-F5344CB8AC3E}">
        <p14:creationId xmlns:p14="http://schemas.microsoft.com/office/powerpoint/2010/main" val="24313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04801"/>
            <a:ext cx="9875520" cy="533401"/>
          </a:xfrm>
        </p:spPr>
        <p:txBody>
          <a:bodyPr>
            <a:noAutofit/>
          </a:bodyPr>
          <a:lstStyle/>
          <a:p>
            <a:r>
              <a:rPr lang="en-US" sz="3200"/>
              <a:t>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990600"/>
            <a:ext cx="996696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Case 1: 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File too large for memory, but all &lt;word, count&gt; pairs fit in memory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You can create a big string array OR you can create  a hash table</a:t>
            </a:r>
          </a:p>
          <a:p>
            <a:pPr lvl="6"/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76201"/>
            <a:ext cx="9875520" cy="609601"/>
          </a:xfrm>
        </p:spPr>
        <p:txBody>
          <a:bodyPr>
            <a:noAutofit/>
          </a:bodyPr>
          <a:lstStyle/>
          <a:p>
            <a:r>
              <a:rPr lang="en-US" sz="3200"/>
              <a:t>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762000"/>
            <a:ext cx="9875520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Case 2:  </a:t>
            </a:r>
            <a:r>
              <a:rPr lang="en-US" sz="2200">
                <a:solidFill>
                  <a:schemeClr val="bg1"/>
                </a:solidFill>
              </a:rPr>
              <a:t>All &lt;word, count&gt; pairs do not fit in memory, but fit into disk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 possible approach (write computer programs/functions for each step)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1701895" lvl="7" indent="-4572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Break the text document into sequence of words</a:t>
            </a:r>
          </a:p>
          <a:p>
            <a:pPr marL="1701895" lvl="7" indent="-457200">
              <a:buFont typeface="+mj-lt"/>
              <a:buAutoNum type="arabicPeriod"/>
            </a:pPr>
            <a:endParaRPr lang="en-US" sz="2000">
              <a:solidFill>
                <a:schemeClr val="bg1"/>
              </a:solidFill>
            </a:endParaRPr>
          </a:p>
          <a:p>
            <a:pPr marL="1701895" lvl="7" indent="-457200">
              <a:buFont typeface="+mj-lt"/>
              <a:buAutoNum type="arabicPeriod"/>
            </a:pPr>
            <a:endParaRPr lang="en-US" sz="2000">
              <a:solidFill>
                <a:schemeClr val="bg1"/>
              </a:solidFill>
            </a:endParaRPr>
          </a:p>
          <a:p>
            <a:pPr marL="1701895" lvl="7" indent="-4572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Sort the words</a:t>
            </a:r>
          </a:p>
          <a:p>
            <a:pPr marL="1485900" lvl="3" indent="0">
              <a:buNone/>
            </a:pPr>
            <a:r>
              <a:rPr lang="en-US" sz="2000" b="0">
                <a:solidFill>
                  <a:schemeClr val="bg1"/>
                </a:solidFill>
              </a:rPr>
              <a:t>   (this will bring the same words together)</a:t>
            </a:r>
          </a:p>
          <a:p>
            <a:pPr marL="1485900" lvl="3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1244695" lvl="7" indent="0">
              <a:buNone/>
            </a:pPr>
            <a:r>
              <a:rPr lang="en-US" sz="2000">
                <a:solidFill>
                  <a:schemeClr val="bg1"/>
                </a:solidFill>
              </a:rPr>
              <a:t>3.   Count the frequencies in a single pass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b="1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B0F0"/>
                </a:solidFill>
              </a:rPr>
              <a:t>This captures the essence of Map-Reduce model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39200" y="2362200"/>
            <a:ext cx="20574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  <a:latin typeface="Arial"/>
              </a:rPr>
              <a:t>getWords</a:t>
            </a:r>
            <a:r>
              <a:rPr lang="en-US">
                <a:solidFill>
                  <a:srgbClr val="000000"/>
                </a:solidFill>
                <a:latin typeface="Arial"/>
              </a:rPr>
              <a:t>(</a:t>
            </a:r>
            <a:r>
              <a:rPr lang="en-US" err="1">
                <a:solidFill>
                  <a:srgbClr val="000000"/>
                </a:solidFill>
                <a:latin typeface="Arial"/>
              </a:rPr>
              <a:t>textFile</a:t>
            </a:r>
            <a:r>
              <a:rPr lang="en-US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0960" y="3352800"/>
            <a:ext cx="186944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sort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0960" y="4191000"/>
            <a:ext cx="186944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count</a:t>
            </a:r>
          </a:p>
        </p:txBody>
      </p:sp>
      <p:sp>
        <p:nvSpPr>
          <p:cNvPr id="8" name="Down Arrow 7"/>
          <p:cNvSpPr/>
          <p:nvPr/>
        </p:nvSpPr>
        <p:spPr>
          <a:xfrm>
            <a:off x="9735274" y="2819400"/>
            <a:ext cx="24384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9763760" y="3677540"/>
            <a:ext cx="243840" cy="513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6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9875520" cy="541214"/>
          </a:xfrm>
        </p:spPr>
        <p:txBody>
          <a:bodyPr/>
          <a:lstStyle/>
          <a:p>
            <a:r>
              <a:rPr lang="en-US" sz="3200"/>
              <a:t>Map-Reduce: In a Nutshell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8242" y="1295400"/>
            <a:ext cx="798575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 indent="0">
              <a:buNone/>
            </a:pPr>
            <a:r>
              <a:rPr lang="en-US" b="1" err="1">
                <a:latin typeface="Courier New" pitchFamily="49" charset="0"/>
              </a:rPr>
              <a:t>getWords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 err="1">
                <a:latin typeface="Courier New" pitchFamily="49" charset="0"/>
              </a:rPr>
              <a:t>dataFile</a:t>
            </a:r>
            <a:r>
              <a:rPr lang="en-US" b="1">
                <a:latin typeface="Courier New" pitchFamily="49" charset="0"/>
              </a:rPr>
              <a:t>)    sort    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360" y="2438400"/>
            <a:ext cx="390144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>
                <a:solidFill>
                  <a:srgbClr val="000000"/>
                </a:solidFill>
                <a:latin typeface="Arial"/>
              </a:rPr>
              <a:t>Map</a:t>
            </a:r>
          </a:p>
          <a:p>
            <a:pPr marL="0" lvl="1" algn="just"/>
            <a:r>
              <a:rPr lang="en-US">
                <a:solidFill>
                  <a:srgbClr val="000000"/>
                </a:solidFill>
                <a:latin typeface="Arial"/>
              </a:rPr>
              <a:t>extract something you care about (here word and count)</a:t>
            </a:r>
          </a:p>
          <a:p>
            <a:pPr algn="just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1920" y="2438400"/>
            <a:ext cx="2438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>
                <a:solidFill>
                  <a:srgbClr val="000000"/>
                </a:solidFill>
                <a:latin typeface="Arial"/>
              </a:rPr>
              <a:t>Group by key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Arial"/>
              </a:rPr>
              <a:t>   (sort and shuffle)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8000" y="2438400"/>
            <a:ext cx="308864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>
                <a:solidFill>
                  <a:srgbClr val="000000"/>
                </a:solidFill>
                <a:latin typeface="Arial"/>
              </a:rPr>
              <a:t>Reduce</a:t>
            </a:r>
          </a:p>
          <a:p>
            <a:pPr marL="0" lvl="1" algn="just"/>
            <a:r>
              <a:rPr lang="en-US" sz="1600" b="1">
                <a:solidFill>
                  <a:srgbClr val="000000"/>
                </a:solidFill>
                <a:latin typeface="Arial"/>
              </a:rPr>
              <a:t>   </a:t>
            </a:r>
            <a:r>
              <a:rPr lang="en-US">
                <a:solidFill>
                  <a:srgbClr val="000000"/>
                </a:solidFill>
                <a:latin typeface="Arial"/>
              </a:rPr>
              <a:t>Aggregate, summarize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57120" y="1677110"/>
            <a:ext cx="487680" cy="761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7924800" y="1752600"/>
            <a:ext cx="174752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4362" y="1752600"/>
            <a:ext cx="0" cy="67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3100" y="4648200"/>
            <a:ext cx="79323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>
                <a:solidFill>
                  <a:srgbClr val="FFFFFF"/>
                </a:solidFill>
                <a:latin typeface="Arial"/>
              </a:rPr>
              <a:t>Summary</a:t>
            </a:r>
          </a:p>
          <a:p>
            <a:pPr algn="just"/>
            <a:endParaRPr lang="en-US" sz="2000" b="1">
              <a:solidFill>
                <a:srgbClr val="FFFFFF"/>
              </a:solidFill>
              <a:latin typeface="Arial"/>
            </a:endParaRPr>
          </a:p>
          <a:p>
            <a:pPr marL="792700" lvl="1" indent="-457200" algn="just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Structure remains the same</a:t>
            </a:r>
          </a:p>
          <a:p>
            <a:pPr marL="792700" lvl="1" indent="-457200" algn="just">
              <a:buFont typeface="+mj-lt"/>
              <a:buAutoNum type="arabicPeriod"/>
            </a:pPr>
            <a:endParaRPr lang="en-US" sz="2000">
              <a:solidFill>
                <a:srgbClr val="FFFFFF"/>
              </a:solidFill>
              <a:latin typeface="Arial"/>
            </a:endParaRPr>
          </a:p>
          <a:p>
            <a:pPr marL="792700" lvl="1" indent="-457200" algn="just">
              <a:buFont typeface="+mj-lt"/>
              <a:buAutoNum type="arabicPeriod"/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Map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and </a:t>
            </a:r>
            <a:r>
              <a:rPr lang="en-US" sz="2000" b="1">
                <a:solidFill>
                  <a:srgbClr val="FFFFFF"/>
                </a:solidFill>
                <a:latin typeface="Arial"/>
              </a:rPr>
              <a:t>Reduce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to be defined by the user to fit the problem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151120" y="1434084"/>
            <a:ext cx="487680" cy="2423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751320" y="1434084"/>
            <a:ext cx="487680" cy="2423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6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320" y="228600"/>
            <a:ext cx="9875520" cy="541214"/>
          </a:xfrm>
        </p:spPr>
        <p:txBody>
          <a:bodyPr/>
          <a:lstStyle/>
          <a:p>
            <a:r>
              <a:rPr lang="en-US" sz="3200" err="1"/>
              <a:t>MapReduce</a:t>
            </a:r>
            <a:r>
              <a:rPr lang="en-US" sz="3200"/>
              <a:t>: The </a:t>
            </a:r>
            <a:r>
              <a:rPr lang="en-US" sz="3200">
                <a:solidFill>
                  <a:schemeClr val="bg1"/>
                </a:solidFill>
              </a:rPr>
              <a:t>Map</a:t>
            </a:r>
            <a:r>
              <a:rPr lang="en-US" sz="3200"/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2032000" y="3810000"/>
            <a:ext cx="130048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c2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f2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4632960" y="2514600"/>
            <a:ext cx="178816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Arial"/>
                  </a:rPr>
                  <a:t>k1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Arial"/>
                  </a:rPr>
                  <a:t>v1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Arial"/>
                  </a:rPr>
                  <a:t>k2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latin typeface="Arial"/>
                  </a:rPr>
                  <a:t>v2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3495040" y="2895600"/>
            <a:ext cx="8128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2032000" y="3124200"/>
            <a:ext cx="130048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c1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f1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1950720" y="5257800"/>
            <a:ext cx="130048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c3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f3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2308017" y="44196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4632960" y="3886200"/>
            <a:ext cx="178816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v3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3495040" y="3657600"/>
            <a:ext cx="8128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1703293" y="1438825"/>
            <a:ext cx="30444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Input key-value pairs</a:t>
            </a:r>
          </a:p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(file name and its content)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4841784" y="1438825"/>
            <a:ext cx="338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Intermediate key-value pairs</a:t>
            </a:r>
          </a:p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(word and count)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4958081" y="44958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4714240" y="5181600"/>
            <a:ext cx="73152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k4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5445760" y="5181600"/>
            <a:ext cx="105664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v4</a:t>
            </a: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3505200" y="5105400"/>
            <a:ext cx="812800" cy="609600"/>
            <a:chOff x="1104" y="1296"/>
            <a:chExt cx="480" cy="384"/>
          </a:xfrm>
        </p:grpSpPr>
        <p:sp>
          <p:nvSpPr>
            <p:cNvPr id="3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2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21" y="2259623"/>
            <a:ext cx="9875520" cy="1693987"/>
          </a:xfrm>
        </p:spPr>
        <p:txBody>
          <a:bodyPr>
            <a:noAutofit/>
          </a:bodyPr>
          <a:lstStyle/>
          <a:p>
            <a:pPr algn="ctr"/>
            <a:br>
              <a:rPr lang="en-US" sz="3200">
                <a:solidFill>
                  <a:srgbClr val="00B050"/>
                </a:solidFill>
              </a:rPr>
            </a:br>
            <a:r>
              <a:rPr lang="en-US" sz="3200">
                <a:solidFill>
                  <a:srgbClr val="00B050"/>
                </a:solidFill>
              </a:rPr>
              <a:t>Recap</a:t>
            </a:r>
            <a:br>
              <a:rPr lang="en-US" sz="3200">
                <a:solidFill>
                  <a:srgbClr val="00B050"/>
                </a:solidFill>
              </a:rPr>
            </a:br>
            <a:r>
              <a:rPr lang="en-US" sz="3200">
                <a:solidFill>
                  <a:srgbClr val="00B050"/>
                </a:solidFill>
              </a:rPr>
              <a:t>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1158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304800"/>
            <a:ext cx="9875520" cy="541214"/>
          </a:xfrm>
        </p:spPr>
        <p:txBody>
          <a:bodyPr/>
          <a:lstStyle/>
          <a:p>
            <a:r>
              <a:rPr lang="en-US" sz="3200" err="1"/>
              <a:t>MapReduce</a:t>
            </a:r>
            <a:r>
              <a:rPr lang="en-US" sz="3200"/>
              <a:t>: The </a:t>
            </a:r>
            <a:r>
              <a:rPr lang="en-US" sz="3200">
                <a:solidFill>
                  <a:schemeClr val="bg1"/>
                </a:solidFill>
              </a:rPr>
              <a:t>Reduce</a:t>
            </a:r>
            <a:r>
              <a:rPr lang="en-US" sz="3200">
                <a:solidFill>
                  <a:srgbClr val="C00000"/>
                </a:solidFill>
              </a:rPr>
              <a:t> </a:t>
            </a:r>
            <a:r>
              <a:rPr lang="en-US" sz="3200"/>
              <a:t>Step</a:t>
            </a:r>
          </a:p>
        </p:txBody>
      </p: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3808308" y="3087691"/>
            <a:ext cx="905933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3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Group</a:t>
              </a:r>
            </a:p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7559040" y="2362200"/>
            <a:ext cx="113792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 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7559040" y="2971800"/>
            <a:ext cx="113792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8778240" y="2514600"/>
            <a:ext cx="138176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607" name="AutoShape 39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109607" name="AutoShap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8778240" y="3124200"/>
            <a:ext cx="138176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613" name="AutoShape 45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109613" name="AutoShap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8859520" y="5105400"/>
            <a:ext cx="138176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616" name="AutoShape 48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>
            <p:sp>
              <p:nvSpPr>
                <p:cNvPr id="109616" name="AutoShap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9298097" y="42672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Arial"/>
              </a:rPr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4714240" y="1905000"/>
            <a:ext cx="292608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v4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k1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v1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k2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v2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v5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v3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</a:rPr>
                <a:t>v6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8371840" y="1676401"/>
            <a:ext cx="2194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7640320" y="5029200"/>
            <a:ext cx="1137920" cy="533400"/>
            <a:chOff x="3456" y="1296"/>
            <a:chExt cx="672" cy="336"/>
          </a:xfrm>
        </p:grpSpPr>
        <p:sp>
          <p:nvSpPr>
            <p:cNvPr id="50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Arial"/>
                </a:rPr>
                <a:t>reduce</a:t>
              </a:r>
            </a:p>
          </p:txBody>
        </p:sp>
      </p:grp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2079415" y="51054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k1</a:t>
            </a:r>
          </a:p>
        </p:txBody>
      </p: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2971574" y="5086884"/>
            <a:ext cx="566030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v6</a:t>
            </a:r>
          </a:p>
        </p:txBody>
      </p:sp>
      <p:sp>
        <p:nvSpPr>
          <p:cNvPr id="76" name="AutoShape 17"/>
          <p:cNvSpPr>
            <a:spLocks noChangeArrowheads="1"/>
          </p:cNvSpPr>
          <p:nvPr/>
        </p:nvSpPr>
        <p:spPr bwMode="auto">
          <a:xfrm>
            <a:off x="2032000" y="4038602"/>
            <a:ext cx="731520" cy="424543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k3</a:t>
            </a:r>
          </a:p>
        </p:txBody>
      </p:sp>
      <p:sp>
        <p:nvSpPr>
          <p:cNvPr id="77" name="AutoShape 18"/>
          <p:cNvSpPr>
            <a:spLocks noChangeArrowheads="1"/>
          </p:cNvSpPr>
          <p:nvPr/>
        </p:nvSpPr>
        <p:spPr bwMode="auto">
          <a:xfrm>
            <a:off x="2915923" y="4114802"/>
            <a:ext cx="684107" cy="333569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v4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2485817" y="364982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Arial"/>
              </a:rPr>
              <a:t>…</a:t>
            </a:r>
          </a:p>
        </p:txBody>
      </p:sp>
      <p:sp>
        <p:nvSpPr>
          <p:cNvPr id="79" name="AutoShape 21"/>
          <p:cNvSpPr>
            <a:spLocks noChangeArrowheads="1"/>
          </p:cNvSpPr>
          <p:nvPr/>
        </p:nvSpPr>
        <p:spPr bwMode="auto">
          <a:xfrm>
            <a:off x="1998135" y="2133602"/>
            <a:ext cx="731520" cy="424543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k1</a:t>
            </a:r>
          </a:p>
        </p:txBody>
      </p:sp>
      <p:sp>
        <p:nvSpPr>
          <p:cNvPr id="80" name="AutoShape 22"/>
          <p:cNvSpPr>
            <a:spLocks noChangeArrowheads="1"/>
          </p:cNvSpPr>
          <p:nvPr/>
        </p:nvSpPr>
        <p:spPr bwMode="auto">
          <a:xfrm>
            <a:off x="2897297" y="2163925"/>
            <a:ext cx="714587" cy="363894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v1</a:t>
            </a:r>
          </a:p>
        </p:txBody>
      </p:sp>
      <p:sp>
        <p:nvSpPr>
          <p:cNvPr id="82" name="AutoShape 25"/>
          <p:cNvSpPr>
            <a:spLocks noChangeArrowheads="1"/>
          </p:cNvSpPr>
          <p:nvPr/>
        </p:nvSpPr>
        <p:spPr bwMode="auto">
          <a:xfrm>
            <a:off x="2900684" y="2738826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v2</a:t>
            </a:r>
          </a:p>
        </p:txBody>
      </p:sp>
      <p:sp>
        <p:nvSpPr>
          <p:cNvPr id="85" name="AutoShape 10"/>
          <p:cNvSpPr>
            <a:spLocks noChangeArrowheads="1"/>
          </p:cNvSpPr>
          <p:nvPr/>
        </p:nvSpPr>
        <p:spPr bwMode="auto">
          <a:xfrm>
            <a:off x="2062484" y="2670175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k2</a:t>
            </a:r>
          </a:p>
        </p:txBody>
      </p:sp>
      <p:sp>
        <p:nvSpPr>
          <p:cNvPr id="86" name="AutoShape 25"/>
          <p:cNvSpPr>
            <a:spLocks noChangeArrowheads="1"/>
          </p:cNvSpPr>
          <p:nvPr/>
        </p:nvSpPr>
        <p:spPr bwMode="auto">
          <a:xfrm>
            <a:off x="2943015" y="4642239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v5</a:t>
            </a: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2104815" y="4573588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k2</a:t>
            </a:r>
          </a:p>
        </p:txBody>
      </p:sp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2032000" y="33528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k1</a:t>
            </a:r>
          </a:p>
        </p:txBody>
      </p:sp>
      <p:sp>
        <p:nvSpPr>
          <p:cNvPr id="89" name="AutoShape 22"/>
          <p:cNvSpPr>
            <a:spLocks noChangeArrowheads="1"/>
          </p:cNvSpPr>
          <p:nvPr/>
        </p:nvSpPr>
        <p:spPr bwMode="auto">
          <a:xfrm>
            <a:off x="2924158" y="3371850"/>
            <a:ext cx="566030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/>
              </a:rPr>
              <a:t>v3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1336584" y="1113872"/>
            <a:ext cx="338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  <a:p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(produced by Map step)</a:t>
            </a:r>
          </a:p>
        </p:txBody>
      </p:sp>
    </p:spTree>
    <p:extLst>
      <p:ext uri="{BB962C8B-B14F-4D97-AF65-F5344CB8AC3E}">
        <p14:creationId xmlns:p14="http://schemas.microsoft.com/office/powerpoint/2010/main" val="15574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9875520" cy="541214"/>
          </a:xfrm>
        </p:spPr>
        <p:txBody>
          <a:bodyPr/>
          <a:lstStyle/>
          <a:p>
            <a:r>
              <a:rPr lang="en-US" sz="3200"/>
              <a:t>Map-reduce: Word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5440" y="2362201"/>
            <a:ext cx="1706880" cy="3046633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Crew members at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44321" y="6183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3258" y="3352800"/>
            <a:ext cx="1706880" cy="28194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rgbClr val="FFFFFF"/>
              </a:solidFill>
              <a:latin typeface="Arial Body"/>
            </a:endParaRP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(the,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(crew,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(of,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(the,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(space,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(shuttle,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(endeavor,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(recently,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(returned, 1)</a:t>
            </a:r>
          </a:p>
          <a:p>
            <a:endParaRPr lang="en-US" sz="1100">
              <a:solidFill>
                <a:srgbClr val="FFFFFF"/>
              </a:solidFill>
              <a:latin typeface="Arial Body"/>
            </a:endParaRP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(to,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(earth,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(as, 1)</a:t>
            </a:r>
          </a:p>
          <a:p>
            <a:r>
              <a:rPr lang="en-US" sz="1100">
                <a:solidFill>
                  <a:srgbClr val="FFFFFF"/>
                </a:solidFill>
                <a:latin typeface="Arial Body"/>
              </a:rPr>
              <a:t>(</a:t>
            </a:r>
            <a:r>
              <a:rPr lang="en-US" sz="1100">
                <a:solidFill>
                  <a:srgbClr val="FFFFFF"/>
                </a:solidFill>
                <a:latin typeface="Arial Body"/>
                <a:cs typeface="Arial" pitchFamily="34" charset="0"/>
              </a:rPr>
              <a:t>ambassadors, 1</a:t>
            </a:r>
            <a:r>
              <a:rPr lang="en-US" sz="1100">
                <a:solidFill>
                  <a:srgbClr val="FFFFFF"/>
                </a:solidFill>
                <a:latin typeface="Arial Body"/>
              </a:rPr>
              <a:t>)</a:t>
            </a:r>
          </a:p>
          <a:p>
            <a:r>
              <a:rPr lang="en-US" sz="1100">
                <a:solidFill>
                  <a:srgbClr val="FFFFFF"/>
                </a:solidFill>
                <a:latin typeface="Arial"/>
              </a:rPr>
              <a:t>….</a:t>
            </a:r>
          </a:p>
          <a:p>
            <a:r>
              <a:rPr lang="en-US" sz="1100">
                <a:solidFill>
                  <a:srgbClr val="FFFFFF"/>
                </a:solidFill>
                <a:latin typeface="Arial"/>
              </a:rPr>
              <a:t>(crew, 1) </a:t>
            </a:r>
          </a:p>
          <a:p>
            <a:pPr algn="ctr"/>
            <a:r>
              <a:rPr lang="en-US" sz="1100">
                <a:solidFill>
                  <a:srgbClr val="FFFFFF"/>
                </a:solidFill>
                <a:latin typeface="Arial"/>
              </a:rPr>
              <a:t>……..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56538" y="3468469"/>
            <a:ext cx="1706880" cy="2703731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(crew,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(crew,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(space,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(shuttle,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(recently,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69818" y="3468469"/>
            <a:ext cx="170688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(crew, 2)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(space, 1)</a:t>
            </a:r>
          </a:p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(the, 3)</a:t>
            </a:r>
          </a:p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(shuttle,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(recently, 1)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43258" y="1828800"/>
            <a:ext cx="1706880" cy="13716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FFFF"/>
                </a:solidFill>
                <a:latin typeface="Arial"/>
              </a:rPr>
              <a:t>MAP:</a:t>
            </a:r>
          </a:p>
          <a:p>
            <a:r>
              <a:rPr lang="en-US">
                <a:solidFill>
                  <a:srgbClr val="FFFFFF"/>
                </a:solidFill>
                <a:latin typeface="Arial"/>
              </a:rPr>
              <a:t>Read input and produces a set of key-value pairs</a:t>
            </a:r>
            <a:endParaRPr lang="en-US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6538" y="1828800"/>
            <a:ext cx="1861862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FFFF"/>
                </a:solidFill>
                <a:latin typeface="Arial"/>
              </a:rPr>
              <a:t>Group by key: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Collect all pairs with same key</a:t>
            </a:r>
            <a:endParaRPr lang="en-US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69818" y="1828800"/>
            <a:ext cx="1907582" cy="1371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FFFF"/>
                </a:solidFill>
                <a:latin typeface="Arial"/>
              </a:rPr>
              <a:t>Reduce:</a:t>
            </a:r>
          </a:p>
          <a:p>
            <a:r>
              <a:rPr lang="en-US">
                <a:solidFill>
                  <a:srgbClr val="FFFFFF"/>
                </a:solidFill>
                <a:latin typeface="Arial"/>
              </a:rPr>
              <a:t>Collect all values belonging to the key and output</a:t>
            </a:r>
            <a:endParaRPr lang="en-US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38881" y="61838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13111" y="963050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40320" y="990601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88969" y="61838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52161" y="61838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8" name="Group 97"/>
          <p:cNvGrpSpPr/>
          <p:nvPr/>
        </p:nvGrpSpPr>
        <p:grpSpPr>
          <a:xfrm>
            <a:off x="5283200" y="3886200"/>
            <a:ext cx="24384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1463040" y="40386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63040" y="35052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258" y="49530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43258" y="5791200"/>
            <a:ext cx="17399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7956" y="3009900"/>
            <a:ext cx="399363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39532" y="3848100"/>
            <a:ext cx="387787" cy="1314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9532" y="5162550"/>
            <a:ext cx="387787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56538" y="44196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56538" y="52578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9818" y="4381499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9818" y="4889974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63418" y="39624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315200" y="46482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15200" y="55626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05120" y="963051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Handled by MR system</a:t>
            </a:r>
          </a:p>
        </p:txBody>
      </p:sp>
    </p:spTree>
    <p:extLst>
      <p:ext uri="{BB962C8B-B14F-4D97-AF65-F5344CB8AC3E}">
        <p14:creationId xmlns:p14="http://schemas.microsoft.com/office/powerpoint/2010/main" val="173536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  <p:bldP spid="65" grpId="0"/>
      <p:bldP spid="66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9875520" cy="541214"/>
          </a:xfrm>
        </p:spPr>
        <p:txBody>
          <a:bodyPr>
            <a:noAutofit/>
          </a:bodyPr>
          <a:lstStyle/>
          <a:p>
            <a:r>
              <a:rPr lang="en-US" sz="3200"/>
              <a:t>Word Count Using </a:t>
            </a:r>
            <a:r>
              <a:rPr lang="en-US" sz="3200" err="1"/>
              <a:t>MapReduce</a:t>
            </a:r>
            <a:r>
              <a:rPr lang="en-US" sz="3200"/>
              <a:t>: </a:t>
            </a:r>
            <a:r>
              <a:rPr lang="en-US" sz="3200" err="1"/>
              <a:t>Pseudocode</a:t>
            </a:r>
            <a:endParaRPr lang="en-US" sz="320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853440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map(key, value)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key:</a:t>
            </a:r>
            <a:r>
              <a:rPr lang="en-US" sz="2400">
                <a:solidFill>
                  <a:schemeClr val="bg1"/>
                </a:solidFill>
                <a:latin typeface="Adobe Caslon Pro" pitchFamily="18" charset="0"/>
                <a:cs typeface="Courier New" pitchFamily="49" charset="0"/>
              </a:rPr>
              <a:t> document name;   </a:t>
            </a:r>
            <a:r>
              <a:rPr lang="en-US" sz="2400" b="1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value:</a:t>
            </a:r>
            <a:r>
              <a:rPr lang="en-US" sz="2400">
                <a:solidFill>
                  <a:schemeClr val="bg1"/>
                </a:solidFill>
                <a:latin typeface="Adobe Caslon Pro" pitchFamily="18" charset="0"/>
                <a:cs typeface="Courier New" pitchFamily="49" charset="0"/>
              </a:rPr>
              <a:t> text of the document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>
                <a:solidFill>
                  <a:schemeClr val="bg1"/>
                </a:solidFill>
                <a:latin typeface="Bell MT" panose="02020503060305020303" pitchFamily="18" charset="0"/>
                <a:cs typeface="Courier New" pitchFamily="49" charset="0"/>
              </a:rPr>
              <a:t>for each word w in value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1"/>
                </a:solidFill>
                <a:latin typeface="Bell MT" panose="02020503060305020303" pitchFamily="18" charset="0"/>
                <a:cs typeface="Courier New" pitchFamily="49" charset="0"/>
              </a:rPr>
              <a:t>		emit(w, 1)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143000" y="3657600"/>
            <a:ext cx="10210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reduce(key, values)</a:t>
            </a:r>
          </a:p>
          <a:p>
            <a:r>
              <a:rPr lang="en-US" sz="24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key:</a:t>
            </a:r>
            <a:r>
              <a:rPr lang="en-US" sz="2400">
                <a:solidFill>
                  <a:srgbClr val="FFFFFF"/>
                </a:solidFill>
                <a:latin typeface="Adobe Caslon Pro" pitchFamily="18" charset="0"/>
                <a:cs typeface="Courier New" pitchFamily="49" charset="0"/>
              </a:rPr>
              <a:t> a word;   </a:t>
            </a:r>
            <a:r>
              <a:rPr lang="en-US" sz="2400" b="1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value:</a:t>
            </a:r>
            <a:r>
              <a:rPr lang="en-US" sz="2400">
                <a:solidFill>
                  <a:srgbClr val="FFFFFF"/>
                </a:solidFill>
                <a:latin typeface="Adobe Caslon Pro" pitchFamily="18" charset="0"/>
                <a:cs typeface="Courier New" pitchFamily="49" charset="0"/>
              </a:rPr>
              <a:t> set of counts values for a word</a:t>
            </a:r>
          </a:p>
          <a:p>
            <a:r>
              <a:rPr lang="en-US" sz="2400">
                <a:solidFill>
                  <a:srgbClr val="FFFFFF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result = 0</a:t>
            </a:r>
          </a:p>
          <a:p>
            <a:r>
              <a:rPr lang="en-US" sz="240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	for each count v in values:</a:t>
            </a:r>
          </a:p>
          <a:p>
            <a:r>
              <a:rPr lang="en-US" sz="240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		result += v</a:t>
            </a:r>
          </a:p>
          <a:p>
            <a:r>
              <a:rPr lang="en-US" sz="240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	emit(key, result)</a:t>
            </a:r>
          </a:p>
        </p:txBody>
      </p:sp>
    </p:spTree>
    <p:extLst>
      <p:ext uri="{BB962C8B-B14F-4D97-AF65-F5344CB8AC3E}">
        <p14:creationId xmlns:p14="http://schemas.microsoft.com/office/powerpoint/2010/main" val="3022874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895600"/>
            <a:ext cx="7564120" cy="541214"/>
          </a:xfrm>
        </p:spPr>
        <p:txBody>
          <a:bodyPr/>
          <a:lstStyle/>
          <a:p>
            <a:r>
              <a:rPr lang="en-US" sz="3200"/>
              <a:t>Map-Reduce Execution: Detailed Look</a:t>
            </a:r>
          </a:p>
        </p:txBody>
      </p:sp>
    </p:spTree>
    <p:extLst>
      <p:ext uri="{BB962C8B-B14F-4D97-AF65-F5344CB8AC3E}">
        <p14:creationId xmlns:p14="http://schemas.microsoft.com/office/powerpoint/2010/main" val="1671279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152401"/>
            <a:ext cx="9875520" cy="533401"/>
          </a:xfrm>
        </p:spPr>
        <p:txBody>
          <a:bodyPr>
            <a:noAutofit/>
          </a:bodyPr>
          <a:lstStyle/>
          <a:p>
            <a:r>
              <a:rPr lang="en-US" sz="280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42" t="-1316" r="-105042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333" t="-1316" r="-4167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752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2514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3276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910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2672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167" t="-1235" r="-10333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67" t="-1235" r="-3333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43434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4419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4572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81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5334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43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6096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104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0866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42" t="-1235" r="-10504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235" r="-4167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71628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7239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7391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1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01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8153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53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63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915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5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48" name="Table 2047"/>
              <p:cNvGraphicFramePr>
                <a:graphicFrameLocks noGrp="1"/>
              </p:cNvGraphicFramePr>
              <p:nvPr/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48" name="Table 2047"/>
              <p:cNvGraphicFramePr>
                <a:graphicFrameLocks noGrp="1"/>
              </p:cNvGraphicFramePr>
              <p:nvPr/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20954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22478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78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40386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386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5240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8674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65150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6674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4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058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84582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82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59436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255270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537210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65810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667000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323850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323850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0" y="8044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1590" y="594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92620" y="59421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85386" y="2980262"/>
            <a:ext cx="1905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B0F0"/>
                </a:solidFill>
                <a:latin typeface="Arial"/>
              </a:rPr>
              <a:t>All phases are distributed with many tasks running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27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9875520" cy="541214"/>
          </a:xfrm>
        </p:spPr>
        <p:txBody>
          <a:bodyPr/>
          <a:lstStyle/>
          <a:p>
            <a:r>
              <a:rPr lang="en-US" sz="2800"/>
              <a:t>Group By Key: Detailed 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1828800" y="17526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752600"/>
                <a:ext cx="914400" cy="990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828800" y="29718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71800"/>
                <a:ext cx="914400" cy="990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828800" y="41910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191000"/>
                <a:ext cx="914400" cy="990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828800" y="54102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10200"/>
                <a:ext cx="914400" cy="990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296401" y="3790890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Arial"/>
              </a:rPr>
              <a:t># reducers = </a:t>
            </a:r>
            <a:r>
              <a:rPr lang="en-US" sz="2000">
                <a:solidFill>
                  <a:srgbClr val="00B0F0"/>
                </a:solidFill>
                <a:latin typeface="Arial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038600" y="2895600"/>
                <a:ext cx="2667000" cy="1752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𝑘𝑒𝑦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95600"/>
                <a:ext cx="2667000" cy="1752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n 12"/>
              <p:cNvSpPr/>
              <p:nvPr/>
            </p:nvSpPr>
            <p:spPr>
              <a:xfrm>
                <a:off x="8229600" y="1638360"/>
                <a:ext cx="762000" cy="91434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b="1">
                    <a:solidFill>
                      <a:srgbClr val="C00000"/>
                    </a:solidFill>
                    <a:latin typeface="Arial"/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3" name="Ca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38360"/>
                <a:ext cx="762000" cy="914340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n 14"/>
              <p:cNvSpPr/>
              <p:nvPr/>
            </p:nvSpPr>
            <p:spPr>
              <a:xfrm>
                <a:off x="8277225" y="2857530"/>
                <a:ext cx="762000" cy="91434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b="1">
                    <a:solidFill>
                      <a:srgbClr val="C00000"/>
                    </a:solidFill>
                    <a:latin typeface="Arial"/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5" name="Ca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225" y="2857530"/>
                <a:ext cx="762000" cy="914340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n 15"/>
              <p:cNvSpPr/>
              <p:nvPr/>
            </p:nvSpPr>
            <p:spPr>
              <a:xfrm>
                <a:off x="8305800" y="5410260"/>
                <a:ext cx="762000" cy="91434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b="1">
                    <a:solidFill>
                      <a:srgbClr val="C00000"/>
                    </a:solidFill>
                    <a:latin typeface="Arial"/>
                  </a:rPr>
                  <a:t>m-1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6" name="Ca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410260"/>
                <a:ext cx="762000" cy="914340"/>
              </a:xfrm>
              <a:prstGeom prst="ca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382001" y="4457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</a:rPr>
              <a:t>……</a:t>
            </a:r>
          </a:p>
        </p:txBody>
      </p:sp>
      <p:cxnSp>
        <p:nvCxnSpPr>
          <p:cNvPr id="19" name="Straight Arrow Connector 18"/>
          <p:cNvCxnSpPr>
            <a:stCxn id="7" idx="3"/>
            <a:endCxn id="12" idx="1"/>
          </p:cNvCxnSpPr>
          <p:nvPr/>
        </p:nvCxnSpPr>
        <p:spPr>
          <a:xfrm>
            <a:off x="2743201" y="2247900"/>
            <a:ext cx="1685973" cy="904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2"/>
          </p:cNvCxnSpPr>
          <p:nvPr/>
        </p:nvCxnSpPr>
        <p:spPr>
          <a:xfrm>
            <a:off x="2743200" y="34671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2"/>
          </p:cNvCxnSpPr>
          <p:nvPr/>
        </p:nvCxnSpPr>
        <p:spPr>
          <a:xfrm flipV="1">
            <a:off x="2743200" y="37719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3"/>
          </p:cNvCxnSpPr>
          <p:nvPr/>
        </p:nvCxnSpPr>
        <p:spPr>
          <a:xfrm flipV="1">
            <a:off x="2743201" y="4391538"/>
            <a:ext cx="1685973" cy="1513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7"/>
            <a:endCxn id="13" idx="2"/>
          </p:cNvCxnSpPr>
          <p:nvPr/>
        </p:nvCxnSpPr>
        <p:spPr>
          <a:xfrm flipV="1">
            <a:off x="6315028" y="2095530"/>
            <a:ext cx="1914573" cy="1056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15" idx="2"/>
          </p:cNvCxnSpPr>
          <p:nvPr/>
        </p:nvCxnSpPr>
        <p:spPr>
          <a:xfrm flipV="1">
            <a:off x="6705601" y="3314700"/>
            <a:ext cx="157162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6" idx="2"/>
          </p:cNvCxnSpPr>
          <p:nvPr/>
        </p:nvCxnSpPr>
        <p:spPr>
          <a:xfrm>
            <a:off x="6315028" y="4391538"/>
            <a:ext cx="1990773" cy="1475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914400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Arial"/>
              </a:rPr>
              <a:t>Output from mappers</a:t>
            </a:r>
          </a:p>
          <a:p>
            <a:r>
              <a:rPr lang="en-US" sz="2000">
                <a:solidFill>
                  <a:srgbClr val="FFFFFF"/>
                </a:solidFill>
                <a:latin typeface="Arial"/>
              </a:rPr>
              <a:t>(on multiple machines)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0691" y="914400"/>
            <a:ext cx="177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Arial"/>
              </a:rPr>
              <a:t>Hash function</a:t>
            </a:r>
          </a:p>
          <a:p>
            <a:pPr algn="ctr"/>
            <a:r>
              <a:rPr lang="en-US" sz="2000">
                <a:solidFill>
                  <a:srgbClr val="FFFFFF"/>
                </a:solidFill>
                <a:latin typeface="Arial"/>
              </a:rPr>
              <a:t>(</a:t>
            </a:r>
            <a:r>
              <a:rPr lang="en-US" sz="2000" err="1">
                <a:solidFill>
                  <a:srgbClr val="FFFFFF"/>
                </a:solidFill>
                <a:latin typeface="Arial"/>
              </a:rPr>
              <a:t>partitioner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401" y="838200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Arial"/>
              </a:rPr>
              <a:t>Output files</a:t>
            </a:r>
          </a:p>
          <a:p>
            <a:r>
              <a:rPr lang="en-US" sz="2000">
                <a:solidFill>
                  <a:srgbClr val="FFFFFF"/>
                </a:solidFill>
                <a:latin typeface="Arial"/>
              </a:rPr>
              <a:t>(group by keys)</a:t>
            </a:r>
          </a:p>
        </p:txBody>
      </p:sp>
    </p:spTree>
    <p:extLst>
      <p:ext uri="{BB962C8B-B14F-4D97-AF65-F5344CB8AC3E}">
        <p14:creationId xmlns:p14="http://schemas.microsoft.com/office/powerpoint/2010/main" val="416652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971800"/>
            <a:ext cx="7701280" cy="541214"/>
          </a:xfrm>
        </p:spPr>
        <p:txBody>
          <a:bodyPr/>
          <a:lstStyle/>
          <a:p>
            <a:r>
              <a:rPr lang="en-US" sz="3200"/>
              <a:t>Map-Reduce Internals: 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299380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56640" y="228600"/>
            <a:ext cx="9875520" cy="541214"/>
          </a:xfrm>
        </p:spPr>
        <p:txBody>
          <a:bodyPr>
            <a:noAutofit/>
          </a:bodyPr>
          <a:lstStyle/>
          <a:p>
            <a:r>
              <a:rPr lang="en-GB" sz="2800"/>
              <a:t>What Map-Reduce Framework Does for You?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8241" y="1295400"/>
            <a:ext cx="9875520" cy="4724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GB" sz="2200" b="1"/>
              <a:t>Map-Reduce environment handles the following things</a:t>
            </a:r>
          </a:p>
          <a:p>
            <a:pPr marL="118872" indent="0"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562551" lvl="1" indent="-342900">
              <a:buFont typeface="+mj-lt"/>
              <a:buAutoNum type="arabicPeriod"/>
            </a:pPr>
            <a:r>
              <a:rPr lang="en-GB" b="0"/>
              <a:t>Partitioning the input data</a:t>
            </a:r>
          </a:p>
          <a:p>
            <a:pPr marL="562551" lvl="1" indent="-342900">
              <a:buFont typeface="+mj-lt"/>
              <a:buAutoNum type="arabicPeriod"/>
            </a:pPr>
            <a:endParaRPr lang="en-GB" b="0"/>
          </a:p>
          <a:p>
            <a:pPr marL="562551" lvl="1" indent="-342900">
              <a:buFont typeface="+mj-lt"/>
              <a:buAutoNum type="arabicPeriod"/>
            </a:pPr>
            <a:r>
              <a:rPr lang="en-GB" b="0"/>
              <a:t>Scheduling the program`s execution across a set of machines</a:t>
            </a:r>
          </a:p>
          <a:p>
            <a:pPr marL="562551" lvl="1" indent="-342900">
              <a:buFont typeface="+mj-lt"/>
              <a:buAutoNum type="arabicPeriod"/>
            </a:pPr>
            <a:endParaRPr lang="en-GB" b="0"/>
          </a:p>
          <a:p>
            <a:pPr marL="562551" lvl="1" indent="-342900">
              <a:buFont typeface="+mj-lt"/>
              <a:buAutoNum type="arabicPeriod"/>
            </a:pPr>
            <a:r>
              <a:rPr lang="en-GB" b="0"/>
              <a:t>Performing the group by key step</a:t>
            </a:r>
          </a:p>
          <a:p>
            <a:pPr marL="562551" lvl="1" indent="-342900">
              <a:buFont typeface="+mj-lt"/>
              <a:buAutoNum type="arabicPeriod"/>
            </a:pPr>
            <a:endParaRPr lang="en-GB" b="0"/>
          </a:p>
          <a:p>
            <a:pPr marL="562551" lvl="1" indent="-342900">
              <a:buFont typeface="+mj-lt"/>
              <a:buAutoNum type="arabicPeriod"/>
            </a:pPr>
            <a:r>
              <a:rPr lang="en-GB" b="0"/>
              <a:t>Handling machine failures</a:t>
            </a:r>
          </a:p>
          <a:p>
            <a:pPr marL="562551" lvl="1" indent="-342900">
              <a:buFont typeface="+mj-lt"/>
              <a:buAutoNum type="arabicPeriod"/>
            </a:pPr>
            <a:endParaRPr lang="en-GB" b="0"/>
          </a:p>
          <a:p>
            <a:pPr marL="562551" lvl="1" indent="-342900">
              <a:buFont typeface="+mj-lt"/>
              <a:buAutoNum type="arabicPeriod"/>
            </a:pPr>
            <a:r>
              <a:rPr lang="en-GB" b="0"/>
              <a:t>Inter-machine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6950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152401"/>
            <a:ext cx="9875520" cy="541213"/>
          </a:xfrm>
        </p:spPr>
        <p:txBody>
          <a:bodyPr>
            <a:noAutofit/>
          </a:bodyPr>
          <a:lstStyle/>
          <a:p>
            <a:r>
              <a:rPr lang="en-US" sz="280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2" y="1066800"/>
            <a:ext cx="10220959" cy="541020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Input and final output are stored on a distributed file system</a:t>
            </a:r>
          </a:p>
          <a:p>
            <a:r>
              <a:rPr lang="en-US" sz="2400">
                <a:solidFill>
                  <a:schemeClr val="bg1"/>
                </a:solidFill>
              </a:rPr>
              <a:t>Scheduler tries to schedule map tasks “close” to storage location of input data</a:t>
            </a:r>
          </a:p>
          <a:p>
            <a:pPr lvl="1"/>
            <a:endParaRPr lang="en-US" b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1"/>
                </a:solidFill>
              </a:rPr>
              <a:t>This minimizes data movement through the network</a:t>
            </a:r>
          </a:p>
          <a:p>
            <a:pPr marL="3771900" lvl="8" indent="0">
              <a:buNone/>
            </a:pPr>
            <a:endParaRPr lang="en-US" sz="2400">
              <a:solidFill>
                <a:schemeClr val="bg1"/>
              </a:solidFill>
            </a:endParaRPr>
          </a:p>
          <a:p>
            <a:pPr lvl="8"/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Intermediate results are stored on local file system of Map and Reduce workers</a:t>
            </a:r>
          </a:p>
          <a:p>
            <a:pPr lvl="8"/>
            <a:endParaRPr lang="en-US" sz="2400">
              <a:solidFill>
                <a:schemeClr val="bg1"/>
              </a:solidFill>
            </a:endParaRPr>
          </a:p>
          <a:p>
            <a:pPr lvl="8"/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Output is often input to another  Map-reduce task</a:t>
            </a:r>
          </a:p>
        </p:txBody>
      </p:sp>
    </p:spTree>
    <p:extLst>
      <p:ext uri="{BB962C8B-B14F-4D97-AF65-F5344CB8AC3E}">
        <p14:creationId xmlns:p14="http://schemas.microsoft.com/office/powerpoint/2010/main" val="84991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1"/>
            <a:ext cx="9875520" cy="465013"/>
          </a:xfrm>
        </p:spPr>
        <p:txBody>
          <a:bodyPr>
            <a:noAutofit/>
          </a:bodyPr>
          <a:lstStyle/>
          <a:p>
            <a:r>
              <a:rPr lang="en-US" sz="2800"/>
              <a:t>Coordination by Master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58241" y="838200"/>
            <a:ext cx="9875520" cy="5334000"/>
          </a:xfrm>
        </p:spPr>
        <p:txBody>
          <a:bodyPr>
            <a:normAutofit/>
          </a:bodyPr>
          <a:lstStyle/>
          <a:p>
            <a:r>
              <a:rPr lang="en-US" sz="2800"/>
              <a:t>Master node takes care of coordination:</a:t>
            </a:r>
          </a:p>
          <a:p>
            <a:endParaRPr lang="en-US" sz="2800" b="1"/>
          </a:p>
          <a:p>
            <a:pPr lvl="1"/>
            <a:r>
              <a:rPr lang="en-US" b="0"/>
              <a:t>Task status: (idle, in-progress, completed)</a:t>
            </a:r>
          </a:p>
          <a:p>
            <a:pPr lvl="1"/>
            <a:endParaRPr lang="en-US" b="0"/>
          </a:p>
          <a:p>
            <a:pPr lvl="1"/>
            <a:r>
              <a:rPr lang="en-US" b="0"/>
              <a:t>Idle tasks get scheduled as workers become available</a:t>
            </a:r>
          </a:p>
          <a:p>
            <a:pPr lvl="1"/>
            <a:endParaRPr lang="en-US" b="0"/>
          </a:p>
          <a:p>
            <a:pPr lvl="1"/>
            <a:r>
              <a:rPr lang="en-US" b="0"/>
              <a:t>When a map task completes, it records the location and sizes of the intermediate files</a:t>
            </a:r>
          </a:p>
          <a:p>
            <a:pPr lvl="7"/>
            <a:endParaRPr lang="en-US"/>
          </a:p>
          <a:p>
            <a:pPr lvl="7"/>
            <a:endParaRPr lang="en-US"/>
          </a:p>
          <a:p>
            <a:pPr lvl="7"/>
            <a:endParaRPr lang="en-US"/>
          </a:p>
          <a:p>
            <a:r>
              <a:rPr lang="en-US" sz="2800"/>
              <a:t>Master pings periodically to detect failures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5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9875520" cy="541214"/>
          </a:xfrm>
        </p:spPr>
        <p:txBody>
          <a:bodyPr/>
          <a:lstStyle/>
          <a:p>
            <a:r>
              <a:rPr lang="en-US" sz="3200">
                <a:solidFill>
                  <a:srgbClr val="00B050"/>
                </a:solidFill>
              </a:rPr>
              <a:t>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295400"/>
            <a:ext cx="9875520" cy="4267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Redundant storage structure 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Multiple copies of data  are kept in different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Google file system (GFS)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HDFS </a:t>
            </a:r>
            <a:r>
              <a:rPr lang="en-US" sz="1800">
                <a:solidFill>
                  <a:schemeClr val="tx1"/>
                </a:solidFill>
              </a:rPr>
              <a:t>(Hadoop, a open-source system) </a:t>
            </a:r>
          </a:p>
        </p:txBody>
      </p:sp>
    </p:spTree>
    <p:extLst>
      <p:ext uri="{BB962C8B-B14F-4D97-AF65-F5344CB8AC3E}">
        <p14:creationId xmlns:p14="http://schemas.microsoft.com/office/powerpoint/2010/main" val="1733579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r>
              <a:rPr lang="en-US"/>
              <a:t>Map worker failure</a:t>
            </a:r>
          </a:p>
          <a:p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/>
              <a:t>Map tasks completed or in-progress at worker are reset to idle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/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Why?</a:t>
            </a: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/>
              <a:t>Reduce workers are notified when task is rescheduled on another worker</a:t>
            </a:r>
          </a:p>
        </p:txBody>
      </p:sp>
    </p:spTree>
    <p:extLst>
      <p:ext uri="{BB962C8B-B14F-4D97-AF65-F5344CB8AC3E}">
        <p14:creationId xmlns:p14="http://schemas.microsoft.com/office/powerpoint/2010/main" val="733133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Reduce worker failure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/>
              <a:t>Only in-progress tasks are reset to idle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/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Why?</a:t>
            </a: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/>
              <a:t>Reduce task is restarted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85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Master failure</a:t>
            </a:r>
          </a:p>
          <a:p>
            <a:pPr marL="38100" indent="0">
              <a:buNone/>
            </a:pPr>
            <a:endParaRPr lang="en-US"/>
          </a:p>
          <a:p>
            <a:pPr lvl="1"/>
            <a:r>
              <a:rPr lang="en-US" b="0"/>
              <a:t>Map-reduce task is aborted and client is notified</a:t>
            </a:r>
          </a:p>
        </p:txBody>
      </p:sp>
    </p:spTree>
    <p:extLst>
      <p:ext uri="{BB962C8B-B14F-4D97-AF65-F5344CB8AC3E}">
        <p14:creationId xmlns:p14="http://schemas.microsoft.com/office/powerpoint/2010/main" val="76853146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152400"/>
            <a:ext cx="9875520" cy="541214"/>
          </a:xfrm>
        </p:spPr>
        <p:txBody>
          <a:bodyPr>
            <a:noAutofit/>
          </a:bodyPr>
          <a:lstStyle/>
          <a:p>
            <a:r>
              <a:rPr lang="en-US" sz="2800"/>
              <a:t>How many Map and Reduce jobs?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8241" y="838200"/>
                <a:ext cx="9875520" cy="5638800"/>
              </a:xfrm>
            </p:spPr>
            <p:txBody>
              <a:bodyPr/>
              <a:lstStyle/>
              <a:p>
                <a:r>
                  <a:rPr lang="en-US" i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+mn-lt"/>
                  </a:rPr>
                  <a:t>map tasks,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+mn-lt"/>
                  </a:rPr>
                  <a:t>reduce tasks</a:t>
                </a:r>
              </a:p>
              <a:p>
                <a:pPr marL="38100" indent="0">
                  <a:buNone/>
                </a:pPr>
                <a:endParaRPr lang="en-US">
                  <a:latin typeface="+mn-lt"/>
                </a:endParaRPr>
              </a:p>
              <a:p>
                <a:r>
                  <a:rPr lang="en-US">
                    <a:solidFill>
                      <a:schemeClr val="bg1"/>
                    </a:solidFill>
                    <a:latin typeface="+mn-lt"/>
                  </a:rPr>
                  <a:t>General Rule:</a:t>
                </a:r>
              </a:p>
              <a:p>
                <a:pPr lvl="1"/>
                <a:r>
                  <a:rPr lang="en-US" b="0">
                    <a:latin typeface="+mn-lt"/>
                  </a:rPr>
                  <a:t>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b="0">
                    <a:latin typeface="+mn-lt"/>
                  </a:rPr>
                  <a:t> much larger than the number of nodes in the cluster</a:t>
                </a:r>
              </a:p>
              <a:p>
                <a:pPr lvl="1"/>
                <a:endParaRPr lang="en-US" b="0">
                  <a:latin typeface="+mn-lt"/>
                </a:endParaRPr>
              </a:p>
              <a:p>
                <a:pPr lvl="1"/>
                <a:r>
                  <a:rPr lang="en-US" b="0">
                    <a:latin typeface="+mn-lt"/>
                  </a:rPr>
                  <a:t>One DFS chunk per map is common</a:t>
                </a:r>
              </a:p>
              <a:p>
                <a:pPr lvl="1"/>
                <a:endParaRPr lang="en-US" b="0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>
                    <a:latin typeface="+mn-lt"/>
                  </a:rPr>
                  <a:t>Improves dynamic load balancing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>
                    <a:latin typeface="+mn-lt"/>
                  </a:rPr>
                  <a:t>Speeds up recovery from worker failures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>
                  <a:latin typeface="+mn-lt"/>
                </a:endParaRPr>
              </a:p>
              <a:p>
                <a:r>
                  <a:rPr lang="en-US">
                    <a:latin typeface="+mn-lt"/>
                  </a:rPr>
                  <a:t>Usually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>
                    <a:latin typeface="+mn-lt"/>
                  </a:rPr>
                  <a:t> is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>
                  <a:solidFill>
                    <a:srgbClr val="00B0F0"/>
                  </a:solidFill>
                  <a:latin typeface="+mn-lt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241" y="838200"/>
                <a:ext cx="9875520" cy="563880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98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49586"/>
            <a:ext cx="9220200" cy="1760414"/>
          </a:xfrm>
        </p:spPr>
        <p:txBody>
          <a:bodyPr/>
          <a:lstStyle/>
          <a:p>
            <a:pPr algn="ctr"/>
            <a:br>
              <a:rPr lang="en-US" sz="4000"/>
            </a:br>
            <a:br>
              <a:rPr lang="en-US" sz="4000"/>
            </a:br>
            <a:br>
              <a:rPr lang="en-US" sz="4000"/>
            </a:br>
            <a:r>
              <a:rPr lang="en-US" sz="4000"/>
              <a:t>Map-Reduce Algorithm Design</a:t>
            </a:r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781057603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360" y="102637"/>
            <a:ext cx="9875520" cy="718458"/>
          </a:xfrm>
        </p:spPr>
        <p:txBody>
          <a:bodyPr>
            <a:noAutofit/>
          </a:bodyPr>
          <a:lstStyle/>
          <a:p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 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Problems Suitable for Map-reduce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r>
              <a:rPr lang="en-US"/>
              <a:t>Map-reduce is suitable for batch processing</a:t>
            </a:r>
          </a:p>
          <a:p>
            <a:endParaRPr lang="en-US"/>
          </a:p>
          <a:p>
            <a:pPr lvl="1"/>
            <a:r>
              <a:rPr lang="en-US" sz="2000" b="0"/>
              <a:t>Updates are made after whole batch of data is processed</a:t>
            </a:r>
          </a:p>
          <a:p>
            <a:pPr lvl="1"/>
            <a:endParaRPr lang="en-US" sz="2000" b="0"/>
          </a:p>
          <a:p>
            <a:pPr lvl="1"/>
            <a:r>
              <a:rPr lang="en-US" sz="2000" b="0"/>
              <a:t>The mappers and reducers do not need data from one another while they are running</a:t>
            </a:r>
          </a:p>
          <a:p>
            <a:pPr marL="439303" lvl="2" indent="0">
              <a:buNone/>
            </a:pPr>
            <a:endParaRPr lang="en-US" sz="1600"/>
          </a:p>
          <a:p>
            <a:pPr marL="782203" lvl="2" indent="-342900">
              <a:buFont typeface="+mj-lt"/>
              <a:buAutoNum type="arabicPeriod"/>
            </a:pPr>
            <a:endParaRPr lang="en-US" sz="1600"/>
          </a:p>
          <a:p>
            <a:pPr marL="782203" lvl="2" indent="-342900">
              <a:buFont typeface="+mj-lt"/>
              <a:buAutoNum type="arabicPeriod"/>
            </a:pPr>
            <a:endParaRPr lang="en-US" sz="1600"/>
          </a:p>
          <a:p>
            <a:r>
              <a:rPr lang="en-US" sz="2800"/>
              <a:t>In general, map-reduce is suitable:</a:t>
            </a:r>
          </a:p>
          <a:p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762001" y="5105400"/>
            <a:ext cx="106680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B050"/>
                </a:solidFill>
                <a:latin typeface="Arial"/>
              </a:rPr>
              <a:t> </a:t>
            </a:r>
            <a:r>
              <a:rPr lang="en-US" sz="2800">
                <a:solidFill>
                  <a:srgbClr val="C00000"/>
                </a:solidFill>
                <a:latin typeface="Arial"/>
              </a:rPr>
              <a:t>When the problem can be broken into independent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9920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9875520" cy="762000"/>
          </a:xfrm>
        </p:spPr>
        <p:txBody>
          <a:bodyPr>
            <a:noAutofit/>
          </a:bodyPr>
          <a:lstStyle/>
          <a:p>
            <a:br>
              <a:rPr lang="en-US" sz="3200"/>
            </a:br>
            <a:r>
              <a:rPr lang="en-US" sz="3200"/>
              <a:t>Problems </a:t>
            </a:r>
            <a:r>
              <a:rPr lang="en-US" sz="3200">
                <a:solidFill>
                  <a:srgbClr val="FF0000"/>
                </a:solidFill>
              </a:rPr>
              <a:t>NOT</a:t>
            </a:r>
            <a:r>
              <a:rPr lang="en-US" sz="3200"/>
              <a:t> Suitable for 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143000"/>
            <a:ext cx="9875520" cy="5105400"/>
          </a:xfrm>
        </p:spPr>
        <p:txBody>
          <a:bodyPr/>
          <a:lstStyle/>
          <a:p>
            <a:endParaRPr lang="en-US" sz="2800"/>
          </a:p>
          <a:p>
            <a:endParaRPr lang="en-US" sz="2800"/>
          </a:p>
          <a:p>
            <a:r>
              <a:rPr lang="en-US" sz="2800"/>
              <a:t>In general, when the processes need to exchange data often during computation</a:t>
            </a:r>
          </a:p>
          <a:p>
            <a:endParaRPr lang="en-US" sz="2800"/>
          </a:p>
          <a:p>
            <a:pPr lvl="1"/>
            <a:r>
              <a:rPr lang="en-US" sz="2200" b="0"/>
              <a:t>Online learning algorithms </a:t>
            </a:r>
          </a:p>
          <a:p>
            <a:pPr lvl="1"/>
            <a:endParaRPr lang="en-US" sz="2200" b="0"/>
          </a:p>
          <a:p>
            <a:pPr lvl="1"/>
            <a:r>
              <a:rPr lang="en-US" sz="2200" b="0"/>
              <a:t>Large shared data with frequent updates</a:t>
            </a:r>
          </a:p>
          <a:p>
            <a:pPr lvl="1"/>
            <a:endParaRPr lang="en-US" sz="2200" b="0"/>
          </a:p>
          <a:p>
            <a:pPr lvl="1"/>
            <a:r>
              <a:rPr lang="en-US" sz="2200" b="0"/>
              <a:t>Quick response time</a:t>
            </a:r>
          </a:p>
          <a:p>
            <a:pPr marL="533400" lvl="1" indent="0">
              <a:buNone/>
            </a:pPr>
            <a:endParaRPr lang="en-US"/>
          </a:p>
          <a:p>
            <a:pPr marL="38100" indent="0">
              <a:buNone/>
            </a:pPr>
            <a:endParaRPr lang="en-US"/>
          </a:p>
          <a:p>
            <a:pPr marL="562551" lvl="1" indent="-342900">
              <a:buFont typeface="+mj-lt"/>
              <a:buAutoNum type="arabicPeriod"/>
            </a:pPr>
            <a:endParaRPr lang="en-US"/>
          </a:p>
          <a:p>
            <a:pPr marL="562551" lvl="1" indent="-342900">
              <a:buFont typeface="+mj-lt"/>
              <a:buAutoNum type="arabicPeriod"/>
            </a:pPr>
            <a:endParaRPr lang="en-US"/>
          </a:p>
          <a:p>
            <a:pPr marL="562551" lvl="1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1" y="1066801"/>
            <a:ext cx="29738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Mapper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Reducer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1" y="3704273"/>
            <a:ext cx="34531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Optional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Combiner</a:t>
            </a:r>
          </a:p>
          <a:p>
            <a:pPr lvl="1"/>
            <a:endParaRPr lang="en-US" sz="240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  <a:latin typeface="Arial"/>
              </a:rPr>
              <a:t>Partitioner</a:t>
            </a:r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Map-Reduce Algorithm Template</a:t>
            </a:r>
          </a:p>
        </p:txBody>
      </p:sp>
    </p:spTree>
    <p:extLst>
      <p:ext uri="{BB962C8B-B14F-4D97-AF65-F5344CB8AC3E}">
        <p14:creationId xmlns:p14="http://schemas.microsoft.com/office/powerpoint/2010/main" val="445712014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1" y="2971800"/>
            <a:ext cx="676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</a:rPr>
              <a:t>What is the input?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</a:rPr>
              <a:t>What is the output (key and value)? (</a:t>
            </a:r>
            <a:r>
              <a:rPr lang="en-US" sz="2400" b="1">
                <a:solidFill>
                  <a:srgbClr val="00B0F0"/>
                </a:solidFill>
                <a:latin typeface="Arial"/>
              </a:rPr>
              <a:t>***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</a:rPr>
              <a:t>Method: How to get output from the input?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Map-Reduce Algorithm Template</a:t>
            </a:r>
          </a:p>
        </p:txBody>
      </p:sp>
      <p:sp>
        <p:nvSpPr>
          <p:cNvPr id="2" name="Oval 1"/>
          <p:cNvSpPr/>
          <p:nvPr/>
        </p:nvSpPr>
        <p:spPr>
          <a:xfrm>
            <a:off x="1828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"/>
              </a:rPr>
              <a:t>mapper</a:t>
            </a:r>
          </a:p>
        </p:txBody>
      </p:sp>
      <p:sp>
        <p:nvSpPr>
          <p:cNvPr id="6" name="Oval 5"/>
          <p:cNvSpPr/>
          <p:nvPr/>
        </p:nvSpPr>
        <p:spPr>
          <a:xfrm>
            <a:off x="6400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"/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2121467731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358140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</a:rPr>
              <a:t>Does mapper produce multiple output with the same key?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</a:rPr>
              <a:t>What is the input to combiner?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1371600"/>
            <a:ext cx="2665512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"/>
              </a:rPr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75899704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228602"/>
            <a:ext cx="9875520" cy="533399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Distributed File System: Inside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791200"/>
          </a:xfrm>
        </p:spPr>
        <p:txBody>
          <a:bodyPr/>
          <a:lstStyle/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Data is kept in chunks, spread across machines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Each chunk is replicated on different nodes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b="0">
                <a:solidFill>
                  <a:schemeClr val="tx1"/>
                </a:solidFill>
              </a:rPr>
              <a:t>Ensures persistence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marL="990600" lvl="2" indent="0">
              <a:buNone/>
            </a:pPr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marL="439303" lvl="2" indent="0">
              <a:buNone/>
            </a:pPr>
            <a:r>
              <a:rPr lang="en-US">
                <a:solidFill>
                  <a:schemeClr val="tx1"/>
                </a:solidFill>
              </a:rPr>
              <a:t>   </a:t>
            </a: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47800" y="32004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rgbClr val="FFFFFF"/>
                </a:solidFill>
                <a:latin typeface="Arial"/>
              </a:rPr>
              <a:t>How many buckets / partitions?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How many cores are there in the cluster?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How many reducers you want to run?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1295400"/>
            <a:ext cx="28956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>
                <a:solidFill>
                  <a:srgbClr val="000000"/>
                </a:solidFill>
                <a:latin typeface="Arial"/>
              </a:rPr>
              <a:t>partitioner</a:t>
            </a:r>
            <a:endParaRPr lang="en-US" sz="32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603892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/>
              <a:t>An Important Note for the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066800"/>
            <a:ext cx="10119359" cy="5072743"/>
          </a:xfrm>
        </p:spPr>
        <p:txBody>
          <a:bodyPr/>
          <a:lstStyle/>
          <a:p>
            <a:endParaRPr lang="en-US">
              <a:latin typeface="Lao UI" pitchFamily="34" charset="0"/>
              <a:cs typeface="Lao UI" pitchFamily="34" charset="0"/>
            </a:endParaRPr>
          </a:p>
          <a:p>
            <a:r>
              <a:rPr lang="en-US">
                <a:latin typeface="Lao UI" pitchFamily="34" charset="0"/>
                <a:cs typeface="Lao UI" pitchFamily="34" charset="0"/>
              </a:rPr>
              <a:t>Often, network is the main bottleneck</a:t>
            </a:r>
          </a:p>
          <a:p>
            <a:endParaRPr lang="en-US">
              <a:latin typeface="Lao UI" pitchFamily="34" charset="0"/>
              <a:cs typeface="Lao UI" pitchFamily="34" charset="0"/>
            </a:endParaRPr>
          </a:p>
          <a:p>
            <a:endParaRPr lang="en-US">
              <a:latin typeface="Lao UI" pitchFamily="34" charset="0"/>
              <a:cs typeface="Lao UI" pitchFamily="34" charset="0"/>
            </a:endParaRPr>
          </a:p>
          <a:p>
            <a:endParaRPr lang="en-US">
              <a:latin typeface="Lao UI" pitchFamily="34" charset="0"/>
              <a:cs typeface="Lao UI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o UI" pitchFamily="34" charset="0"/>
                <a:cs typeface="Lao UI" pitchFamily="34" charset="0"/>
              </a:rPr>
              <a:t>Try to minimize data communications across machines</a:t>
            </a:r>
          </a:p>
          <a:p>
            <a:pPr lvl="1"/>
            <a:endParaRPr lang="en-US">
              <a:latin typeface="Lao UI" pitchFamily="34" charset="0"/>
              <a:cs typeface="Lao UI" pitchFamily="34" charset="0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3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2273521"/>
            <a:ext cx="9220200" cy="1760414"/>
          </a:xfrm>
        </p:spPr>
        <p:txBody>
          <a:bodyPr/>
          <a:lstStyle/>
          <a:p>
            <a:pPr algn="ctr"/>
            <a:br>
              <a:rPr lang="en-US" sz="4000"/>
            </a:br>
            <a:br>
              <a:rPr lang="en-US" sz="4000"/>
            </a:br>
            <a:br>
              <a:rPr lang="en-US" sz="4000"/>
            </a:br>
            <a:r>
              <a:rPr lang="en-US" sz="4000"/>
              <a:t>Map-Reduce Algorithm Design</a:t>
            </a:r>
            <a:br>
              <a:rPr lang="en-US" sz="4000"/>
            </a:br>
            <a:br>
              <a:rPr lang="en-US" sz="4000"/>
            </a:br>
            <a:r>
              <a:rPr lang="en-US" sz="4000"/>
              <a:t>Example Problems</a:t>
            </a:r>
          </a:p>
        </p:txBody>
      </p:sp>
    </p:spTree>
    <p:extLst>
      <p:ext uri="{BB962C8B-B14F-4D97-AF65-F5344CB8AC3E}">
        <p14:creationId xmlns:p14="http://schemas.microsoft.com/office/powerpoint/2010/main" val="1771868968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9875520" cy="541214"/>
          </a:xfrm>
        </p:spPr>
        <p:txBody>
          <a:bodyPr/>
          <a:lstStyle/>
          <a:p>
            <a:r>
              <a:rPr lang="en-IN" sz="3200"/>
              <a:t>Problem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9875520" cy="5181600"/>
          </a:xfrm>
        </p:spPr>
        <p:txBody>
          <a:bodyPr/>
          <a:lstStyle/>
          <a:p>
            <a:r>
              <a:rPr lang="en-IN" sz="2400"/>
              <a:t>You are given a large set of integers. Find out the maximum value using map-reduce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0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685800"/>
            <a:ext cx="9875520" cy="5791200"/>
          </a:xfrm>
        </p:spPr>
        <p:txBody>
          <a:bodyPr/>
          <a:lstStyle/>
          <a:p>
            <a:r>
              <a:rPr lang="en-IN"/>
              <a:t>Mapper:</a:t>
            </a:r>
          </a:p>
          <a:p>
            <a:pPr lvl="1"/>
            <a:r>
              <a:rPr lang="en-IN"/>
              <a:t>What is the input?</a:t>
            </a:r>
          </a:p>
          <a:p>
            <a:pPr lvl="1"/>
            <a:r>
              <a:rPr lang="en-IN"/>
              <a:t>What is the key-value from mapper? </a:t>
            </a:r>
          </a:p>
          <a:p>
            <a:pPr lvl="1"/>
            <a:r>
              <a:rPr lang="en-IN"/>
              <a:t>Body?</a:t>
            </a:r>
          </a:p>
          <a:p>
            <a:pPr lvl="1"/>
            <a:endParaRPr lang="en-IN"/>
          </a:p>
          <a:p>
            <a:pPr lvl="1"/>
            <a:endParaRPr lang="en-IN"/>
          </a:p>
          <a:p>
            <a:r>
              <a:rPr lang="en-IN"/>
              <a:t>Reducer:</a:t>
            </a:r>
          </a:p>
          <a:p>
            <a:pPr lvl="1"/>
            <a:r>
              <a:rPr lang="en-IN"/>
              <a:t>What is the input?</a:t>
            </a:r>
          </a:p>
          <a:p>
            <a:pPr lvl="1"/>
            <a:r>
              <a:rPr lang="en-IN"/>
              <a:t>What is the output?</a:t>
            </a:r>
          </a:p>
          <a:p>
            <a:pPr lvl="1"/>
            <a:r>
              <a:rPr lang="en-IN"/>
              <a:t>Body?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228602"/>
            <a:ext cx="9875520" cy="533399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Distributed File System: Chunk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79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have two files, A and 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3 computers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2 times replication of data</a:t>
            </a: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marL="439303" lvl="2" indent="0">
              <a:buNone/>
            </a:pPr>
            <a:r>
              <a:rPr lang="en-US">
                <a:solidFill>
                  <a:schemeClr val="tx1"/>
                </a:solidFill>
              </a:rPr>
              <a:t>   </a:t>
            </a:r>
          </a:p>
          <a:p>
            <a:pPr lvl="2"/>
            <a:endParaRPr lang="en-US">
              <a:solidFill>
                <a:schemeClr val="tx1"/>
              </a:solidFill>
            </a:endParaRPr>
          </a:p>
          <a:p>
            <a:pPr lvl="2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1" y="3733800"/>
            <a:ext cx="140207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7879" y="3733800"/>
            <a:ext cx="130048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7319" y="3733800"/>
            <a:ext cx="134112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5879" y="38498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6759" y="3849880"/>
            <a:ext cx="5283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0817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2739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9159" y="3819257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00039" y="38352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0915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0039" y="4316337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7959" y="38117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69479" y="38117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795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947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1" y="297180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Here are the Chunk Servers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7202" y="5105401"/>
            <a:ext cx="5503799" cy="503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Chunk servers also serve as compute 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18840" y="5943600"/>
            <a:ext cx="374396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Bring computation to the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6519" y="1406140"/>
            <a:ext cx="225044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a1         a2         a3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82778" y="1371600"/>
            <a:ext cx="1309023" cy="41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b1         b2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076439" y="14061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06359" y="14061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4" idx="2"/>
          </p:cNvCxnSpPr>
          <p:nvPr/>
        </p:nvCxnSpPr>
        <p:spPr>
          <a:xfrm>
            <a:off x="9937288" y="1371600"/>
            <a:ext cx="0" cy="41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77941" y="18081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74678" y="18259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80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01" y="159240"/>
            <a:ext cx="9875520" cy="541214"/>
          </a:xfrm>
        </p:spPr>
        <p:txBody>
          <a:bodyPr/>
          <a:lstStyle/>
          <a:p>
            <a:r>
              <a:rPr lang="en-US" sz="3200">
                <a:solidFill>
                  <a:srgbClr val="00B050"/>
                </a:solidFill>
              </a:rPr>
              <a:t>Distributes File System: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63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Chunk servers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File is split into contiguous chunks (e.g., 64 </a:t>
            </a:r>
            <a:r>
              <a:rPr lang="en-US" b="0" err="1">
                <a:solidFill>
                  <a:schemeClr val="tx1"/>
                </a:solidFill>
              </a:rPr>
              <a:t>mb</a:t>
            </a:r>
            <a:r>
              <a:rPr lang="en-US" b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Each chunk is replicated (usually 2 times or 3 times)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Try to keep replicas in different racks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marL="533400" lvl="1" indent="0"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Master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Stores metadata about where the files are stored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It might also be replicated</a:t>
            </a: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013" y="2795956"/>
            <a:ext cx="9875520" cy="533399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solidFill>
                  <a:srgbClr val="00B050"/>
                </a:solidFill>
              </a:rPr>
              <a:t>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508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558480" y="6392132"/>
            <a:ext cx="27414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Adapted from (</a:t>
            </a:r>
            <a:r>
              <a:rPr lang="en-US" sz="1000" err="1">
                <a:solidFill>
                  <a:srgbClr val="000000"/>
                </a:solidFill>
                <a:latin typeface="Arial" charset="0"/>
              </a:rPr>
              <a:t>Ghemawat</a:t>
            </a:r>
            <a:r>
              <a:rPr lang="en-US" sz="1000">
                <a:solidFill>
                  <a:srgbClr val="000000"/>
                </a:solidFill>
                <a:latin typeface="Arial" charset="0"/>
              </a:rPr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2712720" y="2331004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3810000" y="2712004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3810000" y="2864404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4177514" y="2483404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4025114" y="2864404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6210300" y="3778804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7113590" y="4159804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3505200" y="4540804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3886200" y="4278867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2705894" y="3739910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3048000" y="2940604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3886201" y="4693204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5867400" y="2026204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5867400" y="2026204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HDFS namenode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867400" y="3778804"/>
            <a:ext cx="1676400" cy="1707596"/>
            <a:chOff x="1828800" y="4572000"/>
            <a:chExt cx="1676400" cy="1707596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b="1" kern="0">
                    <a:solidFill>
                      <a:sysClr val="window" lastClr="FFFFFF"/>
                    </a:solidFill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ker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8001000" y="3778804"/>
            <a:ext cx="1676400" cy="1707596"/>
            <a:chOff x="1828800" y="4572000"/>
            <a:chExt cx="1676400" cy="1707596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b="1" kern="0">
                    <a:solidFill>
                      <a:sysClr val="window" lastClr="FFFFFF"/>
                    </a:solidFill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ker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6172201" y="2556430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 namespace</a:t>
            </a:r>
            <a:endParaRPr lang="en-US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7800975" y="2359580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20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/bar</a:t>
            </a:r>
            <a:endParaRPr lang="en-US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6473826" y="2837417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6886576" y="2823130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6819900" y="3435904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6705600" y="3321604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6765925" y="2953304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6556375" y="3177142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7924800" y="26358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000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6665913" y="3062842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7210425" y="2497692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712720" y="2331004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2712720" y="2635804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7924800" y="28644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1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7924800" y="30930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1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7924800" y="33216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1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141672" y="171703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>
                <a:solidFill>
                  <a:srgbClr val="000000"/>
                </a:solidFill>
                <a:latin typeface="Gill Sans"/>
                <a:cs typeface="Gill Sans"/>
              </a:rPr>
              <a:t>HDFS 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938" y="1064597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HDFS: Hadoop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18732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0130" y="344271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err="1">
                <a:solidFill>
                  <a:srgbClr val="000000"/>
                </a:solidFill>
                <a:latin typeface="Gill Sans"/>
                <a:cs typeface="Gill Sans"/>
              </a:rPr>
              <a:t>Namenode</a:t>
            </a:r>
            <a:r>
              <a:rPr lang="en-US" sz="3600" kern="0">
                <a:solidFill>
                  <a:srgbClr val="000000"/>
                </a:solidFill>
                <a:latin typeface="Gill Sans"/>
                <a:cs typeface="Gill Sans"/>
              </a:rPr>
              <a:t> Responsibilities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Managing the file system namespace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Holds file/directory structure, file-to-block mapping, </a:t>
            </a:r>
            <a:b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</a:b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metadata (ownership, access permissions, etc.)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0480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Coordinating file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Directs clients to </a:t>
            </a:r>
            <a:r>
              <a:rPr lang="en-US" sz="2000" kern="0" err="1">
                <a:solidFill>
                  <a:srgbClr val="0070C0"/>
                </a:solidFill>
                <a:latin typeface="Gill Sans"/>
                <a:cs typeface="Gill Sans"/>
              </a:rPr>
              <a:t>datanodes</a:t>
            </a: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 for reads and writes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No data is moved through the </a:t>
            </a:r>
            <a:r>
              <a:rPr lang="en-US" sz="2000" kern="0" err="1">
                <a:solidFill>
                  <a:srgbClr val="0070C0"/>
                </a:solidFill>
                <a:latin typeface="Gill Sans"/>
                <a:cs typeface="Gill Sans"/>
              </a:rPr>
              <a:t>namenode</a:t>
            </a:r>
            <a:endParaRPr lang="en-US" sz="2000" ker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44004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Gill Sans"/>
                <a:cs typeface="Gill Sans"/>
              </a:rPr>
              <a:t>Maintaining overall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47814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Periodic communication with the </a:t>
            </a:r>
            <a:r>
              <a:rPr lang="en-US" sz="2000" kern="0" err="1">
                <a:solidFill>
                  <a:srgbClr val="0070C0"/>
                </a:solidFill>
                <a:latin typeface="Gill Sans"/>
                <a:cs typeface="Gill Sans"/>
              </a:rPr>
              <a:t>datanodes</a:t>
            </a:r>
            <a:endParaRPr lang="en-US" sz="2000" kern="0">
              <a:solidFill>
                <a:srgbClr val="0070C0"/>
              </a:solidFill>
              <a:latin typeface="Gill Sans"/>
              <a:cs typeface="Gill San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Block re-replication and rebalancing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solidFill>
                  <a:srgbClr val="0070C0"/>
                </a:solidFill>
                <a:latin typeface="Gill Sans"/>
                <a:cs typeface="Gill Sans"/>
              </a:rPr>
              <a:t>Garbage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BC13B-C0E3-4897-9C8E-51AA1D2E6A2A}"/>
              </a:ext>
            </a:extLst>
          </p:cNvPr>
          <p:cNvSpPr txBox="1"/>
          <p:nvPr/>
        </p:nvSpPr>
        <p:spPr>
          <a:xfrm>
            <a:off x="7977298" y="36002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9728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F6C099-A7BB-4024-839B-1ABD12F135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EF0EB-429D-4112-B367-332A6661AF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FD7E68-820C-4B9D-8BB2-2BA969B464A6}">
  <ds:schemaRefs>
    <ds:schemaRef ds:uri="eb720b27-d539-49d1-94c8-a7395998307e"/>
    <ds:schemaRef ds:uri="f4f41830-a3a6-4385-8543-65e908e34d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5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Office Theme</vt:lpstr>
      <vt:lpstr>Eleanor template</vt:lpstr>
      <vt:lpstr>Default Design</vt:lpstr>
      <vt:lpstr>1_Eleanor template</vt:lpstr>
      <vt:lpstr>2_Eleanor template</vt:lpstr>
      <vt:lpstr>Big Data Processing</vt:lpstr>
      <vt:lpstr> Recap Distributed File System</vt:lpstr>
      <vt:lpstr>Distributed File System</vt:lpstr>
      <vt:lpstr>Distributed File System: Inside Look</vt:lpstr>
      <vt:lpstr>Distributed File System: Chunk Servers</vt:lpstr>
      <vt:lpstr>Distributes File System: Summary</vt:lpstr>
      <vt:lpstr>Hadoop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Map-Reduce Programming Model</vt:lpstr>
      <vt:lpstr> Example Problem: Counting Words</vt:lpstr>
      <vt:lpstr> Word Count</vt:lpstr>
      <vt:lpstr> Word Count</vt:lpstr>
      <vt:lpstr>Map-Reduce: In a Nutshell</vt:lpstr>
      <vt:lpstr>MapReduce: The Map Step</vt:lpstr>
      <vt:lpstr>MapReduce: The Reduce Step</vt:lpstr>
      <vt:lpstr>Map-reduce: Word Count</vt:lpstr>
      <vt:lpstr>Word Count Using MapReduce: Pseudocode</vt:lpstr>
      <vt:lpstr>Map-Reduce Execution: Detailed Look</vt:lpstr>
      <vt:lpstr>Map-reduce System: Inside Look</vt:lpstr>
      <vt:lpstr>Group By Key: Detailed Look</vt:lpstr>
      <vt:lpstr>Map-Reduce Internals: Additional Details</vt:lpstr>
      <vt:lpstr>What Map-Reduce Framework Does for You?</vt:lpstr>
      <vt:lpstr>Data Flow</vt:lpstr>
      <vt:lpstr>Coordination by Master</vt:lpstr>
      <vt:lpstr>Dealing with Failures</vt:lpstr>
      <vt:lpstr>Dealing with Failures</vt:lpstr>
      <vt:lpstr>Dealing with Failures</vt:lpstr>
      <vt:lpstr>How many Map and Reduce jobs?</vt:lpstr>
      <vt:lpstr>   Map-Reduce Algorithm Design </vt:lpstr>
      <vt:lpstr>                Problems Suitable for Map-reduce</vt:lpstr>
      <vt:lpstr> Problems NOT Suitable for Map-reduce</vt:lpstr>
      <vt:lpstr>   Map-Reduce Algorithm Template</vt:lpstr>
      <vt:lpstr>   Map-Reduce Algorithm Template</vt:lpstr>
      <vt:lpstr>   Map-Reduce Algorithm Template</vt:lpstr>
      <vt:lpstr>   Map-Reduce Algorithm Template</vt:lpstr>
      <vt:lpstr>An Important Note for the Programmers</vt:lpstr>
      <vt:lpstr>   Map-Reduce Algorithm Design  Example Problems</vt:lpstr>
      <vt:lpstr>Problem # 1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revision>1</cp:revision>
  <dcterms:created xsi:type="dcterms:W3CDTF">2020-05-13T23:12:08Z</dcterms:created>
  <dcterms:modified xsi:type="dcterms:W3CDTF">2022-02-20T13:07:22Z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