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3A6B3B-DDF0-4874-9703-F2FEDC7A0C93}">
  <a:tblStyle styleId="{5F3A6B3B-DDF0-4874-9703-F2FEDC7A0C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AVR is a modified Harvard architecture machine. ATMEGA  is the member of AVR family manufactured by ATMEL.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Microchip Technology agreed to acquire a fellow chipmaker, the Atmel Corporation in 2016</a:t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Wewill not use Differential ADC; </a:t>
            </a:r>
            <a:endParaRPr/>
          </a:p>
        </p:txBody>
      </p:sp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Wewill not use Differential ADC; </a:t>
            </a:r>
            <a:endParaRPr/>
          </a:p>
        </p:txBody>
      </p:sp>
      <p:sp>
        <p:nvSpPr>
          <p:cNvPr id="185" name="Google Shape;18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Wewill not use Differential ADC; </a:t>
            </a:r>
            <a:endParaRPr/>
          </a:p>
        </p:txBody>
      </p:sp>
      <p:sp>
        <p:nvSpPr>
          <p:cNvPr id="195" name="Google Shape;19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Wewill not use Differential ADC; </a:t>
            </a:r>
            <a:endParaRPr/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Wewill not use Differential ADC; </a:t>
            </a:r>
            <a:endParaRPr/>
          </a:p>
        </p:txBody>
      </p:sp>
      <p:sp>
        <p:nvSpPr>
          <p:cNvPr id="212" name="Google Shape;212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Wewill not use Differential ADC; </a:t>
            </a:r>
            <a:endParaRPr/>
          </a:p>
        </p:txBody>
      </p:sp>
      <p:sp>
        <p:nvSpPr>
          <p:cNvPr id="219" name="Google Shape;219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Dout = Vin/step size  ;   step size = Vref/2^n  ;  n is # of bits of ADC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ADCL🡪 A/D result Low;   ADCH-🡪 A/D result High</a:t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place of inductor a resistance can be added.</a:t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Wewill not use Differential ADC; </a:t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7133401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1799401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831851" y="45894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839788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6172201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6172201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5183188" y="987427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183188" y="987427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ctrTitle"/>
          </p:nvPr>
        </p:nvSpPr>
        <p:spPr>
          <a:xfrm>
            <a:off x="0" y="2082299"/>
            <a:ext cx="121920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/>
              <a:t>EMBEDDED SYSTEM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4183549" y="160605"/>
            <a:ext cx="320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ADCSRA Registers</a:t>
            </a:r>
            <a:endParaRPr/>
          </a:p>
        </p:txBody>
      </p:sp>
      <p:graphicFrame>
        <p:nvGraphicFramePr>
          <p:cNvPr id="178" name="Google Shape;178;p22"/>
          <p:cNvGraphicFramePr/>
          <p:nvPr/>
        </p:nvGraphicFramePr>
        <p:xfrm>
          <a:off x="0" y="101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ADEN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ADSC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ADIF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ADIE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2"/>
          <p:cNvSpPr txBox="1"/>
          <p:nvPr/>
        </p:nvSpPr>
        <p:spPr>
          <a:xfrm>
            <a:off x="-8" y="2188487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ADEN Bit 7 ADC enable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ADEN = 1 🡪 Enable ADC; ADEN = 0 🡪 Disable ADC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-8" y="3788687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ADSC Bit 6 ADC Start conversion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ADSC = 1 🡪 Start conversion; ADSC = 0 🡪 Stop conversion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0" y="5180052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ADATE Bit 5 ADC Auto trigger enable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ADATE = 1 🡪 Auto trigger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4183549" y="160605"/>
            <a:ext cx="320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ADCSRA Registers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0" y="101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ADEN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ADSC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ADIF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ADIE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/>
        </p:nvSpPr>
        <p:spPr>
          <a:xfrm>
            <a:off x="-8" y="2188487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ADIF Bit 4 ADC interrupt flag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sets ADIF = 1 when conversion is completed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-8" y="3788687"/>
            <a:ext cx="12192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 3 ADC interrupt enable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ADIE = 1 enables the ADC conversion complete interrupt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0" y="5180052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ADSP2:0 Bit 2:0 ADC pre-scaler select bits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division factor b/w XTAL frequency and input clock to ADC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4183549" y="160605"/>
            <a:ext cx="320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ADCSRA Registers</a:t>
            </a:r>
            <a:endParaRPr/>
          </a:p>
        </p:txBody>
      </p:sp>
      <p:graphicFrame>
        <p:nvGraphicFramePr>
          <p:cNvPr id="198" name="Google Shape;198;p24"/>
          <p:cNvGraphicFramePr/>
          <p:nvPr/>
        </p:nvGraphicFramePr>
        <p:xfrm>
          <a:off x="0" y="101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ADEN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ADSC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ADIF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ADIE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ADPS0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4"/>
          <p:cNvSpPr txBox="1"/>
          <p:nvPr/>
        </p:nvSpPr>
        <p:spPr>
          <a:xfrm>
            <a:off x="0" y="174314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ADSP2:0 Bit 2:0 ADC pre-scaler select bits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division factor b/w XTAL frequency and input clock to ADC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537" y="2898000"/>
            <a:ext cx="9055748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3271445" y="160605"/>
            <a:ext cx="503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A/D Converter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0" y="713589"/>
            <a:ext cx="121920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methods of using ADC</a:t>
            </a:r>
            <a:endParaRPr/>
          </a:p>
          <a:p>
            <a:pPr indent="-190500" lvl="0" marL="45718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method</a:t>
            </a:r>
            <a:endParaRPr/>
          </a:p>
          <a:p>
            <a:pPr indent="-190500" lvl="0" marL="45718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method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0" y="3640050"/>
            <a:ext cx="121920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for polling method</a:t>
            </a:r>
            <a:endParaRPr/>
          </a:p>
          <a:p>
            <a:pPr indent="-514350" lvl="0" marL="97153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pin for selected ADC channel as input pin</a:t>
            </a:r>
            <a:endParaRPr/>
          </a:p>
          <a:p>
            <a:pPr indent="-514350" lvl="0" marL="97153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on the ADC module because it is disabled by default</a:t>
            </a:r>
            <a:endParaRPr/>
          </a:p>
          <a:p>
            <a:pPr indent="-514350" lvl="0" marL="97153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conversion speed; ADPS2:0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3271445" y="0"/>
            <a:ext cx="503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A/D Converter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0" y="452992"/>
            <a:ext cx="12192000" cy="6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18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Select voltage reference and ADC input channel</a:t>
            </a:r>
            <a:endParaRPr/>
          </a:p>
          <a:p>
            <a:pPr indent="-1588" lvl="0" marL="914401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reference : REFS0 and REFS1 bit in ADMUX</a:t>
            </a:r>
            <a:endParaRPr/>
          </a:p>
          <a:p>
            <a:pPr indent="-1588" lvl="0" marL="914401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input channel: MUX4:0 bits in ADMUX </a:t>
            </a:r>
            <a:endParaRPr/>
          </a:p>
          <a:p>
            <a:pPr indent="0" lvl="0" marL="45718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Activate Start conversion 🡪 ADSC = 1  of ADCSRA</a:t>
            </a:r>
            <a:endParaRPr/>
          </a:p>
          <a:p>
            <a:pPr indent="0" lvl="0" marL="45718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Wait for conversion to complete by polling ADIF bit of ADCSRA</a:t>
            </a:r>
            <a:endParaRPr/>
          </a:p>
          <a:p>
            <a:pPr indent="0" lvl="0" marL="45718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When ADIF = 1 🡪 Read ADCL and ADCH</a:t>
            </a:r>
            <a:endParaRPr/>
          </a:p>
          <a:p>
            <a:pPr indent="-1588" lvl="0" marL="914401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ADCL before ADCH otherwise result will not be valid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3271445" y="0"/>
            <a:ext cx="503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A/D Converter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483419" y="454893"/>
            <a:ext cx="12192000" cy="6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/*-------------------------------------------------------------------------------------------------------------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*Frequency of Operation = 8Mhz --&gt;&gt; 125ns one instruction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*while ADC takes 25 ADC cycle in first conversion and after that it will take 13 ADC clock cycle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*ADC prescaller is 128--&gt;&gt; 8MHz/128 = 62.5KHz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*1 ADC clock cycle = 16 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*1 conversion takes minimum 400us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*---------------------------------------------------------------------------------------------------------------*/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.INCLUDE "M32DEF.INC«			;ADD Atmega32 definition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.ORG 00;Origin at 0x00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LDI R16, 0x00				; define portA 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 DDRA, R16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LDI R16, 0xFF				;define portb OUTput for DAC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 DDRB, R16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LDI R16, 0x87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 ADCSRA, R16			; enable ADC, ADC clock = ck/128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LDI R16, 0xE1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 ADMUX, R16			; ADC1, Left adjustment result, Vref = 2.56V and ADC1 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READ_ADC: 	NOP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SBI ADCSRA, ADSC			; Start ADC Conversion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KEEP_POLLING: NOP				; Wait the end of conversion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SBIS ADCSRA, ADIF			; Is it end of conversion yet?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RJMP KEEP_POLLING			; Keep polling until END of conversion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SBI ADCSRA, ADIF			; write 1 to clear ADIF 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IN R20, ADCL				;ADCL register should be read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IN R21, ADCH				;Read ADCH after ADCL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OUT PORTB, R21				;Put result at DAC input port which is connected to PORTB IN this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;The whole result is in R21(Most significant Byte) and R20(Least significant Byte)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;--------------------------------------------------------------------------------------------------------------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RJMP READ_ADC			; Go for Next input sample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883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4045531" y="76402"/>
            <a:ext cx="466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to Digital Conversion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0" y="599621"/>
            <a:ext cx="12192000" cy="6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ATMEGA32 ADC Features: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10-bit</a:t>
            </a:r>
            <a:endParaRPr/>
          </a:p>
          <a:p>
            <a:pPr indent="-1523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input channels</a:t>
            </a:r>
            <a:endParaRPr/>
          </a:p>
          <a:p>
            <a:pPr indent="-1523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data his held in tow special registers ADCL and ADCH</a:t>
            </a:r>
            <a:endParaRPr/>
          </a:p>
          <a:p>
            <a:pPr indent="-1523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ADCH:ADCL is 16 bits; ADC data 10-bits; 6 bits are unused</a:t>
            </a:r>
            <a:endParaRPr/>
          </a:p>
          <a:p>
            <a:pPr indent="-1523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of making either upper 6 bits or lower 6 bits unused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options for Vref; Vref🡪AVCC, Vref🡪internal 2.56V, Vref🡪external AREF pin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4045531" y="76402"/>
            <a:ext cx="466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to Digital Conversion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25" y="1798266"/>
            <a:ext cx="11151001" cy="498333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0" y="937334"/>
            <a:ext cx="1196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for ADC: Following connection provide stable VCC and Vref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4520176" y="160605"/>
            <a:ext cx="2536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Registers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0" y="937334"/>
            <a:ext cx="11966700" cy="5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88" lvl="0" marL="457188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major registers associated</a:t>
            </a:r>
            <a:endParaRPr/>
          </a:p>
          <a:p>
            <a:pPr indent="-457188" lvl="1" marL="91437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ADCH (High data)</a:t>
            </a:r>
            <a:endParaRPr/>
          </a:p>
          <a:p>
            <a:pPr indent="-457188" lvl="1" marL="91437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ADCL (Low data)</a:t>
            </a:r>
            <a:endParaRPr/>
          </a:p>
          <a:p>
            <a:pPr indent="-457188" lvl="1" marL="91437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ADCSRA (ADC control and status register)</a:t>
            </a:r>
            <a:endParaRPr/>
          </a:p>
          <a:p>
            <a:pPr indent="-457188" lvl="1" marL="91437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ADMUX (ADC multiplexer selection register)</a:t>
            </a:r>
            <a:endParaRPr/>
          </a:p>
          <a:p>
            <a:pPr indent="-457188" lvl="1" marL="91437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SPIOR (Special function I/O register)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4202783" y="160605"/>
            <a:ext cx="317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ADMUX Registers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0" y="2070809"/>
            <a:ext cx="119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REFS1:0 Bit 7:8 Reference selection bits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Reference voltage for ADC</a:t>
            </a:r>
            <a:endParaRPr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0" y="101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</a:rPr>
                        <a:t>REFS1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REFS0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ADLAR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18"/>
          <p:cNvGraphicFramePr/>
          <p:nvPr/>
        </p:nvGraphicFramePr>
        <p:xfrm>
          <a:off x="165101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1397000"/>
                <a:gridCol w="1514475"/>
                <a:gridCol w="4581525"/>
                <a:gridCol w="40005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REFS1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REFS0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Vref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AREF pin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457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Set externally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4572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AVCC pin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Same as VCC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Reserved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-------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Internal 2.56 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Fixed regardless of VCC 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4202783" y="160605"/>
            <a:ext cx="317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ADMUX Registers</a:t>
            </a:r>
            <a:endParaRPr/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0" y="101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REFS1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REFS0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ADLAR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9"/>
          <p:cNvSpPr txBox="1"/>
          <p:nvPr/>
        </p:nvSpPr>
        <p:spPr>
          <a:xfrm>
            <a:off x="0" y="2220317"/>
            <a:ext cx="1196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ADLAR Bit 5 ADC left adjust result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ADLAR = 1🡪Left adjusted ; ADLAR  = 0🡪 Right Adjusted ; ADCH:ADCL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112616" y="4059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19"/>
          <p:cNvGraphicFramePr/>
          <p:nvPr/>
        </p:nvGraphicFramePr>
        <p:xfrm>
          <a:off x="5408516" y="4059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19"/>
          <p:cNvGraphicFramePr/>
          <p:nvPr/>
        </p:nvGraphicFramePr>
        <p:xfrm>
          <a:off x="112608" y="5059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19"/>
          <p:cNvGraphicFramePr/>
          <p:nvPr/>
        </p:nvGraphicFramePr>
        <p:xfrm>
          <a:off x="5408508" y="5059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  <a:gridCol w="6489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D0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19"/>
          <p:cNvSpPr txBox="1"/>
          <p:nvPr/>
        </p:nvSpPr>
        <p:spPr>
          <a:xfrm>
            <a:off x="10704417" y="4059481"/>
            <a:ext cx="147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ADLAR = 1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0718521" y="5055141"/>
            <a:ext cx="147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ADLAR = 0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971429" y="3455057"/>
            <a:ext cx="9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ADCH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543045" y="3433361"/>
            <a:ext cx="8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4202783" y="160605"/>
            <a:ext cx="317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ADMUX Registers</a:t>
            </a:r>
            <a:endParaRPr/>
          </a:p>
        </p:txBody>
      </p:sp>
      <p:graphicFrame>
        <p:nvGraphicFramePr>
          <p:cNvPr id="163" name="Google Shape;163;p20"/>
          <p:cNvGraphicFramePr/>
          <p:nvPr/>
        </p:nvGraphicFramePr>
        <p:xfrm>
          <a:off x="0" y="101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REFS1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REFS0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ADLAR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MUX0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0"/>
          <p:cNvSpPr txBox="1"/>
          <p:nvPr/>
        </p:nvSpPr>
        <p:spPr>
          <a:xfrm>
            <a:off x="0" y="1979652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MUX4:0 Bit 4:0 Analog channel and Gain selection bits</a:t>
            </a:r>
            <a:endParaRPr/>
          </a:p>
          <a:p>
            <a:pPr indent="-190500" lvl="0" marL="4571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for diff. channel; Combination of analog I/P connected to ADC</a:t>
            </a:r>
            <a:endParaRPr/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-2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2851900"/>
                <a:gridCol w="309170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MUX 4…0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Single ended 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0"/>
          <p:cNvGraphicFramePr/>
          <p:nvPr/>
        </p:nvGraphicFramePr>
        <p:xfrm>
          <a:off x="6248393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{5F3A6B3B-DDF0-4874-9703-F2FEDC7A0C93}</a:tableStyleId>
              </a:tblPr>
              <a:tblGrid>
                <a:gridCol w="2851900"/>
                <a:gridCol w="309170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MUX 4…0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Single ended 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ADC7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27" y="0"/>
            <a:ext cx="60248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