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9"/>
  </p:notesMasterIdLst>
  <p:sldIdLst>
    <p:sldId id="256" r:id="rId5"/>
    <p:sldId id="257" r:id="rId6"/>
    <p:sldId id="280" r:id="rId7"/>
    <p:sldId id="281" r:id="rId8"/>
    <p:sldId id="278" r:id="rId9"/>
    <p:sldId id="282" r:id="rId10"/>
    <p:sldId id="279" r:id="rId11"/>
    <p:sldId id="287" r:id="rId12"/>
    <p:sldId id="283" r:id="rId13"/>
    <p:sldId id="288" r:id="rId14"/>
    <p:sldId id="290" r:id="rId15"/>
    <p:sldId id="291" r:id="rId16"/>
    <p:sldId id="276" r:id="rId17"/>
    <p:sldId id="269" r:id="rId18"/>
  </p:sldIdLst>
  <p:sldSz cx="9144000" cy="5143500" type="screen16x9"/>
  <p:notesSz cx="6858000" cy="9144000"/>
  <p:embeddedFontLst>
    <p:embeddedFont>
      <p:font typeface="Amasis MT Pro Black" panose="02040A04050005020304" pitchFamily="18" charset="0"/>
      <p:bold r:id="rId20"/>
      <p:boldItalic r:id="rId21"/>
    </p:embeddedFont>
    <p:embeddedFont>
      <p:font typeface="Lato" panose="020F0502020204030203"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Montserrat ExtraBold" panose="00000900000000000000" pitchFamily="2" charset="0"/>
      <p:bold r:id="rId30"/>
      <p:boldItalic r:id="rId31"/>
    </p:embeddedFont>
    <p:embeddedFont>
      <p:font typeface="Montserrat SemiBold" panose="00000700000000000000" pitchFamily="2"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2DD067-CB6A-F94A-3980-60B5569E43F3}" v="17" dt="2023-04-19T11:49:49.636"/>
    <p1510:client id="{DBBD31FD-14CB-4D4A-A04A-8905255E7119}" v="70" vWet="74" dt="2023-04-19T00:41:45.201"/>
  </p1510:revLst>
</p1510:revInfo>
</file>

<file path=ppt/tableStyles.xml><?xml version="1.0" encoding="utf-8"?>
<a:tblStyleLst xmlns:a="http://schemas.openxmlformats.org/drawingml/2006/main" def="{ADA2117C-6311-4311-A716-8B4FC8B42B52}">
  <a:tblStyle styleId="{ADA2117C-6311-4311-A716-8B4FC8B42B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26743" autoAdjust="0"/>
  </p:normalViewPr>
  <p:slideViewPr>
    <p:cSldViewPr snapToGrid="0">
      <p:cViewPr varScale="1">
        <p:scale>
          <a:sx n="81" d="100"/>
          <a:sy n="81" d="100"/>
        </p:scale>
        <p:origin x="72" y="1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9cf5fbff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9cf5fbff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1485529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1880510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3319580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7f7f4d635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7f7f4d635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794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2d1bd7624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2d1bd7624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1557924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151299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1893889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3043010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1896847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29894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d1bd7624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d1bd762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3600" dirty="0">
                <a:solidFill>
                  <a:srgbClr val="444444"/>
                </a:solidFill>
                <a:latin typeface="Open Sans"/>
                <a:cs typeface="Open Sans"/>
              </a:rPr>
              <a:t>Lets see what Secure 2PC is, </a:t>
            </a:r>
            <a:r>
              <a:rPr lang="en-US" sz="3600" b="0" i="0" dirty="0">
                <a:solidFill>
                  <a:srgbClr val="444444"/>
                </a:solidFill>
                <a:effectLst/>
                <a:latin typeface="Open Sans"/>
                <a:cs typeface="Open Sans"/>
              </a:rPr>
              <a:t> let’s consider two parties with private inputs, who wish to do some computation of their inputs without revealing their part of the computation.</a:t>
            </a:r>
          </a:p>
          <a:p>
            <a:pPr marL="0" indent="0">
              <a:buNone/>
            </a:pP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Now Cryptography aims for privacy: There should be a secure protocol that performs the computation and reveals no more information than the output of the computation i.e., the process of protocol computation reveals nothing.</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indent="0">
              <a:buNone/>
            </a:pPr>
            <a:r>
              <a:rPr lang="en-US" sz="3600" b="0" i="0" dirty="0">
                <a:solidFill>
                  <a:srgbClr val="444444"/>
                </a:solidFill>
                <a:effectLst/>
                <a:latin typeface="Open Sans"/>
                <a:cs typeface="Open Sans"/>
              </a:rPr>
              <a:t>Privacy: The ideal-model party B cannot learn about the honest party’s A input. Thus, the same is true of party A.</a:t>
            </a:r>
            <a:r>
              <a:rPr lang="en-US" sz="3600" dirty="0">
                <a:solidFill>
                  <a:srgbClr val="444444"/>
                </a:solidFill>
                <a:latin typeface="Open Sans"/>
                <a:cs typeface="Open Sans"/>
              </a:rPr>
              <a:t> </a:t>
            </a:r>
            <a:endParaRPr lang="en-US" sz="3600" b="0" i="0" dirty="0">
              <a:solidFill>
                <a:srgbClr val="444444"/>
              </a:solidFill>
              <a:effectLst/>
              <a:latin typeface="Open Sans" panose="020B0606030504020204" pitchFamily="34" charset="0"/>
              <a:cs typeface="Open Sans"/>
            </a:endParaRPr>
          </a:p>
          <a:p>
            <a:pPr marL="0" lvl="0" indent="0" algn="l" rtl="0">
              <a:spcBef>
                <a:spcPts val="0"/>
              </a:spcBef>
              <a:spcAft>
                <a:spcPts val="0"/>
              </a:spcAft>
              <a:buNone/>
            </a:pPr>
            <a:r>
              <a:rPr lang="en-US" sz="3600" b="0" i="0" dirty="0">
                <a:solidFill>
                  <a:srgbClr val="444444"/>
                </a:solidFill>
                <a:effectLst/>
                <a:latin typeface="Open Sans"/>
                <a:cs typeface="Open Sans"/>
              </a:rPr>
              <a:t>Correctness: In the ideal model, the function is always computed correctly. Thus, the same is true in the real model. Others: For example, independence of inputs</a:t>
            </a:r>
          </a:p>
          <a:p>
            <a:pPr marL="0" lvl="0" indent="0" algn="l" rtl="0">
              <a:spcBef>
                <a:spcPts val="0"/>
              </a:spcBef>
              <a:spcAft>
                <a:spcPts val="0"/>
              </a:spcAft>
              <a:buNone/>
            </a:pPr>
            <a:endParaRPr lang="en-US" sz="3600" b="0" i="0" dirty="0">
              <a:solidFill>
                <a:srgbClr val="444444"/>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a:solidFill>
                  <a:srgbClr val="BDC1C6"/>
                </a:solidFill>
                <a:latin typeface="Montserrat SemiBold"/>
                <a:ea typeface="Montserrat SemiBold"/>
                <a:cs typeface="Montserrat SemiBold"/>
                <a:sym typeface="Montserrat SemiBold"/>
              </a:rPr>
              <a:t>Obvious solution is: Existence of a fully Trusted Party(TP) All players send their values to the TP do the computation and sends each player what he is supposed to know.</a:t>
            </a:r>
            <a:endParaRPr lang="en-US" sz="2000" dirty="0"/>
          </a:p>
          <a:p>
            <a:pPr marL="0" lvl="0" indent="0" algn="l" rtl="0">
              <a:spcBef>
                <a:spcPts val="0"/>
              </a:spcBef>
              <a:spcAft>
                <a:spcPts val="0"/>
              </a:spcAft>
              <a:buNone/>
            </a:pPr>
            <a:endParaRPr sz="1900" dirty="0">
              <a:solidFill>
                <a:schemeClr val="dk1"/>
              </a:solidFill>
            </a:endParaRPr>
          </a:p>
        </p:txBody>
      </p:sp>
    </p:spTree>
    <p:extLst>
      <p:ext uri="{BB962C8B-B14F-4D97-AF65-F5344CB8AC3E}">
        <p14:creationId xmlns:p14="http://schemas.microsoft.com/office/powerpoint/2010/main" val="37703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usgs/earthquake-database?resource=download&amp;select=database.csv"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Jd3k-t4WPTr_u5Y5ueVLCC716k2xGtld#scrollTo=Tf5seW92vKc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037806" y="1296350"/>
            <a:ext cx="6967401" cy="20101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3200" b="1" dirty="0"/>
              <a:t>Integrated </a:t>
            </a:r>
            <a:r>
              <a:rPr lang="en-US" sz="3200" b="1" dirty="0" err="1"/>
              <a:t>Spatio</a:t>
            </a:r>
            <a:r>
              <a:rPr lang="en-US" sz="3200" b="1" dirty="0"/>
              <a:t>-temporal Storyline Visualization with Low Crossover</a:t>
            </a:r>
          </a:p>
        </p:txBody>
      </p:sp>
      <p:sp>
        <p:nvSpPr>
          <p:cNvPr id="135" name="Google Shape;135;p13"/>
          <p:cNvSpPr txBox="1">
            <a:spLocks noGrp="1"/>
          </p:cNvSpPr>
          <p:nvPr>
            <p:ph type="subTitle" idx="1"/>
          </p:nvPr>
        </p:nvSpPr>
        <p:spPr>
          <a:xfrm>
            <a:off x="287271" y="3675558"/>
            <a:ext cx="4211400" cy="13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BDC1C6"/>
                </a:solidFill>
                <a:latin typeface="Amasis MT Pro Black" panose="02040A04050005020304" pitchFamily="18" charset="0"/>
                <a:ea typeface="Montserrat SemiBold"/>
                <a:cs typeface="Montserrat SemiBold"/>
                <a:sym typeface="Montserrat SemiBold"/>
              </a:rPr>
              <a:t>Team members:</a:t>
            </a:r>
          </a:p>
          <a:p>
            <a:pPr marL="0" lvl="0" indent="0" algn="l" rtl="0">
              <a:spcBef>
                <a:spcPts val="0"/>
              </a:spcBef>
              <a:spcAft>
                <a:spcPts val="0"/>
              </a:spcAft>
              <a:buNone/>
            </a:pPr>
            <a:endParaRPr sz="1600" dirty="0">
              <a:solidFill>
                <a:srgbClr val="BDC1C6"/>
              </a:solidFill>
              <a:latin typeface="Amasis MT Pro Black" panose="02040A04050005020304" pitchFamily="18" charset="0"/>
              <a:ea typeface="Montserrat SemiBold"/>
              <a:cs typeface="Montserrat SemiBold"/>
              <a:sym typeface="Montserrat SemiBold"/>
            </a:endParaRPr>
          </a:p>
          <a:p>
            <a:pPr marL="457200" lvl="0" indent="-330200" algn="l" rtl="0">
              <a:spcBef>
                <a:spcPts val="0"/>
              </a:spcBef>
              <a:spcAft>
                <a:spcPts val="0"/>
              </a:spcAft>
              <a:buClr>
                <a:srgbClr val="BDC1C6"/>
              </a:buClr>
              <a:buSzPts val="1600"/>
              <a:buFont typeface="Montserrat SemiBold"/>
              <a:buChar char="●"/>
            </a:pPr>
            <a:r>
              <a:rPr lang="en" sz="1600" dirty="0">
                <a:solidFill>
                  <a:srgbClr val="BDC1C6"/>
                </a:solidFill>
                <a:latin typeface="Amasis MT Pro Black" panose="02040A04050005020304" pitchFamily="18" charset="0"/>
                <a:ea typeface="Montserrat SemiBold"/>
                <a:cs typeface="Montserrat SemiBold"/>
                <a:sym typeface="Montserrat SemiBold"/>
              </a:rPr>
              <a:t>Shilpa Batthineni</a:t>
            </a:r>
            <a:endParaRPr sz="1600" dirty="0">
              <a:solidFill>
                <a:srgbClr val="BDC1C6"/>
              </a:solidFill>
              <a:latin typeface="Amasis MT Pro Black" panose="02040A04050005020304" pitchFamily="18" charset="0"/>
              <a:ea typeface="Montserrat SemiBold"/>
              <a:cs typeface="Montserrat SemiBold"/>
              <a:sym typeface="Montserrat SemiBold"/>
            </a:endParaRPr>
          </a:p>
        </p:txBody>
      </p:sp>
      <p:pic>
        <p:nvPicPr>
          <p:cNvPr id="136" name="Google Shape;136;p13"/>
          <p:cNvPicPr preferRelativeResize="0"/>
          <p:nvPr/>
        </p:nvPicPr>
        <p:blipFill>
          <a:blip r:embed="rId3">
            <a:alphaModFix/>
          </a:blip>
          <a:stretch>
            <a:fillRect/>
          </a:stretch>
        </p:blipFill>
        <p:spPr>
          <a:xfrm>
            <a:off x="7247669" y="3640669"/>
            <a:ext cx="1544875" cy="1306500"/>
          </a:xfrm>
          <a:prstGeom prst="rect">
            <a:avLst/>
          </a:prstGeom>
          <a:noFill/>
          <a:ln>
            <a:noFill/>
          </a:ln>
        </p:spPr>
      </p:pic>
      <p:sp>
        <p:nvSpPr>
          <p:cNvPr id="137" name="Google Shape;137;p13"/>
          <p:cNvSpPr txBox="1"/>
          <p:nvPr/>
        </p:nvSpPr>
        <p:spPr>
          <a:xfrm>
            <a:off x="3401125" y="197025"/>
            <a:ext cx="34125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dirty="0">
                <a:solidFill>
                  <a:schemeClr val="lt1"/>
                </a:solidFill>
                <a:latin typeface="Montserrat ExtraBold"/>
                <a:ea typeface="Montserrat ExtraBold"/>
                <a:cs typeface="Montserrat ExtraBold"/>
                <a:sym typeface="Montserrat ExtraBold"/>
              </a:rPr>
              <a:t>CSC 8930</a:t>
            </a:r>
            <a:endParaRPr sz="3500" dirty="0">
              <a:solidFill>
                <a:schemeClr val="lt1"/>
              </a:solidFill>
              <a:latin typeface="Montserrat ExtraBold"/>
              <a:ea typeface="Montserrat ExtraBold"/>
              <a:cs typeface="Montserrat ExtraBold"/>
              <a:sym typeface="Montserrat ExtraBold"/>
            </a:endParaRPr>
          </a:p>
          <a:p>
            <a:pPr marL="0" lvl="0" indent="0" algn="l" rtl="0">
              <a:spcBef>
                <a:spcPts val="0"/>
              </a:spcBef>
              <a:spcAft>
                <a:spcPts val="0"/>
              </a:spcAft>
              <a:buNone/>
            </a:pPr>
            <a:endParaRPr sz="1300" dirty="0">
              <a:solidFill>
                <a:srgbClr val="A4C2F4"/>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933995" y="188798"/>
            <a:ext cx="8086509"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ontserrat ExtraBold"/>
                <a:ea typeface="Montserrat ExtraBold"/>
                <a:cs typeface="Montserrat ExtraBold"/>
                <a:sym typeface="Montserrat ExtraBold"/>
              </a:rPr>
              <a:t>Low Cross-over Implementation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6" y="951186"/>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accent4">
                    <a:lumMod val="50000"/>
                  </a:schemeClr>
                </a:solidFill>
                <a:latin typeface="Montserrat SemiBold"/>
                <a:ea typeface="Montserrat SemiBold"/>
                <a:cs typeface="Montserrat SemiBold"/>
                <a:sym typeface="Montserrat SemiBold"/>
              </a:rPr>
              <a:t>Line Intersection Points:</a:t>
            </a:r>
          </a:p>
          <a:p>
            <a:pPr marL="285750" indent="-285750"/>
            <a:r>
              <a:rPr lang="en-US" sz="1600" dirty="0">
                <a:solidFill>
                  <a:srgbClr val="BDC1C6"/>
                </a:solidFill>
                <a:latin typeface="Montserrat SemiBold"/>
                <a:ea typeface="Montserrat SemiBold"/>
                <a:cs typeface="Montserrat SemiBold"/>
                <a:sym typeface="Montserrat SemiBold"/>
              </a:rPr>
              <a:t>This Heuristic algorithm starts by calculating intersection points for all pairs of lines formed by latitude and longitude values.</a:t>
            </a:r>
          </a:p>
          <a:p>
            <a:pPr marL="285750" indent="-285750"/>
            <a:r>
              <a:rPr lang="en-US" sz="1600" dirty="0">
                <a:solidFill>
                  <a:srgbClr val="BDC1C6"/>
                </a:solidFill>
                <a:latin typeface="Montserrat SemiBold"/>
                <a:ea typeface="Montserrat SemiBold"/>
                <a:cs typeface="Montserrat SemiBold"/>
                <a:sym typeface="Montserrat SemiBold"/>
              </a:rPr>
              <a:t>It identifies the x-coordinates of these intersection points within the range of the data frame.</a:t>
            </a:r>
          </a:p>
          <a:p>
            <a:pPr marL="285750" indent="-285750"/>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chemeClr val="accent4">
                    <a:lumMod val="50000"/>
                  </a:schemeClr>
                </a:solidFill>
                <a:latin typeface="Montserrat SemiBold"/>
                <a:ea typeface="Montserrat SemiBold"/>
                <a:cs typeface="Montserrat SemiBold"/>
                <a:sym typeface="Montserrat SemiBold"/>
              </a:rPr>
              <a:t>Maximum Adjacent Difference:</a:t>
            </a:r>
          </a:p>
          <a:p>
            <a:pPr marL="285750" indent="-285750"/>
            <a:r>
              <a:rPr lang="en-US" sz="1600" dirty="0">
                <a:solidFill>
                  <a:srgbClr val="BDC1C6"/>
                </a:solidFill>
                <a:latin typeface="Montserrat SemiBold"/>
                <a:ea typeface="Montserrat SemiBold"/>
                <a:cs typeface="Montserrat SemiBold"/>
                <a:sym typeface="Montserrat SemiBold"/>
              </a:rPr>
              <a:t>It then finds the maximum adjacent difference among these x-coordinates, indicating a segment on the x-axis where lines have the most significant separation.</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chemeClr val="accent4">
                    <a:lumMod val="50000"/>
                  </a:schemeClr>
                </a:solidFill>
                <a:latin typeface="Montserrat SemiBold"/>
                <a:ea typeface="Montserrat SemiBold"/>
                <a:cs typeface="Montserrat SemiBold"/>
                <a:sym typeface="Montserrat SemiBold"/>
              </a:rPr>
              <a:t>Visualization of Identified Segment:</a:t>
            </a:r>
          </a:p>
          <a:p>
            <a:pPr marL="285750" indent="-285750"/>
            <a:r>
              <a:rPr lang="en-US" sz="1600" dirty="0">
                <a:solidFill>
                  <a:srgbClr val="BDC1C6"/>
                </a:solidFill>
                <a:latin typeface="Montserrat SemiBold"/>
                <a:ea typeface="Montserrat SemiBold"/>
                <a:cs typeface="Montserrat SemiBold"/>
                <a:sym typeface="Montserrat SemiBold"/>
              </a:rPr>
              <a:t>The algorithm sets the x-axis limits to focus on this segment with the maximum adjacent difference.</a:t>
            </a:r>
          </a:p>
        </p:txBody>
      </p:sp>
    </p:spTree>
    <p:extLst>
      <p:ext uri="{BB962C8B-B14F-4D97-AF65-F5344CB8AC3E}">
        <p14:creationId xmlns:p14="http://schemas.microsoft.com/office/powerpoint/2010/main" val="350677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933995" y="188798"/>
            <a:ext cx="8086509"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ontserrat ExtraBold"/>
                <a:ea typeface="Montserrat ExtraBold"/>
                <a:cs typeface="Montserrat ExtraBold"/>
                <a:sym typeface="Montserrat ExtraBold"/>
              </a:rPr>
              <a:t>Low Cross-over Implementation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6" y="832944"/>
            <a:ext cx="8086508" cy="3798602"/>
          </a:xfrm>
          <a:prstGeom prst="rect">
            <a:avLst/>
          </a:prstGeom>
        </p:spPr>
        <p:txBody>
          <a:bodyPr spcFirstLastPara="1" wrap="square" lIns="91425" tIns="91425" rIns="91425" bIns="91425" anchor="t" anchorCtr="0">
            <a:noAutofit/>
          </a:bodyPr>
          <a:lstStyle/>
          <a:p>
            <a:pPr marL="285750" indent="-285750"/>
            <a:r>
              <a:rPr lang="en-US" sz="1600" dirty="0">
                <a:solidFill>
                  <a:srgbClr val="BDC1C6"/>
                </a:solidFill>
                <a:latin typeface="Montserrat SemiBold"/>
                <a:ea typeface="Montserrat SemiBold"/>
                <a:cs typeface="Montserrat SemiBold"/>
                <a:sym typeface="Montserrat SemiBold"/>
              </a:rPr>
              <a:t>It adjusts latitude and longitude values based on this segment and plots lines on the graph.</a:t>
            </a:r>
          </a:p>
          <a:p>
            <a:pPr marL="0" indent="0">
              <a:buNone/>
            </a:pPr>
            <a:endParaRPr lang="en-US" sz="1600" dirty="0">
              <a:solidFill>
                <a:srgbClr val="BDC1C6"/>
              </a:solidFill>
              <a:latin typeface="Montserrat SemiBold"/>
              <a:ea typeface="Montserrat SemiBold"/>
              <a:cs typeface="Montserrat SemiBold"/>
              <a:sym typeface="Montserrat SemiBold"/>
            </a:endParaRPr>
          </a:p>
          <a:p>
            <a:pPr marL="0" indent="0">
              <a:buNone/>
            </a:pPr>
            <a:r>
              <a:rPr lang="en-US" sz="1600" dirty="0">
                <a:solidFill>
                  <a:schemeClr val="accent4">
                    <a:lumMod val="50000"/>
                  </a:schemeClr>
                </a:solidFill>
                <a:latin typeface="Montserrat SemiBold"/>
                <a:ea typeface="Montserrat SemiBold"/>
                <a:cs typeface="Montserrat SemiBold"/>
                <a:sym typeface="Montserrat SemiBold"/>
              </a:rPr>
              <a:t>Scatter Plot of Intersection Points:</a:t>
            </a:r>
          </a:p>
          <a:p>
            <a:pPr marL="285750" indent="-285750"/>
            <a:r>
              <a:rPr lang="en-US" sz="1600" dirty="0">
                <a:solidFill>
                  <a:srgbClr val="BDC1C6"/>
                </a:solidFill>
                <a:latin typeface="Montserrat SemiBold"/>
                <a:ea typeface="Montserrat SemiBold"/>
                <a:cs typeface="Montserrat SemiBold"/>
                <a:sym typeface="Montserrat SemiBold"/>
              </a:rPr>
              <a:t>Intersection points within the identified segment are plotted as black dots on the graph.</a:t>
            </a:r>
          </a:p>
          <a:p>
            <a:pPr marL="0" indent="0">
              <a:buNone/>
            </a:pPr>
            <a:endParaRPr lang="en-US" sz="1600" dirty="0">
              <a:solidFill>
                <a:srgbClr val="BDC1C6"/>
              </a:solidFill>
              <a:latin typeface="Montserrat SemiBold"/>
              <a:ea typeface="Montserrat SemiBold"/>
              <a:cs typeface="Montserrat SemiBold"/>
              <a:sym typeface="Montserrat SemiBold"/>
            </a:endParaRPr>
          </a:p>
          <a:p>
            <a:pPr marL="0" indent="0">
              <a:buNone/>
            </a:pPr>
            <a:r>
              <a:rPr lang="en-US" sz="1600" dirty="0">
                <a:solidFill>
                  <a:schemeClr val="accent4">
                    <a:lumMod val="50000"/>
                  </a:schemeClr>
                </a:solidFill>
                <a:latin typeface="Montserrat SemiBold"/>
                <a:ea typeface="Montserrat SemiBold"/>
                <a:cs typeface="Montserrat SemiBold"/>
                <a:sym typeface="Montserrat SemiBold"/>
              </a:rPr>
              <a:t>Customization of Axes:</a:t>
            </a:r>
          </a:p>
          <a:p>
            <a:pPr marL="285750" indent="-285750"/>
            <a:r>
              <a:rPr lang="en-US" sz="1600" dirty="0">
                <a:solidFill>
                  <a:srgbClr val="BDC1C6"/>
                </a:solidFill>
                <a:latin typeface="Montserrat SemiBold"/>
                <a:ea typeface="Montserrat SemiBold"/>
                <a:cs typeface="Montserrat SemiBold"/>
                <a:sym typeface="Montserrat SemiBold"/>
              </a:rPr>
              <a:t>The y-axes are labeled for both latitudes and longitudes.</a:t>
            </a:r>
          </a:p>
          <a:p>
            <a:pPr marL="285750" indent="-285750"/>
            <a:r>
              <a:rPr lang="en-US" sz="1600" dirty="0">
                <a:solidFill>
                  <a:srgbClr val="BDC1C6"/>
                </a:solidFill>
                <a:latin typeface="Montserrat SemiBold"/>
                <a:ea typeface="Montserrat SemiBold"/>
                <a:cs typeface="Montserrat SemiBold"/>
                <a:sym typeface="Montserrat SemiBold"/>
              </a:rPr>
              <a:t>The visualization aims to provide insight into areas on the map where rearranging latitude and longitude values could potentially reduce line crossings. By focusing on the segment with the maximum adjacent difference, the script highlights regions where lines are more separated, and the scatter plot of intersection points helps identify key points within that segment.</a:t>
            </a:r>
          </a:p>
        </p:txBody>
      </p:sp>
    </p:spTree>
    <p:extLst>
      <p:ext uri="{BB962C8B-B14F-4D97-AF65-F5344CB8AC3E}">
        <p14:creationId xmlns:p14="http://schemas.microsoft.com/office/powerpoint/2010/main" val="140810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t>Implementation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p:txBody>
      </p:sp>
      <p:pic>
        <p:nvPicPr>
          <p:cNvPr id="3" name="Picture 2">
            <a:extLst>
              <a:ext uri="{FF2B5EF4-FFF2-40B4-BE49-F238E27FC236}">
                <a16:creationId xmlns:a16="http://schemas.microsoft.com/office/drawing/2014/main" id="{0BDCED9E-31EF-FEBA-CAF2-15738F1825A2}"/>
              </a:ext>
            </a:extLst>
          </p:cNvPr>
          <p:cNvPicPr>
            <a:picLocks noChangeAspect="1"/>
          </p:cNvPicPr>
          <p:nvPr/>
        </p:nvPicPr>
        <p:blipFill>
          <a:blip r:embed="rId3"/>
          <a:stretch>
            <a:fillRect/>
          </a:stretch>
        </p:blipFill>
        <p:spPr>
          <a:xfrm>
            <a:off x="936538" y="1224067"/>
            <a:ext cx="8083965" cy="3798602"/>
          </a:xfrm>
          <a:prstGeom prst="rect">
            <a:avLst/>
          </a:prstGeom>
        </p:spPr>
      </p:pic>
    </p:spTree>
    <p:extLst>
      <p:ext uri="{BB962C8B-B14F-4D97-AF65-F5344CB8AC3E}">
        <p14:creationId xmlns:p14="http://schemas.microsoft.com/office/powerpoint/2010/main" val="416771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a:spLocks noGrp="1"/>
          </p:cNvSpPr>
          <p:nvPr>
            <p:ph type="title"/>
          </p:nvPr>
        </p:nvSpPr>
        <p:spPr>
          <a:xfrm>
            <a:off x="3462631" y="21147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latin typeface="Montserrat ExtraBold"/>
                <a:ea typeface="Montserrat ExtraBold"/>
                <a:cs typeface="Montserrat ExtraBold"/>
                <a:sym typeface="Montserrat ExtraBold"/>
              </a:rPr>
              <a:t>Demo</a:t>
            </a:r>
            <a:endParaRPr sz="4000">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351502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latin typeface="Montserrat ExtraBold"/>
                <a:ea typeface="Montserrat ExtraBold"/>
                <a:cs typeface="Montserrat ExtraBold"/>
                <a:sym typeface="Montserrat ExtraBold"/>
              </a:rPr>
              <a:t>Conclusion</a:t>
            </a:r>
            <a:endParaRPr sz="3500">
              <a:latin typeface="Montserrat ExtraBold"/>
              <a:ea typeface="Montserrat ExtraBold"/>
              <a:cs typeface="Montserrat ExtraBold"/>
              <a:sym typeface="Montserrat ExtraBold"/>
            </a:endParaRPr>
          </a:p>
        </p:txBody>
      </p:sp>
      <p:sp>
        <p:nvSpPr>
          <p:cNvPr id="233" name="Google Shape;233;p26"/>
          <p:cNvSpPr txBox="1">
            <a:spLocks noGrp="1"/>
          </p:cNvSpPr>
          <p:nvPr>
            <p:ph type="body" idx="1"/>
          </p:nvPr>
        </p:nvSpPr>
        <p:spPr>
          <a:xfrm>
            <a:off x="1297499" y="1124606"/>
            <a:ext cx="7420832" cy="36251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BDC1C6"/>
                </a:solidFill>
                <a:latin typeface="Montserrat SemiBold" panose="00000700000000000000" pitchFamily="2" charset="0"/>
              </a:rPr>
              <a:t>Reducing line crossings in geographical visualizations can be valuable for improving clarity and interpretability, especially when dealing with complex datasets or routes. This new heuristic method attempts to achieve this by identifying and visualizing areas of interest on the map where line crossings can potentially be minimized.</a:t>
            </a:r>
          </a:p>
          <a:p>
            <a:pPr marL="0" lvl="0" indent="0" algn="l" rtl="0">
              <a:spcBef>
                <a:spcPts val="0"/>
              </a:spcBef>
              <a:spcAft>
                <a:spcPts val="0"/>
              </a:spcAft>
              <a:buNone/>
            </a:pPr>
            <a:endParaRPr lang="en-US" sz="1600" dirty="0">
              <a:solidFill>
                <a:srgbClr val="BDC1C6"/>
              </a:solidFill>
              <a:latin typeface="Montserrat SemiBold" panose="00000700000000000000" pitchFamily="2" charset="0"/>
            </a:endParaRPr>
          </a:p>
          <a:p>
            <a:pPr marL="0" lvl="0" indent="0" algn="l" rtl="0">
              <a:spcBef>
                <a:spcPts val="0"/>
              </a:spcBef>
              <a:spcAft>
                <a:spcPts val="0"/>
              </a:spcAft>
              <a:buNone/>
            </a:pPr>
            <a:r>
              <a:rPr lang="en-US" sz="1600" dirty="0">
                <a:solidFill>
                  <a:srgbClr val="BDC1C6"/>
                </a:solidFill>
                <a:latin typeface="Montserrat SemiBold" panose="00000700000000000000" pitchFamily="2" charset="0"/>
              </a:rPr>
              <a:t>This method does not require time-consuming data preparation and is relatively fast. It works well with a regular spreadsheet. The only</a:t>
            </a:r>
          </a:p>
          <a:p>
            <a:pPr marL="0" lvl="0" indent="0" algn="l" rtl="0">
              <a:spcBef>
                <a:spcPts val="0"/>
              </a:spcBef>
              <a:spcAft>
                <a:spcPts val="0"/>
              </a:spcAft>
              <a:buNone/>
            </a:pPr>
            <a:r>
              <a:rPr lang="en-US" sz="1600" dirty="0">
                <a:solidFill>
                  <a:srgbClr val="BDC1C6"/>
                </a:solidFill>
                <a:latin typeface="Montserrat SemiBold" panose="00000700000000000000" pitchFamily="2" charset="0"/>
              </a:rPr>
              <a:t>requirement is that the spreadsheet has time and location columns.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5744431"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t>Introduction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A story is a chain of events. Each event has multiple dimensions: time, location, characters, actions, and context.</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chemeClr val="accent4">
                    <a:lumMod val="50000"/>
                  </a:schemeClr>
                </a:solidFill>
                <a:latin typeface="Montserrat SemiBold"/>
                <a:ea typeface="Montserrat SemiBold"/>
                <a:cs typeface="Montserrat SemiBold"/>
                <a:sym typeface="Montserrat SemiBold"/>
              </a:rPr>
              <a:t>Storyline visualizations: </a:t>
            </a:r>
            <a:r>
              <a:rPr lang="en-US" sz="1600" dirty="0">
                <a:solidFill>
                  <a:srgbClr val="BDC1C6"/>
                </a:solidFill>
                <a:latin typeface="Montserrat SemiBold"/>
                <a:ea typeface="Montserrat SemiBold"/>
                <a:cs typeface="Montserrat SemiBold"/>
                <a:sym typeface="Montserrat SemiBold"/>
              </a:rPr>
              <a:t>It attempts to visually present the many dimensions of a story’s events and their relationships.</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b="1" dirty="0">
                <a:solidFill>
                  <a:schemeClr val="accent4">
                    <a:lumMod val="50000"/>
                  </a:schemeClr>
                </a:solidFill>
                <a:latin typeface="Montserrat SemiBold"/>
                <a:ea typeface="Montserrat SemiBold"/>
                <a:cs typeface="Montserrat SemiBold"/>
                <a:sym typeface="Montserrat SemiBold"/>
              </a:rPr>
              <a:t>Time and space challenge: </a:t>
            </a:r>
            <a:r>
              <a:rPr lang="en-US" sz="1600" b="1" dirty="0">
                <a:solidFill>
                  <a:srgbClr val="BDC1C6"/>
                </a:solidFill>
                <a:latin typeface="Montserrat SemiBold"/>
                <a:ea typeface="Montserrat SemiBold"/>
                <a:cs typeface="Montserrat SemiBold"/>
                <a:sym typeface="Montserrat SemiBold"/>
              </a:rPr>
              <a:t>It is tricky to make a map that combines when things happen (time) and where they happen (location/space). Time is like a straight line (1D), and space is like a flat surface (2D). Combining them is not easy.</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t>Storyline Visualization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We propose a Storyline visualization technique that integrates time and location information in a single view. </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This is a timeline-based visualization method that maintains regular ordering of temporal and spatial dimensions. When you look at it, it keeps the order of events in both time and space. It's like organizing the information neatly.</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rgbClr val="BDC1C6"/>
                </a:solidFill>
                <a:latin typeface="Montserrat SemiBold"/>
                <a:sym typeface="Montserrat SemiBold"/>
              </a:rPr>
              <a:t>The basic idea behind the </a:t>
            </a:r>
            <a:r>
              <a:rPr lang="en-US" sz="1600" dirty="0" err="1">
                <a:solidFill>
                  <a:srgbClr val="BDC1C6"/>
                </a:solidFill>
                <a:latin typeface="Montserrat SemiBold"/>
                <a:sym typeface="Montserrat SemiBold"/>
              </a:rPr>
              <a:t>Storygraph</a:t>
            </a:r>
            <a:r>
              <a:rPr lang="en-US" sz="1600" dirty="0">
                <a:solidFill>
                  <a:srgbClr val="BDC1C6"/>
                </a:solidFill>
                <a:latin typeface="Montserrat SemiBold"/>
                <a:sym typeface="Montserrat SemiBold"/>
              </a:rPr>
              <a:t> is to visualize spatiotemporal</a:t>
            </a:r>
          </a:p>
          <a:p>
            <a:pPr marL="0" lvl="0" indent="0" algn="l" rtl="0">
              <a:spcBef>
                <a:spcPts val="0"/>
              </a:spcBef>
              <a:spcAft>
                <a:spcPts val="0"/>
              </a:spcAft>
              <a:buNone/>
            </a:pPr>
            <a:r>
              <a:rPr lang="en-US" sz="1600" dirty="0">
                <a:solidFill>
                  <a:srgbClr val="BDC1C6"/>
                </a:solidFill>
                <a:latin typeface="Montserrat SemiBold"/>
                <a:sym typeface="Montserrat SemiBold"/>
              </a:rPr>
              <a:t>or 3D data in a 2D coordinate system.</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824491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err="1"/>
              <a:t>Spatio</a:t>
            </a:r>
            <a:r>
              <a:rPr lang="en-US" sz="3600" b="1" dirty="0"/>
              <a:t>-temporal Visualization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indent="0">
              <a:buNone/>
            </a:pPr>
            <a:r>
              <a:rPr lang="en-US" sz="1600" dirty="0">
                <a:solidFill>
                  <a:srgbClr val="BDC1C6"/>
                </a:solidFill>
                <a:latin typeface="Montserrat SemiBold"/>
                <a:ea typeface="Montserrat SemiBold"/>
                <a:cs typeface="Montserrat SemiBold"/>
                <a:sym typeface="Montserrat SemiBold"/>
              </a:rPr>
              <a:t>Fig. 1 is an example of a </a:t>
            </a:r>
            <a:r>
              <a:rPr lang="en-US" sz="1600" dirty="0" err="1">
                <a:solidFill>
                  <a:srgbClr val="BDC1C6"/>
                </a:solidFill>
                <a:latin typeface="Montserrat SemiBold"/>
                <a:ea typeface="Montserrat SemiBold"/>
                <a:cs typeface="Montserrat SemiBold"/>
                <a:sym typeface="Montserrat SemiBold"/>
              </a:rPr>
              <a:t>Storygraph</a:t>
            </a:r>
            <a:r>
              <a:rPr lang="en-US" sz="1600" dirty="0">
                <a:solidFill>
                  <a:srgbClr val="BDC1C6"/>
                </a:solidFill>
                <a:latin typeface="Montserrat SemiBold"/>
                <a:ea typeface="Montserrat SemiBold"/>
                <a:cs typeface="Montserrat SemiBold"/>
                <a:sym typeface="Montserrat SemiBold"/>
              </a:rPr>
              <a:t>. </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Storyline Visualization consists of two parallel vertical axes which represent the location pair (e.g., latitude and longitude)  and a horizontal axis represents time. </a:t>
            </a:r>
          </a:p>
        </p:txBody>
      </p:sp>
      <p:pic>
        <p:nvPicPr>
          <p:cNvPr id="4" name="Picture 3">
            <a:extLst>
              <a:ext uri="{FF2B5EF4-FFF2-40B4-BE49-F238E27FC236}">
                <a16:creationId xmlns:a16="http://schemas.microsoft.com/office/drawing/2014/main" id="{5FD5ECED-19E5-D51D-15C4-57A9D81ECC64}"/>
              </a:ext>
            </a:extLst>
          </p:cNvPr>
          <p:cNvPicPr>
            <a:picLocks noChangeAspect="1"/>
          </p:cNvPicPr>
          <p:nvPr/>
        </p:nvPicPr>
        <p:blipFill>
          <a:blip r:embed="rId3"/>
          <a:stretch>
            <a:fillRect/>
          </a:stretch>
        </p:blipFill>
        <p:spPr>
          <a:xfrm>
            <a:off x="3458752" y="1822455"/>
            <a:ext cx="2453821" cy="1849321"/>
          </a:xfrm>
          <a:prstGeom prst="rect">
            <a:avLst/>
          </a:prstGeom>
        </p:spPr>
      </p:pic>
    </p:spTree>
    <p:extLst>
      <p:ext uri="{BB962C8B-B14F-4D97-AF65-F5344CB8AC3E}">
        <p14:creationId xmlns:p14="http://schemas.microsoft.com/office/powerpoint/2010/main" val="2750320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err="1"/>
              <a:t>Spatio</a:t>
            </a:r>
            <a:r>
              <a:rPr lang="en-US" sz="3600" b="1" dirty="0"/>
              <a:t>-temporal Visualization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Each location (</a:t>
            </a:r>
            <a:r>
              <a:rPr lang="en-US" sz="1600" dirty="0" err="1">
                <a:solidFill>
                  <a:srgbClr val="BDC1C6"/>
                </a:solidFill>
                <a:latin typeface="Montserrat SemiBold"/>
                <a:ea typeface="Montserrat SemiBold"/>
                <a:cs typeface="Montserrat SemiBold"/>
                <a:sym typeface="Montserrat SemiBold"/>
              </a:rPr>
              <a:t>x,y</a:t>
            </a:r>
            <a:r>
              <a:rPr lang="en-US" sz="1600" dirty="0">
                <a:solidFill>
                  <a:srgbClr val="BDC1C6"/>
                </a:solidFill>
                <a:latin typeface="Montserrat SemiBold"/>
                <a:ea typeface="Montserrat SemiBold"/>
                <a:cs typeface="Montserrat SemiBold"/>
                <a:sym typeface="Montserrat SemiBold"/>
              </a:rPr>
              <a:t>) or (latitude, longitude) is represented as a line segment referred to as a location line. Location lines are created by joining the corresponding location values on the two vertical axes.</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.Events occurring at the same location on different times are plotted as markers along the location line. </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indent="0">
              <a:buNone/>
            </a:pPr>
            <a:r>
              <a:rPr lang="en-US" sz="1600" dirty="0">
                <a:solidFill>
                  <a:srgbClr val="BDC1C6"/>
                </a:solidFill>
                <a:latin typeface="Montserrat SemiBold"/>
                <a:ea typeface="Montserrat SemiBold"/>
                <a:cs typeface="Montserrat SemiBold"/>
                <a:sym typeface="Montserrat SemiBold"/>
              </a:rPr>
              <a:t>Circles on the line represent the events that happen at the same place at different times. </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322895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t>Requirements</a:t>
            </a:r>
            <a:br>
              <a:rPr lang="en-US" sz="3600" b="1" dirty="0"/>
            </a:b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accent4">
                    <a:lumMod val="50000"/>
                  </a:schemeClr>
                </a:solidFill>
                <a:latin typeface="Montserrat SemiBold"/>
                <a:ea typeface="Montserrat SemiBold"/>
                <a:cs typeface="Montserrat SemiBold"/>
                <a:sym typeface="Montserrat SemiBold"/>
              </a:rPr>
              <a:t>Objective: </a:t>
            </a:r>
            <a:r>
              <a:rPr lang="en-US" sz="1600" dirty="0">
                <a:solidFill>
                  <a:srgbClr val="BDC1C6"/>
                </a:solidFill>
                <a:latin typeface="Montserrat SemiBold"/>
                <a:ea typeface="Montserrat SemiBold"/>
                <a:cs typeface="Montserrat SemiBold"/>
                <a:sym typeface="Montserrat SemiBold"/>
              </a:rPr>
              <a:t>Visualizing spatiotemporal data efficiently using minimal resources in Google </a:t>
            </a:r>
            <a:r>
              <a:rPr lang="en-US" sz="1600" dirty="0" err="1">
                <a:solidFill>
                  <a:srgbClr val="BDC1C6"/>
                </a:solidFill>
                <a:latin typeface="Montserrat SemiBold"/>
                <a:ea typeface="Montserrat SemiBold"/>
                <a:cs typeface="Montserrat SemiBold"/>
                <a:sym typeface="Montserrat SemiBold"/>
              </a:rPr>
              <a:t>Colab</a:t>
            </a:r>
            <a:r>
              <a:rPr lang="en-US" sz="1600" dirty="0">
                <a:solidFill>
                  <a:srgbClr val="BDC1C6"/>
                </a:solidFill>
                <a:latin typeface="Montserrat SemiBold"/>
                <a:ea typeface="Montserrat SemiBold"/>
                <a:cs typeface="Montserrat SemiBold"/>
                <a:sym typeface="Montserrat SemiBold"/>
              </a:rPr>
              <a:t>.</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Resource </a:t>
            </a:r>
            <a:r>
              <a:rPr lang="en-US" sz="1600" dirty="0" err="1">
                <a:solidFill>
                  <a:srgbClr val="BDC1C6"/>
                </a:solidFill>
                <a:latin typeface="Montserrat SemiBold"/>
                <a:ea typeface="Montserrat SemiBold"/>
                <a:cs typeface="Montserrat SemiBold"/>
                <a:sym typeface="Montserrat SemiBold"/>
              </a:rPr>
              <a:t>Constraints:Python</a:t>
            </a:r>
            <a:r>
              <a:rPr lang="en-US" sz="1600" dirty="0">
                <a:solidFill>
                  <a:srgbClr val="BDC1C6"/>
                </a:solidFill>
                <a:latin typeface="Montserrat SemiBold"/>
                <a:ea typeface="Montserrat SemiBold"/>
                <a:cs typeface="Montserrat SemiBold"/>
                <a:sym typeface="Montserrat SemiBold"/>
              </a:rPr>
              <a:t>, pandas, </a:t>
            </a:r>
            <a:r>
              <a:rPr lang="en-US" sz="1600" dirty="0" err="1">
                <a:solidFill>
                  <a:srgbClr val="BDC1C6"/>
                </a:solidFill>
                <a:latin typeface="Montserrat SemiBold"/>
                <a:ea typeface="Montserrat SemiBold"/>
                <a:cs typeface="Montserrat SemiBold"/>
                <a:sym typeface="Montserrat SemiBold"/>
              </a:rPr>
              <a:t>matplotlib.pyplot</a:t>
            </a:r>
            <a:r>
              <a:rPr lang="en-US" sz="1600" dirty="0">
                <a:solidFill>
                  <a:srgbClr val="BDC1C6"/>
                </a:solidFill>
                <a:latin typeface="Montserrat SemiBold"/>
                <a:ea typeface="Montserrat SemiBold"/>
                <a:cs typeface="Montserrat SemiBold"/>
                <a:sym typeface="Montserrat SemiBold"/>
              </a:rPr>
              <a:t>, DASH, </a:t>
            </a:r>
            <a:r>
              <a:rPr lang="en-US" sz="1600" dirty="0" err="1">
                <a:solidFill>
                  <a:srgbClr val="BDC1C6"/>
                </a:solidFill>
                <a:latin typeface="Montserrat SemiBold"/>
                <a:ea typeface="Montserrat SemiBold"/>
                <a:cs typeface="Montserrat SemiBold"/>
                <a:sym typeface="Montserrat SemiBold"/>
              </a:rPr>
              <a:t>Plotlyexpress</a:t>
            </a:r>
            <a:endParaRPr lang="en-US" sz="1600" dirty="0">
              <a:solidFill>
                <a:srgbClr val="BDC1C6"/>
              </a:solidFill>
              <a:latin typeface="Montserrat SemiBold"/>
              <a:ea typeface="Montserrat SemiBold"/>
              <a:cs typeface="Montserrat SemiBold"/>
              <a:sym typeface="Montserrat SemiBold"/>
            </a:endParaRPr>
          </a:p>
          <a:p>
            <a:pPr marL="0" indent="0">
              <a:buNone/>
            </a:pPr>
            <a:r>
              <a:rPr lang="en-US" sz="1600" dirty="0">
                <a:solidFill>
                  <a:srgbClr val="BDC1C6"/>
                </a:solidFill>
                <a:latin typeface="Montserrat SemiBold"/>
                <a:ea typeface="Montserrat SemiBold"/>
                <a:cs typeface="Montserrat SemiBold"/>
                <a:sym typeface="Montserrat SemiBold"/>
              </a:rPr>
              <a:t>Dataset: </a:t>
            </a:r>
            <a:r>
              <a:rPr lang="en-US" sz="1600" dirty="0">
                <a:solidFill>
                  <a:srgbClr val="BDC1C6"/>
                </a:solidFill>
                <a:latin typeface="Montserrat SemiBold"/>
                <a:ea typeface="Montserrat SemiBold"/>
                <a:cs typeface="Montserrat SemiBold"/>
                <a:sym typeface="Montserrat SemiBold"/>
                <a:hlinkClick r:id="rId3"/>
              </a:rPr>
              <a:t>https://www.kaggle.com/datasets/usgs/earthquake-database?resource=download&amp;select=database.csv</a:t>
            </a: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chemeClr val="accent4">
                    <a:lumMod val="50000"/>
                  </a:schemeClr>
                </a:solidFill>
                <a:latin typeface="Montserrat SemiBold"/>
                <a:ea typeface="Montserrat SemiBold"/>
                <a:cs typeface="Montserrat SemiBold"/>
                <a:sym typeface="Montserrat SemiBold"/>
              </a:rPr>
              <a:t>Toolset Overview:</a:t>
            </a:r>
          </a:p>
          <a:p>
            <a:pPr marL="285750" indent="-285750"/>
            <a:r>
              <a:rPr lang="en-US" sz="1600" dirty="0">
                <a:solidFill>
                  <a:srgbClr val="BDC1C6"/>
                </a:solidFill>
                <a:latin typeface="Montserrat SemiBold"/>
                <a:ea typeface="Montserrat SemiBold"/>
                <a:cs typeface="Montserrat SemiBold"/>
                <a:sym typeface="Montserrat SemiBold"/>
              </a:rPr>
              <a:t>Utilizing Python for scripting.</a:t>
            </a:r>
          </a:p>
          <a:p>
            <a:pPr marL="285750" indent="-285750"/>
            <a:r>
              <a:rPr lang="en-US" sz="1600" dirty="0">
                <a:solidFill>
                  <a:srgbClr val="BDC1C6"/>
                </a:solidFill>
                <a:latin typeface="Montserrat SemiBold"/>
                <a:ea typeface="Montserrat SemiBold"/>
                <a:cs typeface="Montserrat SemiBold"/>
                <a:sym typeface="Montserrat SemiBold"/>
              </a:rPr>
              <a:t>pandas for data manipulation.</a:t>
            </a:r>
          </a:p>
          <a:p>
            <a:pPr marL="285750" indent="-285750"/>
            <a:r>
              <a:rPr lang="en-US" sz="1600" dirty="0" err="1">
                <a:solidFill>
                  <a:srgbClr val="BDC1C6"/>
                </a:solidFill>
                <a:latin typeface="Montserrat SemiBold"/>
                <a:ea typeface="Montserrat SemiBold"/>
                <a:cs typeface="Montserrat SemiBold"/>
                <a:sym typeface="Montserrat SemiBold"/>
              </a:rPr>
              <a:t>matplotlib.pyplot</a:t>
            </a:r>
            <a:r>
              <a:rPr lang="en-US" sz="1600" dirty="0">
                <a:solidFill>
                  <a:srgbClr val="BDC1C6"/>
                </a:solidFill>
                <a:latin typeface="Montserrat SemiBold"/>
                <a:ea typeface="Montserrat SemiBold"/>
                <a:cs typeface="Montserrat SemiBold"/>
                <a:sym typeface="Montserrat SemiBold"/>
              </a:rPr>
              <a:t>, </a:t>
            </a:r>
            <a:r>
              <a:rPr lang="en-US" sz="1600" dirty="0" err="1">
                <a:solidFill>
                  <a:srgbClr val="BDC1C6"/>
                </a:solidFill>
                <a:latin typeface="Montserrat SemiBold"/>
                <a:ea typeface="Montserrat SemiBold"/>
                <a:cs typeface="Montserrat SemiBold"/>
                <a:sym typeface="Montserrat SemiBold"/>
              </a:rPr>
              <a:t>DASh</a:t>
            </a:r>
            <a:r>
              <a:rPr lang="en-US" sz="1600" dirty="0">
                <a:solidFill>
                  <a:srgbClr val="BDC1C6"/>
                </a:solidFill>
                <a:latin typeface="Montserrat SemiBold"/>
                <a:ea typeface="Montserrat SemiBold"/>
                <a:cs typeface="Montserrat SemiBold"/>
                <a:sym typeface="Montserrat SemiBold"/>
              </a:rPr>
              <a:t> and </a:t>
            </a:r>
            <a:r>
              <a:rPr lang="en-US" sz="1600" dirty="0" err="1">
                <a:solidFill>
                  <a:srgbClr val="BDC1C6"/>
                </a:solidFill>
                <a:latin typeface="Montserrat SemiBold"/>
                <a:ea typeface="Montserrat SemiBold"/>
                <a:cs typeface="Montserrat SemiBold"/>
                <a:sym typeface="Montserrat SemiBold"/>
              </a:rPr>
              <a:t>Plotlyexpress</a:t>
            </a:r>
            <a:r>
              <a:rPr lang="en-US" sz="1600" dirty="0">
                <a:solidFill>
                  <a:srgbClr val="BDC1C6"/>
                </a:solidFill>
                <a:latin typeface="Montserrat SemiBold"/>
                <a:ea typeface="Montserrat SemiBold"/>
                <a:cs typeface="Montserrat SemiBold"/>
                <a:sym typeface="Montserrat SemiBold"/>
              </a:rPr>
              <a:t> for data visualization. </a:t>
            </a:r>
          </a:p>
        </p:txBody>
      </p:sp>
    </p:spTree>
    <p:extLst>
      <p:ext uri="{BB962C8B-B14F-4D97-AF65-F5344CB8AC3E}">
        <p14:creationId xmlns:p14="http://schemas.microsoft.com/office/powerpoint/2010/main" val="265360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t>Implementation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p:txBody>
      </p:sp>
      <p:pic>
        <p:nvPicPr>
          <p:cNvPr id="4" name="Picture 3">
            <a:extLst>
              <a:ext uri="{FF2B5EF4-FFF2-40B4-BE49-F238E27FC236}">
                <a16:creationId xmlns:a16="http://schemas.microsoft.com/office/drawing/2014/main" id="{128F4F21-CE53-3077-E57D-84ABD1FEC186}"/>
              </a:ext>
            </a:extLst>
          </p:cNvPr>
          <p:cNvPicPr>
            <a:picLocks noChangeAspect="1"/>
          </p:cNvPicPr>
          <p:nvPr/>
        </p:nvPicPr>
        <p:blipFill>
          <a:blip r:embed="rId3"/>
          <a:stretch>
            <a:fillRect/>
          </a:stretch>
        </p:blipFill>
        <p:spPr>
          <a:xfrm>
            <a:off x="999460" y="1305633"/>
            <a:ext cx="7060019" cy="3685385"/>
          </a:xfrm>
          <a:prstGeom prst="rect">
            <a:avLst/>
          </a:prstGeom>
        </p:spPr>
      </p:pic>
    </p:spTree>
    <p:extLst>
      <p:ext uri="{BB962C8B-B14F-4D97-AF65-F5344CB8AC3E}">
        <p14:creationId xmlns:p14="http://schemas.microsoft.com/office/powerpoint/2010/main" val="428459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t>Code Execution</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hlinkClick r:id="rId3"/>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hlinkClick r:id="rId3"/>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hlinkClick r:id="rId3"/>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hlinkClick r:id="rId3"/>
            </a:endParaRPr>
          </a:p>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hlinkClick r:id="rId3"/>
              </a:rPr>
              <a:t>https://colab.research.google.com/drive/1Jd3k-t4WPTr_u5Y5ueVLCC716k2xGtld#scrollTo=Tf5seW92vKcm</a:t>
            </a: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280959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527523" cy="762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t>Challenges</a:t>
            </a:r>
            <a:endParaRPr sz="3500" dirty="0">
              <a:latin typeface="Montserrat ExtraBold"/>
              <a:ea typeface="Montserrat ExtraBold"/>
              <a:cs typeface="Montserrat ExtraBold"/>
              <a:sym typeface="Montserrat ExtraBold"/>
            </a:endParaRPr>
          </a:p>
        </p:txBody>
      </p:sp>
      <p:sp>
        <p:nvSpPr>
          <p:cNvPr id="143" name="Google Shape;143;p14"/>
          <p:cNvSpPr txBox="1">
            <a:spLocks noGrp="1"/>
          </p:cNvSpPr>
          <p:nvPr>
            <p:ph type="body" idx="1"/>
          </p:nvPr>
        </p:nvSpPr>
        <p:spPr>
          <a:xfrm>
            <a:off x="933995" y="1224067"/>
            <a:ext cx="8086508" cy="37986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One of the major challenges in </a:t>
            </a:r>
            <a:r>
              <a:rPr lang="en-US" sz="1600" dirty="0" err="1">
                <a:solidFill>
                  <a:srgbClr val="BDC1C6"/>
                </a:solidFill>
                <a:latin typeface="Montserrat SemiBold"/>
                <a:ea typeface="Montserrat SemiBold"/>
                <a:cs typeface="Montserrat SemiBold"/>
                <a:sym typeface="Montserrat SemiBold"/>
              </a:rPr>
              <a:t>Storygraph</a:t>
            </a:r>
            <a:r>
              <a:rPr lang="en-US" sz="1600" dirty="0">
                <a:solidFill>
                  <a:srgbClr val="BDC1C6"/>
                </a:solidFill>
                <a:latin typeface="Montserrat SemiBold"/>
                <a:ea typeface="Montserrat SemiBold"/>
                <a:cs typeface="Montserrat SemiBold"/>
                <a:sym typeface="Montserrat SemiBold"/>
              </a:rPr>
              <a:t> construction and other data  visualization practices is the visual clutter created due to</a:t>
            </a:r>
          </a:p>
          <a:p>
            <a:pPr marL="0" lvl="0" indent="0" algn="l" rtl="0">
              <a:spcBef>
                <a:spcPts val="0"/>
              </a:spcBef>
              <a:spcAft>
                <a:spcPts val="0"/>
              </a:spcAft>
              <a:buNone/>
            </a:pPr>
            <a:r>
              <a:rPr lang="en-US" sz="1600" dirty="0">
                <a:solidFill>
                  <a:srgbClr val="BDC1C6"/>
                </a:solidFill>
                <a:latin typeface="Montserrat SemiBold"/>
                <a:ea typeface="Montserrat SemiBold"/>
                <a:cs typeface="Montserrat SemiBold"/>
                <a:sym typeface="Montserrat SemiBold"/>
              </a:rPr>
              <a:t>large data set plotted on the display with a limited area.</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US" sz="1600" dirty="0">
                <a:solidFill>
                  <a:schemeClr val="accent4">
                    <a:lumMod val="50000"/>
                  </a:schemeClr>
                </a:solidFill>
                <a:latin typeface="Montserrat SemiBold"/>
                <a:ea typeface="Montserrat SemiBold"/>
                <a:cs typeface="Montserrat SemiBold"/>
                <a:sym typeface="Montserrat SemiBold"/>
              </a:rPr>
              <a:t>Reducing confusion: </a:t>
            </a:r>
            <a:r>
              <a:rPr lang="en-US" sz="1600" dirty="0">
                <a:solidFill>
                  <a:srgbClr val="BDC1C6"/>
                </a:solidFill>
                <a:latin typeface="Montserrat SemiBold"/>
                <a:ea typeface="Montserrat SemiBold"/>
                <a:cs typeface="Montserrat SemiBold"/>
                <a:sym typeface="Montserrat SemiBold"/>
              </a:rPr>
              <a:t>When you have a lot of information, like in a big story, it's easy for lines on the graph to get tangled up. We also developed a heuristic method to reduce excessive line crossovers for large data sets.</a:t>
            </a: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lang="en-US" sz="1600" dirty="0">
              <a:solidFill>
                <a:srgbClr val="BDC1C6"/>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2592638113"/>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6304cf2-2656-42f1-8074-d21302d3111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9DD85DEB6D8E94392571252A39583E6" ma:contentTypeVersion="8" ma:contentTypeDescription="Create a new document." ma:contentTypeScope="" ma:versionID="851468d042a8b506b372609a27b0b35d">
  <xsd:schema xmlns:xsd="http://www.w3.org/2001/XMLSchema" xmlns:xs="http://www.w3.org/2001/XMLSchema" xmlns:p="http://schemas.microsoft.com/office/2006/metadata/properties" xmlns:ns3="e6304cf2-2656-42f1-8074-d21302d31117" xmlns:ns4="f011f7bc-8173-4a13-bf14-12bfe0903ac6" targetNamespace="http://schemas.microsoft.com/office/2006/metadata/properties" ma:root="true" ma:fieldsID="2cb433bf0d66c2fcbbd05c0fb1992e3b" ns3:_="" ns4:_="">
    <xsd:import namespace="e6304cf2-2656-42f1-8074-d21302d31117"/>
    <xsd:import namespace="f011f7bc-8173-4a13-bf14-12bfe0903ac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304cf2-2656-42f1-8074-d21302d311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11f7bc-8173-4a13-bf14-12bfe0903ac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602D89-C13C-4B7E-99E2-29EFF5A4857D}">
  <ds:schemaRefs>
    <ds:schemaRef ds:uri="e6304cf2-2656-42f1-8074-d21302d31117"/>
    <ds:schemaRef ds:uri="f011f7bc-8173-4a13-bf14-12bfe0903ac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35F951C-D4D1-44BD-9942-FDD9F0BB5C2A}">
  <ds:schemaRefs>
    <ds:schemaRef ds:uri="e6304cf2-2656-42f1-8074-d21302d31117"/>
    <ds:schemaRef ds:uri="f011f7bc-8173-4a13-bf14-12bfe0903ac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D8ECDDE-5D73-46C8-9549-7153768F8B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2984</TotalTime>
  <Words>2601</Words>
  <Application>Microsoft Office PowerPoint</Application>
  <PresentationFormat>On-screen Show (16:9)</PresentationFormat>
  <Paragraphs>179</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Open Sans</vt:lpstr>
      <vt:lpstr>Lato</vt:lpstr>
      <vt:lpstr>Montserrat ExtraBold</vt:lpstr>
      <vt:lpstr>Montserrat SemiBold</vt:lpstr>
      <vt:lpstr>Arial</vt:lpstr>
      <vt:lpstr>Amasis MT Pro Black</vt:lpstr>
      <vt:lpstr>Montserrat</vt:lpstr>
      <vt:lpstr>Focus</vt:lpstr>
      <vt:lpstr>Integrated Spatio-temporal Storyline Visualization with Low Crossover</vt:lpstr>
      <vt:lpstr>Introduction</vt:lpstr>
      <vt:lpstr>Storyline Visualization</vt:lpstr>
      <vt:lpstr>Spatio-temporal Visualization</vt:lpstr>
      <vt:lpstr>Spatio-temporal Visualization</vt:lpstr>
      <vt:lpstr>Requirements </vt:lpstr>
      <vt:lpstr>Implementation</vt:lpstr>
      <vt:lpstr>Code Execution</vt:lpstr>
      <vt:lpstr>Challenges</vt:lpstr>
      <vt:lpstr>Low Cross-over Implementation</vt:lpstr>
      <vt:lpstr>Low Cross-over Implementation</vt:lpstr>
      <vt:lpstr>Implementation</vt:lpstr>
      <vt:lpstr>Demo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Two-Party Computation Using Machine Learning</dc:title>
  <cp:lastModifiedBy>shilpa.batthineni@gmail.com</cp:lastModifiedBy>
  <cp:revision>39</cp:revision>
  <dcterms:modified xsi:type="dcterms:W3CDTF">2023-11-27T16:10:23Z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0x010100E9DD85DEB6D8E94392571252A39583E6</vt:lpwstr>
  </property>
</Properties>
</file>