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71" r:id="rId11"/>
    <p:sldId id="272" r:id="rId12"/>
    <p:sldId id="273" r:id="rId13"/>
    <p:sldId id="263" r:id="rId14"/>
    <p:sldId id="265" r:id="rId15"/>
    <p:sldId id="274" r:id="rId16"/>
    <p:sldId id="269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3F19-DD50-4702-9023-E4683BC86D6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944F4-4216-4D5D-8D46-F22A84412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0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ODICON-2021, SOADU, BBSR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C9FDB-AEE3-457C-B88D-AA16E58C1A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59E0-0EA8-4575-9EDD-ED161F996585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5B53-B363-422F-9F42-323EF630A2AB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25E9-E8CA-45AA-99B7-A05235BA4FA4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EC7-2826-4EBA-950D-49A9EAEFE9D4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58E5-472B-490E-ACC1-6B66F136B0BD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142-5FB4-4276-A015-E8D894820417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924E-50A3-4B63-85BA-4F594E11CBCE}" type="datetime1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1142-6717-4225-A333-F0E2EAF7A128}" type="datetime1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07C-6C3D-4AF1-87ED-56062315AE89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B2FF-F47D-42B6-8C26-8B678A2F8CFC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B064-D938-49E9-8902-BE3665A03659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CC21-B70E-4083-9BBD-7CDC0526F699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7" r="25588"/>
          <a:stretch/>
        </p:blipFill>
        <p:spPr>
          <a:xfrm>
            <a:off x="107066" y="1985895"/>
            <a:ext cx="1534405" cy="16073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7F51E5-AFAB-4543-871D-9F9F1FC6DE3F}"/>
              </a:ext>
            </a:extLst>
          </p:cNvPr>
          <p:cNvSpPr txBox="1">
            <a:spLocks/>
          </p:cNvSpPr>
          <p:nvPr/>
        </p:nvSpPr>
        <p:spPr>
          <a:xfrm>
            <a:off x="1419145" y="3271101"/>
            <a:ext cx="7543800" cy="102551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	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Role of Enhanced Visual Cryptography    	Algorithm in Cybersecurity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C8E2939-374B-B74D-82B7-8C1E2167C605}"/>
              </a:ext>
            </a:extLst>
          </p:cNvPr>
          <p:cNvSpPr txBox="1">
            <a:spLocks/>
          </p:cNvSpPr>
          <p:nvPr/>
        </p:nvSpPr>
        <p:spPr>
          <a:xfrm>
            <a:off x="-1997" y="3796413"/>
            <a:ext cx="1858111" cy="621493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800" b="1" dirty="0">
                <a:latin typeface="Arial Black" panose="020B0604020202020204" pitchFamily="34" charset="0"/>
                <a:cs typeface="Arial Black" panose="020B0604020202020204" pitchFamily="34" charset="0"/>
              </a:rPr>
              <a:t>Paper ID</a:t>
            </a:r>
          </a:p>
          <a:p>
            <a:pPr algn="ctr"/>
            <a:r>
              <a:rPr lang="en-US" sz="1800" b="1" dirty="0">
                <a:latin typeface="Arial Black" panose="020B0604020202020204" pitchFamily="34" charset="0"/>
                <a:cs typeface="Arial Black" panose="020B0604020202020204" pitchFamily="34" charset="0"/>
              </a:rPr>
              <a:t>100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DDD912-B41D-4F31-8BD5-30E3C3F930DC}"/>
              </a:ext>
            </a:extLst>
          </p:cNvPr>
          <p:cNvSpPr txBox="1">
            <a:spLocks/>
          </p:cNvSpPr>
          <p:nvPr/>
        </p:nvSpPr>
        <p:spPr>
          <a:xfrm>
            <a:off x="2420155" y="4633570"/>
            <a:ext cx="6374674" cy="79408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Authors:- </a:t>
            </a:r>
            <a:r>
              <a:rPr lang="en-IN" sz="21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Susmita</a:t>
            </a:r>
            <a:r>
              <a:rPr lang="en-I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Panda, </a:t>
            </a:r>
            <a:r>
              <a:rPr lang="en-IN" sz="2100" b="1" u="sng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Sadisha</a:t>
            </a:r>
            <a:r>
              <a:rPr lang="en-IN" sz="21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100" b="1" u="sng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Sasneha</a:t>
            </a:r>
            <a:r>
              <a:rPr lang="en-I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Pratyush Nayak, Amar Jyoti Nayak  </a:t>
            </a:r>
            <a:endParaRPr lang="en-US" sz="3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7828" y="199902"/>
            <a:ext cx="7336172" cy="2786742"/>
          </a:xfrm>
        </p:spPr>
        <p:txBody>
          <a:bodyPr>
            <a:noAutofit/>
          </a:bodyPr>
          <a:lstStyle/>
          <a:p>
            <a:r>
              <a:rPr lang="en-IN" sz="30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30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30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Engineering(AMSE),</a:t>
            </a:r>
            <a:br>
              <a:rPr lang="en-IN" sz="30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0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5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IN" sz="2250" b="1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25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-27</a:t>
            </a:r>
            <a:r>
              <a:rPr lang="en-IN" sz="2250" b="1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25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July-2024</a:t>
            </a:r>
            <a:br>
              <a:rPr lang="en-IN" sz="225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5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Siksha</a:t>
            </a:r>
            <a:r>
              <a:rPr lang="en-IN" sz="225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‘O’ </a:t>
            </a:r>
            <a:r>
              <a:rPr lang="en-IN" sz="225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Anusandhan</a:t>
            </a:r>
            <a:r>
              <a:rPr lang="en-IN" sz="225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Deemed to be University, Bhubaneswar, Odisha, India.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A5AC0-E529-FBAD-F117-C2C57545F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64"/>
            <a:ext cx="1615673" cy="159427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67F255-B8F0-29B7-5DFF-BF4DE2F5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1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5910"/>
            <a:ext cx="8229600" cy="53002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0" i="0" u="none" strike="noStrike" baseline="0" dirty="0"/>
              <a:t>	3.2. For each share, create an empty image </a:t>
            </a:r>
            <a:r>
              <a:rPr lang="en-US" b="0" i="0" u="none" strike="noStrike" baseline="0" dirty="0" err="1"/>
              <a:t>encryptedShare</a:t>
            </a:r>
            <a:r>
              <a:rPr lang="en-US" b="0" i="0" u="none" strike="noStrike" baseline="0" dirty="0"/>
              <a:t>.</a:t>
            </a:r>
          </a:p>
          <a:p>
            <a:pPr marL="0" indent="0" algn="just">
              <a:buNone/>
            </a:pPr>
            <a:r>
              <a:rPr lang="en-US" b="0" i="0" u="none" strike="noStrike" baseline="0" dirty="0"/>
              <a:t>	3.3. For each pixel in the original image, multiply the pixel value by </a:t>
            </a:r>
            <a:r>
              <a:rPr lang="en-US" b="0" i="0" u="none" strike="noStrike" baseline="0" dirty="0" err="1"/>
              <a:t>pixelExpansionFactor</a:t>
            </a:r>
            <a:r>
              <a:rPr lang="en-US" b="0" i="0" u="none" strike="noStrike" baseline="0" dirty="0"/>
              <a:t>, add a random value, and clamp it between 0 and 255.</a:t>
            </a:r>
          </a:p>
          <a:p>
            <a:pPr marL="0" indent="0" algn="just">
              <a:buNone/>
            </a:pPr>
            <a:r>
              <a:rPr lang="en-US" b="0" i="0" u="none" strike="noStrike" baseline="0" dirty="0"/>
              <a:t>	3.4. Store the modified pixel value in </a:t>
            </a:r>
            <a:r>
              <a:rPr lang="en-US" b="0" i="0" u="none" strike="noStrike" baseline="0" dirty="0" err="1"/>
              <a:t>encryptedShare</a:t>
            </a:r>
            <a:r>
              <a:rPr lang="en-US" b="0" i="0" u="none" strike="noStrike" baseline="0" dirty="0"/>
              <a:t>.</a:t>
            </a:r>
          </a:p>
          <a:p>
            <a:pPr marL="0" indent="0" algn="just">
              <a:buNone/>
            </a:pPr>
            <a:r>
              <a:rPr lang="en-US" b="0" i="0" u="none" strike="noStrike" baseline="0" dirty="0"/>
              <a:t>	3.5. Return the array of </a:t>
            </a:r>
            <a:r>
              <a:rPr lang="en-US" b="0" i="0" u="none" strike="noStrike" baseline="0" dirty="0" err="1"/>
              <a:t>encryptedShares</a:t>
            </a:r>
            <a:r>
              <a:rPr lang="en-US" b="0" i="0" u="none" strike="noStrike" baseline="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5E394-7929-F9C3-A303-A3A0118E9B08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F5474-C29C-CF10-E20B-653A97D3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04EB41-32A5-BAFC-E209-ACD451781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0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5910"/>
            <a:ext cx="8229600" cy="53002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0" i="0" u="none" strike="noStrike" baseline="0" dirty="0"/>
              <a:t>4. Call the </a:t>
            </a:r>
            <a:r>
              <a:rPr lang="en-US" b="0" i="0" u="none" strike="noStrike" baseline="0" dirty="0" err="1"/>
              <a:t>decryptImage</a:t>
            </a:r>
            <a:r>
              <a:rPr lang="en-US" b="0" i="0" u="none" strike="noStrike" baseline="0" dirty="0"/>
              <a:t> method to decrypt the encrypted shares and generate the decrypted image.</a:t>
            </a:r>
          </a:p>
          <a:p>
            <a:pPr marL="0" indent="0" algn="just">
              <a:buNone/>
            </a:pPr>
            <a:r>
              <a:rPr lang="en-US" b="0" i="0" u="none" strike="noStrike" baseline="0" dirty="0"/>
              <a:t>	4.1. Initialize </a:t>
            </a:r>
            <a:r>
              <a:rPr lang="en-US" b="0" i="0" u="none" strike="noStrike" baseline="0" dirty="0" err="1"/>
              <a:t>decryptedImage</a:t>
            </a:r>
            <a:r>
              <a:rPr lang="en-US" b="0" i="0" u="none" strike="noStrike" baseline="0" dirty="0"/>
              <a:t> based on the dimensions of the shares.</a:t>
            </a:r>
          </a:p>
          <a:p>
            <a:pPr marL="0" indent="0" algn="just">
              <a:buNone/>
            </a:pPr>
            <a:r>
              <a:rPr lang="en-US" b="0" i="0" u="none" strike="noStrike" baseline="0" dirty="0"/>
              <a:t>	4.2. For each pixel in the shares, sum the pixel values across all shares.</a:t>
            </a:r>
          </a:p>
          <a:p>
            <a:pPr marL="0" indent="0" algn="just">
              <a:buNone/>
            </a:pPr>
            <a:r>
              <a:rPr lang="en-US" b="0" i="0" u="none" strike="noStrike" baseline="0" dirty="0"/>
              <a:t>	4.3. Calculate the average pixel value from the sum.</a:t>
            </a:r>
          </a:p>
          <a:p>
            <a:pPr marL="0" indent="0" algn="just">
              <a:buNone/>
            </a:pPr>
            <a:r>
              <a:rPr lang="en-US" b="0" i="0" u="none" strike="noStrike" baseline="0" dirty="0"/>
              <a:t>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5E394-7929-F9C3-A303-A3A0118E9B08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F5474-C29C-CF10-E20B-653A97D3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571ADC-9469-97DB-426D-1A5C40A48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2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5910"/>
            <a:ext cx="8229600" cy="53002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0" i="0" u="none" strike="noStrike" baseline="0" dirty="0"/>
              <a:t>	4.4. Set the pixel value in </a:t>
            </a:r>
            <a:r>
              <a:rPr lang="en-US" b="0" i="0" u="none" strike="noStrike" baseline="0" dirty="0" err="1"/>
              <a:t>decryptedImage</a:t>
            </a:r>
            <a:r>
              <a:rPr lang="en-US" b="0" i="0" u="none" strike="noStrike" baseline="0" dirty="0"/>
              <a:t> using the calculated average.</a:t>
            </a:r>
          </a:p>
          <a:p>
            <a:pPr marL="0" indent="0" algn="just">
              <a:buNone/>
            </a:pPr>
            <a:r>
              <a:rPr lang="en-US" b="0" i="0" u="none" strike="noStrike" baseline="0" dirty="0"/>
              <a:t>	4.5. Return the </a:t>
            </a:r>
            <a:r>
              <a:rPr lang="en-US" b="0" i="0" u="none" strike="noStrike" baseline="0" dirty="0" err="1"/>
              <a:t>decryptedImage</a:t>
            </a:r>
            <a:endParaRPr lang="en-US" dirty="0"/>
          </a:p>
          <a:p>
            <a:pPr marL="0" indent="0" algn="just">
              <a:buNone/>
            </a:pPr>
            <a:r>
              <a:rPr lang="en-US" b="0" i="0" u="none" strike="noStrike" baseline="0" dirty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b="0" i="0" u="none" strike="noStrike" baseline="0" dirty="0"/>
              <a:t>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5E394-7929-F9C3-A303-A3A0118E9B08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F5474-C29C-CF10-E20B-653A97D3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AAD7A-1996-DB90-129C-F7D8F348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29" y="3019916"/>
            <a:ext cx="3195484" cy="2201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3C565-2FFF-C2DB-B2B9-76C121D6CA39}"/>
              </a:ext>
            </a:extLst>
          </p:cNvPr>
          <p:cNvSpPr txBox="1"/>
          <p:nvPr/>
        </p:nvSpPr>
        <p:spPr>
          <a:xfrm>
            <a:off x="2548729" y="5663381"/>
            <a:ext cx="3514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:- Input image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0B8708-0E70-4E49-4308-74D7A509D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2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0"/>
            <a:ext cx="8229600" cy="1102178"/>
          </a:xfrm>
        </p:spPr>
        <p:txBody>
          <a:bodyPr/>
          <a:lstStyle/>
          <a:p>
            <a:r>
              <a:rPr dirty="0"/>
              <a:t>Algorithm Complexity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1314"/>
            <a:ext cx="8229600" cy="3774849"/>
          </a:xfrm>
        </p:spPr>
        <p:txBody>
          <a:bodyPr/>
          <a:lstStyle/>
          <a:p>
            <a:pPr marL="0" indent="0" algn="just">
              <a:buNone/>
            </a:pPr>
            <a:r>
              <a:rPr dirty="0"/>
              <a:t>• Polynomial time complexity for SA.</a:t>
            </a:r>
          </a:p>
          <a:p>
            <a:pPr marL="0" indent="0" algn="just">
              <a:buNone/>
            </a:pPr>
            <a:r>
              <a:rPr dirty="0"/>
              <a:t>• Additional computational overhead for ICM.</a:t>
            </a:r>
          </a:p>
          <a:p>
            <a:pPr marL="0" indent="0" algn="just">
              <a:buNone/>
            </a:pPr>
            <a:r>
              <a:rPr dirty="0"/>
              <a:t>• High security due to minimal information in individual shares.</a:t>
            </a:r>
          </a:p>
          <a:p>
            <a:pPr marL="0" indent="0" algn="just">
              <a:buNone/>
            </a:pPr>
            <a:r>
              <a:rPr dirty="0"/>
              <a:t>• Enhanced robustness against attacks.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1EB60-384D-70A0-CD27-1703B2DA3F30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B0DA8-8374-2665-B936-731608B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A8B51-601D-40F0-E9A8-247C02363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5221"/>
            <a:ext cx="8229600" cy="1126671"/>
          </a:xfrm>
        </p:spPr>
        <p:txBody>
          <a:bodyPr/>
          <a:lstStyle/>
          <a:p>
            <a:r>
              <a:rPr dirty="0"/>
              <a:t>Experimental Setup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7643"/>
            <a:ext cx="8229600" cy="3758520"/>
          </a:xfrm>
        </p:spPr>
        <p:txBody>
          <a:bodyPr/>
          <a:lstStyle/>
          <a:p>
            <a:pPr marL="0" indent="0" algn="just">
              <a:buNone/>
            </a:pPr>
            <a:r>
              <a:rPr dirty="0"/>
              <a:t>• Evaluation using Pixel Expansion metric.</a:t>
            </a:r>
          </a:p>
          <a:p>
            <a:pPr marL="0" indent="0" algn="just">
              <a:buNone/>
            </a:pPr>
            <a:r>
              <a:rPr dirty="0"/>
              <a:t>• Comparison of EVCS and SA encrypted images.</a:t>
            </a:r>
          </a:p>
          <a:p>
            <a:pPr marL="0" indent="0" algn="just">
              <a:buNone/>
            </a:pPr>
            <a:r>
              <a:rPr dirty="0"/>
              <a:t>• Performance analysis based on image quality and computational efficiency.</a:t>
            </a:r>
            <a:endParaRPr lang="en-IN" dirty="0"/>
          </a:p>
          <a:p>
            <a:pPr algn="just"/>
            <a:r>
              <a:rPr lang="en-US" dirty="0"/>
              <a:t>The results and shares are as shown in the next segment.</a:t>
            </a:r>
            <a:endParaRPr lang="en-IN" dirty="0"/>
          </a:p>
          <a:p>
            <a:pPr marL="0" indent="0" algn="just"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EDD00-1855-C785-8A2B-FA70BF2AF00B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668AE-00CC-4C2A-9458-7787C4FC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148DD-8B43-E6F0-54F4-2B1B51745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5910"/>
            <a:ext cx="8229600" cy="530025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/>
              <a:t>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5E394-7929-F9C3-A303-A3A0118E9B08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F5474-C29C-CF10-E20B-653A97D3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40A951C-FE39-E2A9-647F-588221A95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54182"/>
              </p:ext>
            </p:extLst>
          </p:nvPr>
        </p:nvGraphicFramePr>
        <p:xfrm>
          <a:off x="663678" y="908477"/>
          <a:ext cx="7816644" cy="4817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7316">
                  <a:extLst>
                    <a:ext uri="{9D8B030D-6E8A-4147-A177-3AD203B41FA5}">
                      <a16:colId xmlns:a16="http://schemas.microsoft.com/office/drawing/2014/main" val="3189221022"/>
                    </a:ext>
                  </a:extLst>
                </a:gridCol>
                <a:gridCol w="3849328">
                  <a:extLst>
                    <a:ext uri="{9D8B030D-6E8A-4147-A177-3AD203B41FA5}">
                      <a16:colId xmlns:a16="http://schemas.microsoft.com/office/drawing/2014/main" val="2590585384"/>
                    </a:ext>
                  </a:extLst>
                </a:gridCol>
              </a:tblGrid>
              <a:tr h="2156170"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 1 in EVCS Encryption</a:t>
                      </a:r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Share 2 in EVCS Encryption</a:t>
                      </a:r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320654"/>
                  </a:ext>
                </a:extLst>
              </a:tr>
              <a:tr h="2079777"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Share 1 in SA Encryption</a:t>
                      </a:r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Share 2 in SA Encryption</a:t>
                      </a:r>
                      <a:endParaRPr lang="en-IN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7631683"/>
                  </a:ext>
                </a:extLst>
              </a:tr>
              <a:tr h="5816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633513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D54AE46-6B7F-6C64-39DC-BF167689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69" y="825910"/>
            <a:ext cx="1461148" cy="14507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D64CF1-A4F6-F599-9CB2-40E310B4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45" y="825910"/>
            <a:ext cx="1461148" cy="14507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6AF155-2C5E-E40B-FC9F-10872D8C6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69" y="2703644"/>
            <a:ext cx="1461148" cy="14507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85D087-8457-4AFF-62A0-114CC42AD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127" y="2703644"/>
            <a:ext cx="1461148" cy="14507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D9943E-930C-2C04-1CCF-8B8B0ED4E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169" y="4581378"/>
            <a:ext cx="1461148" cy="14507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4BC26B9-8349-9EAA-7747-CD2E33D7E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045" y="4581376"/>
            <a:ext cx="1461150" cy="14507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138A8E5-A76D-26C1-500D-21DC9DFE837A}"/>
              </a:ext>
            </a:extLst>
          </p:cNvPr>
          <p:cNvSpPr txBox="1"/>
          <p:nvPr/>
        </p:nvSpPr>
        <p:spPr>
          <a:xfrm>
            <a:off x="875071" y="6032090"/>
            <a:ext cx="3057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baseline="0" dirty="0">
                <a:latin typeface="TimesNewRomanPSMT"/>
              </a:rPr>
              <a:t>Decrypted image for EVCS</a:t>
            </a:r>
            <a:endParaRPr lang="en-IN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252644-5C90-0C58-491C-CF558F5BB30F}"/>
              </a:ext>
            </a:extLst>
          </p:cNvPr>
          <p:cNvSpPr txBox="1"/>
          <p:nvPr/>
        </p:nvSpPr>
        <p:spPr>
          <a:xfrm>
            <a:off x="4975125" y="5995753"/>
            <a:ext cx="3057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baseline="0" dirty="0">
                <a:latin typeface="TimesNewRomanPSMT"/>
              </a:rPr>
              <a:t>Decrypted image for SA</a:t>
            </a:r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956E3F-F427-4809-6C6C-1F117153A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4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33603-3155-3824-307E-29F3CE14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6F07C2-3BF9-1D89-772B-D84BF1A82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956" y="995077"/>
            <a:ext cx="5444088" cy="4659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DE0AB-C17D-F355-223D-29DEF238DDE5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2FA0B0-4231-61BE-BC97-BE403EFB3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4BEF02-ECBB-39C7-91CA-A733F1145D33}"/>
              </a:ext>
            </a:extLst>
          </p:cNvPr>
          <p:cNvSpPr txBox="1"/>
          <p:nvPr/>
        </p:nvSpPr>
        <p:spPr>
          <a:xfrm>
            <a:off x="1849956" y="5888442"/>
            <a:ext cx="54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: Comparing SA and SA with ICM image decryption</a:t>
            </a:r>
          </a:p>
        </p:txBody>
      </p:sp>
    </p:spTree>
    <p:extLst>
      <p:ext uri="{BB962C8B-B14F-4D97-AF65-F5344CB8AC3E}">
        <p14:creationId xmlns:p14="http://schemas.microsoft.com/office/powerpoint/2010/main" val="394955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150"/>
            <a:ext cx="8229600" cy="1028700"/>
          </a:xfrm>
        </p:spPr>
        <p:txBody>
          <a:bodyPr/>
          <a:lstStyle/>
          <a:p>
            <a:r>
              <a:rPr dirty="0"/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3393"/>
            <a:ext cx="8229600" cy="3472770"/>
          </a:xfrm>
        </p:spPr>
        <p:txBody>
          <a:bodyPr/>
          <a:lstStyle/>
          <a:p>
            <a:pPr marL="0" indent="0" algn="just">
              <a:buNone/>
            </a:pPr>
            <a:r>
              <a:rPr dirty="0"/>
              <a:t>• Comparison with traditional encryption methods (AES, DES).</a:t>
            </a:r>
          </a:p>
          <a:p>
            <a:pPr marL="0" indent="0" algn="just">
              <a:buNone/>
            </a:pPr>
            <a:r>
              <a:rPr dirty="0"/>
              <a:t>• EVCS provides superior encryption strength and image quality.</a:t>
            </a:r>
          </a:p>
          <a:p>
            <a:pPr marL="0" indent="0" algn="just">
              <a:buNone/>
            </a:pPr>
            <a:r>
              <a:rPr dirty="0"/>
              <a:t>• SA technique offers faster but less secure encryption.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366AA-72D2-3A22-7666-D9C3178677FB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5D572-A725-8BCC-0833-5981DCAF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AE401-D0EE-69CF-021F-1EEDE549E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1743"/>
            <a:ext cx="8229600" cy="1094013"/>
          </a:xfrm>
        </p:spPr>
        <p:txBody>
          <a:bodyPr/>
          <a:lstStyle/>
          <a:p>
            <a:r>
              <a:rPr dirty="0"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657"/>
            <a:ext cx="8229600" cy="3807506"/>
          </a:xfrm>
        </p:spPr>
        <p:txBody>
          <a:bodyPr/>
          <a:lstStyle/>
          <a:p>
            <a:pPr marL="0" indent="0" algn="just">
              <a:buNone/>
            </a:pPr>
            <a:r>
              <a:rPr dirty="0"/>
              <a:t>• EVCS enhances image quality and security.</a:t>
            </a:r>
          </a:p>
          <a:p>
            <a:pPr marL="0" indent="0" algn="just">
              <a:buNone/>
            </a:pPr>
            <a:r>
              <a:rPr dirty="0"/>
              <a:t>• Combines SA and ICM for robust encryption.</a:t>
            </a:r>
          </a:p>
          <a:p>
            <a:pPr marL="0" indent="0" algn="just">
              <a:buNone/>
            </a:pPr>
            <a:r>
              <a:rPr dirty="0"/>
              <a:t>• Future research to optimize algorithms and develop real-time applications.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E9CCE-84E3-B9D1-DE03-54A2D9A6068B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3A3C-2974-C877-6D0A-8837E801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C75E3-EBAE-45C5-0649-0B2CE34D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990827"/>
          </a:xfr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dirty="0"/>
              <a:t>[1] Sharma, R., </a:t>
            </a:r>
            <a:r>
              <a:rPr dirty="0" err="1"/>
              <a:t>Dimri</a:t>
            </a:r>
            <a:r>
              <a:rPr dirty="0"/>
              <a:t>, P., &amp; Garg, H. (2019). Visual cryptographic techniques for secret image sharing: A review.</a:t>
            </a:r>
          </a:p>
          <a:p>
            <a:pPr marL="0" indent="0" algn="just">
              <a:buNone/>
            </a:pPr>
            <a:r>
              <a:rPr dirty="0"/>
              <a:t>[2] </a:t>
            </a:r>
            <a:r>
              <a:rPr dirty="0" err="1"/>
              <a:t>Naor</a:t>
            </a:r>
            <a:r>
              <a:rPr dirty="0"/>
              <a:t>, M., &amp; Shamir, A. (1997). Visual cryptography II: Improving the contrast via the cover base.</a:t>
            </a:r>
          </a:p>
          <a:p>
            <a:pPr marL="0" indent="0" algn="just">
              <a:buNone/>
            </a:pPr>
            <a:r>
              <a:rPr dirty="0"/>
              <a:t>[3] </a:t>
            </a:r>
            <a:r>
              <a:rPr dirty="0" err="1"/>
              <a:t>Jodoin</a:t>
            </a:r>
            <a:r>
              <a:rPr dirty="0"/>
              <a:t>, P.-M., &amp; </a:t>
            </a:r>
            <a:r>
              <a:rPr dirty="0" err="1"/>
              <a:t>Mignotte</a:t>
            </a:r>
            <a:r>
              <a:rPr dirty="0"/>
              <a:t>, M. (2006). Markovian segmentation and parameter estimation on graphics hardware.</a:t>
            </a:r>
          </a:p>
          <a:p>
            <a:pPr marL="0" indent="0" algn="just">
              <a:buNone/>
            </a:pPr>
            <a:r>
              <a:rPr dirty="0"/>
              <a:t>[4] Ibrahim, D. R., </a:t>
            </a:r>
            <a:r>
              <a:rPr dirty="0" err="1"/>
              <a:t>Teh</a:t>
            </a:r>
            <a:r>
              <a:rPr dirty="0"/>
              <a:t>, J. S., &amp; Abdullah, R. (2021). An overview of visual cryptography techniques.</a:t>
            </a:r>
          </a:p>
          <a:p>
            <a:pPr marL="0" indent="0" algn="just">
              <a:buNone/>
            </a:pPr>
            <a:r>
              <a:rPr dirty="0"/>
              <a:t>[5] Hou, Y. C., &amp; Quan, Z. Y. (2011). Progressive visual cryptography with unexpanded shares.</a:t>
            </a:r>
          </a:p>
          <a:p>
            <a:pPr marL="0" indent="0" algn="just">
              <a:buNone/>
            </a:pPr>
            <a:r>
              <a:rPr dirty="0"/>
              <a:t>[6] </a:t>
            </a:r>
            <a:r>
              <a:rPr dirty="0" err="1"/>
              <a:t>Katzenbeisser</a:t>
            </a:r>
            <a:r>
              <a:rPr dirty="0"/>
              <a:t>, S. (2003). On the integration of watermarks and cryptography.</a:t>
            </a:r>
          </a:p>
          <a:p>
            <a:pPr marL="0" indent="0" algn="just">
              <a:buNone/>
            </a:pPr>
            <a:r>
              <a:rPr dirty="0"/>
              <a:t>[7] </a:t>
            </a:r>
            <a:r>
              <a:rPr dirty="0" err="1"/>
              <a:t>Blundo</a:t>
            </a:r>
            <a:r>
              <a:rPr dirty="0"/>
              <a:t>, C., </a:t>
            </a:r>
            <a:r>
              <a:rPr dirty="0" err="1"/>
              <a:t>Bonis</a:t>
            </a:r>
            <a:r>
              <a:rPr dirty="0"/>
              <a:t>, A. D., &amp; </a:t>
            </a:r>
            <a:r>
              <a:rPr dirty="0" err="1"/>
              <a:t>Santis</a:t>
            </a:r>
            <a:r>
              <a:rPr dirty="0"/>
              <a:t>, A. D. (2001). Improved schemes for visual cryptography.</a:t>
            </a:r>
          </a:p>
          <a:p>
            <a:pPr marL="0" indent="0" algn="just">
              <a:buNone/>
            </a:pPr>
            <a:r>
              <a:rPr dirty="0"/>
              <a:t>[8] </a:t>
            </a:r>
            <a:r>
              <a:rPr dirty="0" err="1"/>
              <a:t>Gabillon</a:t>
            </a:r>
            <a:r>
              <a:rPr dirty="0"/>
              <a:t>, A., &amp; Byun, J. (2001). A Two-level Time-Stamping System.</a:t>
            </a:r>
          </a:p>
          <a:p>
            <a:pPr marL="0" indent="0" algn="just">
              <a:buNone/>
            </a:pPr>
            <a:r>
              <a:rPr dirty="0"/>
              <a:t>[9] </a:t>
            </a:r>
            <a:r>
              <a:rPr dirty="0" err="1"/>
              <a:t>Jodoin</a:t>
            </a:r>
            <a:r>
              <a:rPr dirty="0"/>
              <a:t>, P.-M., &amp; </a:t>
            </a:r>
            <a:r>
              <a:rPr dirty="0" err="1"/>
              <a:t>Mignotte</a:t>
            </a:r>
            <a:r>
              <a:rPr dirty="0"/>
              <a:t>, M. (2006). Markovian segmentation and parameter estimation on graphics hardware.</a:t>
            </a:r>
          </a:p>
          <a:p>
            <a:pPr marL="0" indent="0" algn="just">
              <a:buNone/>
            </a:pPr>
            <a:r>
              <a:rPr dirty="0"/>
              <a:t>[10]</a:t>
            </a:r>
            <a:r>
              <a:rPr dirty="0" err="1"/>
              <a:t>Guilmeau</a:t>
            </a:r>
            <a:r>
              <a:rPr dirty="0"/>
              <a:t>, T., </a:t>
            </a:r>
            <a:r>
              <a:rPr dirty="0" err="1"/>
              <a:t>Chouzenoux</a:t>
            </a:r>
            <a:r>
              <a:rPr dirty="0"/>
              <a:t>, E., &amp; Elvira, V. (2021). Simulated Annealing: A Review and a New Scheme.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9FB7-C7CA-1772-0DDC-1B3D2907EF43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23A93-0B94-C2C6-E6BE-06EC73B5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B548E-6EA5-3449-6BA1-92D7D100B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8674"/>
            <a:ext cx="8229600" cy="588963"/>
          </a:xfrm>
        </p:spPr>
        <p:txBody>
          <a:bodyPr>
            <a:normAutofit fontScale="90000"/>
          </a:bodyPr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dirty="0"/>
              <a:t>• Cryptography is essential for protecting sensitive data.</a:t>
            </a:r>
          </a:p>
          <a:p>
            <a:pPr marL="0" indent="0" algn="just">
              <a:buNone/>
            </a:pPr>
            <a:r>
              <a:rPr dirty="0"/>
              <a:t>• Visual cryptography splits a secret image into shadow images or shares.</a:t>
            </a:r>
          </a:p>
          <a:p>
            <a:pPr marL="0" indent="0" algn="just">
              <a:buNone/>
            </a:pPr>
            <a:r>
              <a:rPr dirty="0"/>
              <a:t>• EVCS introduces meaningful cover images to enhance traditional visual secret sharing systems.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1837C-3862-2861-1BFF-3ED5CF5BAA6B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2CC715-6E1F-C6F0-A6E5-05F50E85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01424-B01F-99C6-205F-A544543BC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>
            <a:normAutofit fontScale="90000"/>
          </a:bodyPr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dirty="0"/>
              <a:t>• Improve image quality and support color images.</a:t>
            </a:r>
          </a:p>
          <a:p>
            <a:pPr marL="0" indent="0" algn="just">
              <a:buNone/>
            </a:pPr>
            <a:r>
              <a:rPr dirty="0"/>
              <a:t>• Implement robust share management.</a:t>
            </a:r>
          </a:p>
          <a:p>
            <a:pPr marL="0" indent="0" algn="just">
              <a:buNone/>
            </a:pPr>
            <a:r>
              <a:rPr dirty="0"/>
              <a:t>• Introduce reliable validation mechanisms.</a:t>
            </a:r>
          </a:p>
          <a:p>
            <a:pPr marL="0" indent="0" algn="just">
              <a:buNone/>
            </a:pPr>
            <a:r>
              <a:rPr dirty="0"/>
              <a:t>• Ensure process integrity.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D3130-EA01-B2E8-ECD3-F61EEF7C201D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F1C3-6941-3525-C1D1-97EEF7BA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88F91-10E6-FCA3-AE72-E8B4AE990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812"/>
            <a:ext cx="8229600" cy="519953"/>
          </a:xfrm>
        </p:spPr>
        <p:txBody>
          <a:bodyPr>
            <a:normAutofit fontScale="90000"/>
          </a:bodyPr>
          <a:lstStyle/>
          <a:p>
            <a:r>
              <a:rPr dirty="0"/>
              <a:t>Limitations of Traditional Visual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2211"/>
            <a:ext cx="8229600" cy="3893951"/>
          </a:xfrm>
        </p:spPr>
        <p:txBody>
          <a:bodyPr/>
          <a:lstStyle/>
          <a:p>
            <a:pPr marL="0" indent="0" algn="just">
              <a:buNone/>
            </a:pPr>
            <a:r>
              <a:rPr dirty="0"/>
              <a:t>• Poor image quality in reconstructed images.</a:t>
            </a:r>
          </a:p>
          <a:p>
            <a:pPr marL="0" indent="0" algn="just">
              <a:buNone/>
            </a:pPr>
            <a:r>
              <a:rPr dirty="0"/>
              <a:t>• Limited to binary or grayscale images.</a:t>
            </a:r>
          </a:p>
          <a:p>
            <a:pPr marL="0" indent="0" algn="just">
              <a:buNone/>
            </a:pPr>
            <a:r>
              <a:rPr dirty="0"/>
              <a:t>• Complex share management.</a:t>
            </a:r>
          </a:p>
          <a:p>
            <a:pPr marL="0" indent="0" algn="just">
              <a:buNone/>
            </a:pPr>
            <a:r>
              <a:rPr dirty="0"/>
              <a:t>• Lack of validation mechanisms.</a:t>
            </a:r>
          </a:p>
          <a:p>
            <a:pPr marL="0" indent="0" algn="just">
              <a:buNone/>
            </a:pPr>
            <a:r>
              <a:rPr dirty="0"/>
              <a:t>• Challenges in ensuring process integrity.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D9E4B-557B-B42C-611B-4FE756C3EE4B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9A32F-4E8C-9442-222F-81DED23A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8BC7A-A81E-26DF-0976-B47BA3FAA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308846"/>
          </a:xfrm>
        </p:spPr>
        <p:txBody>
          <a:bodyPr>
            <a:normAutofit fontScale="90000"/>
          </a:bodyPr>
          <a:lstStyle/>
          <a:p>
            <a:r>
              <a:rPr dirty="0"/>
              <a:t>Enhanced Visual Cryptography Scheme (EVCS)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471"/>
            <a:ext cx="8229600" cy="3705692"/>
          </a:xfrm>
        </p:spPr>
        <p:txBody>
          <a:bodyPr/>
          <a:lstStyle/>
          <a:p>
            <a:pPr marL="0" indent="0" algn="just">
              <a:buNone/>
            </a:pPr>
            <a:r>
              <a:rPr dirty="0"/>
              <a:t>• Combines Simulated Annealing (SA) and Iterated Conditional Mode (ICM).</a:t>
            </a:r>
          </a:p>
          <a:p>
            <a:pPr marL="0" indent="0" algn="just">
              <a:buNone/>
            </a:pPr>
            <a:r>
              <a:rPr dirty="0"/>
              <a:t>• Optimizes pixel distribution to minimize pixel expansion.</a:t>
            </a:r>
          </a:p>
          <a:p>
            <a:pPr marL="0" indent="0" algn="just">
              <a:buNone/>
            </a:pPr>
            <a:r>
              <a:rPr dirty="0"/>
              <a:t>• Adds cover images using a stamping algorithm.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25509-DF4F-5FDF-FE15-DA52F694CF54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37423-4904-E931-6528-BAF83FF4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11EE5-07CE-D8DD-D279-784D5B4D3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840920"/>
          </a:xfrm>
        </p:spPr>
        <p:txBody>
          <a:bodyPr>
            <a:normAutofit fontScale="90000"/>
          </a:bodyPr>
          <a:lstStyle/>
          <a:p>
            <a:r>
              <a:rPr dirty="0"/>
              <a:t>Methodology: Encryption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086"/>
            <a:ext cx="8229600" cy="4134077"/>
          </a:xfrm>
        </p:spPr>
        <p:txBody>
          <a:bodyPr/>
          <a:lstStyle/>
          <a:p>
            <a:pPr marL="0" indent="0" algn="just">
              <a:buNone/>
            </a:pPr>
            <a:r>
              <a:rPr dirty="0"/>
              <a:t>• Simulated Annealing (SA):</a:t>
            </a:r>
          </a:p>
          <a:p>
            <a:pPr marL="0" indent="0" algn="just">
              <a:buNone/>
            </a:pPr>
            <a:r>
              <a:rPr dirty="0"/>
              <a:t>  - Optimizes pixel distribution.</a:t>
            </a:r>
          </a:p>
          <a:p>
            <a:pPr marL="0" indent="0" algn="just">
              <a:buNone/>
            </a:pPr>
            <a:r>
              <a:rPr dirty="0"/>
              <a:t>  - Avoids local minima for better solutions.</a:t>
            </a:r>
          </a:p>
          <a:p>
            <a:pPr marL="0" indent="0" algn="just">
              <a:buNone/>
            </a:pPr>
            <a:r>
              <a:rPr dirty="0"/>
              <a:t>• Iterated Conditional Mode (ICM):</a:t>
            </a:r>
          </a:p>
          <a:p>
            <a:pPr marL="0" indent="0" algn="just">
              <a:buNone/>
            </a:pPr>
            <a:r>
              <a:rPr dirty="0"/>
              <a:t>  - Refines pixel distribution.</a:t>
            </a:r>
          </a:p>
          <a:p>
            <a:pPr marL="0" indent="0" algn="just">
              <a:buNone/>
            </a:pPr>
            <a:r>
              <a:rPr dirty="0"/>
              <a:t>  - Ensures local pixel arrangements match global criteria.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26D8A-B42F-D715-9F94-010A58C6D556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23752-E7C0-4F34-A487-A9CD7B76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47A28-8A8D-3848-363B-4D68CB8F1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0343"/>
            <a:ext cx="8229600" cy="930727"/>
          </a:xfrm>
        </p:spPr>
        <p:txBody>
          <a:bodyPr/>
          <a:lstStyle/>
          <a:p>
            <a:r>
              <a:rPr dirty="0"/>
              <a:t>Methodology: Decryption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864"/>
            <a:ext cx="8229600" cy="3946299"/>
          </a:xfrm>
        </p:spPr>
        <p:txBody>
          <a:bodyPr/>
          <a:lstStyle/>
          <a:p>
            <a:pPr marL="0" indent="0" algn="just">
              <a:buNone/>
            </a:pPr>
            <a:r>
              <a:rPr dirty="0"/>
              <a:t>• Uses reversed SA and ICM for accurate image reconstruction.</a:t>
            </a:r>
          </a:p>
          <a:p>
            <a:pPr marL="0" indent="0" algn="just">
              <a:buNone/>
            </a:pPr>
            <a:r>
              <a:rPr dirty="0"/>
              <a:t>• Ensures decrypted image closely resembles the original.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D1930-A0CE-E077-8DF3-1D08F4D7CA59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C0B0-C9BD-C9E5-A152-BD333D05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7271C-887E-968A-4F39-0751F717D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356"/>
            <a:ext cx="8229600" cy="1045029"/>
          </a:xfrm>
        </p:spPr>
        <p:txBody>
          <a:bodyPr/>
          <a:lstStyle/>
          <a:p>
            <a:r>
              <a:rPr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6629"/>
            <a:ext cx="8229600" cy="3709534"/>
          </a:xfrm>
        </p:spPr>
        <p:txBody>
          <a:bodyPr/>
          <a:lstStyle/>
          <a:p>
            <a:pPr marL="0" indent="0" algn="just">
              <a:buNone/>
            </a:pPr>
            <a:r>
              <a:rPr dirty="0"/>
              <a:t>• Step-by-step process for encryption and decryption.</a:t>
            </a:r>
          </a:p>
          <a:p>
            <a:pPr marL="0" indent="0" algn="just">
              <a:buNone/>
            </a:pPr>
            <a:r>
              <a:rPr dirty="0"/>
              <a:t>• Use of Java for practical implementation.</a:t>
            </a:r>
          </a:p>
          <a:p>
            <a:pPr marL="0" indent="0" algn="just">
              <a:buNone/>
            </a:pPr>
            <a:r>
              <a:rPr dirty="0"/>
              <a:t>• Clear steps for generating and managing shares.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5E394-7929-F9C3-A303-A3A0118E9B08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F5474-C29C-CF10-E20B-653A97D3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55C01-C85A-51E3-4DEF-38F5C7A1A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5910"/>
            <a:ext cx="8229600" cy="53002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0" i="0" u="none" strike="noStrike" baseline="0" dirty="0"/>
              <a:t>The step-by-step implementation of the encryption and decryption algorithms is :</a:t>
            </a:r>
          </a:p>
          <a:p>
            <a:pPr marL="0" indent="0" algn="just">
              <a:buNone/>
            </a:pPr>
            <a:r>
              <a:rPr lang="en-US" b="0" i="0" u="none" strike="noStrike" baseline="0" dirty="0"/>
              <a:t>1. Load the original image.</a:t>
            </a:r>
          </a:p>
          <a:p>
            <a:pPr marL="0" indent="0" algn="just">
              <a:buNone/>
            </a:pPr>
            <a:r>
              <a:rPr lang="en-US" b="0" i="0" u="none" strike="noStrike" baseline="0" dirty="0"/>
              <a:t>2. Set the number of shares and the pixel expansion factor.</a:t>
            </a:r>
          </a:p>
          <a:p>
            <a:pPr marL="0" indent="0" algn="just">
              <a:buNone/>
            </a:pPr>
            <a:r>
              <a:rPr lang="en-US" b="0" i="0" u="none" strike="noStrike" baseline="0" dirty="0"/>
              <a:t>3. Call the </a:t>
            </a:r>
            <a:r>
              <a:rPr lang="en-US" b="0" i="0" u="none" strike="noStrike" baseline="0" dirty="0" err="1"/>
              <a:t>encryptImage</a:t>
            </a:r>
            <a:r>
              <a:rPr lang="en-US" b="0" i="0" u="none" strike="noStrike" baseline="0" dirty="0"/>
              <a:t> method to encrypt the original image and generate the encrypted shares.</a:t>
            </a:r>
          </a:p>
          <a:p>
            <a:pPr marL="0" indent="0" algn="just">
              <a:buNone/>
            </a:pPr>
            <a:r>
              <a:rPr lang="en-US" b="0" i="0" u="none" strike="noStrike" baseline="0" dirty="0"/>
              <a:t>	3.1. Initialize </a:t>
            </a:r>
            <a:r>
              <a:rPr lang="en-US" b="0" i="0" u="none" strike="noStrike" baseline="0" dirty="0" err="1"/>
              <a:t>encryptedShares</a:t>
            </a:r>
            <a:r>
              <a:rPr lang="en-US" b="0" i="0" u="none" strike="noStrike" baseline="0" dirty="0"/>
              <a:t> array and </a:t>
            </a:r>
            <a:r>
              <a:rPr lang="en-US" b="0" i="0" u="none" strike="noStrike" baseline="0" dirty="0" err="1"/>
              <a:t>randomGenerator</a:t>
            </a:r>
            <a:r>
              <a:rPr lang="en-US" b="0" i="0" u="none" strike="noStrike" baseline="0" dirty="0"/>
              <a:t>.</a:t>
            </a:r>
          </a:p>
          <a:p>
            <a:pPr marL="0" indent="0" algn="just">
              <a:buNone/>
            </a:pPr>
            <a:r>
              <a:rPr lang="en-US" b="0" i="0" u="none" strike="noStrike" baseline="0" dirty="0"/>
              <a:t>	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5E394-7929-F9C3-A303-A3A0118E9B08}"/>
              </a:ext>
            </a:extLst>
          </p:cNvPr>
          <p:cNvSpPr txBox="1"/>
          <p:nvPr/>
        </p:nvSpPr>
        <p:spPr>
          <a:xfrm>
            <a:off x="0" y="109934"/>
            <a:ext cx="5325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b="1" baseline="30000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solidFill>
                  <a:srgbClr val="BD03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Applied Mathematics in Science and Engineering(AMSE)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F5474-C29C-CF10-E20B-653A97D3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B28AF1-08FD-FAE2-BF3B-F637B0A1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8" y="57718"/>
            <a:ext cx="707923" cy="6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1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1218</Words>
  <Application>Microsoft Office PowerPoint</Application>
  <PresentationFormat>On-screen Show (4:3)</PresentationFormat>
  <Paragraphs>153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Times New Roman</vt:lpstr>
      <vt:lpstr>TimesNewRomanPSMT</vt:lpstr>
      <vt:lpstr>Office Theme</vt:lpstr>
      <vt:lpstr>3rd International Conference on Applied Mathematics in Science and Engineering(AMSE),  25th-27th July-2024 Siksha ‘O’ Anusandhan Deemed to be University, Bhubaneswar, Odisha, India. </vt:lpstr>
      <vt:lpstr>Introduction</vt:lpstr>
      <vt:lpstr>Objectives</vt:lpstr>
      <vt:lpstr>Limitations of Traditional Visual Cryptography</vt:lpstr>
      <vt:lpstr>Enhanced Visual Cryptography Scheme (EVCS)</vt:lpstr>
      <vt:lpstr>Methodology: Encryption Algorithm</vt:lpstr>
      <vt:lpstr>Methodology: Decryption Process</vt:lpstr>
      <vt:lpstr>Implementation</vt:lpstr>
      <vt:lpstr>PowerPoint Presentation</vt:lpstr>
      <vt:lpstr>PowerPoint Presentation</vt:lpstr>
      <vt:lpstr>PowerPoint Presentation</vt:lpstr>
      <vt:lpstr>PowerPoint Presentation</vt:lpstr>
      <vt:lpstr>Algorithm Complexity and Security</vt:lpstr>
      <vt:lpstr>Experimental Setup and Results</vt:lpstr>
      <vt:lpstr>PowerPoint Presentation</vt:lpstr>
      <vt:lpstr>PowerPoint Presentation</vt:lpstr>
      <vt:lpstr>Comparative Analysis</vt:lpstr>
      <vt:lpstr>Conclusion and Future Works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Amar Nayak</dc:creator>
  <cp:keywords/>
  <dc:description>generated using python-pptx</dc:description>
  <cp:lastModifiedBy>Ananta Kumar Raul</cp:lastModifiedBy>
  <cp:revision>4</cp:revision>
  <dcterms:created xsi:type="dcterms:W3CDTF">2013-01-27T09:14:16Z</dcterms:created>
  <dcterms:modified xsi:type="dcterms:W3CDTF">2024-07-20T16:26:36Z</dcterms:modified>
  <cp:category/>
</cp:coreProperties>
</file>