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3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9" r:id="rId2"/>
    <p:sldMasterId id="2147483705" r:id="rId3"/>
    <p:sldMasterId id="2147483723" r:id="rId4"/>
  </p:sldMasterIdLst>
  <p:notesMasterIdLst>
    <p:notesMasterId r:id="rId23"/>
  </p:notesMasterIdLst>
  <p:sldIdLst>
    <p:sldId id="277" r:id="rId5"/>
    <p:sldId id="257" r:id="rId6"/>
    <p:sldId id="258" r:id="rId7"/>
    <p:sldId id="259" r:id="rId8"/>
    <p:sldId id="260" r:id="rId9"/>
    <p:sldId id="261" r:id="rId10"/>
    <p:sldId id="263" r:id="rId11"/>
    <p:sldId id="284" r:id="rId12"/>
    <p:sldId id="268" r:id="rId13"/>
    <p:sldId id="272" r:id="rId14"/>
    <p:sldId id="266" r:id="rId15"/>
    <p:sldId id="279" r:id="rId16"/>
    <p:sldId id="278" r:id="rId17"/>
    <p:sldId id="270" r:id="rId18"/>
    <p:sldId id="281" r:id="rId19"/>
    <p:sldId id="280" r:id="rId20"/>
    <p:sldId id="282" r:id="rId21"/>
    <p:sldId id="28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 Matter" id="{15202A74-163D-4B71-BBA8-E2FCD164262F}">
          <p14:sldIdLst>
            <p14:sldId id="277"/>
            <p14:sldId id="257"/>
            <p14:sldId id="258"/>
            <p14:sldId id="259"/>
            <p14:sldId id="260"/>
            <p14:sldId id="261"/>
          </p14:sldIdLst>
        </p14:section>
        <p14:section name="Group Member 1" id="{0860697E-8C4A-43F9-A7C0-C435911657B2}">
          <p14:sldIdLst>
            <p14:sldId id="263"/>
            <p14:sldId id="284"/>
            <p14:sldId id="268"/>
            <p14:sldId id="272"/>
          </p14:sldIdLst>
        </p14:section>
        <p14:section name="Group Member 2" id="{ED02CA79-8112-418E-8BC2-0FD9B68AECB3}">
          <p14:sldIdLst>
            <p14:sldId id="266"/>
            <p14:sldId id="279"/>
          </p14:sldIdLst>
        </p14:section>
        <p14:section name="Group Member 3" id="{0DAD77B1-60C5-4EB2-933E-C56E97A5B2A7}">
          <p14:sldIdLst>
            <p14:sldId id="278"/>
            <p14:sldId id="270"/>
            <p14:sldId id="281"/>
            <p14:sldId id="280"/>
            <p14:sldId id="282"/>
            <p14:sldId id="283"/>
          </p14:sldIdLst>
        </p14:section>
        <p14:section name="General Closing" id="{4AB6C702-EE4D-4283-ACB0-770710E41AE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2865" autoAdjust="0"/>
  </p:normalViewPr>
  <p:slideViewPr>
    <p:cSldViewPr snapToGrid="0">
      <p:cViewPr varScale="1">
        <p:scale>
          <a:sx n="81" d="100"/>
          <a:sy n="81" d="100"/>
        </p:scale>
        <p:origin x="61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66"/>
    </p:cViewPr>
  </p:sorterViewPr>
  <p:notesViewPr>
    <p:cSldViewPr snapToGrid="0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75AAE-0936-40B9-ACF9-A981EEF95D23}" type="datetimeFigureOut">
              <a:rPr lang="en-US" smtClean="0"/>
              <a:pPr/>
              <a:t>31-Oct-18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B1F30-39B2-4CE2-8EF3-91F3179569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4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designed this template so that each member of the project team has a set of slides with its own theme. Members, here’s how you add a new slide to just your set: 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Mark where you want to add the slide: Select an existing one in the Thumbnails pane, click the New Slide button, then choose a layout. The new slide gets the same theme as the other slides in your set. </a:t>
            </a:r>
          </a:p>
          <a:p>
            <a:endParaRPr lang="en-US" dirty="0" smtClean="0"/>
          </a:p>
          <a:p>
            <a:r>
              <a:rPr lang="en-US" dirty="0" smtClean="0"/>
              <a:t>Careful! Don’t annoy your fellow presenters by accidentally changing their themes. That can happen if you choose a different theme from the Design tab, which changes all of the slides in the presentation to that look.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854613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16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36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12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61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84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8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pPr/>
              <a:t>31-Oct-18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pPr/>
              <a:t>31-Oct-18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pPr/>
              <a:t>31-Oct-18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pPr/>
              <a:t>31-Oct-18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pPr/>
              <a:t>31-Oct-18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pPr/>
              <a:t>31-Oct-18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pPr/>
              <a:t>31-Oct-18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pPr/>
              <a:t>31-Oct-18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pPr/>
              <a:t>31-Oct-18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pPr/>
              <a:t>31-Oct-18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84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pPr/>
              <a:t>31-Oct-18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39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pPr/>
              <a:t>31-Oct-18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pPr/>
              <a:t>31-Oct-18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91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pPr/>
              <a:t>31-Oct-18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2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pPr/>
              <a:t>31-Oct-18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3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pPr/>
              <a:t>31-Oct-18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95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pPr/>
              <a:t>31-Oct-18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31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pPr/>
              <a:t>31-Oct-18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4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pPr/>
              <a:t>31-Oct-18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70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pPr/>
              <a:t>31-Oct-18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23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pPr/>
              <a:t>31-Oct-18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6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pPr/>
              <a:t>31-Oct-18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995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pPr/>
              <a:t>31-Oct-18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pPr/>
              <a:t>31-Oct-18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30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pPr/>
              <a:t>31-Oct-18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36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pPr/>
              <a:t>31-Oct-18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8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pPr/>
              <a:t>31-Oct-18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4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pPr/>
              <a:t>31-Oct-18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95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5080AC-C60D-4695-B305-1501005DD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2152-08A9-004F-BE32-52A9C6BDFCAD}" type="datetimeFigureOut">
              <a:rPr lang="en-US" smtClean="0"/>
              <a:pPr/>
              <a:t>31-Oct-18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CD6079-B8BA-462C-B4F8-F879949CF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0D9AAD-96F2-4C0C-A3CC-8F868506B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23CF-B329-E444-9BAC-9F50F1C249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095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pPr/>
              <a:t>31-Oct-18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68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pPr/>
              <a:t>31-Oct-18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46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pPr/>
              <a:t>31-Oct-18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43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pPr/>
              <a:t>31-Oct-18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50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pPr/>
              <a:t>31-Oct-18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pPr/>
              <a:t>31-Oct-18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35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pPr/>
              <a:t>31-Oct-18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05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pPr/>
              <a:t>31-Oct-18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13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pPr/>
              <a:t>31-Oct-18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32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pPr/>
              <a:t>31-Oct-18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1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pPr/>
              <a:t>31-Oct-18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16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pPr/>
              <a:t>31-Oct-18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11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pPr/>
              <a:t>31-Oct-18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342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pPr/>
              <a:t>31-Oct-18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86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pPr/>
              <a:t>31-Oct-18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0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pPr/>
              <a:t>31-Oct-18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pPr/>
              <a:t>31-Oct-18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62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pPr/>
              <a:t>31-Oct-18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59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pPr/>
              <a:t>31-Oct-18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88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pPr/>
              <a:t>31-Oct-18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42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pPr/>
              <a:t>31-Oct-18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99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pPr/>
              <a:t>31-Oct-18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8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pPr/>
              <a:t>31-Oct-18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9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pPr/>
              <a:t>31-Oct-18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2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pPr/>
              <a:t>31-Oct-18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46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pPr/>
              <a:t>31-Oct-18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37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pPr/>
              <a:t>31-Oct-18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pPr/>
              <a:t>31-Oct-18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33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pPr/>
              <a:t>31-Oct-18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06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pPr/>
              <a:t>31-Oct-18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60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pPr/>
              <a:t>31-Oct-18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52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pPr/>
              <a:t>31-Oct-18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702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pPr/>
              <a:t>31-Oct-18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646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pPr/>
              <a:t>31-Oct-18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1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pPr/>
              <a:t>31-Oct-18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pPr/>
              <a:t>31-Oct-18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90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pPr/>
              <a:t>31-Oct-18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54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pPr/>
              <a:t>31-Oct-18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pPr/>
              <a:t>31-Oct-18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pPr/>
              <a:t>31-Oct-18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5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5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17" Type="http://schemas.openxmlformats.org/officeDocument/2006/relationships/slideLayout" Target="../slideLayouts/slideLayout69.xml"/><Relationship Id="rId2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68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2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pPr/>
              <a:t>31-Oct-18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pPr/>
              <a:t>31-Oct-18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28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741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pPr/>
              <a:t>31-Oct-18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8266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pPr/>
              <a:t>31-Oct-18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8976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1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695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Methodology(cont)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-253218" y="1914842"/>
            <a:ext cx="12445218" cy="4570364"/>
          </a:xfrm>
        </p:spPr>
        <p:txBody>
          <a:bodyPr>
            <a:normAutofit/>
          </a:bodyPr>
          <a:lstStyle/>
          <a:p>
            <a:pPr marL="971550" lvl="1" indent="-571500">
              <a:lnSpc>
                <a:spcPct val="120000"/>
              </a:lnSpc>
              <a:buNone/>
              <a:defRPr/>
            </a:pPr>
            <a:r>
              <a:rPr 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XOR  cipher Algorithm –</a:t>
            </a:r>
          </a:p>
          <a:p>
            <a:pPr marL="971550" lvl="1" indent="-571500">
              <a:lnSpc>
                <a:spcPct val="120000"/>
              </a:lnSpc>
              <a:buNone/>
              <a:defRPr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 Start</a:t>
            </a:r>
          </a:p>
          <a:p>
            <a:pPr marL="971550" lvl="1" indent="-571500">
              <a:lnSpc>
                <a:spcPct val="120000"/>
              </a:lnSpc>
              <a:buNone/>
              <a:defRPr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Initialize character function *</a:t>
            </a:r>
            <a:r>
              <a:rPr lang="en-US" sz="1800" dirty="0" err="1" smtClean="0"/>
              <a:t>xor_encrypt</a:t>
            </a:r>
            <a:r>
              <a:rPr lang="en-US" sz="1800" dirty="0" smtClean="0"/>
              <a:t>(char string[])</a:t>
            </a:r>
          </a:p>
          <a:p>
            <a:pPr marL="971550" lvl="1" indent="-571500">
              <a:lnSpc>
                <a:spcPct val="120000"/>
              </a:lnSpc>
              <a:buNone/>
              <a:defRPr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In function </a:t>
            </a:r>
            <a:r>
              <a:rPr lang="en-US" sz="1800" dirty="0" err="1" smtClean="0"/>
              <a:t>xor_encrypt</a:t>
            </a:r>
            <a:r>
              <a:rPr lang="en-US" sz="1800" dirty="0" smtClean="0"/>
              <a:t>(char string[]) we have </a:t>
            </a:r>
            <a:r>
              <a:rPr lang="en-US" sz="1800" dirty="0" err="1" smtClean="0"/>
              <a:t>string_length</a:t>
            </a:r>
            <a:r>
              <a:rPr lang="en-US" sz="1800" dirty="0" smtClean="0"/>
              <a:t> = </a:t>
            </a:r>
            <a:r>
              <a:rPr lang="en-US" sz="1800" dirty="0" err="1" smtClean="0"/>
              <a:t>strlen</a:t>
            </a:r>
            <a:r>
              <a:rPr lang="en-US" sz="1800" dirty="0" smtClean="0"/>
              <a:t>(string), char key[]="KUg1122“, and within loop we have XOR encryption/decryption </a:t>
            </a:r>
            <a:r>
              <a:rPr lang="en-US" sz="1800" dirty="0" err="1" smtClean="0"/>
              <a:t>i.e</a:t>
            </a:r>
            <a:r>
              <a:rPr lang="en-US" sz="1800" dirty="0" smtClean="0"/>
              <a:t>  string[</a:t>
            </a:r>
            <a:r>
              <a:rPr lang="en-US" sz="1800" dirty="0" err="1" smtClean="0"/>
              <a:t>i</a:t>
            </a:r>
            <a:r>
              <a:rPr lang="en-US" sz="1800" dirty="0" smtClean="0"/>
              <a:t>]=string[</a:t>
            </a:r>
            <a:r>
              <a:rPr lang="en-US" sz="1800" dirty="0" err="1" smtClean="0"/>
              <a:t>i</a:t>
            </a:r>
            <a:r>
              <a:rPr lang="en-US" sz="1800" dirty="0" smtClean="0"/>
              <a:t>]^key[</a:t>
            </a:r>
            <a:r>
              <a:rPr lang="en-US" sz="1800" dirty="0" err="1" smtClean="0"/>
              <a:t>i</a:t>
            </a:r>
            <a:r>
              <a:rPr lang="en-US" sz="1800" dirty="0" smtClean="0"/>
              <a:t>].</a:t>
            </a:r>
          </a:p>
          <a:p>
            <a:pPr marL="971550" lvl="1" indent="-571500">
              <a:lnSpc>
                <a:spcPct val="120000"/>
              </a:lnSpc>
              <a:buNone/>
              <a:defRPr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Initialize character function </a:t>
            </a:r>
            <a:r>
              <a:rPr lang="en-US" sz="1600" dirty="0" smtClean="0"/>
              <a:t>*</a:t>
            </a:r>
            <a:r>
              <a:rPr lang="en-US" sz="1600" dirty="0" err="1" smtClean="0"/>
              <a:t>reading_file</a:t>
            </a:r>
            <a:r>
              <a:rPr lang="en-US" sz="1600" dirty="0" smtClean="0"/>
              <a:t>(char data[])</a:t>
            </a:r>
          </a:p>
          <a:p>
            <a:pPr marL="971550" lvl="1" indent="-571500">
              <a:lnSpc>
                <a:spcPct val="120000"/>
              </a:lnSpc>
              <a:buNone/>
              <a:defRPr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5. In function </a:t>
            </a:r>
            <a:r>
              <a:rPr lang="en-US" sz="1800" dirty="0" err="1" smtClean="0"/>
              <a:t>reading_file</a:t>
            </a:r>
            <a:r>
              <a:rPr lang="en-US" sz="1800" dirty="0" smtClean="0"/>
              <a:t>(char data[]) we have FILE *file, char buffer[200]={}, file=</a:t>
            </a:r>
            <a:r>
              <a:rPr lang="en-US" sz="1800" dirty="0" err="1" smtClean="0"/>
              <a:t>fopen</a:t>
            </a:r>
            <a:r>
              <a:rPr lang="en-US" sz="1800" dirty="0" smtClean="0"/>
              <a:t>("f1.txt","r"), </a:t>
            </a:r>
            <a:r>
              <a:rPr lang="en-US" sz="1800" dirty="0" err="1" smtClean="0"/>
              <a:t>fgets</a:t>
            </a:r>
            <a:r>
              <a:rPr lang="en-US" sz="1800" dirty="0" smtClean="0"/>
              <a:t>(buffer,200,file)!=NULL), </a:t>
            </a:r>
            <a:r>
              <a:rPr lang="en-US" sz="1800" dirty="0" err="1" smtClean="0"/>
              <a:t>strcpy</a:t>
            </a:r>
            <a:r>
              <a:rPr lang="en-US" sz="1800" dirty="0" smtClean="0"/>
              <a:t>(</a:t>
            </a:r>
            <a:r>
              <a:rPr lang="en-US" sz="1800" dirty="0" err="1" smtClean="0"/>
              <a:t>data,buffer</a:t>
            </a:r>
            <a:r>
              <a:rPr lang="en-US" sz="1800" dirty="0" smtClean="0"/>
              <a:t>), return data</a:t>
            </a:r>
          </a:p>
          <a:p>
            <a:pPr marL="971550" lvl="1" indent="-571500">
              <a:lnSpc>
                <a:spcPct val="120000"/>
              </a:lnSpc>
              <a:buNone/>
              <a:defRPr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6. In main function we create the empty buffer to store the data</a:t>
            </a:r>
            <a:r>
              <a:rPr lang="en-US" dirty="0" smtClean="0"/>
              <a:t> </a:t>
            </a:r>
            <a:r>
              <a:rPr lang="en-US" dirty="0" err="1" smtClean="0"/>
              <a:t>i.e</a:t>
            </a:r>
            <a:r>
              <a:rPr lang="en-US" dirty="0" smtClean="0"/>
              <a:t> </a:t>
            </a:r>
            <a:r>
              <a:rPr lang="en-US" sz="1800" dirty="0" smtClean="0"/>
              <a:t>char data[200]={} and call function </a:t>
            </a:r>
            <a:r>
              <a:rPr lang="en-US" sz="1800" dirty="0" err="1" smtClean="0"/>
              <a:t>reading_file</a:t>
            </a:r>
            <a:r>
              <a:rPr lang="en-US" sz="1800" dirty="0" smtClean="0"/>
              <a:t>(data) then  </a:t>
            </a:r>
            <a:r>
              <a:rPr lang="en-US" sz="1800" dirty="0" err="1" smtClean="0"/>
              <a:t>printf</a:t>
            </a:r>
            <a:r>
              <a:rPr lang="en-US" sz="1800" dirty="0" smtClean="0"/>
              <a:t>("%</a:t>
            </a:r>
            <a:r>
              <a:rPr lang="en-US" sz="1800" dirty="0" err="1" smtClean="0"/>
              <a:t>s",data</a:t>
            </a:r>
            <a:r>
              <a:rPr lang="en-US" sz="1800" dirty="0" smtClean="0"/>
              <a:t>), char encrypted[200]={} then  </a:t>
            </a:r>
            <a:r>
              <a:rPr lang="en-US" sz="1800" dirty="0" err="1" smtClean="0"/>
              <a:t>strcpy</a:t>
            </a:r>
            <a:r>
              <a:rPr lang="en-US" sz="1800" dirty="0" smtClean="0"/>
              <a:t>(</a:t>
            </a:r>
            <a:r>
              <a:rPr lang="en-US" sz="1800" dirty="0" err="1" smtClean="0"/>
              <a:t>encrypted,data</a:t>
            </a:r>
            <a:r>
              <a:rPr lang="en-US" sz="1800" dirty="0" smtClean="0"/>
              <a:t>) for decryption we call - </a:t>
            </a:r>
            <a:r>
              <a:rPr lang="en-US" sz="1800" dirty="0" err="1" smtClean="0"/>
              <a:t>xor_encrypt</a:t>
            </a:r>
            <a:r>
              <a:rPr lang="en-US" sz="1800" dirty="0" smtClean="0"/>
              <a:t>(encrypted) and again  </a:t>
            </a:r>
            <a:r>
              <a:rPr lang="en-US" sz="1800" dirty="0" err="1" smtClean="0"/>
              <a:t>printf</a:t>
            </a:r>
            <a:r>
              <a:rPr lang="en-US" sz="1800" dirty="0" smtClean="0"/>
              <a:t>("%</a:t>
            </a:r>
            <a:r>
              <a:rPr lang="en-US" sz="1800" dirty="0" err="1" smtClean="0"/>
              <a:t>s",encrypted</a:t>
            </a:r>
            <a:r>
              <a:rPr lang="en-US" sz="1800" dirty="0" smtClean="0"/>
              <a:t>).</a:t>
            </a:r>
          </a:p>
          <a:p>
            <a:pPr marL="971550" lvl="1" indent="-571500">
              <a:lnSpc>
                <a:spcPct val="120000"/>
              </a:lnSpc>
              <a:buNone/>
              <a:defRPr/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7. Stop.</a:t>
            </a:r>
          </a:p>
        </p:txBody>
      </p:sp>
    </p:spTree>
    <p:extLst>
      <p:ext uri="{BB962C8B-B14F-4D97-AF65-F5344CB8AC3E}">
        <p14:creationId xmlns:p14="http://schemas.microsoft.com/office/powerpoint/2010/main" val="37075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Methodology(cont)</a:t>
            </a:r>
            <a:endParaRPr lang="en-US" dirty="0"/>
          </a:p>
        </p:txBody>
      </p:sp>
      <p:pic>
        <p:nvPicPr>
          <p:cNvPr id="1026" name="Picture 2" descr="E:\Encription.jpeg"/>
          <p:cNvPicPr>
            <a:picLocks noChangeAspect="1" noChangeArrowheads="1"/>
          </p:cNvPicPr>
          <p:nvPr/>
        </p:nvPicPr>
        <p:blipFill>
          <a:blip r:embed="rId3"/>
          <a:srcRect l="11436"/>
          <a:stretch>
            <a:fillRect/>
          </a:stretch>
        </p:blipFill>
        <p:spPr bwMode="auto">
          <a:xfrm>
            <a:off x="0" y="2077040"/>
            <a:ext cx="2912012" cy="4555877"/>
          </a:xfrm>
          <a:prstGeom prst="rect">
            <a:avLst/>
          </a:prstGeom>
          <a:noFill/>
        </p:spPr>
      </p:pic>
      <p:pic>
        <p:nvPicPr>
          <p:cNvPr id="1028" name="Picture 4" descr="E:\Decryption.jpeg"/>
          <p:cNvPicPr>
            <a:picLocks noChangeAspect="1" noChangeArrowheads="1"/>
          </p:cNvPicPr>
          <p:nvPr/>
        </p:nvPicPr>
        <p:blipFill>
          <a:blip r:embed="rId4"/>
          <a:srcRect l="18331"/>
          <a:stretch>
            <a:fillRect/>
          </a:stretch>
        </p:blipFill>
        <p:spPr bwMode="auto">
          <a:xfrm>
            <a:off x="9151767" y="2109641"/>
            <a:ext cx="3040233" cy="4428334"/>
          </a:xfrm>
          <a:prstGeom prst="rect">
            <a:avLst/>
          </a:prstGeom>
          <a:noFill/>
        </p:spPr>
      </p:pic>
      <p:pic>
        <p:nvPicPr>
          <p:cNvPr id="6" name="Picture 5" descr="C:\Users\HP\Desktop\Xor enc and dnc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492034" y="2466438"/>
            <a:ext cx="6905625" cy="209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474720" y="4979963"/>
            <a:ext cx="5176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Flow Chart of Encryption and Decryption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83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Methodology(cont)</a:t>
            </a:r>
            <a:endParaRPr lang="en-US" dirty="0"/>
          </a:p>
        </p:txBody>
      </p:sp>
      <p:pic>
        <p:nvPicPr>
          <p:cNvPr id="2050" name="Picture 2" descr="C:\Users\HP\Desktop\Semester 5\Minor 1\Mid term Report\Socket_serv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5930" y="2107295"/>
            <a:ext cx="3143250" cy="3571875"/>
          </a:xfrm>
          <a:prstGeom prst="rect">
            <a:avLst/>
          </a:prstGeom>
          <a:noFill/>
        </p:spPr>
      </p:pic>
      <p:pic>
        <p:nvPicPr>
          <p:cNvPr id="2051" name="Picture 3" descr="C:\Users\HP\Desktop\Semester 5\Minor 1\Mid term Report\TCP_IP_socket_diagra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4438" y="168816"/>
            <a:ext cx="5224682" cy="650813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53218" y="5866228"/>
            <a:ext cx="3066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Socket Server connection with client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36232" y="2827605"/>
            <a:ext cx="240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TCP-IP Socket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Client Algorithm :</a:t>
            </a:r>
          </a:p>
          <a:p>
            <a:pPr lvl="0"/>
            <a:r>
              <a:rPr lang="en-US" dirty="0" smtClean="0"/>
              <a:t>Assign a file descriptor to a socket for client communication.</a:t>
            </a:r>
          </a:p>
          <a:p>
            <a:pPr lvl="0"/>
            <a:r>
              <a:rPr lang="en-US" dirty="0" smtClean="0"/>
              <a:t>Connect request is then sent to the server. If any server is listening and has a free queue space for accepting a client it will accept the connection request.</a:t>
            </a:r>
          </a:p>
          <a:p>
            <a:pPr lvl="0"/>
            <a:r>
              <a:rPr lang="en-US" dirty="0" smtClean="0"/>
              <a:t>Data is requested from the server.</a:t>
            </a:r>
          </a:p>
          <a:p>
            <a:pPr lvl="0"/>
            <a:r>
              <a:rPr lang="en-US" dirty="0" smtClean="0"/>
              <a:t>Data is then sent by server and the connection is then terminated by closing the client socket file descriptor.  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Methodology(cont)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 smtClean="0"/>
              <a:t>Server Algorithm :</a:t>
            </a:r>
          </a:p>
          <a:p>
            <a:pPr lvl="0"/>
            <a:r>
              <a:rPr lang="en-US" dirty="0" smtClean="0"/>
              <a:t>Server define a socket descriptor where communication will occur. </a:t>
            </a:r>
          </a:p>
          <a:p>
            <a:pPr lvl="0"/>
            <a:r>
              <a:rPr lang="en-US" dirty="0" smtClean="0"/>
              <a:t>Gets an address and bind it to that socket to start listening for data requests on that socket.</a:t>
            </a:r>
          </a:p>
          <a:p>
            <a:pPr lvl="0"/>
            <a:r>
              <a:rPr lang="en-US" dirty="0" smtClean="0"/>
              <a:t>Listen for any incoming data request from clients.</a:t>
            </a:r>
          </a:p>
          <a:p>
            <a:pPr lvl="0"/>
            <a:r>
              <a:rPr lang="en-US" dirty="0" smtClean="0"/>
              <a:t>When a request arrives, insert its socket file descriptor in a queue and fulfill requests in the queue order. This is also known as accepting the request. </a:t>
            </a:r>
          </a:p>
          <a:p>
            <a:pPr lvl="0"/>
            <a:r>
              <a:rPr lang="en-US" dirty="0" smtClean="0"/>
              <a:t>While sending data to one client, the socket is blocked for any other client request. When connected to a client data is sent.</a:t>
            </a:r>
          </a:p>
          <a:p>
            <a:pPr lvl="0"/>
            <a:r>
              <a:rPr lang="en-US" dirty="0" smtClean="0"/>
              <a:t>The socket is then unblocked and available for the next request in the queue.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25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138290"/>
            <a:ext cx="11052134" cy="4346916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Multiple client handling Algorithm :</a:t>
            </a:r>
          </a:p>
          <a:p>
            <a:pPr lvl="0"/>
            <a:r>
              <a:rPr lang="en-US" dirty="0" smtClean="0"/>
              <a:t>Reap all dead processes so as to eliminate process signal crashes when client exits. </a:t>
            </a:r>
          </a:p>
          <a:p>
            <a:pPr lvl="0"/>
            <a:r>
              <a:rPr lang="en-US" dirty="0" smtClean="0"/>
              <a:t>‘accept()’ function is considered as a parent process. When a client request arrives ‘fork()’ function is called and a child process is created for the same.</a:t>
            </a:r>
          </a:p>
          <a:p>
            <a:pPr lvl="0"/>
            <a:r>
              <a:rPr lang="en-US" dirty="0" smtClean="0"/>
              <a:t>Listener socket is then deleted since not required by the child process. </a:t>
            </a:r>
          </a:p>
          <a:p>
            <a:pPr lvl="0"/>
            <a:r>
              <a:rPr lang="en-US" dirty="0" smtClean="0"/>
              <a:t>The data is sent on the socket of the new created child socket using send().</a:t>
            </a:r>
          </a:p>
          <a:p>
            <a:pPr lvl="0"/>
            <a:r>
              <a:rPr lang="en-US" dirty="0" smtClean="0"/>
              <a:t>When data is sent the socket is then closed since parent does not require this socket. </a:t>
            </a:r>
          </a:p>
          <a:p>
            <a:pPr lvl="0"/>
            <a:r>
              <a:rPr lang="en-US" dirty="0" smtClean="0"/>
              <a:t>When the child process exits a signal is sent by wait() function to the parent process.</a:t>
            </a:r>
          </a:p>
          <a:p>
            <a:pPr lvl="0"/>
            <a:r>
              <a:rPr lang="en-US" dirty="0" smtClean="0"/>
              <a:t>When parent receives the exit signal, it knows that current client has disconnected and accepts the next client for connection. 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053882"/>
            <a:ext cx="11511679" cy="452979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/>
              <a:t>Server -</a:t>
            </a:r>
          </a:p>
          <a:p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sockfd</a:t>
            </a:r>
            <a:r>
              <a:rPr lang="en-US" sz="2000" dirty="0" smtClean="0"/>
              <a:t> = socket(domain, type, protocol)</a:t>
            </a:r>
          </a:p>
          <a:p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setsockopt</a:t>
            </a:r>
            <a:r>
              <a:rPr lang="en-US" sz="2000" dirty="0" smtClean="0"/>
              <a:t>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sockfd</a:t>
            </a:r>
            <a:r>
              <a:rPr lang="en-US" sz="2000" dirty="0" smtClean="0"/>
              <a:t>, </a:t>
            </a:r>
            <a:r>
              <a:rPr lang="en-US" sz="2000" dirty="0" err="1" smtClean="0"/>
              <a:t>int</a:t>
            </a:r>
            <a:r>
              <a:rPr lang="en-US" sz="2000" dirty="0" smtClean="0"/>
              <a:t> level,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optname,const</a:t>
            </a:r>
            <a:r>
              <a:rPr lang="en-US" sz="2000" dirty="0" smtClean="0"/>
              <a:t> void *</a:t>
            </a:r>
            <a:r>
              <a:rPr lang="en-US" sz="2000" dirty="0" err="1" smtClean="0"/>
              <a:t>optval</a:t>
            </a:r>
            <a:r>
              <a:rPr lang="en-US" sz="2000" dirty="0" smtClean="0"/>
              <a:t>, </a:t>
            </a:r>
            <a:r>
              <a:rPr lang="en-US" sz="2000" dirty="0" err="1" smtClean="0"/>
              <a:t>socklen_t</a:t>
            </a:r>
            <a:r>
              <a:rPr lang="en-US" sz="2000" dirty="0" smtClean="0"/>
              <a:t> </a:t>
            </a:r>
            <a:r>
              <a:rPr lang="en-US" sz="2000" dirty="0" err="1" smtClean="0"/>
              <a:t>optlen</a:t>
            </a:r>
            <a:r>
              <a:rPr lang="en-US" sz="2000" dirty="0" smtClean="0"/>
              <a:t>);</a:t>
            </a:r>
          </a:p>
          <a:p>
            <a:r>
              <a:rPr lang="en-US" sz="2000" dirty="0" smtClean="0"/>
              <a:t> </a:t>
            </a:r>
            <a:r>
              <a:rPr lang="en-US" sz="2000" dirty="0" err="1" smtClean="0"/>
              <a:t>int</a:t>
            </a:r>
            <a:r>
              <a:rPr lang="en-US" sz="2000" dirty="0" smtClean="0"/>
              <a:t> bind(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sockfd</a:t>
            </a:r>
            <a:r>
              <a:rPr lang="en-US" sz="2000" dirty="0" smtClean="0"/>
              <a:t>, const </a:t>
            </a:r>
            <a:r>
              <a:rPr lang="en-US" sz="2000" dirty="0" err="1" smtClean="0"/>
              <a:t>struct</a:t>
            </a:r>
            <a:r>
              <a:rPr lang="en-US" sz="2000" dirty="0" smtClean="0"/>
              <a:t> </a:t>
            </a:r>
            <a:r>
              <a:rPr lang="en-US" sz="2000" dirty="0" err="1" smtClean="0"/>
              <a:t>sockaddr</a:t>
            </a:r>
            <a:r>
              <a:rPr lang="en-US" sz="2000" dirty="0" smtClean="0"/>
              <a:t> *</a:t>
            </a:r>
            <a:r>
              <a:rPr lang="en-US" sz="2000" dirty="0" err="1" smtClean="0"/>
              <a:t>addr,socklen_t</a:t>
            </a:r>
            <a:r>
              <a:rPr lang="en-US" sz="2000" dirty="0" smtClean="0"/>
              <a:t> </a:t>
            </a:r>
            <a:r>
              <a:rPr lang="en-US" sz="2000" dirty="0" err="1" smtClean="0"/>
              <a:t>addrlen</a:t>
            </a:r>
            <a:r>
              <a:rPr lang="en-US" sz="2000" dirty="0" smtClean="0"/>
              <a:t>);</a:t>
            </a:r>
          </a:p>
          <a:p>
            <a:r>
              <a:rPr lang="en-US" sz="2000" dirty="0" smtClean="0"/>
              <a:t> </a:t>
            </a:r>
            <a:r>
              <a:rPr lang="en-US" sz="2000" dirty="0" err="1" smtClean="0"/>
              <a:t>int</a:t>
            </a:r>
            <a:r>
              <a:rPr lang="en-US" sz="2000" dirty="0" smtClean="0"/>
              <a:t> listen(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sockfd</a:t>
            </a:r>
            <a:r>
              <a:rPr lang="en-US" sz="2000" dirty="0" smtClean="0"/>
              <a:t>, </a:t>
            </a:r>
            <a:r>
              <a:rPr lang="en-US" sz="2000" dirty="0" err="1" smtClean="0"/>
              <a:t>int</a:t>
            </a:r>
            <a:r>
              <a:rPr lang="en-US" sz="2000" dirty="0" smtClean="0"/>
              <a:t> backlog);</a:t>
            </a:r>
          </a:p>
          <a:p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new_socket</a:t>
            </a:r>
            <a:r>
              <a:rPr lang="en-US" sz="2000" dirty="0" smtClean="0"/>
              <a:t>= accept(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sockfd</a:t>
            </a:r>
            <a:r>
              <a:rPr lang="en-US" sz="2000" dirty="0" smtClean="0"/>
              <a:t>, </a:t>
            </a:r>
            <a:r>
              <a:rPr lang="en-US" sz="2000" dirty="0" err="1" smtClean="0"/>
              <a:t>struct</a:t>
            </a:r>
            <a:r>
              <a:rPr lang="en-US" sz="2000" dirty="0" smtClean="0"/>
              <a:t> </a:t>
            </a:r>
            <a:r>
              <a:rPr lang="en-US" sz="2000" dirty="0" err="1" smtClean="0"/>
              <a:t>sockaddr</a:t>
            </a:r>
            <a:r>
              <a:rPr lang="en-US" sz="2000" dirty="0" smtClean="0"/>
              <a:t> *</a:t>
            </a:r>
            <a:r>
              <a:rPr lang="en-US" sz="2000" dirty="0" err="1" smtClean="0"/>
              <a:t>addr</a:t>
            </a:r>
            <a:r>
              <a:rPr lang="en-US" sz="2000" dirty="0" smtClean="0"/>
              <a:t>, </a:t>
            </a:r>
            <a:r>
              <a:rPr lang="en-US" sz="2000" dirty="0" err="1" smtClean="0"/>
              <a:t>socklen_t</a:t>
            </a:r>
            <a:r>
              <a:rPr lang="en-US" sz="2000" dirty="0" smtClean="0"/>
              <a:t> *</a:t>
            </a:r>
            <a:r>
              <a:rPr lang="en-US" sz="2000" dirty="0" err="1" smtClean="0"/>
              <a:t>addrlen</a:t>
            </a:r>
            <a:r>
              <a:rPr lang="en-US" sz="2000" dirty="0" smtClean="0"/>
              <a:t>);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Client-</a:t>
            </a:r>
          </a:p>
          <a:p>
            <a:r>
              <a:rPr lang="en-US" sz="2000" dirty="0" smtClean="0"/>
              <a:t>&lt;socket() prototype is same as server&gt;</a:t>
            </a:r>
          </a:p>
          <a:p>
            <a:r>
              <a:rPr lang="en-US" sz="2000" dirty="0" err="1" smtClean="0"/>
              <a:t>int</a:t>
            </a:r>
            <a:r>
              <a:rPr lang="en-US" sz="2000" dirty="0" smtClean="0"/>
              <a:t> connect(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sockfd</a:t>
            </a:r>
            <a:r>
              <a:rPr lang="en-US" sz="2000" dirty="0" smtClean="0"/>
              <a:t>, const </a:t>
            </a:r>
            <a:r>
              <a:rPr lang="en-US" sz="2000" dirty="0" err="1" smtClean="0"/>
              <a:t>struct</a:t>
            </a:r>
            <a:r>
              <a:rPr lang="en-US" sz="2000" dirty="0" smtClean="0"/>
              <a:t> </a:t>
            </a:r>
            <a:r>
              <a:rPr lang="en-US" sz="2000" dirty="0" err="1" smtClean="0"/>
              <a:t>sockaddr</a:t>
            </a:r>
            <a:r>
              <a:rPr lang="en-US" sz="2000" dirty="0" smtClean="0"/>
              <a:t> *</a:t>
            </a:r>
            <a:r>
              <a:rPr lang="en-US" sz="2000" dirty="0" err="1" smtClean="0"/>
              <a:t>addr</a:t>
            </a:r>
            <a:r>
              <a:rPr lang="en-US" sz="2000" dirty="0" smtClean="0"/>
              <a:t>, </a:t>
            </a:r>
            <a:r>
              <a:rPr lang="en-US" sz="2000" dirty="0" err="1" smtClean="0"/>
              <a:t>socklen_t</a:t>
            </a:r>
            <a:r>
              <a:rPr lang="en-US" sz="2000" dirty="0" smtClean="0"/>
              <a:t> </a:t>
            </a:r>
            <a:r>
              <a:rPr lang="en-US" sz="2000" dirty="0" err="1" smtClean="0"/>
              <a:t>addrlen</a:t>
            </a:r>
            <a:r>
              <a:rPr lang="en-US" sz="2000" dirty="0" smtClean="0"/>
              <a:t>);</a:t>
            </a:r>
          </a:p>
          <a:p>
            <a:pPr>
              <a:buNone/>
            </a:pPr>
            <a:endParaRPr lang="en-US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pic>
        <p:nvPicPr>
          <p:cNvPr id="3074" name="Picture 2" descr="C:\Users\HP\Desktop\Semester 5\Minor 1\Mid term Report\Screenshot from 2018-10-30 17-38-35.png"/>
          <p:cNvPicPr>
            <a:picLocks noChangeAspect="1" noChangeArrowheads="1"/>
          </p:cNvPicPr>
          <p:nvPr/>
        </p:nvPicPr>
        <p:blipFill>
          <a:blip r:embed="rId2"/>
          <a:srcRect b="26752"/>
          <a:stretch>
            <a:fillRect/>
          </a:stretch>
        </p:blipFill>
        <p:spPr bwMode="auto">
          <a:xfrm>
            <a:off x="2572775" y="2067948"/>
            <a:ext cx="9450412" cy="467750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36098" y="3207434"/>
            <a:ext cx="18569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Encryption and Decryption Using XOR cipher Algorithm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pic>
        <p:nvPicPr>
          <p:cNvPr id="4098" name="Picture 2" descr="C:\Users\HP\Desktop\Semester 5\Minor 1\Mid term Report\Screenshot from 2018-10-30 22-00-21.png"/>
          <p:cNvPicPr>
            <a:picLocks noChangeAspect="1" noChangeArrowheads="1"/>
          </p:cNvPicPr>
          <p:nvPr/>
        </p:nvPicPr>
        <p:blipFill>
          <a:blip r:embed="rId2"/>
          <a:srcRect b="25183"/>
          <a:stretch>
            <a:fillRect/>
          </a:stretch>
        </p:blipFill>
        <p:spPr bwMode="auto">
          <a:xfrm>
            <a:off x="3066759" y="2095843"/>
            <a:ext cx="8922698" cy="4677749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48641" y="3685735"/>
            <a:ext cx="23071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Client Server Architecture </a:t>
            </a: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253" y="218656"/>
            <a:ext cx="9613861" cy="10809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4400" dirty="0" smtClean="0"/>
              <a:t>  </a:t>
            </a:r>
            <a:br>
              <a:rPr lang="en-US" sz="4400" dirty="0" smtClean="0"/>
            </a:br>
            <a:r>
              <a:rPr lang="en-US" sz="4400" dirty="0" smtClean="0"/>
              <a:t>Implementation of Client-Server Architecture in ‘C’ 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996537" y="2642684"/>
            <a:ext cx="102353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Submitted by                                                                        Under the guidance of</a:t>
            </a:r>
            <a:r>
              <a:rPr lang="en-US" dirty="0" smtClean="0"/>
              <a:t> </a:t>
            </a:r>
          </a:p>
          <a:p>
            <a:r>
              <a:rPr lang="en-US" dirty="0" smtClean="0"/>
              <a:t>PRATYUSH SHARMA (Enroll No. R103216072)                            Dr. T.P. SINGH</a:t>
            </a:r>
          </a:p>
          <a:p>
            <a:r>
              <a:rPr lang="en-US" dirty="0" smtClean="0"/>
              <a:t>AYUSH CHATURVEDI (Enroll. No. R103216124)                         </a:t>
            </a:r>
            <a:r>
              <a:rPr lang="en-US" b="1" dirty="0" smtClean="0"/>
              <a:t>Associate Professor</a:t>
            </a:r>
            <a:r>
              <a:rPr lang="en-US" dirty="0" smtClean="0"/>
              <a:t> </a:t>
            </a:r>
          </a:p>
          <a:p>
            <a:r>
              <a:rPr lang="en-US" dirty="0" smtClean="0"/>
              <a:t>SHUBHAM KUMAR (Enroll. No. R103216094)                             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08849" y="4292041"/>
            <a:ext cx="6096000" cy="256595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0"/>
              </a:spcBef>
              <a:buFont typeface="Wingdings 3" pitchFamily="18" charset="2"/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9000"/>
              </a:lnSpc>
              <a:spcBef>
                <a:spcPct val="0"/>
              </a:spcBef>
              <a:buFont typeface="Wingdings 3" pitchFamily="18" charset="2"/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9000"/>
              </a:lnSpc>
              <a:spcBef>
                <a:spcPct val="0"/>
              </a:spcBef>
              <a:buFont typeface="Wingdings 3" pitchFamily="18" charset="2"/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9000"/>
              </a:lnSpc>
              <a:spcBef>
                <a:spcPct val="0"/>
              </a:spcBef>
              <a:buFont typeface="Wingdings 3" pitchFamily="18" charset="2"/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99000"/>
              </a:lnSpc>
              <a:spcBef>
                <a:spcPct val="0"/>
              </a:spcBef>
              <a:buFont typeface="Wingdings 3" pitchFamily="18" charset="2"/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SCHOOL OF COMPUTER SCIENCE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97000"/>
              </a:lnSpc>
              <a:spcBef>
                <a:spcPct val="0"/>
              </a:spcBef>
              <a:buFont typeface="Wingdings 3" pitchFamily="18" charset="2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UNIVERSITY OF PETROLEUM &amp; ENERGY STUDIES</a:t>
            </a:r>
          </a:p>
          <a:p>
            <a:pPr algn="ctr">
              <a:spcBef>
                <a:spcPct val="0"/>
              </a:spcBef>
              <a:buFont typeface="Wingdings 3" pitchFamily="18" charset="2"/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Bidholi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Campus, Energy Acres,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Dehradun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248007.</a:t>
            </a:r>
          </a:p>
          <a:p>
            <a:pPr algn="ctr">
              <a:spcBef>
                <a:spcPct val="0"/>
              </a:spcBef>
              <a:buFont typeface="Wingdings 3" pitchFamily="18" charset="2"/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0"/>
              </a:spcBef>
              <a:buFont typeface="Wingdings 3" pitchFamily="18" charset="2"/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October – 2018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87582" y="4372195"/>
            <a:ext cx="2286000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8929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Abstract</a:t>
            </a:r>
          </a:p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Objectives</a:t>
            </a:r>
          </a:p>
          <a:p>
            <a:r>
              <a:rPr lang="en-US" dirty="0"/>
              <a:t>Progress so far</a:t>
            </a:r>
            <a:r>
              <a:rPr lang="en-US" dirty="0" smtClean="0"/>
              <a:t>…</a:t>
            </a:r>
            <a:endParaRPr lang="en-US" dirty="0" smtClean="0"/>
          </a:p>
          <a:p>
            <a:r>
              <a:rPr lang="en-US" dirty="0" smtClean="0"/>
              <a:t>Methodology</a:t>
            </a:r>
          </a:p>
          <a:p>
            <a:r>
              <a:rPr lang="en-US" dirty="0" smtClean="0"/>
              <a:t>Function Prototype</a:t>
            </a:r>
          </a:p>
          <a:p>
            <a:r>
              <a:rPr lang="en-US" dirty="0" smtClean="0"/>
              <a:t>Screenshots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256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20506" y="2574388"/>
            <a:ext cx="10649243" cy="3836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fontAlgn="base">
              <a:spcBef>
                <a:spcPts val="1000"/>
              </a:spcBef>
              <a:spcAft>
                <a:spcPct val="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</a:pPr>
            <a:r>
              <a:rPr lang="en-IN" sz="2400" dirty="0" smtClean="0"/>
              <a:t>Main components of Client-Server Architecture:-Client ,Server, Network.</a:t>
            </a:r>
          </a:p>
          <a:p>
            <a:pPr marL="342900" lvl="0" indent="-342900" fontAlgn="base">
              <a:spcBef>
                <a:spcPts val="1000"/>
              </a:spcBef>
              <a:spcAft>
                <a:spcPct val="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</a:pPr>
            <a:r>
              <a:rPr lang="en-IN" sz="2400" dirty="0" smtClean="0"/>
              <a:t>Connection can be established either by 2-tier or 3-tier network architecture</a:t>
            </a:r>
          </a:p>
          <a:p>
            <a:pPr marL="342900" lvl="0" indent="-342900" fontAlgn="base">
              <a:spcBef>
                <a:spcPts val="1000"/>
              </a:spcBef>
              <a:spcAft>
                <a:spcPct val="0"/>
              </a:spcAft>
              <a:buSzPct val="80000"/>
              <a:buFont typeface="Arial" pitchFamily="34" charset="0"/>
              <a:buChar char="•"/>
            </a:pPr>
            <a:r>
              <a:rPr lang="en-IN" sz="2400" dirty="0" smtClean="0"/>
              <a:t>Client-Server system and its function for sharing of data.</a:t>
            </a:r>
          </a:p>
          <a:p>
            <a:pPr marL="342900" lvl="0" indent="-342900" fontAlgn="base">
              <a:spcBef>
                <a:spcPts val="1000"/>
              </a:spcBef>
              <a:spcAft>
                <a:spcPct val="0"/>
              </a:spcAft>
              <a:buSzPct val="80000"/>
              <a:buFont typeface="Arial" pitchFamily="34" charset="0"/>
              <a:buChar char="•"/>
            </a:pPr>
            <a:r>
              <a:rPr lang="en-IN" sz="2400" dirty="0" smtClean="0"/>
              <a:t>Client-Server model and its integration of data and services where client communicate with  different protocol  </a:t>
            </a:r>
          </a:p>
          <a:p>
            <a:pPr marL="342900" lvl="0" indent="-342900" fontAlgn="base">
              <a:spcBef>
                <a:spcPts val="1000"/>
              </a:spcBef>
              <a:spcAft>
                <a:spcPct val="0"/>
              </a:spcAft>
              <a:buClr>
                <a:schemeClr val="bg1"/>
              </a:buClr>
              <a:buSzPct val="80000"/>
              <a:buFont typeface="Arial" pitchFamily="34" charset="0"/>
              <a:buChar char="•"/>
            </a:pPr>
            <a:r>
              <a:rPr lang="en-IN" sz="2400" dirty="0" smtClean="0"/>
              <a:t>Creation of better applications and technologies that enhance the network performance</a:t>
            </a:r>
            <a:r>
              <a:rPr lang="en-US" sz="2400" dirty="0" smtClean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376885" cy="427494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Ø"/>
              <a:defRPr/>
            </a:pPr>
            <a:r>
              <a:rPr lang="en-IN" dirty="0" smtClean="0"/>
              <a:t> With advancement in technology, Web is becoming very much important in our daily lives.. 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  <a:defRPr/>
            </a:pPr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Client server network architecture and the connection with web.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  <a:defRPr/>
            </a:pPr>
            <a:r>
              <a:rPr lang="en-IN" dirty="0" smtClean="0"/>
              <a:t> minimized application development time by dividing functions of sharing information into both the client and server 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  <a:defRPr/>
            </a:pPr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The client is the requester and server is the provider of service where data processing is handled by the server and its result is returned to  client.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  <a:defRPr/>
            </a:pPr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Sharing of data under client –server architecture using file-data encryption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  <a:defRPr/>
            </a:pPr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3-way password authentication is applied to restrict the unauthorized access.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  <a:defRPr/>
            </a:pPr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XOR cipher algorithm is used to encode and decode of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2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Data sharing  needs the network connection or Bluetooth and usually has no security.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The involvement of the data theft and sensitivity of data shared. </a:t>
            </a:r>
          </a:p>
        </p:txBody>
      </p:sp>
    </p:spTree>
    <p:extLst>
      <p:ext uri="{BB962C8B-B14F-4D97-AF65-F5344CB8AC3E}">
        <p14:creationId xmlns:p14="http://schemas.microsoft.com/office/powerpoint/2010/main" val="100301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8978" y="2335237"/>
            <a:ext cx="1062110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Encryption-decryption of data with XOR-cipher algorithm during communication.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Implementation of Client-Server architecture.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Implementation of 3-way authentication between client and server.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70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so far…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Encryption-decryption of data with XOR-cipher algorithm during communication.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Client-Server module implementation has been completed by  sending the string on the client side, with the shortcoming the file send testing has not been done.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Requested data is transferred using encryption(server side) and received decryption(client side) using XOR cipher algorithm.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Two-tier architecture with presentation(client side) and data layer(server side)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03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1_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3.xml><?xml version="1.0" encoding="utf-8"?>
<a:theme xmlns:a="http://schemas.openxmlformats.org/drawingml/2006/main" name="2_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4.xml><?xml version="1.0" encoding="utf-8"?>
<a:theme xmlns:a="http://schemas.openxmlformats.org/drawingml/2006/main" name="3_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</TotalTime>
  <Words>910</Words>
  <Application>Microsoft Office PowerPoint</Application>
  <PresentationFormat>Widescreen</PresentationFormat>
  <Paragraphs>115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Calibri</vt:lpstr>
      <vt:lpstr>Times New Roman</vt:lpstr>
      <vt:lpstr>Trebuchet MS</vt:lpstr>
      <vt:lpstr>Wingdings</vt:lpstr>
      <vt:lpstr>Wingdings 3</vt:lpstr>
      <vt:lpstr>Berlin</vt:lpstr>
      <vt:lpstr>1_Berlin</vt:lpstr>
      <vt:lpstr>2_Berlin</vt:lpstr>
      <vt:lpstr>3_Berlin</vt:lpstr>
      <vt:lpstr>PowerPoint Presentation</vt:lpstr>
      <vt:lpstr>    Implementation of Client-Server Architecture in ‘C’ </vt:lpstr>
      <vt:lpstr>Content</vt:lpstr>
      <vt:lpstr>Abstract</vt:lpstr>
      <vt:lpstr>Introduction</vt:lpstr>
      <vt:lpstr>Problem statement</vt:lpstr>
      <vt:lpstr>Objectives</vt:lpstr>
      <vt:lpstr>Progress so far…</vt:lpstr>
      <vt:lpstr>Methodology</vt:lpstr>
      <vt:lpstr>Methodology(cont)</vt:lpstr>
      <vt:lpstr>Methodology(cont)</vt:lpstr>
      <vt:lpstr>Methodology(cont)</vt:lpstr>
      <vt:lpstr>Methodology(cont)</vt:lpstr>
      <vt:lpstr>Methodology(cont)</vt:lpstr>
      <vt:lpstr>Methodology(cont)</vt:lpstr>
      <vt:lpstr>Function Prototype</vt:lpstr>
      <vt:lpstr>Screenshots</vt:lpstr>
      <vt:lpstr>Screenshots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AYUSH DATABASE</dc:creator>
  <cp:lastModifiedBy>pratyush sharma</cp:lastModifiedBy>
  <cp:revision>35</cp:revision>
  <dcterms:created xsi:type="dcterms:W3CDTF">2014-04-17T23:07:25Z</dcterms:created>
  <dcterms:modified xsi:type="dcterms:W3CDTF">2018-10-31T05:47:59Z</dcterms:modified>
</cp:coreProperties>
</file>