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x="6858000" cy="9144000"/>
  <p:embeddedFontLst>
    <p:embeddedFont>
      <p:font typeface="Libre Franklin"/>
      <p:regular r:id="rId71"/>
      <p:bold r:id="rId72"/>
      <p:italic r:id="rId73"/>
      <p:boldItalic r:id="rId74"/>
    </p:embeddedFont>
    <p:embeddedFont>
      <p:font typeface="Libre Baskerville"/>
      <p:regular r:id="rId75"/>
      <p:bold r:id="rId76"/>
      <p:italic r:id="rId77"/>
    </p:embeddedFont>
    <p:embeddedFont>
      <p:font typeface="Helvetica Neue"/>
      <p:regular r:id="rId78"/>
      <p:bold r:id="rId79"/>
      <p:italic r:id="rId80"/>
      <p:boldItalic r:id="rId81"/>
    </p:embeddedFont>
    <p:embeddedFont>
      <p:font typeface="Old Standard TT"/>
      <p:regular r:id="rId82"/>
      <p:bold r:id="rId83"/>
      <p: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5" roundtripDataSignature="AMtx7mjs68frNAYlE1bsJ27KhdOl2v9e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ldStandardTT-italic.fntdata"/><Relationship Id="rId83" Type="http://schemas.openxmlformats.org/officeDocument/2006/relationships/font" Target="fonts/OldStandardTT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customschemas.google.com/relationships/presentationmetadata" Target="meta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italic.fntdata"/><Relationship Id="rId82" Type="http://schemas.openxmlformats.org/officeDocument/2006/relationships/font" Target="fonts/OldStandardTT-regular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ibreFranklin-italic.fntdata"/><Relationship Id="rId72" Type="http://schemas.openxmlformats.org/officeDocument/2006/relationships/font" Target="fonts/LibreFranklin-bold.fntdata"/><Relationship Id="rId31" Type="http://schemas.openxmlformats.org/officeDocument/2006/relationships/slide" Target="slides/slide26.xml"/><Relationship Id="rId75" Type="http://schemas.openxmlformats.org/officeDocument/2006/relationships/font" Target="fonts/LibreBaskerville-regular.fntdata"/><Relationship Id="rId30" Type="http://schemas.openxmlformats.org/officeDocument/2006/relationships/slide" Target="slides/slide25.xml"/><Relationship Id="rId74" Type="http://schemas.openxmlformats.org/officeDocument/2006/relationships/font" Target="fonts/LibreFranklin-boldItalic.fntdata"/><Relationship Id="rId33" Type="http://schemas.openxmlformats.org/officeDocument/2006/relationships/slide" Target="slides/slide28.xml"/><Relationship Id="rId77" Type="http://schemas.openxmlformats.org/officeDocument/2006/relationships/font" Target="fonts/LibreBaskerville-italic.fntdata"/><Relationship Id="rId32" Type="http://schemas.openxmlformats.org/officeDocument/2006/relationships/slide" Target="slides/slide27.xml"/><Relationship Id="rId76" Type="http://schemas.openxmlformats.org/officeDocument/2006/relationships/font" Target="fonts/LibreBaskerville-bold.fntdata"/><Relationship Id="rId35" Type="http://schemas.openxmlformats.org/officeDocument/2006/relationships/slide" Target="slides/slide30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-regular.fntdata"/><Relationship Id="rId71" Type="http://schemas.openxmlformats.org/officeDocument/2006/relationships/font" Target="fonts/LibreFranklin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e00ed8b1d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ce00ed8b1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ce00ed8b1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b4de82f7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d2b4de82f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d2b4de82f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b4de82f7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d2b4de82f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d2b4de82f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43d94860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d43d94860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d43d94860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312de2eab_1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d312de2eab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d312de2eab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12de2eab_1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d312de2eab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d312de2eab_1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e00ed8b1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ce00ed8b1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ce00ed8b1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e00ed8b1d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ce00ed8b1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ce00ed8b1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312de2eab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d312de2e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d312de2ea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312de2eab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d312de2ea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d312de2ea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d312de2eab_1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d312de2eab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d312de2eab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312de2eab_1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d312de2eab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d312de2eab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312de2eab_1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d312de2eab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d312de2eab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312de2eab_1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d312de2eab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d312de2eab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312de2eab_1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d312de2eab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d312de2eab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828a83ad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828a83a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d828a83a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46d88a02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d46d88a02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gd46d88a02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46d88a02e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d46d88a02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gd46d88a02e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46d88a02e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d46d88a02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gd46d88a02e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46d88a02e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d46d88a02e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d46d88a02e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46d88a02e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d46d88a02e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gd46d88a02e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46d88a02e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d46d88a02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gd46d88a02e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46d88a02e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d46d88a02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gd46d88a02e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46d88a02e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d46d88a02e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gd46d88a02e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46d88a02e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d46d88a02e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gd46d88a02e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5a2fb374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d5a2fb374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gd5a2fb374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5a2fb374f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d5a2fb374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gd5a2fb374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d5a2fb374f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d5a2fb374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gd5a2fb374f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5a2fb374f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d5a2fb374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gd5a2fb374f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5a2fb374f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d5a2fb374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gd5a2fb374f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a2fb374f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d5a2fb374f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gd5a2fb374f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b4de82f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d2b4de82f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d2b4de82f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7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0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1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1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8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Google Shape;34;p7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Google Shape;35;p7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p7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74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74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74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7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7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7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Google Shape;51;p7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Google Shape;52;p7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" name="Google Shape;53;p7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7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7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7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7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8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78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9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9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9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9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79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7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7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79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7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7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7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7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7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00ed8b1d_1_0"/>
          <p:cNvSpPr txBox="1"/>
          <p:nvPr>
            <p:ph type="title"/>
          </p:nvPr>
        </p:nvSpPr>
        <p:spPr>
          <a:xfrm>
            <a:off x="457200" y="24844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UNIT-2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Database Design using ER Model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2b4de82f7_0_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en-US"/>
              <a:t>Entity-Relationship Diagram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/>
          </a:p>
        </p:txBody>
      </p:sp>
      <p:sp>
        <p:nvSpPr>
          <p:cNvPr id="162" name="Google Shape;162;gd2b4de82f7_0_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E-R model also has an associated diagrammatic representation, the E-R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E-R diagram can express the overall logical structure of a database graphically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93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E-R diagrams are simple and clear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ENTITIES, and  ENTITY SETS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●"/>
            </a:pPr>
            <a:r>
              <a:rPr b="1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endParaRPr i="1"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Real-world object distinguishable from other objects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entity is described (in DB) using a set of </a:t>
            </a:r>
            <a:r>
              <a:rPr i="1" lang="en-US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●"/>
            </a:pPr>
            <a:r>
              <a:rPr b="1" i="1" lang="en-US" sz="24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Set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collection of similar entities.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E.g., all employees.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Entity sets need not be  disjoint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 entities in an entity set have the same set of attributes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Attributes reflects the level of  detail at which we wish to represent information about entities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914400" y="1332325"/>
            <a:ext cx="77724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53268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each attribute associated with an entity set, we must identify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domain of possible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3268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attribute can be characterized by the following attribute types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3268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Simple and composite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168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Simple attribute   are not divided into subparts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168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Composite attributes can be divided into subparts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864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3268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Single-valued and multi-valued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168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have a single value for a particular entity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168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attribute has a set of values for a specific entity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864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Derived attribute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04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value for this type of attribute can be derived from the values of other related attributes or entities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82296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Times New Roman"/>
              <a:buChar char="■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EX: loans-held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296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attribute takes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null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value when an entity does not have a value for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null value may indicate   “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not applicable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”—that is, that the value does not exist for the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2b4de82f7_0_17"/>
          <p:cNvSpPr txBox="1"/>
          <p:nvPr>
            <p:ph idx="1" type="body"/>
          </p:nvPr>
        </p:nvSpPr>
        <p:spPr>
          <a:xfrm>
            <a:off x="420550" y="372025"/>
            <a:ext cx="8266200" cy="6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7884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Times New Roman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 diagram consists of the following major components: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708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Rectangles,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which represent entity 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708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Ellipses,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which represent attributes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708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708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Diamonds,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which represent relationship 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708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Lines,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which link attributes to entity sets and entity sets to relationship sets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18"/>
              <a:buNone/>
            </a:pPr>
            <a:r>
              <a:t/>
            </a:r>
            <a:endParaRPr b="1" i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53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b="1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Double ellipses, </a:t>
            </a: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represent multi valued attributes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9855" lvl="0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1818"/>
              <a:buNone/>
            </a:pPr>
            <a:r>
              <a:t/>
            </a:r>
            <a:endParaRPr i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533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b="1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Dashed ellipses, </a:t>
            </a: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denote derived attributes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9855" lvl="0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1818"/>
              <a:buNone/>
            </a:pPr>
            <a:r>
              <a:t/>
            </a:r>
            <a:endParaRPr i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533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b="1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Double lines, </a:t>
            </a: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indicate total participation of an entity in a relationship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1818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533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b="1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Double rectangles, </a:t>
            </a: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represent weak entity 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304800" y="457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Employees entity set with attributes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○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ssn  (Social Security Number)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○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○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lot  (Parking lot)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entity set is represented by a rectangle, and an attribute is represented by an oval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attribute in the primary key is underlined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domain information could be listed along with the attribute name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1" name="Google Shape;191;p12"/>
          <p:cNvGrpSpPr/>
          <p:nvPr/>
        </p:nvGrpSpPr>
        <p:grpSpPr>
          <a:xfrm>
            <a:off x="2514600" y="4572000"/>
            <a:ext cx="4506924" cy="1663700"/>
            <a:chOff x="2836" y="196"/>
            <a:chExt cx="2839" cy="1048"/>
          </a:xfrm>
        </p:grpSpPr>
        <p:grpSp>
          <p:nvGrpSpPr>
            <p:cNvPr id="192" name="Google Shape;192;p12"/>
            <p:cNvGrpSpPr/>
            <p:nvPr/>
          </p:nvGrpSpPr>
          <p:grpSpPr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193" name="Google Shape;193;p12"/>
              <p:cNvSpPr/>
              <p:nvPr/>
            </p:nvSpPr>
            <p:spPr>
              <a:xfrm>
                <a:off x="3700" y="916"/>
                <a:ext cx="1144" cy="328"/>
              </a:xfrm>
              <a:prstGeom prst="rect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194" name="Google Shape;194;p12"/>
              <p:cNvSpPr/>
              <p:nvPr/>
            </p:nvSpPr>
            <p:spPr>
              <a:xfrm>
                <a:off x="3779" y="929"/>
                <a:ext cx="959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Employees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" name="Google Shape;195;p12"/>
            <p:cNvSpPr/>
            <p:nvPr/>
          </p:nvSpPr>
          <p:spPr>
            <a:xfrm>
              <a:off x="2836" y="340"/>
              <a:ext cx="712" cy="328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3010" y="400"/>
              <a:ext cx="390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sng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ssn</a:t>
              </a:r>
              <a:endParaRPr b="1" i="0" sz="2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3892" y="196"/>
              <a:ext cx="712" cy="328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4900" y="340"/>
              <a:ext cx="712" cy="328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3923" y="257"/>
              <a:ext cx="53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075" y="40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12"/>
            <p:cNvCxnSpPr/>
            <p:nvPr/>
          </p:nvCxnSpPr>
          <p:spPr>
            <a:xfrm>
              <a:off x="3220" y="676"/>
              <a:ext cx="472" cy="23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12"/>
            <p:cNvCxnSpPr/>
            <p:nvPr/>
          </p:nvCxnSpPr>
          <p:spPr>
            <a:xfrm>
              <a:off x="4272" y="532"/>
              <a:ext cx="0" cy="37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12"/>
            <p:cNvCxnSpPr/>
            <p:nvPr/>
          </p:nvCxnSpPr>
          <p:spPr>
            <a:xfrm flipH="1" rot="10800000">
              <a:off x="4852" y="668"/>
              <a:ext cx="376" cy="248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en-US"/>
              <a:t>Relationships and Relationship Sets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an association among two or more entities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relationship set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 a set of relationships of the same type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Formally, it is a mathematical relation on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 ≥ 2 (possibly  non distinct) entity sets.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If E1, E2, . . .,En are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entity sets, then a relationship set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 is a subset of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{(e1, e2, . . . , en) | e1 ∈ E1, e2 ∈ E2, . . . , en ∈ En}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where (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e1, e2, . . . , en) is a relationship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6262687" cy="38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 Relationship set Borrower</a:t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533400" y="5181600"/>
            <a:ext cx="8610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relationship set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 to denote the association between customers and the bank loans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customers have.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3d948606_0_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/>
              <a:t>E-R diagram for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Relationship set Borrower</a:t>
            </a:r>
            <a:endParaRPr/>
          </a:p>
        </p:txBody>
      </p:sp>
      <p:pic>
        <p:nvPicPr>
          <p:cNvPr id="223" name="Google Shape;223;gd43d948606_0_0"/>
          <p:cNvPicPr preferRelativeResize="0"/>
          <p:nvPr/>
        </p:nvPicPr>
        <p:blipFill rotWithShape="1">
          <a:blip r:embed="rId3">
            <a:alphaModFix/>
          </a:blip>
          <a:srcRect b="30729" l="1066" r="1057" t="30734"/>
          <a:stretch/>
        </p:blipFill>
        <p:spPr>
          <a:xfrm>
            <a:off x="457200" y="3124200"/>
            <a:ext cx="7956550" cy="2349499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association between entity sets is referred to as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participation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entity sets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E1, E2, . . .,En 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participate in relationship set R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A relationship instance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in an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E-R schema represents an association between the named entities in the real-world enterprise that is being modeled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loan entity L-15 participate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a relationship instance of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borrower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914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 Database Design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2" name="Google Shape;112;p1"/>
          <p:cNvSpPr txBox="1"/>
          <p:nvPr>
            <p:ph idx="1" type="body"/>
          </p:nvPr>
        </p:nvSpPr>
        <p:spPr>
          <a:xfrm>
            <a:off x="914400" y="10668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Describe a real-world enterprise in terms of the data stored in a DBMS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database design process can be divided into six steps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Requirements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Conceptual Database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Logical Database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Schema Refinement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Physical Database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Security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9" lvl="1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○"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 model is most relevant to the First three steps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533400" y="304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can also be property of a relationship 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Char char="○"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attributes :</a:t>
            </a:r>
            <a:r>
              <a:rPr b="1" i="1" lang="en-US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relationship can also have its own attributes  to record information about the relationship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429000"/>
            <a:ext cx="8872900" cy="24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/>
        </p:nvSpPr>
        <p:spPr>
          <a:xfrm>
            <a:off x="228600" y="228600"/>
            <a:ext cx="8216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depositor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set between entity sets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have the attribute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access-date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30600"/>
            <a:ext cx="8839200" cy="296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Degree of a Relationship Set</a:t>
            </a:r>
            <a:endParaRPr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914400" y="14478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Refers to number of entity sets that participate in a relationship 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Relationship sets that involve two entity sets are </a:t>
            </a:r>
            <a:r>
              <a:rPr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(or degree two).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Relationship sets may involve more than two entity sets.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1175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Suppose employees work at multiple branches, with different jobs at different branches.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845" lvl="2" marL="82296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Then there is a ternary relationship set between entity sets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employee,  department and location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296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95025" cy="36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E-R Diagrams</a:t>
            </a:r>
            <a:endParaRPr/>
          </a:p>
        </p:txBody>
      </p:sp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30733" l="1064" r="1064" t="30733"/>
          <a:stretch/>
        </p:blipFill>
        <p:spPr>
          <a:xfrm>
            <a:off x="457200" y="3124200"/>
            <a:ext cx="7956550" cy="2349499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E-R Diagram With Composite, Multivalued, and Derived Attributes</a:t>
            </a:r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16917" l="946" r="1704" t="14647"/>
          <a:stretch/>
        </p:blipFill>
        <p:spPr>
          <a:xfrm>
            <a:off x="579438" y="1627188"/>
            <a:ext cx="8051800" cy="4244975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914400" y="3508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Relationship Sets with Descriptive Attributes</a:t>
            </a:r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 b="28604" l="1099" r="1650" t="28851"/>
          <a:stretch/>
        </p:blipFill>
        <p:spPr>
          <a:xfrm>
            <a:off x="527050" y="1801813"/>
            <a:ext cx="8323263" cy="2730500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12de2eab_1_4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/>
              <a:t>E-R Diagram with  role indicators</a:t>
            </a:r>
            <a:endParaRPr/>
          </a:p>
        </p:txBody>
      </p:sp>
      <p:pic>
        <p:nvPicPr>
          <p:cNvPr id="276" name="Google Shape;276;gd312de2eab_1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703638"/>
            <a:ext cx="69151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d312de2eab_1_41"/>
          <p:cNvSpPr txBox="1"/>
          <p:nvPr/>
        </p:nvSpPr>
        <p:spPr>
          <a:xfrm>
            <a:off x="762000" y="1981200"/>
            <a:ext cx="733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indicate roles in E-R diagrams by labeling the lines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role indicators manager and worker between the employee entity set and the works-for relationship set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312de2eab_1_56"/>
          <p:cNvSpPr txBox="1"/>
          <p:nvPr>
            <p:ph type="title"/>
          </p:nvPr>
        </p:nvSpPr>
        <p:spPr>
          <a:xfrm>
            <a:off x="314325" y="655650"/>
            <a:ext cx="88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/>
              <a:t>E-R Diagram with  ternary relationship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/>
          </a:p>
        </p:txBody>
      </p:sp>
      <p:pic>
        <p:nvPicPr>
          <p:cNvPr id="284" name="Google Shape;284;gd312de2eab_1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7058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Mapping Cardinalities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Express the number of entities to which another entity can be associated via a relationship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Most useful in describing binary relationship sets.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a binary relationship set the mapping cardinality must be one of the following types: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04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to 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04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to many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04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Many to 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04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Many to many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9" lvl="1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○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914400" y="274638"/>
            <a:ext cx="77724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Requirements Analysis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762000" y="9144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data is to be stored in the database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what applications must be built on top of it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operations are most frequent and subject to performance requirements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find out what the users want from the database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informal process that involves discussions with user groups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study of the current operating environment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it is expected to change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analysis of any available documentation on existing applications that are expected to be replaced or complemented by the database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864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e00ed8b1d_0_0"/>
          <p:cNvSpPr txBox="1"/>
          <p:nvPr>
            <p:ph idx="1" type="body"/>
          </p:nvPr>
        </p:nvSpPr>
        <p:spPr>
          <a:xfrm>
            <a:off x="514350" y="476250"/>
            <a:ext cx="5072100" cy="27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One-to-one: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 entity in A is associated with at most one entity in B,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an entity in B is associated with at most one entity in 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gce00ed8b1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204750"/>
            <a:ext cx="24860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ce00ed8b1d_0_0"/>
          <p:cNvSpPr txBox="1"/>
          <p:nvPr/>
        </p:nvSpPr>
        <p:spPr>
          <a:xfrm>
            <a:off x="228600" y="3390900"/>
            <a:ext cx="3914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One-to-many: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entity in A is associated with any number (zero or more) of entities in B.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entity in B, however, can be associated with at most one entity in 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gce00ed8b1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9700" y="3395550"/>
            <a:ext cx="25908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e00ed8b1d_0_13"/>
          <p:cNvSpPr txBox="1"/>
          <p:nvPr>
            <p:ph idx="1" type="body"/>
          </p:nvPr>
        </p:nvSpPr>
        <p:spPr>
          <a:xfrm>
            <a:off x="76200" y="76200"/>
            <a:ext cx="5110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3617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Many-to-one: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468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58846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entity in A is associated with at most one entity in B.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46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846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 entity in B, however, can be associated with any number (zero or more) of entities in 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gce00ed8b1d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47600"/>
            <a:ext cx="29241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ce00ed8b1d_0_13"/>
          <p:cNvSpPr txBox="1"/>
          <p:nvPr/>
        </p:nvSpPr>
        <p:spPr>
          <a:xfrm>
            <a:off x="304800" y="3581400"/>
            <a:ext cx="4152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Many-to-Many: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entity in A is associated with any number (zero or more) of entities in B,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an entity in B is associated with any number (zero or more) of entities in A.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gce00ed8b1d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500" y="3538500"/>
            <a:ext cx="25908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Cardinality Constraints</a:t>
            </a:r>
            <a:endParaRPr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914400" y="144780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express cardinality constraints by drawing either a directed line (→), signifying “one,”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or an undirected line (—), signifying “many,” between the relationship set and the entity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0"/>
          <p:cNvPicPr preferRelativeResize="0"/>
          <p:nvPr/>
        </p:nvPicPr>
        <p:blipFill rotWithShape="1">
          <a:blip r:embed="rId3">
            <a:alphaModFix/>
          </a:blip>
          <a:srcRect b="5558" l="16525" r="16736" t="63831"/>
          <a:stretch/>
        </p:blipFill>
        <p:spPr>
          <a:xfrm>
            <a:off x="762000" y="3429000"/>
            <a:ext cx="6623050" cy="2278061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20" name="Google Shape;320;p30"/>
          <p:cNvSpPr txBox="1"/>
          <p:nvPr/>
        </p:nvSpPr>
        <p:spPr>
          <a:xfrm>
            <a:off x="0" y="0"/>
            <a:ext cx="86583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One-to-One relationship: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customer is associated with at most one loan via the relationship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loan is associated with at most one customer via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1"/>
          <p:cNvPicPr preferRelativeResize="0"/>
          <p:nvPr/>
        </p:nvPicPr>
        <p:blipFill rotWithShape="1">
          <a:blip r:embed="rId3">
            <a:alphaModFix/>
          </a:blip>
          <a:srcRect b="72424" l="16525" r="16736" t="846"/>
          <a:stretch/>
        </p:blipFill>
        <p:spPr>
          <a:xfrm>
            <a:off x="381000" y="3886200"/>
            <a:ext cx="8037513" cy="2414588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26" name="Google Shape;326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One-To-Many Relationship</a:t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990600" y="1752600"/>
            <a:ext cx="7620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one-to-many relationship a loan is associated with at most one customer via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customer is associated with several (including 0) loans via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Many-To-One Relationships</a:t>
            </a:r>
            <a:endParaRPr/>
          </a:p>
        </p:txBody>
      </p:sp>
      <p:pic>
        <p:nvPicPr>
          <p:cNvPr id="333" name="Google Shape;333;p32"/>
          <p:cNvPicPr preferRelativeResize="0"/>
          <p:nvPr/>
        </p:nvPicPr>
        <p:blipFill rotWithShape="1">
          <a:blip r:embed="rId3">
            <a:alphaModFix/>
          </a:blip>
          <a:srcRect b="39991" l="16525" r="16736" t="31746"/>
          <a:stretch/>
        </p:blipFill>
        <p:spPr>
          <a:xfrm>
            <a:off x="762000" y="3810000"/>
            <a:ext cx="7508874" cy="2384424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34" name="Google Shape;334;p32"/>
          <p:cNvSpPr/>
          <p:nvPr/>
        </p:nvSpPr>
        <p:spPr>
          <a:xfrm>
            <a:off x="381000" y="1460687"/>
            <a:ext cx="85344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many-to-one relationship a loan is associated with several (including 0) customers via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customer is associated with at most one loan via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Many-To-Many Relationship</a:t>
            </a:r>
            <a:endParaRPr/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 b="30733" l="1064" r="1064" t="30733"/>
          <a:stretch/>
        </p:blipFill>
        <p:spPr>
          <a:xfrm>
            <a:off x="533400" y="3733800"/>
            <a:ext cx="7956550" cy="2349500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1" name="Google Shape;341;p33"/>
          <p:cNvSpPr/>
          <p:nvPr/>
        </p:nvSpPr>
        <p:spPr>
          <a:xfrm>
            <a:off x="1219200" y="1600200"/>
            <a:ext cx="76962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customer is associated with several (possibly 0) loans via borrower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loan is associated with several (possibly 0) customers via borrower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Participation of an Entity Set in a Relationship Set</a:t>
            </a:r>
            <a:endParaRPr/>
          </a:p>
        </p:txBody>
      </p:sp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914400" y="1447800"/>
            <a:ext cx="7772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</a:t>
            </a:r>
            <a:r>
              <a:rPr b="1" lang="en-US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participation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(indicated by double line):  every entity in the entity set participates in at least one relationship in the relationship set</a:t>
            </a:r>
            <a:endParaRPr/>
          </a:p>
          <a:p>
            <a:pPr indent="-228599" lvl="1" marL="54864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E.g. participation of </a:t>
            </a:r>
            <a:r>
              <a:rPr i="1" lang="en-US" sz="1800"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i="1" lang="en-US" sz="1800"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is total</a:t>
            </a:r>
            <a:endParaRPr/>
          </a:p>
          <a:p>
            <a:pPr indent="-228600" lvl="2" marL="82296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every loan must have a customer associated to it via borrower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lang="en-U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 participation</a:t>
            </a:r>
            <a:r>
              <a:rPr b="1" lang="en-US" sz="18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 some entities may not participate in any relationship in the relationship set</a:t>
            </a:r>
            <a:endParaRPr/>
          </a:p>
          <a:p>
            <a:pPr indent="-228599" lvl="1" marL="54864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E.g. participation of </a:t>
            </a:r>
            <a:r>
              <a:rPr i="1" lang="en-US" sz="1800"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i="1" lang="en-US" sz="1800"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is partial</a:t>
            </a:r>
            <a:endParaRPr/>
          </a:p>
          <a:p>
            <a:pPr indent="-1339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348" name="Google Shape;348;p34"/>
          <p:cNvPicPr preferRelativeResize="0"/>
          <p:nvPr/>
        </p:nvPicPr>
        <p:blipFill rotWithShape="1">
          <a:blip r:embed="rId3">
            <a:alphaModFix/>
          </a:blip>
          <a:srcRect b="34566" l="1141" r="978" t="32826"/>
          <a:stretch/>
        </p:blipFill>
        <p:spPr>
          <a:xfrm>
            <a:off x="351183" y="4362174"/>
            <a:ext cx="8437562" cy="2108201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41"/>
          <p:cNvGrpSpPr/>
          <p:nvPr/>
        </p:nvGrpSpPr>
        <p:grpSpPr>
          <a:xfrm>
            <a:off x="533413" y="685786"/>
            <a:ext cx="8225004" cy="3114663"/>
            <a:chOff x="681038" y="3422650"/>
            <a:chExt cx="7796212" cy="3090863"/>
          </a:xfrm>
        </p:grpSpPr>
        <p:sp>
          <p:nvSpPr>
            <p:cNvPr id="354" name="Google Shape;354;p41"/>
            <p:cNvSpPr/>
            <p:nvPr/>
          </p:nvSpPr>
          <p:spPr>
            <a:xfrm>
              <a:off x="681038" y="6018213"/>
              <a:ext cx="1905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119438" y="6018213"/>
              <a:ext cx="28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5351463" y="3917950"/>
              <a:ext cx="1057275" cy="371475"/>
            </a:xfrm>
            <a:custGeom>
              <a:rect b="b" l="l" r="r" t="t"/>
              <a:pathLst>
                <a:path extrusionOk="0" h="234" w="666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291388" y="3917950"/>
              <a:ext cx="1185862" cy="371475"/>
            </a:xfrm>
            <a:custGeom>
              <a:rect b="b" l="l" r="r" t="t"/>
              <a:pathLst>
                <a:path extrusionOk="0" h="234" w="747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1131888" y="3906838"/>
              <a:ext cx="1055687" cy="371475"/>
            </a:xfrm>
            <a:custGeom>
              <a:rect b="b" l="l" r="r" t="t"/>
              <a:pathLst>
                <a:path extrusionOk="0" h="234" w="665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2081213" y="3636963"/>
              <a:ext cx="1057275" cy="369887"/>
            </a:xfrm>
            <a:custGeom>
              <a:rect b="b" l="l" r="r" t="t"/>
              <a:pathLst>
                <a:path extrusionOk="0" h="233" w="666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4191000" y="6143625"/>
              <a:ext cx="1055688" cy="369888"/>
            </a:xfrm>
            <a:custGeom>
              <a:rect b="b" l="l" r="r" t="t"/>
              <a:pathLst>
                <a:path extrusionOk="0" h="233" w="665">
                  <a:moveTo>
                    <a:pt x="0" y="116"/>
                  </a:moveTo>
                  <a:lnTo>
                    <a:pt x="1" y="126"/>
                  </a:lnTo>
                  <a:lnTo>
                    <a:pt x="4" y="136"/>
                  </a:lnTo>
                  <a:lnTo>
                    <a:pt x="12" y="146"/>
                  </a:lnTo>
                  <a:lnTo>
                    <a:pt x="20" y="156"/>
                  </a:lnTo>
                  <a:lnTo>
                    <a:pt x="31" y="165"/>
                  </a:lnTo>
                  <a:lnTo>
                    <a:pt x="44" y="174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8"/>
                  </a:lnTo>
                  <a:lnTo>
                    <a:pt x="118" y="205"/>
                  </a:lnTo>
                  <a:lnTo>
                    <a:pt x="141" y="211"/>
                  </a:lnTo>
                  <a:lnTo>
                    <a:pt x="167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5" y="228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2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7" y="198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6"/>
                  </a:lnTo>
                  <a:lnTo>
                    <a:pt x="653" y="146"/>
                  </a:lnTo>
                  <a:lnTo>
                    <a:pt x="659" y="136"/>
                  </a:lnTo>
                  <a:lnTo>
                    <a:pt x="664" y="126"/>
                  </a:lnTo>
                  <a:lnTo>
                    <a:pt x="664" y="116"/>
                  </a:lnTo>
                  <a:lnTo>
                    <a:pt x="664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4" y="76"/>
                  </a:lnTo>
                  <a:lnTo>
                    <a:pt x="633" y="67"/>
                  </a:lnTo>
                  <a:lnTo>
                    <a:pt x="619" y="58"/>
                  </a:lnTo>
                  <a:lnTo>
                    <a:pt x="604" y="49"/>
                  </a:lnTo>
                  <a:lnTo>
                    <a:pt x="587" y="41"/>
                  </a:lnTo>
                  <a:lnTo>
                    <a:pt x="567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8" y="15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4"/>
                  </a:lnTo>
                  <a:lnTo>
                    <a:pt x="390" y="2"/>
                  </a:lnTo>
                  <a:lnTo>
                    <a:pt x="361" y="0"/>
                  </a:lnTo>
                  <a:lnTo>
                    <a:pt x="332" y="0"/>
                  </a:lnTo>
                  <a:lnTo>
                    <a:pt x="302" y="0"/>
                  </a:lnTo>
                  <a:lnTo>
                    <a:pt x="275" y="2"/>
                  </a:lnTo>
                  <a:lnTo>
                    <a:pt x="245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6" y="15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4" y="96"/>
                  </a:lnTo>
                  <a:lnTo>
                    <a:pt x="1" y="106"/>
                  </a:lnTo>
                  <a:lnTo>
                    <a:pt x="0" y="11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4191000" y="3429000"/>
              <a:ext cx="1055688" cy="371475"/>
            </a:xfrm>
            <a:custGeom>
              <a:rect b="b" l="l" r="r" t="t"/>
              <a:pathLst>
                <a:path extrusionOk="0" h="234" w="665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071813" y="3906838"/>
              <a:ext cx="1055687" cy="371475"/>
            </a:xfrm>
            <a:custGeom>
              <a:rect b="b" l="l" r="r" t="t"/>
              <a:pathLst>
                <a:path extrusionOk="0" h="234" w="665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4138613" y="4364038"/>
              <a:ext cx="1176337" cy="609600"/>
            </a:xfrm>
            <a:custGeom>
              <a:rect b="b" l="l" r="r" t="t"/>
              <a:pathLst>
                <a:path extrusionOk="0" h="384" w="741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2081213" y="4505325"/>
              <a:ext cx="1249362" cy="331788"/>
            </a:xfrm>
            <a:custGeom>
              <a:rect b="b" l="l" r="r" t="t"/>
              <a:pathLst>
                <a:path extrusionOk="0" h="209" w="787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6299200" y="3646488"/>
              <a:ext cx="1058863" cy="371475"/>
            </a:xfrm>
            <a:custGeom>
              <a:rect b="b" l="l" r="r" t="t"/>
              <a:pathLst>
                <a:path extrusionOk="0" h="234" w="667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3384550" y="3902075"/>
              <a:ext cx="430213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6299200" y="4514850"/>
              <a:ext cx="1474788" cy="361950"/>
            </a:xfrm>
            <a:custGeom>
              <a:rect b="b" l="l" r="r" t="t"/>
              <a:pathLst>
                <a:path extrusionOk="0" h="228" w="929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138613" y="5176838"/>
              <a:ext cx="1404937" cy="609600"/>
            </a:xfrm>
            <a:custGeom>
              <a:rect b="b" l="l" r="r" t="t"/>
              <a:pathLst>
                <a:path extrusionOk="0" h="384" w="885">
                  <a:moveTo>
                    <a:pt x="0" y="192"/>
                  </a:moveTo>
                  <a:lnTo>
                    <a:pt x="436" y="0"/>
                  </a:lnTo>
                  <a:lnTo>
                    <a:pt x="884" y="198"/>
                  </a:lnTo>
                  <a:lnTo>
                    <a:pt x="436" y="383"/>
                  </a:lnTo>
                  <a:lnTo>
                    <a:pt x="0" y="19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2314575" y="3608388"/>
              <a:ext cx="7112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6496050" y="3617913"/>
              <a:ext cx="83502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7512050" y="3900488"/>
              <a:ext cx="85725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5637213" y="3900488"/>
              <a:ext cx="48577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437063" y="3422650"/>
              <a:ext cx="700087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6496050" y="3617913"/>
              <a:ext cx="83502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7512050" y="3900488"/>
              <a:ext cx="85725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5637213" y="3900488"/>
              <a:ext cx="48577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4437063" y="3422650"/>
              <a:ext cx="700087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4176713" y="4514850"/>
              <a:ext cx="1049337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4438650" y="6135688"/>
              <a:ext cx="700088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6351588" y="4497388"/>
              <a:ext cx="14224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Departments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2157413" y="4498975"/>
              <a:ext cx="1252537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Employees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1392238" y="3890963"/>
              <a:ext cx="53022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ssn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4346575" y="5300663"/>
              <a:ext cx="109537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Works_In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4" name="Google Shape;384;p41"/>
            <p:cNvCxnSpPr/>
            <p:nvPr/>
          </p:nvCxnSpPr>
          <p:spPr>
            <a:xfrm>
              <a:off x="1657350" y="4300538"/>
              <a:ext cx="646113" cy="20796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41"/>
            <p:cNvCxnSpPr/>
            <p:nvPr/>
          </p:nvCxnSpPr>
          <p:spPr>
            <a:xfrm>
              <a:off x="2600325" y="4019550"/>
              <a:ext cx="0" cy="48895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41"/>
            <p:cNvCxnSpPr/>
            <p:nvPr/>
          </p:nvCxnSpPr>
          <p:spPr>
            <a:xfrm flipH="1">
              <a:off x="2911475" y="4300538"/>
              <a:ext cx="668338" cy="20796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41"/>
            <p:cNvCxnSpPr/>
            <p:nvPr/>
          </p:nvCxnSpPr>
          <p:spPr>
            <a:xfrm rot="10800000">
              <a:off x="4716463" y="3760788"/>
              <a:ext cx="0" cy="59531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41"/>
            <p:cNvCxnSpPr/>
            <p:nvPr/>
          </p:nvCxnSpPr>
          <p:spPr>
            <a:xfrm>
              <a:off x="5865813" y="4300538"/>
              <a:ext cx="838200" cy="20796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41"/>
            <p:cNvCxnSpPr/>
            <p:nvPr/>
          </p:nvCxnSpPr>
          <p:spPr>
            <a:xfrm>
              <a:off x="6831013" y="4019550"/>
              <a:ext cx="0" cy="48895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41"/>
            <p:cNvCxnSpPr/>
            <p:nvPr/>
          </p:nvCxnSpPr>
          <p:spPr>
            <a:xfrm flipH="1">
              <a:off x="7286625" y="4300538"/>
              <a:ext cx="547688" cy="22701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41"/>
            <p:cNvCxnSpPr/>
            <p:nvPr/>
          </p:nvCxnSpPr>
          <p:spPr>
            <a:xfrm flipH="1">
              <a:off x="4710113" y="5783263"/>
              <a:ext cx="133350" cy="368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41"/>
            <p:cNvCxnSpPr/>
            <p:nvPr/>
          </p:nvCxnSpPr>
          <p:spPr>
            <a:xfrm rot="10800000">
              <a:off x="3348038" y="4675188"/>
              <a:ext cx="766762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41"/>
            <p:cNvCxnSpPr/>
            <p:nvPr/>
          </p:nvCxnSpPr>
          <p:spPr>
            <a:xfrm>
              <a:off x="3214688" y="4857750"/>
              <a:ext cx="1000125" cy="64293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94" name="Google Shape;394;p41"/>
            <p:cNvCxnSpPr/>
            <p:nvPr/>
          </p:nvCxnSpPr>
          <p:spPr>
            <a:xfrm flipH="1">
              <a:off x="5500688" y="4929188"/>
              <a:ext cx="785812" cy="571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41"/>
            <p:cNvCxnSpPr/>
            <p:nvPr/>
          </p:nvCxnSpPr>
          <p:spPr>
            <a:xfrm rot="10800000">
              <a:off x="5286375" y="4714875"/>
              <a:ext cx="1000125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312de2eab_0_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402" name="Google Shape;402;gd312de2eab_0_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30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3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key allows us to identify a set of attributes that suffice to distinguish entities from each other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0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3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Keys also help to uniquely identify relationships, and thus distinguish relationships from each other.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Conceptual Database Design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/>
            </a:b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information gathered in the requirements analysis step is used to develop a high-level description of the data to be stored in the database along with the constraints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step is often carried out using the ER model, or a similar high-level data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312de2eab_0_8"/>
          <p:cNvSpPr txBox="1"/>
          <p:nvPr>
            <p:ph idx="1" type="body"/>
          </p:nvPr>
        </p:nvSpPr>
        <p:spPr>
          <a:xfrm>
            <a:off x="214325" y="228600"/>
            <a:ext cx="8472600" cy="6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30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3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superkey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a set of one or more attributes that, taken collectively, allow us to identify uniquely an entity in the entity 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0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0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customer-id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attribute of the entity set customer is sufficient to distinguish one customer entity from another. Thus, customer-id is a superkey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0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33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Similarly, the combination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customer-name and customer-id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a superkey for the entity set customer.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0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33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customer-name attribute of customer is not a superkey, because several people might have the same name.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312de2eab_1_1"/>
          <p:cNvSpPr txBox="1"/>
          <p:nvPr>
            <p:ph idx="1" type="body"/>
          </p:nvPr>
        </p:nvSpPr>
        <p:spPr>
          <a:xfrm>
            <a:off x="914400" y="185750"/>
            <a:ext cx="7772400" cy="5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minimal subset of superkeys are called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candidate keys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superkeys for which no proper subset is a superkey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{customer-id} and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{customer-name, customer-street}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Although the attributes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customerid and customer-name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together can distinguish customer entities, their combination does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not form a candidate key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attribute customer-id alone is a candidate key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312de2eab_1_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93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Char char="●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Although several candidate keys may exist, one of the candidate keys is selected to be the primary key.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Primary Key </a:t>
            </a: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unique and non-null key which identify  entities uniquely in an entity set.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entity can have only one primary key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primary key should be chosen such that its attributes are never, or very rarely, changed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Keys for Relationship 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63794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combination of primary keys of the participating entity sets forms a super key of a relationship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8884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customer-id, account-number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is the super key of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depositor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8884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85000"/>
              <a:buFont typeface="Times New Roman"/>
              <a:buChar char="○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NOTE:  this means a pair of entity sets can have at most one relationship in a particular relationship set.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296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6361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3794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Must consider the mapping cardinality of the relationship set when deciding the what are the candidate keys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3794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Need to consider semantics of relationship set in selecting the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primary key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case of more than one candidate key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361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312de2eab_1_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en-US"/>
              <a:t>Weak Entity Sets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/>
          </a:p>
        </p:txBody>
      </p:sp>
      <p:sp>
        <p:nvSpPr>
          <p:cNvPr id="433" name="Google Shape;433;gd312de2eab_1_19"/>
          <p:cNvSpPr txBox="1"/>
          <p:nvPr>
            <p:ph idx="1" type="body"/>
          </p:nvPr>
        </p:nvSpPr>
        <p:spPr>
          <a:xfrm>
            <a:off x="171450" y="990600"/>
            <a:ext cx="8515200" cy="5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entity set that does not have a primary key is referred to as a </a:t>
            </a:r>
            <a:r>
              <a:rPr i="1"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entity set</a:t>
            </a:r>
            <a:endParaRPr i="1"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Weak entity </a:t>
            </a: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identified uniquely  by considering some of its attributes in conjunction with the primary key of another entity , which is called the </a:t>
            </a:r>
            <a:r>
              <a:rPr b="1"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owner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845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owner entity  and the weak entity set must participate in a one-to-many relationship 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845" lvl="2" marL="82296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 one owner entity set is associated with one or more weak entity sets , but each weak  entity set has a single owner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845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weak entity set have total participation in the identifying relationship 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312de2eab_1_25"/>
          <p:cNvSpPr txBox="1"/>
          <p:nvPr>
            <p:ph idx="1" type="body"/>
          </p:nvPr>
        </p:nvSpPr>
        <p:spPr>
          <a:xfrm>
            <a:off x="304800" y="342900"/>
            <a:ext cx="8686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6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1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set of attribute of  a weak entity set that uniquely identify a weak entity for a given owner entity is called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partial key(/discriminator)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the weak entity 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16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1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depict a weak entity set by double rectangles.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16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1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underline the discriminator of a weak entity set  with a dashed line.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16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10"/>
              <a:buFont typeface="Times New Roman"/>
              <a:buChar char="●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payment_number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– discriminator of the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payment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entity set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16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1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Primary key for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payment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– (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loan_number, payment_number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gd312de2eab_1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52600"/>
            <a:ext cx="8839201" cy="303642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d312de2eab_1_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E-R diagram with a weak entity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828a83ad1_0_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b="1" lang="en-US"/>
              <a:t>Additional Features of ER  Model</a:t>
            </a:r>
            <a:endParaRPr/>
          </a:p>
        </p:txBody>
      </p:sp>
      <p:sp>
        <p:nvSpPr>
          <p:cNvPr id="453" name="Google Shape;453;gd828a83ad1_0_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/>
              <a:t>Key Constraints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/>
              <a:t>Participation Constraints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/>
              <a:t>weak Entities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/>
              <a:t>class Hierarchies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/>
              <a:t>Aggregation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46d88a02e_0_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34F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Hierarchies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gd46d88a02e_0_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FD6"/>
              </a:solidFill>
            </a:endParaRPr>
          </a:p>
          <a:p>
            <a:pPr indent="-228599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solidFill>
                  <a:srgbClr val="434FD6"/>
                </a:solidFill>
              </a:rPr>
              <a:t>Specialization</a:t>
            </a:r>
            <a:r>
              <a:rPr lang="en-US" sz="2200"/>
              <a:t>: The process of identifying subsets of an entity set</a:t>
            </a:r>
            <a:endParaRPr sz="2200"/>
          </a:p>
          <a:p>
            <a:pPr indent="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/>
          </a:p>
          <a:p>
            <a:pPr indent="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/>
          </a:p>
          <a:p>
            <a:pPr indent="-228599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solidFill>
                  <a:srgbClr val="434FD6"/>
                </a:solidFill>
              </a:rPr>
              <a:t>Generalization</a:t>
            </a:r>
            <a:r>
              <a:rPr lang="en-US" sz="2200"/>
              <a:t>: Process of identifying common characteristics of a collection of entity sets and creating a new entity set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46d88a02e_0_7"/>
          <p:cNvSpPr txBox="1"/>
          <p:nvPr>
            <p:ph idx="1" type="body"/>
          </p:nvPr>
        </p:nvSpPr>
        <p:spPr>
          <a:xfrm>
            <a:off x="914400" y="485775"/>
            <a:ext cx="7772400" cy="55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Consider an entity set person, with attributes name, street, and city.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person may be further classified as one of the following: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specialization of person allows us to distinguish among persons according to whether they are employees or customers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Specialization is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top-down approach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 which a higher-level entity is divided into multiple specialized lower-level entities.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Logical Database Design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choose a DBMS to implement our database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convert the conceptual database design into a database schema in the data model of the chosen DBMS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task in the logical design step is to convert an ER schema into a relational database schema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46d88a02e_0_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Generalization is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bottom-up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approach, in which multiple entity sets are synthesized into a higher-level entity set on the basis of common features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Generalization is used to emphasize the similarities among lower-level entity sets and to hide the differences;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Higher- and lower-level entity sets also may be designated by the terms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superclass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respectively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generalization is a simple inversion of specialization.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46d88a02e_0_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Specialization and Generalization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9" name="Google Shape;479;gd46d88a02e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70038"/>
            <a:ext cx="6358759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gd46d88a02e_0_69"/>
          <p:cNvGrpSpPr/>
          <p:nvPr/>
        </p:nvGrpSpPr>
        <p:grpSpPr>
          <a:xfrm>
            <a:off x="742453" y="2133600"/>
            <a:ext cx="5920340" cy="3055937"/>
            <a:chOff x="3884613" y="115888"/>
            <a:chExt cx="5138738" cy="3055937"/>
          </a:xfrm>
        </p:grpSpPr>
        <p:sp>
          <p:nvSpPr>
            <p:cNvPr id="486" name="Google Shape;486;gd46d88a02e_0_69"/>
            <p:cNvSpPr/>
            <p:nvPr/>
          </p:nvSpPr>
          <p:spPr>
            <a:xfrm>
              <a:off x="7499350" y="2781300"/>
              <a:ext cx="14922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Contract_Emps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d46d88a02e_0_69"/>
            <p:cNvSpPr/>
            <p:nvPr/>
          </p:nvSpPr>
          <p:spPr>
            <a:xfrm>
              <a:off x="5781675" y="400050"/>
              <a:ext cx="1055688" cy="390525"/>
            </a:xfrm>
            <a:custGeom>
              <a:rect b="b" l="l" r="r" t="t"/>
              <a:pathLst>
                <a:path extrusionOk="0" h="246" w="665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88" name="Google Shape;488;gd46d88a02e_0_69"/>
            <p:cNvSpPr/>
            <p:nvPr/>
          </p:nvSpPr>
          <p:spPr>
            <a:xfrm>
              <a:off x="7718425" y="400050"/>
              <a:ext cx="1054100" cy="390525"/>
            </a:xfrm>
            <a:custGeom>
              <a:rect b="b" l="l" r="r" t="t"/>
              <a:pathLst>
                <a:path extrusionOk="0" h="246" w="664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89" name="Google Shape;489;gd46d88a02e_0_69"/>
            <p:cNvSpPr/>
            <p:nvPr/>
          </p:nvSpPr>
          <p:spPr>
            <a:xfrm>
              <a:off x="6732588" y="115888"/>
              <a:ext cx="1054100" cy="390525"/>
            </a:xfrm>
            <a:custGeom>
              <a:rect b="b" l="l" r="r" t="t"/>
              <a:pathLst>
                <a:path extrusionOk="0" h="246" w="664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90" name="Google Shape;490;gd46d88a02e_0_69"/>
            <p:cNvSpPr/>
            <p:nvPr/>
          </p:nvSpPr>
          <p:spPr>
            <a:xfrm>
              <a:off x="6732588" y="1027113"/>
              <a:ext cx="1196975" cy="425450"/>
            </a:xfrm>
            <a:custGeom>
              <a:rect b="b" l="l" r="r" t="t"/>
              <a:pathLst>
                <a:path extrusionOk="0" h="268" w="754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91" name="Google Shape;491;gd46d88a02e_0_69"/>
            <p:cNvSpPr/>
            <p:nvPr/>
          </p:nvSpPr>
          <p:spPr>
            <a:xfrm>
              <a:off x="6030913" y="396875"/>
              <a:ext cx="4857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ssn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d46d88a02e_0_69"/>
            <p:cNvSpPr/>
            <p:nvPr/>
          </p:nvSpPr>
          <p:spPr>
            <a:xfrm>
              <a:off x="6796088" y="1087438"/>
              <a:ext cx="11175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Employees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d46d88a02e_0_69"/>
            <p:cNvSpPr/>
            <p:nvPr/>
          </p:nvSpPr>
          <p:spPr>
            <a:xfrm>
              <a:off x="8016875" y="407988"/>
              <a:ext cx="3969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" name="Google Shape;494;gd46d88a02e_0_69"/>
            <p:cNvCxnSpPr/>
            <p:nvPr/>
          </p:nvCxnSpPr>
          <p:spPr>
            <a:xfrm>
              <a:off x="6300788" y="781050"/>
              <a:ext cx="644400" cy="2445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gd46d88a02e_0_69"/>
            <p:cNvCxnSpPr/>
            <p:nvPr/>
          </p:nvCxnSpPr>
          <p:spPr>
            <a:xfrm>
              <a:off x="7346950" y="523875"/>
              <a:ext cx="0" cy="5016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gd46d88a02e_0_69"/>
            <p:cNvCxnSpPr/>
            <p:nvPr/>
          </p:nvCxnSpPr>
          <p:spPr>
            <a:xfrm flipH="1">
              <a:off x="7567675" y="814388"/>
              <a:ext cx="703200" cy="2112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7" name="Google Shape;497;gd46d88a02e_0_69"/>
            <p:cNvSpPr/>
            <p:nvPr/>
          </p:nvSpPr>
          <p:spPr>
            <a:xfrm>
              <a:off x="3886200" y="1600200"/>
              <a:ext cx="1417638" cy="468313"/>
            </a:xfrm>
            <a:custGeom>
              <a:rect b="b" l="l" r="r" t="t"/>
              <a:pathLst>
                <a:path extrusionOk="0" h="295" w="893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98" name="Google Shape;498;gd46d88a02e_0_69"/>
            <p:cNvSpPr/>
            <p:nvPr/>
          </p:nvSpPr>
          <p:spPr>
            <a:xfrm>
              <a:off x="3884613" y="1682750"/>
              <a:ext cx="13620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hourly_wages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" name="Google Shape;499;gd46d88a02e_0_69"/>
            <p:cNvCxnSpPr/>
            <p:nvPr/>
          </p:nvCxnSpPr>
          <p:spPr>
            <a:xfrm>
              <a:off x="4713288" y="2078038"/>
              <a:ext cx="1143000" cy="6351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0" name="Google Shape;500;gd46d88a02e_0_69"/>
            <p:cNvSpPr/>
            <p:nvPr/>
          </p:nvSpPr>
          <p:spPr>
            <a:xfrm>
              <a:off x="7848600" y="2057400"/>
              <a:ext cx="1085850" cy="431800"/>
            </a:xfrm>
            <a:custGeom>
              <a:rect b="b" l="l" r="r" t="t"/>
              <a:pathLst>
                <a:path extrusionOk="0" h="272" w="684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01" name="Google Shape;501;gd46d88a02e_0_69"/>
            <p:cNvSpPr/>
            <p:nvPr/>
          </p:nvSpPr>
          <p:spPr>
            <a:xfrm>
              <a:off x="5334000" y="1600200"/>
              <a:ext cx="1525588" cy="481013"/>
            </a:xfrm>
            <a:custGeom>
              <a:rect b="b" l="l" r="r" t="t"/>
              <a:pathLst>
                <a:path extrusionOk="0" h="303" w="961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02" name="Google Shape;502;gd46d88a02e_0_69"/>
            <p:cNvSpPr/>
            <p:nvPr/>
          </p:nvSpPr>
          <p:spPr>
            <a:xfrm>
              <a:off x="5734050" y="2740025"/>
              <a:ext cx="1284288" cy="431800"/>
            </a:xfrm>
            <a:custGeom>
              <a:rect b="b" l="l" r="r" t="t"/>
              <a:pathLst>
                <a:path extrusionOk="0" h="272" w="809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03" name="Google Shape;503;gd46d88a02e_0_69"/>
            <p:cNvSpPr/>
            <p:nvPr/>
          </p:nvSpPr>
          <p:spPr>
            <a:xfrm>
              <a:off x="7577138" y="2740025"/>
              <a:ext cx="1446213" cy="414338"/>
            </a:xfrm>
            <a:custGeom>
              <a:rect b="b" l="l" r="r" t="t"/>
              <a:pathLst>
                <a:path extrusionOk="0" h="261" w="91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04" name="Google Shape;504;gd46d88a02e_0_69"/>
            <p:cNvSpPr/>
            <p:nvPr/>
          </p:nvSpPr>
          <p:spPr>
            <a:xfrm>
              <a:off x="6975475" y="1727200"/>
              <a:ext cx="722313" cy="484188"/>
            </a:xfrm>
            <a:custGeom>
              <a:rect b="b" l="l" r="r" t="t"/>
              <a:pathLst>
                <a:path extrusionOk="0" h="305" w="45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cap="rnd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05" name="Google Shape;505;gd46d88a02e_0_69"/>
            <p:cNvSpPr/>
            <p:nvPr/>
          </p:nvSpPr>
          <p:spPr>
            <a:xfrm>
              <a:off x="7094538" y="1933575"/>
              <a:ext cx="4779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ISA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d46d88a02e_0_69"/>
            <p:cNvSpPr/>
            <p:nvPr/>
          </p:nvSpPr>
          <p:spPr>
            <a:xfrm>
              <a:off x="5716588" y="2822575"/>
              <a:ext cx="13257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Hourly_Emps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d46d88a02e_0_69"/>
            <p:cNvSpPr/>
            <p:nvPr/>
          </p:nvSpPr>
          <p:spPr>
            <a:xfrm>
              <a:off x="7824788" y="2128838"/>
              <a:ext cx="10365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contractid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d46d88a02e_0_69"/>
            <p:cNvSpPr/>
            <p:nvPr/>
          </p:nvSpPr>
          <p:spPr>
            <a:xfrm>
              <a:off x="5407025" y="1673225"/>
              <a:ext cx="13923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hours_worked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9" name="Google Shape;509;gd46d88a02e_0_69"/>
            <p:cNvCxnSpPr/>
            <p:nvPr/>
          </p:nvCxnSpPr>
          <p:spPr>
            <a:xfrm flipH="1">
              <a:off x="6389788" y="2195513"/>
              <a:ext cx="774600" cy="5349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gd46d88a02e_0_69"/>
            <p:cNvCxnSpPr/>
            <p:nvPr/>
          </p:nvCxnSpPr>
          <p:spPr>
            <a:xfrm>
              <a:off x="7415213" y="2195513"/>
              <a:ext cx="785700" cy="5349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gd46d88a02e_0_69"/>
            <p:cNvCxnSpPr/>
            <p:nvPr/>
          </p:nvCxnSpPr>
          <p:spPr>
            <a:xfrm>
              <a:off x="8383588" y="2516188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gd46d88a02e_0_69"/>
            <p:cNvCxnSpPr/>
            <p:nvPr/>
          </p:nvCxnSpPr>
          <p:spPr>
            <a:xfrm>
              <a:off x="6076950" y="2078038"/>
              <a:ext cx="0" cy="6525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gd46d88a02e_0_69"/>
            <p:cNvCxnSpPr/>
            <p:nvPr/>
          </p:nvCxnSpPr>
          <p:spPr>
            <a:xfrm rot="10800000">
              <a:off x="7315200" y="1441550"/>
              <a:ext cx="0" cy="3174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4" name="Google Shape;514;gd46d88a02e_0_69"/>
          <p:cNvSpPr/>
          <p:nvPr/>
        </p:nvSpPr>
        <p:spPr>
          <a:xfrm>
            <a:off x="4165125" y="2209800"/>
            <a:ext cx="10515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46d88a02e_0_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Attribute Inheritance</a:t>
            </a:r>
            <a:endParaRPr/>
          </a:p>
        </p:txBody>
      </p:sp>
      <p:sp>
        <p:nvSpPr>
          <p:cNvPr id="521" name="Google Shape;521;gd46d88a02e_0_3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crucial property of the higher- and lower-level entities created by specialization and generalization is attribute inheritance.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attributes of the higher-level entity sets are said to be inherited by the lower-level entity sets.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customer and employee inherit the attributes of person.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higher-level entity set with attributes and relationships that apply to all of its lower-level entity sets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Lower-level entity sets with distinctive features that apply only within a particular lower-level entity 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d46d88a02e_0_4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18468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58846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Disjoint: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disjointness constraint requires that an entity belong to not more than one lower-level entity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361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468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58846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Overlapping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same entity may belong to more than one lower-level entity set within a single generalization.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46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846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Total generalization or specialization: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higher-level entity must belong to a lower-level entity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6361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468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ct val="58846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Partial generalization or specialization: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Some higher-level entities may not belong to any lower-level entity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46d88a02e_0_5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gd46d88a02e_0_5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68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model a relationship between a collection of entities and </a:t>
            </a: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6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Aggregation allows us to indicate that a relationship set  participates in another relationship set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87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Suppose that we have an entity set called Projects and that each Projects entity is sponsored by one or more departments.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87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Sponsors relationship set captures this information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87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 department that sponsors a project might assign employees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monitor the sponsorship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685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dashed box around Sponsors (and its participating entity sets) used to denote aggregation.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46d88a02e_0_62"/>
          <p:cNvSpPr txBox="1"/>
          <p:nvPr>
            <p:ph idx="1" type="body"/>
          </p:nvPr>
        </p:nvSpPr>
        <p:spPr>
          <a:xfrm>
            <a:off x="914400" y="533400"/>
            <a:ext cx="7772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3444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81"/>
              <a:buChar char="⚫"/>
            </a:pPr>
            <a:r>
              <a:rPr lang="en-US" sz="2125">
                <a:latin typeface="Times New Roman"/>
                <a:ea typeface="Times New Roman"/>
                <a:cs typeface="Times New Roman"/>
                <a:sym typeface="Times New Roman"/>
              </a:rPr>
              <a:t>we use </a:t>
            </a:r>
            <a:r>
              <a:rPr b="1" lang="en-US" sz="2125"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r>
              <a:rPr lang="en-US" sz="2125">
                <a:latin typeface="Times New Roman"/>
                <a:ea typeface="Times New Roman"/>
                <a:cs typeface="Times New Roman"/>
                <a:sym typeface="Times New Roman"/>
              </a:rPr>
              <a:t> when we need to express a relationship among relationships</a:t>
            </a:r>
            <a:endParaRPr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1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1" name="Google Shape;541;gd46d88a02e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" y="1371600"/>
            <a:ext cx="85820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5a2fb374f_0_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 u="sng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CONCEPTUAL DATABASE DESIGN WITH THE ER MODEL</a:t>
            </a:r>
            <a:endParaRPr/>
          </a:p>
        </p:txBody>
      </p:sp>
      <p:sp>
        <p:nvSpPr>
          <p:cNvPr id="548" name="Google Shape;548;gd5a2fb374f_0_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Developing an ER diagram presents several choices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Should a concept be modeled as an entity or an attribute?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Should a concept be modeled as an entity or a relationship?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Identifying relationships: Binary or ternary? Aggregation?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d5a2fb374f_0_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Franklin"/>
              <a:buNone/>
            </a:pPr>
            <a:r>
              <a:rPr b="1" lang="en-US">
                <a:solidFill>
                  <a:schemeClr val="accent1"/>
                </a:solidFill>
              </a:rPr>
              <a:t>Entity vs. Attribute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/>
          </a:p>
        </p:txBody>
      </p:sp>
      <p:sp>
        <p:nvSpPr>
          <p:cNvPr id="555" name="Google Shape;555;gd5a2fb374f_0_6"/>
          <p:cNvSpPr txBox="1"/>
          <p:nvPr>
            <p:ph idx="1" type="body"/>
          </p:nvPr>
        </p:nvSpPr>
        <p:spPr>
          <a:xfrm>
            <a:off x="914400" y="762000"/>
            <a:ext cx="7772400" cy="5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Should </a:t>
            </a:r>
            <a:r>
              <a:rPr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 an attribute of Employees or an entity (connected to Employees by a relationship)?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Depends upon the use we want to make of address information, and the semantics of the data: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2" marL="8223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we have several addresses per employee,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must be an entity (since attributes cannot be set-valued).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8" lvl="2" marL="8223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the structure (city, street, etc.) is important,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0998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e.g., we want to retrieve employees in a given city,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must be modeled as an entity (since attribute values are atomic).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d5a2fb374f_0_12"/>
          <p:cNvSpPr txBox="1"/>
          <p:nvPr>
            <p:ph idx="1" type="body"/>
          </p:nvPr>
        </p:nvSpPr>
        <p:spPr>
          <a:xfrm>
            <a:off x="457200" y="30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records the interval during which an employee works for a department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Works_In2 does not     allow an employee to   work in a department    for two or more periods.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2" name="Google Shape;562;gd5a2fb374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667000"/>
            <a:ext cx="8839201" cy="224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Schema Refinement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6858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analyze the collection of relations in our relational database schema to identify potential problems, and to refine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schema refinement can be guided by some elegant and powerful theory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040"/>
              <a:buFont typeface="Times New Roman"/>
              <a:buChar char="○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normalizing relations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5a2fb374f_0_25"/>
          <p:cNvSpPr txBox="1"/>
          <p:nvPr>
            <p:ph idx="1" type="body"/>
          </p:nvPr>
        </p:nvSpPr>
        <p:spPr>
          <a:xfrm>
            <a:off x="914400" y="914400"/>
            <a:ext cx="77724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Similar to the problem   of want to record several addresses for an employee:  we want to record </a:t>
            </a:r>
            <a:r>
              <a:rPr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values of the descriptive attributes for each instance of this relationship.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9" name="Google Shape;569;gd5a2fb374f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633700"/>
            <a:ext cx="8839199" cy="316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5a2fb374f_0_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Franklin"/>
              <a:buNone/>
            </a:pPr>
            <a:r>
              <a:rPr lang="en-US">
                <a:solidFill>
                  <a:schemeClr val="accent1"/>
                </a:solidFill>
              </a:rPr>
              <a:t>Entity vs. Relationship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/>
          </a:p>
        </p:txBody>
      </p:sp>
      <p:sp>
        <p:nvSpPr>
          <p:cNvPr id="576" name="Google Shape;576;gd5a2fb374f_0_33"/>
          <p:cNvSpPr txBox="1"/>
          <p:nvPr>
            <p:ph idx="1" type="body"/>
          </p:nvPr>
        </p:nvSpPr>
        <p:spPr>
          <a:xfrm>
            <a:off x="914400" y="914400"/>
            <a:ext cx="7772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is at most one employee managing a department, but a given employee could manage several departments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store the starting date and discretionary budget for each manager-department pair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7" name="Google Shape;577;gd5a2fb374f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224100"/>
            <a:ext cx="8839201" cy="2469102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d5a2fb374f_0_33"/>
          <p:cNvSpPr txBox="1"/>
          <p:nvPr/>
        </p:nvSpPr>
        <p:spPr>
          <a:xfrm>
            <a:off x="914400" y="5867400"/>
            <a:ext cx="76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approach is natural if we assume that a manager receives a separate discretionary budget for each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d5a2fb374f_0_46"/>
          <p:cNvSpPr txBox="1"/>
          <p:nvPr>
            <p:ph idx="1" type="body"/>
          </p:nvPr>
        </p:nvSpPr>
        <p:spPr>
          <a:xfrm>
            <a:off x="914400" y="381000"/>
            <a:ext cx="77724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if a manager gets a discretionary budget that covers  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managed depts?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Redundancy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dbudget,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which is stored for each dept managed by the manager.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model the appointment as an entity set, say Mgr Appt, and use a ternary relationshipset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5" name="Google Shape;585;gd5a2fb374f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7100"/>
            <a:ext cx="8839200" cy="379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ibre Franklin"/>
              <a:buNone/>
            </a:pPr>
            <a:r>
              <a:rPr b="1" lang="en-US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vs. Ternary Relationships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57"/>
          <p:cNvSpPr txBox="1"/>
          <p:nvPr>
            <p:ph idx="1" type="body"/>
          </p:nvPr>
        </p:nvSpPr>
        <p:spPr>
          <a:xfrm>
            <a:off x="914400" y="14478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444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4"/>
              <a:buFont typeface="Times New Roman"/>
              <a:buChar char="●"/>
            </a:pPr>
            <a:r>
              <a:rPr lang="en-US" sz="2305">
                <a:latin typeface="Times New Roman"/>
                <a:ea typeface="Times New Roman"/>
                <a:cs typeface="Times New Roman"/>
                <a:sym typeface="Times New Roman"/>
              </a:rPr>
              <a:t>Employee can own several policies, each policy can be owned by several employees, and each dependent can be covered by several policies</a:t>
            </a:r>
            <a:endParaRPr sz="23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230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2" name="Google Shape;5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3505200"/>
            <a:ext cx="62769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8"/>
          <p:cNvSpPr txBox="1"/>
          <p:nvPr>
            <p:ph idx="1" type="body"/>
          </p:nvPr>
        </p:nvSpPr>
        <p:spPr>
          <a:xfrm>
            <a:off x="342900" y="269675"/>
            <a:ext cx="84582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984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Suppose that we have the following additional requirements: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6059" lvl="1" marL="548640" rtl="0" algn="l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policy cannot be owned jointly by two or more employees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6059" lvl="1" marL="548640" rtl="0" algn="l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Every policy must be owned by some employee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6059" lvl="1" marL="548640" rtl="0" algn="l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Dependents is a weak entity set, and each dependent entity is uniquely identified by taking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pname in conjunction with the policyid of a policy entity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8" name="Google Shape;5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3100500"/>
            <a:ext cx="6952365" cy="34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b="1" lang="en-US" sz="2800"/>
              <a:t>Aggregation Vs Ternary Relationships</a:t>
            </a:r>
            <a:endParaRPr sz="2800"/>
          </a:p>
        </p:txBody>
      </p:sp>
      <p:pic>
        <p:nvPicPr>
          <p:cNvPr id="604" name="Google Shape;60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438400"/>
            <a:ext cx="7022026" cy="3811767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9"/>
          <p:cNvSpPr/>
          <p:nvPr/>
        </p:nvSpPr>
        <p:spPr>
          <a:xfrm>
            <a:off x="792018" y="1695271"/>
            <a:ext cx="8199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we don't need to record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attribute of Monitors, then we might reasonably use a ternary relationship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Physical Database Design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must consider typical expected workloads that our database must support and further refine the database design to ensure that it meets desired performance criteria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step may simply involve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Building indexes on some tables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clustering some tables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it may involve a substantial redesign of parts of the database schema obtained from the earlier design steps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864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Security Design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914400" y="1100150"/>
            <a:ext cx="7772400" cy="5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identify different user groups and different roles played by various users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development team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support representatives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product manager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each role and user group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must identify the parts of the database that they must be able to access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the parts of the database that they should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not be allowed to access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1" marL="54864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and take steps to ensure that they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access only the necessary parts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b4de82f7_0_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Entity-Relationship Model</a:t>
            </a:r>
            <a:endParaRPr/>
          </a:p>
        </p:txBody>
      </p:sp>
      <p:sp>
        <p:nvSpPr>
          <p:cNvPr id="155" name="Google Shape;155;gd2b4de82f7_0_0"/>
          <p:cNvSpPr txBox="1"/>
          <p:nvPr>
            <p:ph idx="1" type="body"/>
          </p:nvPr>
        </p:nvSpPr>
        <p:spPr>
          <a:xfrm>
            <a:off x="355850" y="1447800"/>
            <a:ext cx="833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Font typeface="Times New Roman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ER model developed to facilitate database design by allowing specification of an enterprise schema that represents the overall logical structure of a database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Font typeface="Times New Roman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E-R data model employs three basic concepts: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entity sets,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attributes, 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Font typeface="Times New Roman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relationship 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CSE</dc:creator>
</cp:coreProperties>
</file>