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Book Antiqu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5" roundtripDataSignature="AMtx7mjDxxHqzDkjXTxEHKyyPyFUyrVP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BookAntiqua-bold.fntdata"/><Relationship Id="rId41" Type="http://schemas.openxmlformats.org/officeDocument/2006/relationships/font" Target="fonts/BookAntiqua-regular.fntdata"/><Relationship Id="rId22" Type="http://schemas.openxmlformats.org/officeDocument/2006/relationships/slide" Target="slides/slide17.xml"/><Relationship Id="rId44" Type="http://schemas.openxmlformats.org/officeDocument/2006/relationships/font" Target="fonts/BookAntiqua-boldItalic.fntdata"/><Relationship Id="rId21" Type="http://schemas.openxmlformats.org/officeDocument/2006/relationships/slide" Target="slides/slide16.xml"/><Relationship Id="rId43" Type="http://schemas.openxmlformats.org/officeDocument/2006/relationships/font" Target="fonts/BookAntiqua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Relational Model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Codd proposed the relational data model in 1970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relational model is very simple and elegant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novice users to understand the contents of a database, and it permits the use of simple, high-level languages to query the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major  advantages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simple data representation and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ease with which even complex queries can be expressed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Integrity Constraints</a:t>
            </a:r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integrity constraint (IC)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 a condition that is specified on a database schema, and restricts the data that can be stored in an instance of the database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a database instance satisfies all the integrity constraints specified on the database schema, it is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legal instance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DBMS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enforces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integrity constraints, in that it  permits only legal instances to be stored in the  database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Integrity constraints are specified and  enforced at different times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the DBA or end user defines a database schema, he or she species the ICs that must hold on any instance of this  database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a database application is run, the DBMS checks for violations and disallows changes to the data that violate the specified Ics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Key Constraints</a:t>
            </a:r>
            <a:endParaRPr/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key constraint is a statement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that a certain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minimal subset of the fields of a relation is a unique identifier for a tuple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set of fields that uniquely identifies a tuple according to a key constraint is called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candidate key for the relation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two parts to the definition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Two distinct tuples in a legal instance  cannot have identical values in all the fields of a key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subset of the set of fields in a key is a unique identifier for a tuple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sid </a:t>
            </a:r>
            <a:r>
              <a:rPr lang="en-US"/>
              <a:t>is a key for Students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{</a:t>
            </a:r>
            <a:r>
              <a:rPr i="1" lang="en-US"/>
              <a:t>sid, gpa</a:t>
            </a:r>
            <a:r>
              <a:rPr lang="en-US"/>
              <a:t>} is a superkey.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381000" y="0"/>
            <a:ext cx="350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Primary Key</a:t>
            </a:r>
            <a:endParaRPr b="1"/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a given student and course, there is a single grade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TABLE Enrolled  (sid CHAR(20) , cid  CHAR(20),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grade CHAR(2),   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KEY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(sid,cid) 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 Antiqua"/>
                <a:ea typeface="Book Antiqua"/>
                <a:cs typeface="Book Antiqua"/>
                <a:sym typeface="Book Antiqua"/>
              </a:rPr>
              <a:t>Students can take only one course, and receive a single  grade for that course; further, no two students in a  course receive the same grade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Enrolled  (sid CHAR(20) cid CHAR(20), grade  CHAR(2),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KEY (sid), UNIQUE (cid, grade))</a:t>
            </a:r>
            <a:r>
              <a:rPr lang="en-US" sz="2000"/>
              <a:t>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4572000" y="914400"/>
            <a:ext cx="4341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Enrolled(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sid: string, cid: string, grade: string)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Foreign key</a:t>
            </a:r>
            <a:endParaRPr b="1"/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Foreign key : Set of fields in one relation that is used to `refer’ to a tuple in another relation.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lang="en-US" sz="2800"/>
              <a:t>Must correspond to primary key of the second relation.</a:t>
            </a:r>
            <a:endParaRPr/>
          </a:p>
          <a:p>
            <a:pPr indent="-19177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 Like a `logical pointer’.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one of the relations is modified, the other must be checked, and perhaps modified, to keep the data consistent</a:t>
            </a:r>
            <a:endParaRPr/>
          </a:p>
          <a:p>
            <a:pPr indent="-342900" lvl="1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If all foreign key constraints are enforced,  </a:t>
            </a:r>
            <a:r>
              <a:rPr i="1" lang="en-US" u="sng">
                <a:solidFill>
                  <a:schemeClr val="accent2"/>
                </a:solidFill>
              </a:rPr>
              <a:t>referential integrity</a:t>
            </a:r>
            <a:r>
              <a:rPr lang="en-US"/>
              <a:t> is achieved, i.e., no dangling references.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457200" y="228601"/>
            <a:ext cx="8229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Only students listed in the Students relation should be allowed to enroll for courses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 TABLE Enrolled    (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sid CHAR(20),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cid CHAR(20), 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grade CHAR(2),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KEY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(sid,cid),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FOREIGN KEY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(sid)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657600"/>
            <a:ext cx="73247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foreign key constraint states that every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sid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value in  enrolled must also appear in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Students, that is, </a:t>
            </a: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sid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in Enrolled is a foreign key referencing Students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ENFORCING INTEGRITY CONSTRAINTS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381000" y="1447800"/>
            <a:ext cx="83058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Consider Students and Enrolled; 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sid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in Enrolled is a foreign key that references Students.</a:t>
            </a:r>
            <a:endParaRPr/>
          </a:p>
          <a:p>
            <a:pPr indent="-213359" lvl="0" marL="3429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should be done if an Enrolled tuple with a non-existent student id is inserted?  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 it!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13359" lvl="0" marL="3429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What should be done if a Students tuple is deleted?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Also delete all Enrolled tuples that refer to it.</a:t>
            </a:r>
            <a:endParaRPr/>
          </a:p>
          <a:p>
            <a:pPr indent="-188594" lvl="1" marL="74295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Disallow deletion of a Students tuple that is referred to.</a:t>
            </a:r>
            <a:endParaRPr/>
          </a:p>
          <a:p>
            <a:pPr indent="-188594" lvl="1" marL="74295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Set sid in Enrolled tuples that refer to it to a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default sid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88594" lvl="1" marL="74295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750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(In SQL, also: Set sid in Enrolled tuples that refer to it to a special value </a:t>
            </a:r>
            <a:r>
              <a:rPr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denoting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`unknown’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`inapplicable’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.)</a:t>
            </a:r>
            <a:endParaRPr/>
          </a:p>
          <a:p>
            <a:pPr indent="-188594" lvl="1" marL="74295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Similar if primary key of Students tuple is updated.</a:t>
            </a:r>
            <a:endParaRPr/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ENFORCING INTEGRITY CONSTRAINTS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INSERT INTO Students (sid, name, login, age, gpa) VALUES (53688, `Mike', `mike@ee', 17, 3.4);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violates the primary key constraint as duplicates are not allowed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INSERT INTO Students (sid, name, login, age, gpa) VALUES (</a:t>
            </a:r>
            <a:r>
              <a:rPr i="1" lang="en-US" sz="2400"/>
              <a:t>null, `Mike', `mike@ee', 17, 3.4)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violates the constraint that the primary key cannot contain null: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UPDATE Students S SET S.sid = 50000 WHERE S.sid = 53688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violates the constraint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609600" y="533400"/>
            <a:ext cx="8229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main construct for representing data in the relational model is a relation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F0E30"/>
              </a:buClr>
              <a:buSzPts val="2400"/>
              <a:buChar char="•"/>
            </a:pPr>
            <a:r>
              <a:rPr i="1" lang="en-US" sz="2400">
                <a:solidFill>
                  <a:srgbClr val="CF0E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database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set of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relations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F0E30"/>
              </a:buClr>
              <a:buSzPts val="2400"/>
              <a:buChar char="•"/>
            </a:pPr>
            <a:r>
              <a:rPr i="1" lang="en-US" sz="2400">
                <a:solidFill>
                  <a:srgbClr val="CF0E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made up of 2 parts:</a:t>
            </a:r>
            <a:endParaRPr i="1" sz="2400">
              <a:solidFill>
                <a:srgbClr val="CF0E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1800"/>
              <a:buChar char="–"/>
            </a:pPr>
            <a:r>
              <a:rPr i="1"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</a:t>
            </a:r>
            <a:r>
              <a:rPr i="1" lang="en-US" sz="2400">
                <a:solidFill>
                  <a:srgbClr val="CF0E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specifies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name of relation, name and type of each column and the domain of that each column.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 Students(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sid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string,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string,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integer,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real).</a:t>
            </a:r>
            <a:endParaRPr/>
          </a:p>
          <a:p>
            <a:pPr indent="-762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457200" y="0"/>
            <a:ext cx="8229600" cy="612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Consider Students and Enrolled;  </a:t>
            </a:r>
            <a:r>
              <a:rPr i="1" lang="en-US"/>
              <a:t>sid</a:t>
            </a:r>
            <a:r>
              <a:rPr lang="en-US"/>
              <a:t> in Enrolled is a foreign key that references Students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What should be done if an Enrolled tuple with a non-existent student id is inserted?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Disallow deletion of a Students tuple that is referred to</a:t>
            </a:r>
            <a:endParaRPr/>
          </a:p>
          <a:p>
            <a:pPr indent="-15240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Set sid in Enrolled tuples that refer to it to a </a:t>
            </a:r>
            <a:r>
              <a:rPr i="1" lang="en-US"/>
              <a:t>default sid</a:t>
            </a:r>
            <a:r>
              <a:rPr lang="en-US"/>
              <a:t>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Referential Integrity in SQL/92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457200" y="1600201"/>
            <a:ext cx="4267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CREATE TABLE Enrolled (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	sid CHAR(20) </a:t>
            </a:r>
            <a:r>
              <a:rPr lang="en-US" sz="2200">
                <a:solidFill>
                  <a:srgbClr val="CF0E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‘11111’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cid CHAR(20),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grade CHAR(2),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KEY 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(sid,cid),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FOREIGN KEY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(sid)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DELETE CASCADE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</a:pPr>
            <a:r>
              <a:rPr lang="en-US" sz="2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ON UPDATE SET DEFAULT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029200" y="22860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ACTION, which means that the action (DELETE or UPDATE) is to be rejected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4800600" y="3733800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CASCADE keyword says that if a Students row is deleted, all Enrolled rows that refer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 it are to be deleted as well.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4343400" y="5486400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Students row is deleted, we can switch the enrollment to a `default' student by using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DELETE SET DEFAULT.</a:t>
            </a:r>
            <a:endParaRPr sz="18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QUERYING RELATIONAL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relational database query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 a question about the data, and the answer consists of a new relation containing the result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SQL is the most popular commercial query language for a relational DBMS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major strength of the relational model: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supports simple,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powerful </a:t>
            </a:r>
            <a:r>
              <a:rPr i="1" lang="en-US" sz="1600">
                <a:latin typeface="Times New Roman"/>
                <a:ea typeface="Times New Roman"/>
                <a:cs typeface="Times New Roman"/>
                <a:sym typeface="Times New Roman"/>
              </a:rPr>
              <a:t>querying of data</a:t>
            </a:r>
            <a:r>
              <a:rPr i="1"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457200" y="228601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can retrieve rows corresponding to students who are younger than 18 with the following SQL query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SELECT * FROM Students S WHERE S.age </a:t>
            </a:r>
            <a:r>
              <a:rPr i="1" lang="en-US" sz="2000"/>
              <a:t>&lt; 18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14" name="Google Shape;2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981199"/>
            <a:ext cx="4191000" cy="92083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/>
          <p:nvPr/>
        </p:nvSpPr>
        <p:spPr>
          <a:xfrm>
            <a:off x="838200" y="3657600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S.name, S.login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Students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S.age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3962400"/>
            <a:ext cx="3124200" cy="109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57200" y="304801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can also combine information in the Students and Enrolled relations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SELECT S.name, E.cid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FROM Students S, Enrolled E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WHERE S.sid = E.sid AND E.grade = `A'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2438400"/>
            <a:ext cx="28003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4495800"/>
            <a:ext cx="2381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1066800" y="2362200"/>
            <a:ext cx="3987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the following instance of Enrolled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1600200" y="4495800"/>
            <a:ext cx="876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get: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Semantics of a Query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i="1" lang="en-US"/>
              <a:t>conceptual evaluation method for the previous query: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1. do FROM clause: compute </a:t>
            </a:r>
            <a:r>
              <a:rPr i="1" lang="en-US"/>
              <a:t>cross-product of Students and </a:t>
            </a:r>
            <a:r>
              <a:rPr lang="en-US"/>
              <a:t>Enrolled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2. do WHERE clause: Check conditions, discard tuples that fail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3. do SELECT clause: Delete unwanted fields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Logical DB Design: ER to Relational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457200" y="160020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Entity sets to tables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438400"/>
            <a:ext cx="37814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2667000"/>
            <a:ext cx="29527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4191000"/>
            <a:ext cx="32575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Relationship Sets(Without constraints) to Tables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457200" y="1600201"/>
            <a:ext cx="8229600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translating a relationship set to a relation, attributes of the relation must include: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Keys for each participating entity set  (as foreign keys).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set of attributes forms a </a:t>
            </a:r>
            <a:r>
              <a:rPr i="1" lang="en-US">
                <a:solidFill>
                  <a:schemeClr val="folHlink"/>
                </a:solidFill>
              </a:rPr>
              <a:t>superkey</a:t>
            </a:r>
            <a:r>
              <a:rPr lang="en-US"/>
              <a:t> for the relation.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All descriptive attributes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1752600" y="4272677"/>
            <a:ext cx="4572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CREATE TABLE 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Works_In(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ssn  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CHAR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(1),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did  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INTEGER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since  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DATE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r>
              <a:rPr lang="en-US" sz="16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PRIMARY KEY </a:t>
            </a:r>
            <a:r>
              <a:rPr lang="en-US" sz="18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(ssn, did),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r>
              <a:rPr lang="en-US" sz="16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FOREIGN KEY </a:t>
            </a:r>
            <a:r>
              <a:rPr lang="en-US" sz="18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(ssn)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REFERENCES</a:t>
            </a:r>
            <a:r>
              <a:rPr lang="en-US" sz="18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Employees,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 FOREIGN KEY </a:t>
            </a:r>
            <a:r>
              <a:rPr lang="en-US" sz="18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(did)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REFERENCES</a:t>
            </a:r>
            <a:r>
              <a:rPr lang="en-US" sz="1800">
                <a:solidFill>
                  <a:schemeClr val="accent2"/>
                </a:solidFill>
                <a:latin typeface="Book Antiqua"/>
                <a:ea typeface="Book Antiqua"/>
                <a:cs typeface="Book Antiqua"/>
                <a:sym typeface="Book Antiqua"/>
              </a:rPr>
              <a:t> Departments</a:t>
            </a: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725" y="4724400"/>
            <a:ext cx="37242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0"/>
            <a:ext cx="5172075" cy="4769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4724400"/>
            <a:ext cx="59436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Key Constraints</a:t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0"/>
            <a:ext cx="48768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/>
          <p:nvPr/>
        </p:nvSpPr>
        <p:spPr>
          <a:xfrm>
            <a:off x="685800" y="4191000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Manages(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 CHAR(11),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INTEGER,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DATE,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(did),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(ssn) REFERENCES Employees,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(did) REFERENCES Departments)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Char char="–"/>
            </a:pPr>
            <a:r>
              <a:rPr i="1"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: a </a:t>
            </a:r>
            <a:r>
              <a:rPr i="1" lang="en-US" sz="2400">
                <a:solidFill>
                  <a:srgbClr val="CF0E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</a:t>
            </a:r>
            <a:r>
              <a:rPr lang="en-US" sz="2400">
                <a:solidFill>
                  <a:srgbClr val="CF0E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with rows and columns. 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#Rows =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cardinality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#fields =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degree / arity.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3" marL="1600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instance of a relation is a </a:t>
            </a:r>
            <a:r>
              <a:rPr i="1" lang="en-US" sz="2400">
                <a:solidFill>
                  <a:srgbClr val="CF0E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rows or </a:t>
            </a:r>
            <a:r>
              <a:rPr i="1" lang="en-US" sz="2400">
                <a:solidFill>
                  <a:srgbClr val="CF0E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also called as </a:t>
            </a:r>
            <a:r>
              <a:rPr i="1" lang="en-US" sz="2400">
                <a:solidFill>
                  <a:srgbClr val="CF0E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(i.e., all rows are distinct)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762000" y="914400"/>
            <a:ext cx="4572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Dept_Mgr(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INTEGER,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dname CHAR(20),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REAL,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 CHAR(11),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DATE,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(did),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(ssn) REFERENCES Employees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Participation Constraints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457200" y="1600201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Does every department have a manager?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If so, this is a </a:t>
            </a:r>
            <a:r>
              <a:rPr i="1" lang="en-US" sz="2000"/>
              <a:t>participation constraint: the participation of </a:t>
            </a:r>
            <a:r>
              <a:rPr lang="en-US" sz="2000"/>
              <a:t>Departments in Manages is said to be </a:t>
            </a:r>
            <a:r>
              <a:rPr i="1" lang="en-US" sz="2000"/>
              <a:t>total (vs. partial).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Every </a:t>
            </a:r>
            <a:r>
              <a:rPr i="1" lang="en-US" sz="2000"/>
              <a:t>did value in Departments table must appear in a row of </a:t>
            </a:r>
            <a:r>
              <a:rPr lang="en-US" sz="2000"/>
              <a:t>the Manages table (with a non-null </a:t>
            </a:r>
            <a:r>
              <a:rPr i="1" lang="en-US" sz="2000"/>
              <a:t>ssn value!)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/>
          </a:p>
        </p:txBody>
      </p:sp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581400"/>
            <a:ext cx="63722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381000" y="304801"/>
            <a:ext cx="82296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 can capture participation constraints involving one entity set in a binary relationship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79" name="Google Shape;279;p32"/>
          <p:cNvSpPr/>
          <p:nvPr/>
        </p:nvSpPr>
        <p:spPr>
          <a:xfrm>
            <a:off x="762000" y="1905000"/>
            <a:ext cx="69342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Dept_Mgr(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INTEGER,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dname CHAR(20),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REAL,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 CHAR(11) NOT NULL,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DATE,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(did),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(ssn) REFERENCES Employees,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NO ACTION)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Weak Entities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weak entity can be identified uniquely only by considering the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primary key of another (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owner) entity.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Owner entity set and weak entity set must participate in a one -to- many relationship set (1 owner, many weak entities).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Weak entity set must have total participation in this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identifying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relationship set.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0"/>
            <a:ext cx="68865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/>
          <p:nvPr/>
        </p:nvSpPr>
        <p:spPr>
          <a:xfrm>
            <a:off x="990600" y="2551836"/>
            <a:ext cx="7010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entity set and identifying relationship set are translated  into a single table.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the owner entity is deleted, all owned weak entities</a:t>
            </a:r>
            <a:r>
              <a:rPr lang="en-US"/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also be deleted.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1524000" y="3962400"/>
            <a:ext cx="4572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Dep_Policy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pname CHAR(20),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INTEGER,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REAL,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 CHAR(11) NOT NULL,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(pname, ssn),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(ssn) REFERENCES Employees,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CASCADE)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ISA Hierarchies</a:t>
            </a:r>
            <a:endParaRPr/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 relations: Employees, Hourly_Emps and Contract_Emps.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Hourly_Emps: Every employee is recorded in Employees. For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hourly emps, extra info recorded in Hourly_Emps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hourly_wages, hours_worked, ssn); must delete Hourly_Emps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tuple if referenced Employees tuple is deleted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Alternative: Just Hourly_Emps and Contract_Emps.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Hourly_Emps: ssn, name, lot, hourly_wages, hours_worked.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Each employee must be in one of these two subclasses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228600" y="3429001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relational database is a collection of relations with distinct relation names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The relational database schema is the collection of schemas for the relations in the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914399"/>
            <a:ext cx="5486400" cy="2599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Relational Query Languages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Queries can be written intuitively, and the DBMS is responsible for efficient evaluation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5334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SQL(Structured Query Language)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Developed by IBM (system R) in the 1970s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 for a standard since it is used by many vendors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Standards: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SQL-86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SQL-89 (minor revision)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SQL-92 (major revision, current standard)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/>
              <a:t>SQL-99 (major extensions)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Creating and Modifying Relations</a:t>
            </a:r>
            <a:b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Using SQL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147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b="1" lang="en-US" sz="2400">
                <a:solidFill>
                  <a:schemeClr val="accent1"/>
                </a:solidFill>
              </a:rPr>
              <a:t>Creating Relations</a:t>
            </a:r>
            <a:endParaRPr sz="2400"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CREATE TABLE &lt;name&gt; ( &lt;field&gt; &lt;domain&gt;, … );</a:t>
            </a:r>
            <a:endParaRPr/>
          </a:p>
          <a:p>
            <a:pPr indent="-276225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CREATE TABLE Students(sid CHAR(20),  name CHAR(20),  login CHAR(10),age INTEGER, gpa REAL) 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b="1" lang="en-US" sz="2400">
                <a:solidFill>
                  <a:schemeClr val="accent1"/>
                </a:solidFill>
              </a:rPr>
              <a:t> insert the tuples in the table</a:t>
            </a:r>
            <a:endParaRPr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INSERT INTO &lt;name&gt; (&lt;field names&gt;) VALUES (&lt;field values&gt;);</a:t>
            </a:r>
            <a:endParaRPr/>
          </a:p>
          <a:p>
            <a:pPr indent="-276225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INSERT INTO  Students (sid, name, login, age, gpa)VALUES  (‘53688’, ‘Smith’, ‘smith@ee’, 18, 3.2);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b="1" lang="en-US" sz="2400">
                <a:solidFill>
                  <a:schemeClr val="accent1"/>
                </a:solidFill>
              </a:rPr>
              <a:t>delete a tuple from the table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DELETE FROM &lt;name&gt; WHERE &lt;condition&gt;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Book Antiqua"/>
                <a:ea typeface="Book Antiqua"/>
                <a:cs typeface="Book Antiqua"/>
                <a:sym typeface="Book Antiqua"/>
              </a:rPr>
              <a:t>DELETE</a:t>
            </a:r>
            <a:r>
              <a:rPr lang="en-US" sz="2000"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r>
              <a:rPr lang="en-US" sz="1600">
                <a:latin typeface="Book Antiqua"/>
                <a:ea typeface="Book Antiqua"/>
                <a:cs typeface="Book Antiqua"/>
                <a:sym typeface="Book Antiqua"/>
              </a:rPr>
              <a:t>FROM Students S WHERE</a:t>
            </a:r>
            <a:r>
              <a:rPr lang="en-US" sz="2000">
                <a:latin typeface="Book Antiqua"/>
                <a:ea typeface="Book Antiqua"/>
                <a:cs typeface="Book Antiqua"/>
                <a:sym typeface="Book Antiqua"/>
              </a:rPr>
              <a:t> S.name =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2000">
                <a:latin typeface="Book Antiqua"/>
                <a:ea typeface="Book Antiqua"/>
                <a:cs typeface="Book Antiqua"/>
                <a:sym typeface="Book Antiqua"/>
              </a:rPr>
              <a:t>Smith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b="1" lang="en-US" sz="2400">
                <a:solidFill>
                  <a:schemeClr val="accent1"/>
                </a:solidFill>
              </a:rPr>
              <a:t>UPDATE the column values in an existing row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UPDATE &lt;name&gt; SET &lt;field name&gt; = &lt;value&gt; WHERE &lt;condition&gt;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UPDATE Students set age=20 where sid=53666;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457200" y="304801"/>
            <a:ext cx="8229600" cy="711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SELECT &lt;fields&gt; FROM &lt;name&gt; WHERE &lt;condition&gt;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Book Antiqua"/>
                <a:ea typeface="Book Antiqua"/>
                <a:cs typeface="Book Antiqua"/>
                <a:sym typeface="Book Antiqua"/>
              </a:rPr>
              <a:t>SELECT  * FROM  Students S WHERE</a:t>
            </a:r>
            <a:r>
              <a:rPr lang="en-US" sz="2000">
                <a:latin typeface="Book Antiqua"/>
                <a:ea typeface="Book Antiqua"/>
                <a:cs typeface="Book Antiqua"/>
                <a:sym typeface="Book Antiqua"/>
              </a:rPr>
              <a:t>  S.age=18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0" name="Google Shape;130;p9"/>
          <p:cNvGraphicFramePr/>
          <p:nvPr/>
        </p:nvGraphicFramePr>
        <p:xfrm>
          <a:off x="1676400" y="1524000"/>
          <a:ext cx="5334000" cy="2286000"/>
        </p:xfrm>
        <a:graphic>
          <a:graphicData uri="http://schemas.openxmlformats.org/presentationml/2006/ole">
            <mc:AlternateContent>
              <mc:Choice Requires="v">
                <p:oleObj r:id="rId4" imgH="2286000" imgW="5334000" progId="Word.Document.8" spid="_x0000_s1">
                  <p:embed/>
                </p:oleObj>
              </mc:Choice>
              <mc:Fallback>
                <p:oleObj r:id="rId5" imgH="2286000" imgW="5334000" progId="Word.Document.8">
                  <p:embed/>
                  <p:pic>
                    <p:nvPicPr>
                      <p:cNvPr id="130" name="Google Shape;130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76400" y="1524000"/>
                        <a:ext cx="5334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2018-01-12T04:22:13Z</dcterms:created>
  <dc:creator>CSE</dc:creator>
</cp:coreProperties>
</file>