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83870"/>
            <a:ext cx="10942955" cy="1909445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Open Sans" charset="0"/>
                <a:ea typeface="Ubuntu" charset="0"/>
              </a:rPr>
              <a:t>CROP IDENTIFICATION AND </a:t>
            </a:r>
            <a:br>
              <a:rPr lang="en-US">
                <a:solidFill>
                  <a:schemeClr val="tx1"/>
                </a:solidFill>
                <a:latin typeface="Open Sans" charset="0"/>
                <a:ea typeface="Ubuntu" charset="0"/>
              </a:rPr>
            </a:br>
            <a:r>
              <a:rPr lang="en-US">
                <a:solidFill>
                  <a:schemeClr val="tx1"/>
                </a:solidFill>
                <a:latin typeface="Open Sans" charset="0"/>
                <a:ea typeface="Ubuntu" charset="0"/>
              </a:rPr>
              <a:t>WEED DETECTION </a:t>
            </a:r>
            <a:r>
              <a:rPr lang="x-none" altLang="en-US">
                <a:solidFill>
                  <a:schemeClr val="tx1"/>
                </a:solidFill>
                <a:latin typeface="Open Sans" charset="0"/>
                <a:ea typeface="Ubuntu" charset="0"/>
              </a:rPr>
              <a:t>USING DEEP LEARNING</a:t>
            </a:r>
            <a:endParaRPr lang="x-none" altLang="en-US">
              <a:solidFill>
                <a:schemeClr val="tx1"/>
              </a:solidFill>
              <a:latin typeface="Open Sans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" y="4530090"/>
            <a:ext cx="10949305" cy="2072005"/>
          </a:xfrm>
        </p:spPr>
        <p:txBody>
          <a:bodyPr/>
          <a:p>
            <a:r>
              <a:rPr lang="x-none" altLang="en-US" sz="2400">
                <a:solidFill>
                  <a:schemeClr val="tx1"/>
                </a:solidFill>
                <a:latin typeface="Open Sans" charset="0"/>
                <a:ea typeface="Ubuntu" charset="0"/>
              </a:rPr>
              <a:t>Team Name: ML Masters</a:t>
            </a:r>
            <a:br>
              <a:rPr lang="en-US" sz="2400">
                <a:solidFill>
                  <a:schemeClr val="tx1"/>
                </a:solidFill>
                <a:latin typeface="Open Sans" charset="0"/>
                <a:ea typeface="Ubuntu" charset="0"/>
              </a:rPr>
            </a:br>
            <a:r>
              <a:rPr lang="en-US" sz="2400">
                <a:solidFill>
                  <a:schemeClr val="tx1"/>
                </a:solidFill>
                <a:latin typeface="Open Sans" charset="0"/>
                <a:ea typeface="Ubuntu" charset="0"/>
              </a:rPr>
              <a:t>A.Srimanth</a:t>
            </a:r>
            <a:endParaRPr lang="en-US" sz="2400">
              <a:solidFill>
                <a:schemeClr val="tx1"/>
              </a:solidFill>
              <a:latin typeface="Open Sans" charset="0"/>
              <a:ea typeface="Ubuntu" charset="0"/>
            </a:endParaRPr>
          </a:p>
          <a:p>
            <a:r>
              <a:rPr lang="en-US" sz="2400">
                <a:solidFill>
                  <a:schemeClr val="tx1"/>
                </a:solidFill>
                <a:latin typeface="Open Sans" charset="0"/>
                <a:ea typeface="Ubuntu" charset="0"/>
              </a:rPr>
              <a:t>T.Pratyusha</a:t>
            </a:r>
            <a:endParaRPr lang="en-US" sz="2400">
              <a:solidFill>
                <a:schemeClr val="tx1"/>
              </a:solidFill>
              <a:latin typeface="Open Sans" charset="0"/>
              <a:ea typeface="Ubuntu" charset="0"/>
            </a:endParaRPr>
          </a:p>
          <a:p>
            <a:r>
              <a:rPr lang="en-US" sz="2400">
                <a:solidFill>
                  <a:schemeClr val="tx1"/>
                </a:solidFill>
                <a:latin typeface="Open Sans" charset="0"/>
                <a:ea typeface="Ubuntu" charset="0"/>
              </a:rPr>
              <a:t>C.Venkatesh</a:t>
            </a:r>
            <a:endParaRPr lang="en-US" sz="2400">
              <a:solidFill>
                <a:schemeClr val="tx1"/>
              </a:solidFill>
              <a:latin typeface="Open Sans" charset="0"/>
              <a:ea typeface="Ubuntu" charset="0"/>
            </a:endParaRPr>
          </a:p>
          <a:p>
            <a:r>
              <a:rPr lang="en-US" sz="2400">
                <a:solidFill>
                  <a:schemeClr val="tx1"/>
                </a:solidFill>
                <a:latin typeface="Open Sans" charset="0"/>
                <a:ea typeface="Ubuntu" charset="0"/>
              </a:rPr>
              <a:t>A.Chandrakiran</a:t>
            </a:r>
            <a:endParaRPr lang="en-US" sz="2400">
              <a:solidFill>
                <a:schemeClr val="tx1"/>
              </a:solidFill>
              <a:latin typeface="Open Sans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charset="0"/>
                <a:ea typeface="Ubuntu" charset="0"/>
                <a:sym typeface="+mn-ea"/>
              </a:rPr>
              <a:t>Problem Statement</a:t>
            </a:r>
            <a:endParaRPr lang="en-US">
              <a:latin typeface="Open Sans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1155065"/>
            <a:ext cx="10972800" cy="5333365"/>
          </a:xfrm>
        </p:spPr>
        <p:txBody>
          <a:bodyPr/>
          <a:p>
            <a:r>
              <a:rPr lang="en-US" sz="2400">
                <a:latin typeface="Times New Roman" panose="02020603050405020304" charset="0"/>
                <a:ea typeface="Ubuntu" charset="0"/>
                <a:cs typeface="Times New Roman" panose="02020603050405020304" charset="0"/>
              </a:rPr>
              <a:t>In recent years, weeds have been responsible for most agricultural yield losses.</a:t>
            </a:r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ea typeface="Ubuntu" charset="0"/>
                <a:cs typeface="Times New Roman" panose="02020603050405020304" charset="0"/>
              </a:rPr>
              <a:t> To deal with this threat, farmers resort to spraying the fields uniformly with herbicides. </a:t>
            </a:r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ea typeface="Ubuntu" charset="0"/>
                <a:cs typeface="Times New Roman" panose="02020603050405020304" charset="0"/>
              </a:rPr>
              <a:t>This method not only requires huge quantities of herbicides but impacts the environment and human health</a:t>
            </a:r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r>
              <a:rPr lang="x-none" altLang="en-US" sz="2400">
                <a:latin typeface="Times New Roman" panose="02020603050405020304" charset="0"/>
                <a:ea typeface="Ubuntu" charset="0"/>
                <a:cs typeface="Times New Roman" panose="02020603050405020304" charset="0"/>
              </a:rPr>
              <a:t>It is a tedious process which involves a lot of manual labor.</a:t>
            </a:r>
            <a:endParaRPr lang="x-none" alt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ea typeface="Ubuntu" charset="0"/>
                <a:cs typeface="Times New Roman" panose="02020603050405020304" charset="0"/>
              </a:rPr>
              <a:t>There is also a huge crop loss for farmers because of their inability to identify this.</a:t>
            </a:r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ea typeface="Ubuntu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397510"/>
            <a:ext cx="5450205" cy="582930"/>
          </a:xfrm>
        </p:spPr>
        <p:txBody>
          <a:bodyPr/>
          <a:p>
            <a:r>
              <a:rPr lang="en-US">
                <a:latin typeface="Open Sans" charset="0"/>
                <a:ea typeface="Ubuntu" charset="0"/>
              </a:rPr>
              <a:t>Existing System</a:t>
            </a:r>
            <a:endParaRPr lang="en-US">
              <a:latin typeface="Open Sans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25" y="1416685"/>
            <a:ext cx="11032490" cy="4711700"/>
          </a:xfrm>
        </p:spPr>
        <p:txBody>
          <a:bodyPr/>
          <a:p>
            <a:r>
              <a:rPr lang="en-US" sz="2400">
                <a:latin typeface="Open Sans" charset="0"/>
                <a:ea typeface="Ubuntu" charset="0"/>
              </a:rPr>
              <a:t>So far, </a:t>
            </a:r>
            <a:r>
              <a:rPr lang="x-none" altLang="en-US" sz="2400">
                <a:latin typeface="Open Sans" charset="0"/>
                <a:ea typeface="Ubuntu" charset="0"/>
              </a:rPr>
              <a:t>the systems include automated machines(robotics), which prune the weeds from the soil.</a:t>
            </a:r>
            <a:endParaRPr lang="x-none" altLang="en-US" sz="2400">
              <a:latin typeface="Open Sans" charset="0"/>
              <a:ea typeface="Ubuntu" charset="0"/>
            </a:endParaRPr>
          </a:p>
          <a:p>
            <a:endParaRPr lang="x-none" altLang="en-US" sz="2400">
              <a:latin typeface="Open Sans" charset="0"/>
              <a:ea typeface="Ubuntu" charset="0"/>
            </a:endParaRPr>
          </a:p>
          <a:p>
            <a:r>
              <a:rPr lang="x-none" altLang="en-US" sz="2400">
                <a:latin typeface="Open Sans" charset="0"/>
                <a:ea typeface="Ubuntu" charset="0"/>
              </a:rPr>
              <a:t>While this is productive in itself, it may not provide important insights in the crop data.</a:t>
            </a:r>
            <a:endParaRPr lang="x-none" altLang="en-US" sz="2400">
              <a:latin typeface="Open Sans" charset="0"/>
              <a:ea typeface="Ubuntu" charset="0"/>
            </a:endParaRPr>
          </a:p>
          <a:p>
            <a:endParaRPr lang="x-none" altLang="en-US" sz="2400">
              <a:latin typeface="Open Sans" charset="0"/>
              <a:ea typeface="Ubuntu" charset="0"/>
            </a:endParaRPr>
          </a:p>
          <a:p>
            <a:r>
              <a:rPr lang="x-none" altLang="en-US" sz="2400">
                <a:latin typeface="Open Sans" charset="0"/>
                <a:ea typeface="Ubuntu" charset="0"/>
              </a:rPr>
              <a:t>This tool may not useful from a farmer's perspective of using it in real-time, but it is useful for future predictions.</a:t>
            </a:r>
            <a:endParaRPr lang="x-none" altLang="en-US" sz="2400">
              <a:latin typeface="Open Sans" charset="0"/>
              <a:ea typeface="Ubuntu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379730"/>
            <a:ext cx="5424170" cy="676910"/>
          </a:xfrm>
        </p:spPr>
        <p:txBody>
          <a:bodyPr/>
          <a:p>
            <a:r>
              <a:rPr lang="en-US">
                <a:latin typeface="Open Sans" charset="0"/>
                <a:ea typeface="Ubuntu" charset="0"/>
              </a:rPr>
              <a:t>Proposed System</a:t>
            </a:r>
            <a:endParaRPr lang="en-US">
              <a:latin typeface="Open Sans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260" y="420370"/>
            <a:ext cx="5605780" cy="6190615"/>
          </a:xfrm>
        </p:spPr>
        <p:txBody>
          <a:bodyPr/>
          <a:p>
            <a:r>
              <a:rPr lang="en-US" sz="2400">
                <a:latin typeface="Open Sans" charset="0"/>
                <a:ea typeface="Ubuntu" charset="0"/>
              </a:rPr>
              <a:t>To solve this, we have come up with an idea where we develop a Deep learning model which identifies </a:t>
            </a:r>
            <a:r>
              <a:rPr lang="x-none" altLang="en-US" sz="2400">
                <a:latin typeface="Open Sans" charset="0"/>
                <a:ea typeface="Ubuntu" charset="0"/>
              </a:rPr>
              <a:t>different types of seedlings</a:t>
            </a:r>
            <a:r>
              <a:rPr lang="en-US" sz="2400">
                <a:latin typeface="Open Sans" charset="0"/>
                <a:ea typeface="Ubuntu" charset="0"/>
              </a:rPr>
              <a:t>.</a:t>
            </a:r>
            <a:endParaRPr lang="en-US" sz="2400">
              <a:latin typeface="Open Sans" charset="0"/>
              <a:ea typeface="Ubuntu" charset="0"/>
            </a:endParaRPr>
          </a:p>
          <a:p>
            <a:endParaRPr lang="en-US" sz="2400">
              <a:latin typeface="Open Sans" charset="0"/>
              <a:ea typeface="Ubuntu" charset="0"/>
            </a:endParaRPr>
          </a:p>
          <a:p>
            <a:r>
              <a:rPr lang="x-none" altLang="en-US" sz="2400">
                <a:latin typeface="Open Sans" charset="0"/>
                <a:ea typeface="Ubuntu" charset="0"/>
              </a:rPr>
              <a:t>This system involves the use of Densenet, a type of neural net, implemented using the PyTorch framework in Python.</a:t>
            </a:r>
            <a:endParaRPr lang="x-none" altLang="en-US" sz="2400">
              <a:latin typeface="Open Sans" charset="0"/>
              <a:ea typeface="Ubuntu" charset="0"/>
            </a:endParaRPr>
          </a:p>
          <a:p>
            <a:endParaRPr lang="en-US" sz="2400">
              <a:latin typeface="Open Sans" charset="0"/>
              <a:ea typeface="Ubuntu" charset="0"/>
            </a:endParaRPr>
          </a:p>
          <a:p>
            <a:r>
              <a:rPr lang="en-US" sz="2400">
                <a:latin typeface="Open Sans" charset="0"/>
                <a:ea typeface="Ubuntu" charset="0"/>
              </a:rPr>
              <a:t>This model classifies the weeds with a </a:t>
            </a:r>
            <a:r>
              <a:rPr lang="x-none" altLang="en-US" sz="2400">
                <a:latin typeface="Open Sans" charset="0"/>
                <a:ea typeface="Ubuntu" charset="0"/>
              </a:rPr>
              <a:t>reliable </a:t>
            </a:r>
            <a:r>
              <a:rPr lang="en-US" sz="2400">
                <a:latin typeface="Open Sans" charset="0"/>
                <a:ea typeface="Ubuntu" charset="0"/>
              </a:rPr>
              <a:t>accuracy and thereby helps the farmers get avoid crop loss </a:t>
            </a:r>
            <a:r>
              <a:rPr lang="x-none" altLang="en-US" sz="2400">
                <a:latin typeface="Open Sans" charset="0"/>
                <a:ea typeface="Ubuntu" charset="0"/>
              </a:rPr>
              <a:t>and wastage of resources</a:t>
            </a:r>
            <a:r>
              <a:rPr lang="en-US" sz="2400">
                <a:latin typeface="Open Sans" charset="0"/>
                <a:ea typeface="Ubuntu" charset="0"/>
              </a:rPr>
              <a:t>.</a:t>
            </a:r>
            <a:endParaRPr lang="en-US" sz="2400">
              <a:latin typeface="Open Sans" charset="0"/>
              <a:ea typeface="Ubuntu" charset="0"/>
            </a:endParaRPr>
          </a:p>
        </p:txBody>
      </p:sp>
      <p:pic>
        <p:nvPicPr>
          <p:cNvPr id="4" name="Picture 3" descr="weed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76375"/>
            <a:ext cx="540131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3032760" y="2829560"/>
            <a:ext cx="6125845" cy="12630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Open Sans" charset="0"/>
              </a:rPr>
              <a:t>THANK YOU!!</a:t>
            </a:r>
            <a:endParaRPr 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Open San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Kingsoft Office WPP</Application>
  <PresentationFormat>Widescreen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Blue Waves</vt:lpstr>
      <vt:lpstr>CROP IDENTIFICATION AND  WEED DETECTION USING DEEP LEARNING</vt:lpstr>
      <vt:lpstr>Problem Statement</vt:lpstr>
      <vt:lpstr>Existing System</vt:lpstr>
      <vt:lpstr>Proposed System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IDENTIFICATION  AND  WEED DETECTION</dc:title>
  <dc:creator>Raju</dc:creator>
  <cp:lastModifiedBy>srimanth</cp:lastModifiedBy>
  <cp:revision>10</cp:revision>
  <dcterms:created xsi:type="dcterms:W3CDTF">2019-02-02T05:51:23Z</dcterms:created>
  <dcterms:modified xsi:type="dcterms:W3CDTF">2019-02-02T05:51:23Z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16393۴-10.1.0.5707</vt:lpwstr>
  </property>
</Properties>
</file>