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Nuni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40B68D8-BDF0-4ECF-AEBC-DD06D81ACD53}">
  <a:tblStyle styleId="{240B68D8-BDF0-4ECF-AEBC-DD06D81ACD5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Nunito-regular.fntdata"/><Relationship Id="rId14" Type="http://schemas.openxmlformats.org/officeDocument/2006/relationships/slide" Target="slides/slide8.xml"/><Relationship Id="rId17" Type="http://schemas.openxmlformats.org/officeDocument/2006/relationships/font" Target="fonts/Nunito-italic.fntdata"/><Relationship Id="rId16" Type="http://schemas.openxmlformats.org/officeDocument/2006/relationships/font" Target="fonts/Nunit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8" Type="http://schemas.openxmlformats.org/officeDocument/2006/relationships/font" Target="fonts/Nunit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d453e994b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d453e994b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d453ec7feb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d453ec7feb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d453ec7fe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d453ec7fe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d453ec7feb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d453ec7feb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d453ec7feb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d453ec7feb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d453ec7feb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d453ec7feb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d453ec7feb_0_5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d453ec7feb_0_5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Head Digital Works Online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rummy case study 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Nethi Pratyusha,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CH17BTECH11021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Arial"/>
                <a:ea typeface="Arial"/>
                <a:cs typeface="Arial"/>
                <a:sym typeface="Arial"/>
              </a:rPr>
              <a:t>INFORMATION:</a:t>
            </a:r>
            <a:endParaRPr sz="23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ABCrummy- an online rummy platform with marketing spend of 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1 crore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 per month.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Three channels they spend are: google, 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facebook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 and affiliates. Their 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acquisition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 and revenue metrics were also given. 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74295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Arial"/>
                <a:ea typeface="Arial"/>
                <a:cs typeface="Arial"/>
                <a:sym typeface="Arial"/>
              </a:rPr>
              <a:t>DATA:</a:t>
            </a:r>
            <a:endParaRPr sz="23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758875" y="152575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      Revenue metrics:                        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Acquisition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 metrics: 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42" name="Google Shape;142;p15"/>
          <p:cNvGraphicFramePr/>
          <p:nvPr/>
        </p:nvGraphicFramePr>
        <p:xfrm>
          <a:off x="801825" y="2205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{240B68D8-BDF0-4ECF-AEBC-DD06D81ACD53}</a:tableStyleId>
              </a:tblPr>
              <a:tblGrid>
                <a:gridCol w="1027650"/>
                <a:gridCol w="1148225"/>
              </a:tblGrid>
              <a:tr h="442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Channel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Revenue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42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Google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50,00,000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42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Facebook</a:t>
                      </a:r>
                      <a:r>
                        <a:rPr lang="en"/>
                        <a:t>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10,00,000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42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Affiliates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5,00,000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43" name="Google Shape;143;p15"/>
          <p:cNvGraphicFramePr/>
          <p:nvPr/>
        </p:nvGraphicFramePr>
        <p:xfrm>
          <a:off x="3554375" y="2205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{240B68D8-BDF0-4ECF-AEBC-DD06D81ACD53}</a:tableStyleId>
              </a:tblPr>
              <a:tblGrid>
                <a:gridCol w="1809750"/>
                <a:gridCol w="945800"/>
                <a:gridCol w="1237150"/>
                <a:gridCol w="11768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Marketing channel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Spends 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Registrations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conversions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Google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300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Facebook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400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Affiliates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32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6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98767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Total cost per acquisition = total marketing cost/total conversions.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6"/>
          <p:cNvSpPr txBox="1"/>
          <p:nvPr>
            <p:ph idx="2" type="body"/>
          </p:nvPr>
        </p:nvSpPr>
        <p:spPr>
          <a:xfrm>
            <a:off x="5043050" y="1809750"/>
            <a:ext cx="3789300" cy="276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Total marketing cost = 1,00,00,000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Total conversions =  300+400+200 = 900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Total cost per acquisition = (1,00,00,000)/900 = 11111.1111 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51" name="Google Shape;151;p16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{240B68D8-BDF0-4ECF-AEBC-DD06D81ACD53}</a:tableStyleId>
              </a:tblPr>
              <a:tblGrid>
                <a:gridCol w="1771075"/>
                <a:gridCol w="18484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Marketing Channel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Conversions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Google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300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Facebook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400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Affiliates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34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7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4958" lvl="0" marL="457200" rtl="0" algn="l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Conversion rate = Conversions/registrations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7"/>
          <p:cNvSpPr txBox="1"/>
          <p:nvPr>
            <p:ph idx="2" type="body"/>
          </p:nvPr>
        </p:nvSpPr>
        <p:spPr>
          <a:xfrm>
            <a:off x="4832400" y="1789650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Conversion rate of google = 300/5000 = 0.06 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Conversion rate of facebook = 400/2000 = 0.2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Conversion rate of affiliate: = 200/1000 = 0.2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Overall conversion rate = (300+400+200)/(5000+2000+1000) = 0.1125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59" name="Google Shape;159;p17"/>
          <p:cNvGraphicFramePr/>
          <p:nvPr/>
        </p:nvGraphicFramePr>
        <p:xfrm>
          <a:off x="311700" y="1789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{240B68D8-BDF0-4ECF-AEBC-DD06D81ACD53}</a:tableStyleId>
              </a:tblPr>
              <a:tblGrid>
                <a:gridCol w="1802725"/>
                <a:gridCol w="1336300"/>
                <a:gridCol w="1243125"/>
              </a:tblGrid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Marketing Channel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Conversions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Registrations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Google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5000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Facebook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Affiliates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ROI = Revenue/spends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8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en" sz="1402">
                <a:latin typeface="Arial"/>
                <a:ea typeface="Arial"/>
                <a:cs typeface="Arial"/>
                <a:sym typeface="Arial"/>
              </a:rPr>
              <a:t>ROI of Google = (50,00,000)/(1,00,00,000*0.7) = 0.7142</a:t>
            </a:r>
            <a:endParaRPr sz="1402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en" sz="1402">
                <a:latin typeface="Arial"/>
                <a:ea typeface="Arial"/>
                <a:cs typeface="Arial"/>
                <a:sym typeface="Arial"/>
              </a:rPr>
              <a:t>ROI of Facebook = (10,00,000)/(1,00,00,000*0.2) = 0.5</a:t>
            </a:r>
            <a:endParaRPr sz="1402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en" sz="1402">
                <a:latin typeface="Arial"/>
                <a:ea typeface="Arial"/>
                <a:cs typeface="Arial"/>
                <a:sym typeface="Arial"/>
              </a:rPr>
              <a:t>ROI of Affiliates = (5,00,000)/1,00,00,000*0.1) = 0.5</a:t>
            </a:r>
            <a:endParaRPr sz="1402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en" sz="1402">
                <a:latin typeface="Arial"/>
                <a:ea typeface="Arial"/>
                <a:cs typeface="Arial"/>
                <a:sym typeface="Arial"/>
              </a:rPr>
              <a:t>Overall ROI of ABCrummy in april = (65,00,000)/(1,00,00,000) = 0.65 </a:t>
            </a:r>
            <a:endParaRPr sz="1402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t/>
            </a:r>
            <a:endParaRPr sz="1402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67" name="Google Shape;167;p18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{240B68D8-BDF0-4ECF-AEBC-DD06D81ACD53}</a:tableStyleId>
              </a:tblPr>
              <a:tblGrid>
                <a:gridCol w="1700725"/>
                <a:gridCol w="1710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Marketing Channel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Revenue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Google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50,00,000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Facebook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10,00,000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Affiliates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5,00,000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3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9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lang="en" sz="1407">
                <a:latin typeface="Arial"/>
                <a:ea typeface="Arial"/>
                <a:cs typeface="Arial"/>
                <a:sym typeface="Arial"/>
              </a:rPr>
              <a:t>Based on the results of question 2 and 3, I would like to invest in google as it has highest ROI. Also, i would like to invest some on both facebook and affiliates also because of their high conversion rate. My percentage split of spends would be:</a:t>
            </a:r>
            <a:endParaRPr sz="1407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lang="en" sz="1407">
                <a:latin typeface="Arial"/>
                <a:ea typeface="Arial"/>
                <a:cs typeface="Arial"/>
                <a:sym typeface="Arial"/>
              </a:rPr>
              <a:t>Google: 80%</a:t>
            </a:r>
            <a:endParaRPr sz="1407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lang="en" sz="1407">
                <a:latin typeface="Arial"/>
                <a:ea typeface="Arial"/>
                <a:cs typeface="Arial"/>
                <a:sym typeface="Arial"/>
              </a:rPr>
              <a:t>Facebook: 15%</a:t>
            </a:r>
            <a:endParaRPr sz="1407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lang="en" sz="1407">
                <a:latin typeface="Arial"/>
                <a:ea typeface="Arial"/>
                <a:cs typeface="Arial"/>
                <a:sym typeface="Arial"/>
              </a:rPr>
              <a:t>Affiliates: 5%</a:t>
            </a:r>
            <a:endParaRPr sz="1407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t/>
            </a:r>
            <a:endParaRPr sz="1407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r>
              <a:t/>
            </a:r>
            <a:endParaRPr sz="1407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9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75" name="Google Shape;175;p19"/>
          <p:cNvGraphicFramePr/>
          <p:nvPr/>
        </p:nvGraphicFramePr>
        <p:xfrm>
          <a:off x="5041175" y="1870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{240B68D8-BDF0-4ECF-AEBC-DD06D81ACD53}</a:tableStyleId>
              </a:tblPr>
              <a:tblGrid>
                <a:gridCol w="1629425"/>
                <a:gridCol w="1046750"/>
                <a:gridCol w="10066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Marketing Channel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New spend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New Revenue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Google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57,14,285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Facebook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7,50,000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Affiliates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2,50,000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/>
          <p:cNvSpPr txBox="1"/>
          <p:nvPr>
            <p:ph type="title"/>
          </p:nvPr>
        </p:nvSpPr>
        <p:spPr>
          <a:xfrm>
            <a:off x="819150" y="19506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