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%20ANALYST\ProcDNA\df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yush%20Dubey\AppData\Roaming\Microsoft\Excel\PartB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yush%20Dubey\AppData\Roaming\Microsoft\Excel\PartB-2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yush%20Dubey\AppData\Roaming\Microsoft\Excel\PartB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[dfs.csv]Sheet1!PivotTable6</c:name>
    <c:fmtId val="16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pattFill prst="pct20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ln w="25400"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Sheet1!$A$4:$A$14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2952</c:v>
                </c:pt>
                <c:pt idx="1">
                  <c:v>2636</c:v>
                </c:pt>
                <c:pt idx="2">
                  <c:v>2610</c:v>
                </c:pt>
                <c:pt idx="3">
                  <c:v>1993</c:v>
                </c:pt>
                <c:pt idx="4">
                  <c:v>351</c:v>
                </c:pt>
                <c:pt idx="5">
                  <c:v>227</c:v>
                </c:pt>
                <c:pt idx="6">
                  <c:v>92</c:v>
                </c:pt>
                <c:pt idx="7">
                  <c:v>112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A-45A8-8D8D-3FF7AFF1E7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65421968"/>
        <c:axId val="1365418640"/>
        <c:axId val="0"/>
      </c:bar3DChart>
      <c:catAx>
        <c:axId val="136542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</a:t>
                </a:r>
                <a:r>
                  <a:rPr lang="en-US" b="1" baseline="0"/>
                  <a:t> of Patients</a:t>
                </a:r>
                <a:endParaRPr lang="en-US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418640"/>
        <c:crosses val="autoZero"/>
        <c:auto val="1"/>
        <c:lblAlgn val="ctr"/>
        <c:lblOffset val="100"/>
        <c:noMultiLvlLbl val="0"/>
      </c:catAx>
      <c:valAx>
        <c:axId val="136541864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Count</a:t>
                </a:r>
                <a:r>
                  <a:rPr lang="en-US" b="1" baseline="0"/>
                  <a:t> of Physicians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1.6158054049776438E-2"/>
              <c:y val="0.379592048416628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42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2">
          <a:lumMod val="20000"/>
          <a:lumOff val="8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[PartB (version 1).xlsb]Sheet1 (3)!PivotTable1</c:name>
    <c:fmtId val="20"/>
  </c:pivotSource>
  <c:chart>
    <c:autoTitleDeleted val="1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821050611272044"/>
          <c:y val="0.12306789879581256"/>
          <c:w val="0.83114343171132388"/>
          <c:h val="0.44419360652101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'Sheet1 (3)'!$B$3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accent2">
                  <a:lumMod val="20000"/>
                  <a:lumOff val="80000"/>
                </a:schemeClr>
              </a:solidFill>
            </a:ln>
            <a:effectLst/>
          </c:spPr>
          <c:invertIfNegative val="0"/>
          <c:cat>
            <c:strRef>
              <c:f>'Sheet1 (3)'!$A$4:$A$37</c:f>
              <c:strCache>
                <c:ptCount val="33"/>
                <c:pt idx="0">
                  <c:v>Ambulatory Surgical Center</c:v>
                </c:pt>
                <c:pt idx="1">
                  <c:v>Anesthesiology</c:v>
                </c:pt>
                <c:pt idx="2">
                  <c:v>Certified Registered Nurse Anesthetist (CRNA)</c:v>
                </c:pt>
                <c:pt idx="3">
                  <c:v>Clinic or Group Practice</c:v>
                </c:pt>
                <c:pt idx="4">
                  <c:v>Clinical Laboratory</c:v>
                </c:pt>
                <c:pt idx="5">
                  <c:v>Critical Care (Intensivists)</c:v>
                </c:pt>
                <c:pt idx="6">
                  <c:v>Diagnostic Radiology</c:v>
                </c:pt>
                <c:pt idx="7">
                  <c:v>Emergency Medicine</c:v>
                </c:pt>
                <c:pt idx="8">
                  <c:v>Family Practice</c:v>
                </c:pt>
                <c:pt idx="9">
                  <c:v>General Practice</c:v>
                </c:pt>
                <c:pt idx="10">
                  <c:v>General Surgery</c:v>
                </c:pt>
                <c:pt idx="11">
                  <c:v>Hospice and Palliative Care</c:v>
                </c:pt>
                <c:pt idx="12">
                  <c:v>Hospitalist</c:v>
                </c:pt>
                <c:pt idx="13">
                  <c:v>Independent Diagnostic Testing Facility (IDTF)</c:v>
                </c:pt>
                <c:pt idx="14">
                  <c:v>Internal Medicine</c:v>
                </c:pt>
                <c:pt idx="15">
                  <c:v>Interventional Pain Management</c:v>
                </c:pt>
                <c:pt idx="16">
                  <c:v>Interventional Radiology</c:v>
                </c:pt>
                <c:pt idx="17">
                  <c:v>Nephrology</c:v>
                </c:pt>
                <c:pt idx="18">
                  <c:v>Neurology</c:v>
                </c:pt>
                <c:pt idx="19">
                  <c:v>Neuropsychiatry</c:v>
                </c:pt>
                <c:pt idx="20">
                  <c:v>Neurosurgery</c:v>
                </c:pt>
                <c:pt idx="21">
                  <c:v>Nuclear Medicine</c:v>
                </c:pt>
                <c:pt idx="22">
                  <c:v>Nurse Practitioner</c:v>
                </c:pt>
                <c:pt idx="23">
                  <c:v>Orthopedic Surgery</c:v>
                </c:pt>
                <c:pt idx="24">
                  <c:v>Osteopathic Manipulative Medicine</c:v>
                </c:pt>
                <c:pt idx="25">
                  <c:v>Pain Management</c:v>
                </c:pt>
                <c:pt idx="26">
                  <c:v>Physical Medicine and Rehabilitation</c:v>
                </c:pt>
                <c:pt idx="27">
                  <c:v>Physician Assistant</c:v>
                </c:pt>
                <c:pt idx="28">
                  <c:v>Preventive Medicine</c:v>
                </c:pt>
                <c:pt idx="29">
                  <c:v>Psychiatry</c:v>
                </c:pt>
                <c:pt idx="30">
                  <c:v>Rheumatology</c:v>
                </c:pt>
                <c:pt idx="31">
                  <c:v>Sports Medicine</c:v>
                </c:pt>
                <c:pt idx="32">
                  <c:v>Undefined Physician type</c:v>
                </c:pt>
              </c:strCache>
            </c:strRef>
          </c:cat>
          <c:val>
            <c:numRef>
              <c:f>'Sheet1 (3)'!$B$4:$B$37</c:f>
              <c:numCache>
                <c:formatCode>General</c:formatCode>
                <c:ptCount val="33"/>
                <c:pt idx="0">
                  <c:v>1729</c:v>
                </c:pt>
                <c:pt idx="1">
                  <c:v>2225</c:v>
                </c:pt>
                <c:pt idx="2">
                  <c:v>65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788</c:v>
                </c:pt>
                <c:pt idx="7">
                  <c:v>13</c:v>
                </c:pt>
                <c:pt idx="8">
                  <c:v>46</c:v>
                </c:pt>
                <c:pt idx="9">
                  <c:v>6</c:v>
                </c:pt>
                <c:pt idx="10">
                  <c:v>5</c:v>
                </c:pt>
                <c:pt idx="11">
                  <c:v>1</c:v>
                </c:pt>
                <c:pt idx="12">
                  <c:v>2</c:v>
                </c:pt>
                <c:pt idx="13">
                  <c:v>1</c:v>
                </c:pt>
                <c:pt idx="14">
                  <c:v>25</c:v>
                </c:pt>
                <c:pt idx="15">
                  <c:v>1333</c:v>
                </c:pt>
                <c:pt idx="16">
                  <c:v>118</c:v>
                </c:pt>
                <c:pt idx="17">
                  <c:v>1</c:v>
                </c:pt>
                <c:pt idx="18">
                  <c:v>97</c:v>
                </c:pt>
                <c:pt idx="19">
                  <c:v>1</c:v>
                </c:pt>
                <c:pt idx="20">
                  <c:v>123</c:v>
                </c:pt>
                <c:pt idx="21">
                  <c:v>2</c:v>
                </c:pt>
                <c:pt idx="22">
                  <c:v>12</c:v>
                </c:pt>
                <c:pt idx="23">
                  <c:v>434</c:v>
                </c:pt>
                <c:pt idx="24">
                  <c:v>5</c:v>
                </c:pt>
                <c:pt idx="25">
                  <c:v>1825</c:v>
                </c:pt>
                <c:pt idx="26">
                  <c:v>2053</c:v>
                </c:pt>
                <c:pt idx="27">
                  <c:v>25</c:v>
                </c:pt>
                <c:pt idx="28">
                  <c:v>1</c:v>
                </c:pt>
                <c:pt idx="29">
                  <c:v>3</c:v>
                </c:pt>
                <c:pt idx="30">
                  <c:v>7</c:v>
                </c:pt>
                <c:pt idx="31">
                  <c:v>26</c:v>
                </c:pt>
                <c:pt idx="3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11-45F5-A0E4-6A36A5E6F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355953712"/>
        <c:axId val="1358240352"/>
      </c:barChart>
      <c:catAx>
        <c:axId val="1355953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Speicality</a:t>
                </a:r>
              </a:p>
            </c:rich>
          </c:tx>
          <c:layout>
            <c:manualLayout>
              <c:xMode val="edge"/>
              <c:yMode val="edge"/>
              <c:x val="0.46627005638297547"/>
              <c:y val="0.94071291264648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240352"/>
        <c:crosses val="autoZero"/>
        <c:auto val="1"/>
        <c:lblAlgn val="ctr"/>
        <c:lblOffset val="100"/>
        <c:noMultiLvlLbl val="0"/>
      </c:catAx>
      <c:valAx>
        <c:axId val="13582403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</a:t>
                </a:r>
                <a:r>
                  <a:rPr lang="en-US" b="1" baseline="0"/>
                  <a:t> of Patients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9.1013637881029157E-3"/>
              <c:y val="0.229505840819193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953712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9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[PartB-2 (version 1).xlsb]Sheet1!PivotTable2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chemeClr val="dk1">
                  <a:lumMod val="75000"/>
                  <a:lumOff val="25000"/>
                </a:schemeClr>
              </a:fgClr>
              <a:bgClr>
                <a:schemeClr val="dk1">
                  <a:lumMod val="65000"/>
                  <a:lumOff val="35000"/>
                </a:scheme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chemeClr val="dk1">
                  <a:lumMod val="75000"/>
                  <a:lumOff val="25000"/>
                </a:schemeClr>
              </a:fgClr>
              <a:bgClr>
                <a:schemeClr val="dk1">
                  <a:lumMod val="65000"/>
                  <a:lumOff val="35000"/>
                </a:scheme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chemeClr val="dk1">
                  <a:lumMod val="75000"/>
                  <a:lumOff val="25000"/>
                </a:schemeClr>
              </a:fgClr>
              <a:bgClr>
                <a:schemeClr val="dk1">
                  <a:lumMod val="65000"/>
                  <a:lumOff val="35000"/>
                </a:scheme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chemeClr val="dk1">
                  <a:lumMod val="75000"/>
                  <a:lumOff val="25000"/>
                </a:schemeClr>
              </a:fgClr>
              <a:bgClr>
                <a:schemeClr val="dk1">
                  <a:lumMod val="65000"/>
                  <a:lumOff val="35000"/>
                </a:scheme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chemeClr val="dk1">
                  <a:lumMod val="75000"/>
                  <a:lumOff val="25000"/>
                </a:schemeClr>
              </a:fgClr>
              <a:bgClr>
                <a:schemeClr val="dk1">
                  <a:lumMod val="65000"/>
                  <a:lumOff val="35000"/>
                </a:scheme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chemeClr val="dk1">
                  <a:lumMod val="75000"/>
                  <a:lumOff val="25000"/>
                </a:schemeClr>
              </a:fgClr>
              <a:bgClr>
                <a:schemeClr val="dk1">
                  <a:lumMod val="65000"/>
                  <a:lumOff val="35000"/>
                </a:scheme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D23-4798-B3AB-1EFE53A4A7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D23-4798-B3AB-1EFE53A4A7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D23-4798-B3AB-1EFE53A4A7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D23-4798-B3AB-1EFE53A4A7B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D23-4798-B3AB-1EFE53A4A7B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D23-4798-B3AB-1EFE53A4A7B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D23-4798-B3AB-1EFE53A4A7B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D23-4798-B3AB-1EFE53A4A7B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D23-4798-B3AB-1EFE53A4A7B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D23-4798-B3AB-1EFE53A4A7B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D23-4798-B3AB-1EFE53A4A7B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8D23-4798-B3AB-1EFE53A4A7B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8D23-4798-B3AB-1EFE53A4A7B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8D23-4798-B3AB-1EFE53A4A7B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8D23-4798-B3AB-1EFE53A4A7B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8D23-4798-B3AB-1EFE53A4A7B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8D23-4798-B3AB-1EFE53A4A7B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8D23-4798-B3AB-1EFE53A4A7B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8D23-4798-B3AB-1EFE53A4A7B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8D23-4798-B3AB-1EFE53A4A7BB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8D23-4798-B3AB-1EFE53A4A7BB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8D23-4798-B3AB-1EFE53A4A7BB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8D23-4798-B3AB-1EFE53A4A7BB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8D23-4798-B3AB-1EFE53A4A7BB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8D23-4798-B3AB-1EFE53A4A7BB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8D23-4798-B3AB-1EFE53A4A7BB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8D23-4798-B3AB-1EFE53A4A7BB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8D23-4798-B3AB-1EFE53A4A7BB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8D23-4798-B3AB-1EFE53A4A7BB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8D23-4798-B3AB-1EFE53A4A7BB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8D23-4798-B3AB-1EFE53A4A7BB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F-8D23-4798-B3AB-1EFE53A4A7BB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1-8D23-4798-B3AB-1EFE53A4A7BB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3-8D23-4798-B3AB-1EFE53A4A7BB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5-8D23-4798-B3AB-1EFE53A4A7BB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8D23-4798-B3AB-1EFE53A4A7BB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8D23-4798-B3AB-1EFE53A4A7BB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B-8D23-4798-B3AB-1EFE53A4A7BB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23-4798-B3AB-1EFE53A4A7BB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Sheet1!$A$4:$A$6</c:f>
              <c:strCache>
                <c:ptCount val="2"/>
                <c:pt idx="0">
                  <c:v>I</c:v>
                </c:pt>
                <c:pt idx="1">
                  <c:v>O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24718</c:v>
                </c:pt>
                <c:pt idx="1">
                  <c:v>4021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8D23-4798-B3AB-1EFE53A4A7B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140858418489013"/>
          <c:y val="4.4374932585481607E-2"/>
          <c:w val="0.16994489112073183"/>
          <c:h val="0.24738296839607377"/>
        </c:manualLayout>
      </c:layout>
      <c:overlay val="0"/>
      <c:spPr>
        <a:solidFill>
          <a:schemeClr val="accent2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[PartB (version 1).xlsb]Sheet1!PivotTable1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05A-4FD9-A5D2-5B8E832CF7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05A-4FD9-A5D2-5B8E832CF79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05A-4FD9-A5D2-5B8E832CF790}"/>
              </c:ext>
            </c:extLst>
          </c:dPt>
          <c:cat>
            <c:strRef>
              <c:f>Sheet1!$A$4:$A$7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6</c:v>
                </c:pt>
                <c:pt idx="1">
                  <c:v>10191</c:v>
                </c:pt>
                <c:pt idx="2">
                  <c:v>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05A-4FD9-A5D2-5B8E832CF7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1458550996367318"/>
          <c:y val="0.3028791470359285"/>
          <c:w val="0.18418283078099656"/>
          <c:h val="0.313597054139311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7435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230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33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1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7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0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3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1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4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285F-AC27-42B5-BC76-712BD1EBB4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6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ms.gov/provider-summary-by-type-of-service/medicare-physician-other-practitioners/medicarephysician-other-practitioners-by-provider-and-servi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cms.gov/resources/medicare-physician-other-practitioners-by-provider-and-service-data-dictiona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141" y="233218"/>
            <a:ext cx="8915399" cy="2262781"/>
          </a:xfrm>
        </p:spPr>
        <p:txBody>
          <a:bodyPr/>
          <a:lstStyle/>
          <a:p>
            <a:r>
              <a:rPr lang="en-US" dirty="0" smtClean="0"/>
              <a:t>Pharma Sector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9141" y="2976288"/>
            <a:ext cx="8915399" cy="1126283"/>
          </a:xfrm>
        </p:spPr>
        <p:txBody>
          <a:bodyPr/>
          <a:lstStyle/>
          <a:p>
            <a:r>
              <a:rPr lang="en-US" dirty="0" smtClean="0"/>
              <a:t>-By Pratyush Dubey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6962" y="3354763"/>
            <a:ext cx="555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Email: pratyushdubeymails@gmail.com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1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key physician </a:t>
            </a:r>
            <a:r>
              <a:rPr lang="en-US" sz="2800" dirty="0" smtClean="0"/>
              <a:t>specialties mostly belonging to pain management group: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248761"/>
              </p:ext>
            </p:extLst>
          </p:nvPr>
        </p:nvGraphicFramePr>
        <p:xfrm>
          <a:off x="2582384" y="1905000"/>
          <a:ext cx="8769795" cy="4340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61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specialties can be logically grouped in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Pain Management </a:t>
            </a:r>
            <a:r>
              <a:rPr lang="en-US" b="1" dirty="0" smtClean="0"/>
              <a:t>Group:</a:t>
            </a:r>
          </a:p>
          <a:p>
            <a:pPr marL="0" indent="0">
              <a:buNone/>
            </a:pPr>
            <a:r>
              <a:rPr lang="en-US" dirty="0" smtClean="0"/>
              <a:t>      Ex: Anesthesiology, pain management etc.</a:t>
            </a:r>
          </a:p>
          <a:p>
            <a:r>
              <a:rPr lang="en-US" b="1" dirty="0" smtClean="0"/>
              <a:t>Diagnostic and Imaging Group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Ex: Radiology, Nuclear medicine</a:t>
            </a:r>
          </a:p>
          <a:p>
            <a:r>
              <a:rPr lang="en-US" b="1" dirty="0" smtClean="0"/>
              <a:t>General </a:t>
            </a:r>
            <a:r>
              <a:rPr lang="en-US" b="1" dirty="0"/>
              <a:t>Medicine </a:t>
            </a:r>
            <a:r>
              <a:rPr lang="en-US" b="1" dirty="0" smtClean="0"/>
              <a:t>Group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Ex: Family Practice, Internal medicine</a:t>
            </a:r>
          </a:p>
          <a:p>
            <a:r>
              <a:rPr lang="en-US" b="1" dirty="0"/>
              <a:t>Specialized Medical </a:t>
            </a:r>
            <a:r>
              <a:rPr lang="en-US" b="1" dirty="0" smtClean="0"/>
              <a:t>Fields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  Ex: Neurology, Psychiatry etc.</a:t>
            </a:r>
          </a:p>
          <a:p>
            <a:r>
              <a:rPr lang="en-US" b="1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3906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of physicians as Individual (I) and Organization (O)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502229"/>
              </p:ext>
            </p:extLst>
          </p:nvPr>
        </p:nvGraphicFramePr>
        <p:xfrm>
          <a:off x="2589213" y="2133599"/>
          <a:ext cx="7790200" cy="3848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532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568" y="2180536"/>
            <a:ext cx="8911687" cy="1280890"/>
          </a:xfrm>
        </p:spPr>
        <p:txBody>
          <a:bodyPr/>
          <a:lstStyle/>
          <a:p>
            <a:r>
              <a:rPr lang="en-US" b="1" dirty="0"/>
              <a:t>Part B: Developing a target list for the </a:t>
            </a:r>
            <a:r>
              <a:rPr lang="en-US" b="1" dirty="0" smtClean="0"/>
              <a:t>salesforce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220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Segmenting physicians on the basis of ESI patient volume: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833991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Physicians treating 1-4 patients can be labelled as low.</a:t>
            </a:r>
          </a:p>
          <a:p>
            <a:pPr>
              <a:lnSpc>
                <a:spcPct val="150000"/>
              </a:lnSpc>
            </a:pPr>
            <a:r>
              <a:rPr lang="en-US" dirty="0"/>
              <a:t>Physicians treating </a:t>
            </a:r>
            <a:r>
              <a:rPr lang="en-US" dirty="0" smtClean="0"/>
              <a:t>5-8 </a:t>
            </a:r>
            <a:r>
              <a:rPr lang="en-US" dirty="0"/>
              <a:t>patients can be labelled as </a:t>
            </a:r>
            <a:r>
              <a:rPr lang="en-US" dirty="0" smtClean="0"/>
              <a:t>medium.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Physicians treating </a:t>
            </a:r>
            <a:r>
              <a:rPr lang="en-US" dirty="0" smtClean="0"/>
              <a:t>more than 9 </a:t>
            </a:r>
            <a:r>
              <a:rPr lang="en-US" dirty="0"/>
              <a:t>patients can be labelled as </a:t>
            </a:r>
            <a:r>
              <a:rPr lang="en-US" dirty="0" smtClean="0"/>
              <a:t>High.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321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physicians on the basis of low-medium-high segmentation: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647937"/>
              </p:ext>
            </p:extLst>
          </p:nvPr>
        </p:nvGraphicFramePr>
        <p:xfrm>
          <a:off x="2914488" y="1698489"/>
          <a:ext cx="8106950" cy="4780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629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210" y="604654"/>
            <a:ext cx="8911687" cy="1280890"/>
          </a:xfrm>
        </p:spPr>
        <p:txBody>
          <a:bodyPr/>
          <a:lstStyle/>
          <a:p>
            <a:r>
              <a:rPr lang="en-US" dirty="0" smtClean="0"/>
              <a:t>Segment to be prioritized for the sales force: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0942" y="2707533"/>
            <a:ext cx="8915400" cy="3777622"/>
          </a:xfrm>
        </p:spPr>
        <p:txBody>
          <a:bodyPr/>
          <a:lstStyle/>
          <a:p>
            <a:pPr algn="just"/>
            <a:r>
              <a:rPr lang="en-US" b="1" i="1" dirty="0" smtClean="0"/>
              <a:t>Low ESI patient volume i.e. 1-4 patients segment </a:t>
            </a:r>
            <a:r>
              <a:rPr lang="en-US" dirty="0" smtClean="0"/>
              <a:t>should be prioritized as the target list for salesforce as they constitute 93% of all physicians.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9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Segmentations: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Demographic segmentation </a:t>
            </a:r>
            <a:r>
              <a:rPr lang="en-US" dirty="0" smtClean="0"/>
              <a:t>of patients on the basis of age, sex, ethnicity could be also be done if additional data was provided.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data provided is for Medicare part B patients who are by default over 65 years old. If data had a full representation of the population, segmentation and other estimates would also be more closer to </a:t>
            </a:r>
            <a:r>
              <a:rPr lang="en-US" b="1" dirty="0" smtClean="0"/>
              <a:t>real market conditions.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2358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54" y="2949020"/>
            <a:ext cx="8911687" cy="128089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5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561" y="852710"/>
            <a:ext cx="8911687" cy="1280890"/>
          </a:xfrm>
        </p:spPr>
        <p:txBody>
          <a:bodyPr/>
          <a:lstStyle/>
          <a:p>
            <a:r>
              <a:rPr lang="en-US" dirty="0" smtClean="0"/>
              <a:t>Case 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Client is approaching </a:t>
            </a:r>
            <a:r>
              <a:rPr lang="en-US" dirty="0"/>
              <a:t>the launch of their next treatment – the first FDA-approved </a:t>
            </a:r>
            <a:r>
              <a:rPr lang="en-US" b="1" dirty="0"/>
              <a:t>Epidural Steroidal Injection (ESI)</a:t>
            </a:r>
            <a:r>
              <a:rPr lang="en-US" dirty="0"/>
              <a:t> for the treatment of lumbar (lower back) pain. In preparation for the launch, the client is seeking </a:t>
            </a:r>
            <a:r>
              <a:rPr lang="en-US" dirty="0" smtClean="0"/>
              <a:t>our </a:t>
            </a:r>
            <a:r>
              <a:rPr lang="en-US" dirty="0"/>
              <a:t>help in answering the following business questions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doctors should we target for the upcoming launch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How do we segment these doctors?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How many sales representatives will we need to promote the product successfully?</a:t>
            </a:r>
          </a:p>
        </p:txBody>
      </p:sp>
    </p:spTree>
    <p:extLst>
      <p:ext uri="{BB962C8B-B14F-4D97-AF65-F5344CB8AC3E}">
        <p14:creationId xmlns:p14="http://schemas.microsoft.com/office/powerpoint/2010/main" val="145350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81382"/>
            <a:ext cx="8915400" cy="3777622"/>
          </a:xfrm>
        </p:spPr>
        <p:txBody>
          <a:bodyPr/>
          <a:lstStyle/>
          <a:p>
            <a:r>
              <a:rPr lang="en-US" dirty="0" smtClean="0"/>
              <a:t>Its publicly </a:t>
            </a:r>
            <a:r>
              <a:rPr lang="en-US" dirty="0"/>
              <a:t>available information on services and procedures provided to Medicare Part B beneficiaries by physicians and other healthcare professionals provided by CMS (Centers for Medicare and Medicaid Services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URL of </a:t>
            </a:r>
            <a:r>
              <a:rPr lang="en-US" dirty="0"/>
              <a:t>the </a:t>
            </a:r>
            <a:r>
              <a:rPr lang="en-US" dirty="0" smtClean="0"/>
              <a:t>dataset: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data.cms.gov/provider-summary-by-type-of-service/medicare-physician-other-practitioners/medicarephysician-other-practitioners-by-provider-and-service</a:t>
            </a:r>
            <a:endParaRPr lang="en-US" dirty="0" smtClean="0"/>
          </a:p>
          <a:p>
            <a:r>
              <a:rPr lang="en-US" dirty="0" smtClean="0"/>
              <a:t>Data chosen for the analysis is from 2019.</a:t>
            </a:r>
          </a:p>
        </p:txBody>
      </p:sp>
    </p:spTree>
    <p:extLst>
      <p:ext uri="{BB962C8B-B14F-4D97-AF65-F5344CB8AC3E}">
        <p14:creationId xmlns:p14="http://schemas.microsoft.com/office/powerpoint/2010/main" val="21641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361" y="2720764"/>
            <a:ext cx="8911687" cy="1280890"/>
          </a:xfrm>
        </p:spPr>
        <p:txBody>
          <a:bodyPr/>
          <a:lstStyle/>
          <a:p>
            <a:r>
              <a:rPr lang="en-US" dirty="0"/>
              <a:t>Understanding the Data:</a:t>
            </a:r>
          </a:p>
        </p:txBody>
      </p:sp>
    </p:spTree>
    <p:extLst>
      <p:ext uri="{BB962C8B-B14F-4D97-AF65-F5344CB8AC3E}">
        <p14:creationId xmlns:p14="http://schemas.microsoft.com/office/powerpoint/2010/main" val="131414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740" y="757381"/>
            <a:ext cx="8642206" cy="5477163"/>
          </a:xfrm>
        </p:spPr>
        <p:txBody>
          <a:bodyPr/>
          <a:lstStyle/>
          <a:p>
            <a:r>
              <a:rPr lang="en-US" dirty="0" smtClean="0"/>
              <a:t>For the ease of data processing, data only with the listed HSPCS codes have been used.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decipher the field/column names in the table, we referred the data dictionary. </a:t>
            </a:r>
            <a:r>
              <a:rPr lang="en-US" dirty="0"/>
              <a:t>URL for the data dictionary: </a:t>
            </a:r>
            <a:r>
              <a:rPr lang="en-US" dirty="0">
                <a:hlinkClick r:id="rId2"/>
              </a:rPr>
              <a:t>https://data.cms.gov/resources/medicare-physician-other-practitioners-by-provider-and-service-data-dictionary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316" y="1512277"/>
            <a:ext cx="5234009" cy="3093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5843" y="4605796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2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034" y="633346"/>
            <a:ext cx="8911687" cy="1280890"/>
          </a:xfrm>
        </p:spPr>
        <p:txBody>
          <a:bodyPr/>
          <a:lstStyle/>
          <a:p>
            <a:r>
              <a:rPr lang="en-US" b="1" dirty="0" smtClean="0"/>
              <a:t>The Analysis: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321" y="2909455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/>
              <a:t>Part A: Understanding the target physician universe. </a:t>
            </a:r>
          </a:p>
        </p:txBody>
      </p:sp>
    </p:spTree>
    <p:extLst>
      <p:ext uri="{BB962C8B-B14F-4D97-AF65-F5344CB8AC3E}">
        <p14:creationId xmlns:p14="http://schemas.microsoft.com/office/powerpoint/2010/main" val="43615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98255"/>
            <a:ext cx="8915400" cy="3777622"/>
          </a:xfrm>
        </p:spPr>
        <p:txBody>
          <a:bodyPr/>
          <a:lstStyle/>
          <a:p>
            <a:r>
              <a:rPr lang="en-US" dirty="0" smtClean="0"/>
              <a:t>Number of Physicians: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Number of Patients they are treating: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065" y="2715491"/>
            <a:ext cx="2188806" cy="517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65" y="4331855"/>
            <a:ext cx="2285641" cy="5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5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5" y="781128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Distribution of Physicians by the number of patients: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776181"/>
              </p:ext>
            </p:extLst>
          </p:nvPr>
        </p:nvGraphicFramePr>
        <p:xfrm>
          <a:off x="2943907" y="1550883"/>
          <a:ext cx="6726565" cy="3843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50837" y="5754255"/>
            <a:ext cx="687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this it can be concluded that most physicians are treating 1-4 ESI patients in a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9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Geographical Distribution of Physicians in mainland USA: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409" y="1994227"/>
            <a:ext cx="8254428" cy="41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325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3401</TotalTime>
  <Words>510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Pharma Sector Case Study</vt:lpstr>
      <vt:lpstr>Case Overview:</vt:lpstr>
      <vt:lpstr>Dataset:</vt:lpstr>
      <vt:lpstr>Understanding the Data:</vt:lpstr>
      <vt:lpstr>PowerPoint Presentation</vt:lpstr>
      <vt:lpstr>The Analysis:</vt:lpstr>
      <vt:lpstr>PowerPoint Presentation</vt:lpstr>
      <vt:lpstr>Distribution of Physicians by the number of patients:</vt:lpstr>
      <vt:lpstr>Geographical Distribution of Physicians in mainland USA:</vt:lpstr>
      <vt:lpstr>key physician specialties mostly belonging to pain management group:</vt:lpstr>
      <vt:lpstr>These specialties can be logically grouped in to:</vt:lpstr>
      <vt:lpstr>Segmentation of physicians as Individual (I) and Organization (O)</vt:lpstr>
      <vt:lpstr>Part B: Developing a target list for the salesforce</vt:lpstr>
      <vt:lpstr>Segmenting physicians on the basis of ESI patient volume:</vt:lpstr>
      <vt:lpstr>Distribution of physicians on the basis of low-medium-high segmentation:</vt:lpstr>
      <vt:lpstr>Segment to be prioritized for the sales force:</vt:lpstr>
      <vt:lpstr>Potential Segmentations: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 Sector Case Study</dc:title>
  <dc:creator>Pratyush Dubey</dc:creator>
  <cp:lastModifiedBy>Pratyush Dubey</cp:lastModifiedBy>
  <cp:revision>29</cp:revision>
  <dcterms:created xsi:type="dcterms:W3CDTF">2024-03-12T12:17:44Z</dcterms:created>
  <dcterms:modified xsi:type="dcterms:W3CDTF">2024-05-05T17:18:54Z</dcterms:modified>
</cp:coreProperties>
</file>