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8288000" cy="10287000"/>
  <p:notesSz cx="6858000" cy="9144000"/>
  <p:embeddedFontLst>
    <p:embeddedFont>
      <p:font typeface="Arimo Bold" panose="020B0604020202020204" charset="0"/>
      <p:regular r:id="rId13"/>
    </p:embeddedFont>
    <p:embeddedFont>
      <p:font typeface="Arimo Italics" panose="020B0604020202020204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Headland One" panose="020B0604020202020204" charset="0"/>
      <p:regular r:id="rId17"/>
    </p:embeddedFont>
    <p:embeddedFont>
      <p:font typeface="Arimo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8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F9D1C-03D8-4889-BAEB-D7A6B8B6B5E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C58-39A6-4E14-ABD3-BFCB7FA6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2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3537100" y="2614200"/>
            <a:ext cx="112140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7688326">
            <a:off x="11424980" y="-2156130"/>
            <a:ext cx="2858160" cy="3655972"/>
            <a:chOff x="3496700" y="369900"/>
            <a:chExt cx="975521" cy="1247824"/>
          </a:xfrm>
        </p:grpSpPr>
        <p:sp>
          <p:nvSpPr>
            <p:cNvPr id="224" name="Google Shape;224;p8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28" name="Google Shape;228;p8"/>
          <p:cNvSpPr/>
          <p:nvPr/>
        </p:nvSpPr>
        <p:spPr>
          <a:xfrm rot="4744147">
            <a:off x="15310055" y="-3386579"/>
            <a:ext cx="7076210" cy="6116854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29" name="Google Shape;229;p8"/>
          <p:cNvSpPr/>
          <p:nvPr/>
        </p:nvSpPr>
        <p:spPr>
          <a:xfrm rot="-203259">
            <a:off x="11944806" y="8091666"/>
            <a:ext cx="9833516" cy="8499932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30" name="Google Shape;230;p8"/>
          <p:cNvGrpSpPr/>
          <p:nvPr/>
        </p:nvGrpSpPr>
        <p:grpSpPr>
          <a:xfrm>
            <a:off x="-1953339" y="-748945"/>
            <a:ext cx="2858082" cy="3655874"/>
            <a:chOff x="3496700" y="369900"/>
            <a:chExt cx="975521" cy="1247824"/>
          </a:xfrm>
        </p:grpSpPr>
        <p:sp>
          <p:nvSpPr>
            <p:cNvPr id="231" name="Google Shape;231;p8"/>
            <p:cNvSpPr/>
            <p:nvPr/>
          </p:nvSpPr>
          <p:spPr>
            <a:xfrm>
              <a:off x="3732861" y="574345"/>
              <a:ext cx="616227" cy="894280"/>
            </a:xfrm>
            <a:custGeom>
              <a:avLst/>
              <a:gdLst/>
              <a:ahLst/>
              <a:cxnLst/>
              <a:rect l="l" t="t" r="r" b="b"/>
              <a:pathLst>
                <a:path w="17681" h="25659" extrusionOk="0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617917" y="475085"/>
              <a:ext cx="775817" cy="1056832"/>
            </a:xfrm>
            <a:custGeom>
              <a:avLst/>
              <a:gdLst/>
              <a:ahLst/>
              <a:cxnLst/>
              <a:rect l="l" t="t" r="r" b="b"/>
              <a:pathLst>
                <a:path w="22260" h="30323" extrusionOk="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3496700" y="369900"/>
              <a:ext cx="975521" cy="1247824"/>
            </a:xfrm>
            <a:custGeom>
              <a:avLst/>
              <a:gdLst/>
              <a:ahLst/>
              <a:cxnLst/>
              <a:rect l="l" t="t" r="r" b="b"/>
              <a:pathLst>
                <a:path w="27990" h="35803" extrusionOk="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820620" y="694691"/>
              <a:ext cx="434750" cy="696492"/>
            </a:xfrm>
            <a:custGeom>
              <a:avLst/>
              <a:gdLst/>
              <a:ahLst/>
              <a:cxnLst/>
              <a:rect l="l" t="t" r="r" b="b"/>
              <a:pathLst>
                <a:path w="12474" h="19984" extrusionOk="0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1184579" y="603201"/>
            <a:ext cx="887662" cy="951562"/>
            <a:chOff x="3721050" y="4481275"/>
            <a:chExt cx="593198" cy="635900"/>
          </a:xfrm>
        </p:grpSpPr>
        <p:sp>
          <p:nvSpPr>
            <p:cNvPr id="236" name="Google Shape;236;p8"/>
            <p:cNvSpPr/>
            <p:nvPr/>
          </p:nvSpPr>
          <p:spPr>
            <a:xfrm>
              <a:off x="4160531" y="4521584"/>
              <a:ext cx="153717" cy="134122"/>
            </a:xfrm>
            <a:custGeom>
              <a:avLst/>
              <a:gdLst/>
              <a:ahLst/>
              <a:cxnLst/>
              <a:rect l="l" t="t" r="r" b="b"/>
              <a:pathLst>
                <a:path w="1922" h="1677" extrusionOk="0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003454" y="4691615"/>
              <a:ext cx="134922" cy="118607"/>
            </a:xfrm>
            <a:custGeom>
              <a:avLst/>
              <a:gdLst/>
              <a:ahLst/>
              <a:cxnLst/>
              <a:rect l="l" t="t" r="r" b="b"/>
              <a:pathLst>
                <a:path w="1687" h="1483" extrusionOk="0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187004" y="4731764"/>
              <a:ext cx="122126" cy="158036"/>
            </a:xfrm>
            <a:custGeom>
              <a:avLst/>
              <a:gdLst/>
              <a:ahLst/>
              <a:cxnLst/>
              <a:rect l="l" t="t" r="r" b="b"/>
              <a:pathLst>
                <a:path w="1527" h="1976" extrusionOk="0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970263" y="4924110"/>
              <a:ext cx="131483" cy="131963"/>
            </a:xfrm>
            <a:custGeom>
              <a:avLst/>
              <a:gdLst/>
              <a:ahLst/>
              <a:cxnLst/>
              <a:rect l="l" t="t" r="r" b="b"/>
              <a:pathLst>
                <a:path w="1644" h="1650" extrusionOk="0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942350" y="4481275"/>
              <a:ext cx="99492" cy="115088"/>
            </a:xfrm>
            <a:custGeom>
              <a:avLst/>
              <a:gdLst/>
              <a:ahLst/>
              <a:cxnLst/>
              <a:rect l="l" t="t" r="r" b="b"/>
              <a:pathLst>
                <a:path w="1244" h="1439" extrusionOk="0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3838778" y="4761116"/>
              <a:ext cx="117887" cy="175071"/>
            </a:xfrm>
            <a:custGeom>
              <a:avLst/>
              <a:gdLst/>
              <a:ahLst/>
              <a:cxnLst/>
              <a:rect l="l" t="t" r="r" b="b"/>
              <a:pathLst>
                <a:path w="1474" h="2189" extrusionOk="0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721050" y="4581407"/>
              <a:ext cx="152837" cy="125325"/>
            </a:xfrm>
            <a:custGeom>
              <a:avLst/>
              <a:gdLst/>
              <a:ahLst/>
              <a:cxnLst/>
              <a:rect l="l" t="t" r="r" b="b"/>
              <a:pathLst>
                <a:path w="1911" h="1567" extrusionOk="0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44376" y="4995449"/>
              <a:ext cx="146039" cy="121726"/>
            </a:xfrm>
            <a:custGeom>
              <a:avLst/>
              <a:gdLst/>
              <a:ahLst/>
              <a:cxnLst/>
              <a:rect l="l" t="t" r="r" b="b"/>
              <a:pathLst>
                <a:path w="1826" h="1522" extrusionOk="0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44" name="Google Shape;244;p8"/>
          <p:cNvSpPr/>
          <p:nvPr/>
        </p:nvSpPr>
        <p:spPr>
          <a:xfrm>
            <a:off x="3907450" y="9672543"/>
            <a:ext cx="3099696" cy="2729298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45" name="Google Shape;245;p8"/>
          <p:cNvGrpSpPr/>
          <p:nvPr/>
        </p:nvGrpSpPr>
        <p:grpSpPr>
          <a:xfrm>
            <a:off x="16301776" y="1346600"/>
            <a:ext cx="1119548" cy="1191504"/>
            <a:chOff x="2524500" y="3210375"/>
            <a:chExt cx="559774" cy="595752"/>
          </a:xfrm>
        </p:grpSpPr>
        <p:sp>
          <p:nvSpPr>
            <p:cNvPr id="246" name="Google Shape;246;p8"/>
            <p:cNvSpPr/>
            <p:nvPr/>
          </p:nvSpPr>
          <p:spPr>
            <a:xfrm>
              <a:off x="2733592" y="3357413"/>
              <a:ext cx="172047" cy="115125"/>
            </a:xfrm>
            <a:custGeom>
              <a:avLst/>
              <a:gdLst/>
              <a:ahLst/>
              <a:cxnLst/>
              <a:rect l="l" t="t" r="r" b="b"/>
              <a:pathLst>
                <a:path w="2717" h="1818" extrusionOk="0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819205" y="3621916"/>
              <a:ext cx="136713" cy="71114"/>
            </a:xfrm>
            <a:custGeom>
              <a:avLst/>
              <a:gdLst/>
              <a:ahLst/>
              <a:cxnLst/>
              <a:rect l="l" t="t" r="r" b="b"/>
              <a:pathLst>
                <a:path w="2159" h="1123" extrusionOk="0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524500" y="3210375"/>
              <a:ext cx="101823" cy="93404"/>
            </a:xfrm>
            <a:custGeom>
              <a:avLst/>
              <a:gdLst/>
              <a:ahLst/>
              <a:cxnLst/>
              <a:rect l="l" t="t" r="r" b="b"/>
              <a:pathLst>
                <a:path w="1608" h="1475" extrusionOk="0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644370" y="3433591"/>
              <a:ext cx="108661" cy="92075"/>
            </a:xfrm>
            <a:custGeom>
              <a:avLst/>
              <a:gdLst/>
              <a:ahLst/>
              <a:cxnLst/>
              <a:rect l="l" t="t" r="r" b="b"/>
              <a:pathLst>
                <a:path w="1716" h="1454" extrusionOk="0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955476" y="3531870"/>
              <a:ext cx="91248" cy="55093"/>
            </a:xfrm>
            <a:custGeom>
              <a:avLst/>
              <a:gdLst/>
              <a:ahLst/>
              <a:cxnLst/>
              <a:rect l="l" t="t" r="r" b="b"/>
              <a:pathLst>
                <a:path w="1441" h="870" extrusionOk="0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985618" y="3535479"/>
              <a:ext cx="760" cy="6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967761" y="3722474"/>
              <a:ext cx="116513" cy="83652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253" name="Google Shape;253;p8"/>
          <p:cNvSpPr/>
          <p:nvPr/>
        </p:nvSpPr>
        <p:spPr>
          <a:xfrm rot="3760614">
            <a:off x="-4219098" y="6802239"/>
            <a:ext cx="7076176" cy="6116982"/>
          </a:xfrm>
          <a:custGeom>
            <a:avLst/>
            <a:gdLst/>
            <a:ahLst/>
            <a:cxnLst/>
            <a:rect l="l" t="t" r="r" b="b"/>
            <a:pathLst>
              <a:path w="57589" h="49779" extrusionOk="0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254" name="Google Shape;254;p8"/>
          <p:cNvSpPr/>
          <p:nvPr/>
        </p:nvSpPr>
        <p:spPr>
          <a:xfrm rot="-6053066">
            <a:off x="17419396" y="4402513"/>
            <a:ext cx="3099732" cy="2729330"/>
          </a:xfrm>
          <a:custGeom>
            <a:avLst/>
            <a:gdLst/>
            <a:ahLst/>
            <a:cxnLst/>
            <a:rect l="l" t="t" r="r" b="b"/>
            <a:pathLst>
              <a:path w="34830" h="30668" extrusionOk="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0178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4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3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952625" y="4367212"/>
            <a:ext cx="2952750" cy="1552575"/>
          </a:xfrm>
          <a:custGeom>
            <a:avLst/>
            <a:gdLst/>
            <a:ahLst/>
            <a:cxnLst/>
            <a:rect l="l" t="t" r="r" b="b"/>
            <a:pathLst>
              <a:path w="2952750" h="1552575">
                <a:moveTo>
                  <a:pt x="0" y="0"/>
                </a:moveTo>
                <a:lnTo>
                  <a:pt x="2952750" y="0"/>
                </a:lnTo>
                <a:lnTo>
                  <a:pt x="2952750" y="1552576"/>
                </a:lnTo>
                <a:lnTo>
                  <a:pt x="0" y="1552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850237" y="4034284"/>
            <a:ext cx="7088237" cy="885974"/>
            <a:chOff x="0" y="0"/>
            <a:chExt cx="9450983" cy="11812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CSS Properties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50237" y="5345460"/>
            <a:ext cx="9445526" cy="907256"/>
            <a:chOff x="0" y="0"/>
            <a:chExt cx="12594035" cy="1209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12594035" cy="1314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This presentation explores CSS concepts and properties. Learn to enhance web design using CSS.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0237" y="6368504"/>
            <a:ext cx="738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 </a:t>
            </a:r>
            <a:r>
              <a:rPr lang="en-US" sz="2400" dirty="0" err="1" smtClean="0"/>
              <a:t>Pratyush</a:t>
            </a:r>
            <a:r>
              <a:rPr lang="en-US" sz="2400" dirty="0" smtClean="0"/>
              <a:t> </a:t>
            </a:r>
            <a:r>
              <a:rPr lang="en-US" sz="2400" dirty="0" err="1" smtClean="0"/>
              <a:t>Maharjan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8"/>
          <p:cNvSpPr txBox="1">
            <a:spLocks noGrp="1"/>
          </p:cNvSpPr>
          <p:nvPr>
            <p:ph type="title"/>
          </p:nvPr>
        </p:nvSpPr>
        <p:spPr>
          <a:xfrm>
            <a:off x="2385878" y="2614200"/>
            <a:ext cx="12365222" cy="5058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r>
              <a:rPr lang="en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Any questions?</a:t>
            </a:r>
            <a:endParaRPr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</p:txBody>
      </p:sp>
      <p:sp>
        <p:nvSpPr>
          <p:cNvPr id="1195" name="Google Shape;1195;p48"/>
          <p:cNvSpPr/>
          <p:nvPr/>
        </p:nvSpPr>
        <p:spPr>
          <a:xfrm>
            <a:off x="2385878" y="1520614"/>
            <a:ext cx="1885200" cy="1805400"/>
          </a:xfrm>
          <a:prstGeom prst="wedgeEllipseCallout">
            <a:avLst>
              <a:gd name="adj1" fmla="val -31300"/>
              <a:gd name="adj2" fmla="val 5114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365750" rIns="182850" bIns="182850" anchor="ctr" anchorCtr="0">
            <a:noAutofit/>
          </a:bodyPr>
          <a:lstStyle/>
          <a:p>
            <a:pPr algn="ctr"/>
            <a:r>
              <a:rPr lang="en" sz="9600">
                <a:solidFill>
                  <a:schemeClr val="lt1"/>
                </a:solidFill>
                <a:latin typeface="Headland One"/>
                <a:ea typeface="Headland One"/>
                <a:cs typeface="Headland One"/>
                <a:sym typeface="Headland One"/>
              </a:rPr>
              <a:t>?</a:t>
            </a:r>
            <a:endParaRPr sz="9600">
              <a:solidFill>
                <a:schemeClr val="lt1"/>
              </a:solidFill>
              <a:latin typeface="Headland One"/>
              <a:ea typeface="Headland One"/>
              <a:cs typeface="Headland One"/>
              <a:sym typeface="Headland One"/>
            </a:endParaRPr>
          </a:p>
        </p:txBody>
      </p:sp>
      <p:sp>
        <p:nvSpPr>
          <p:cNvPr id="1196" name="Google Shape;1196;p48"/>
          <p:cNvSpPr/>
          <p:nvPr/>
        </p:nvSpPr>
        <p:spPr>
          <a:xfrm>
            <a:off x="15026502" y="7458894"/>
            <a:ext cx="1243800" cy="1191600"/>
          </a:xfrm>
          <a:prstGeom prst="wedgeEllipseCallout">
            <a:avLst>
              <a:gd name="adj1" fmla="val -31300"/>
              <a:gd name="adj2" fmla="val 5114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0" rIns="182850" bIns="365750" anchor="ctr" anchorCtr="0">
            <a:noAutofit/>
          </a:bodyPr>
          <a:lstStyle/>
          <a:p>
            <a:pPr marR="182880" algn="ctr"/>
            <a:r>
              <a:rPr lang="en" sz="6000">
                <a:solidFill>
                  <a:schemeClr val="lt1"/>
                </a:solidFill>
                <a:latin typeface="Headland One"/>
                <a:ea typeface="Headland One"/>
                <a:cs typeface="Headland One"/>
                <a:sym typeface="Headland One"/>
              </a:rPr>
              <a:t>…</a:t>
            </a:r>
            <a:endParaRPr sz="6000">
              <a:solidFill>
                <a:schemeClr val="lt1"/>
              </a:solidFill>
              <a:latin typeface="Headland One"/>
              <a:ea typeface="Headland One"/>
              <a:cs typeface="Headland One"/>
              <a:sym typeface="Headland One"/>
            </a:endParaRPr>
          </a:p>
        </p:txBody>
      </p:sp>
    </p:spTree>
    <p:extLst>
      <p:ext uri="{BB962C8B-B14F-4D97-AF65-F5344CB8AC3E}">
        <p14:creationId xmlns:p14="http://schemas.microsoft.com/office/powerpoint/2010/main" val="17472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18574"/>
              </p:ext>
            </p:extLst>
          </p:nvPr>
        </p:nvGraphicFramePr>
        <p:xfrm>
          <a:off x="2819400" y="800100"/>
          <a:ext cx="124206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6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Content</a:t>
                      </a:r>
                      <a:endParaRPr lang="en-US" sz="4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01945"/>
              </p:ext>
            </p:extLst>
          </p:nvPr>
        </p:nvGraphicFramePr>
        <p:xfrm>
          <a:off x="2819400" y="2476500"/>
          <a:ext cx="12420600" cy="592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600"/>
              </a:tblGrid>
              <a:tr h="712405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mo Bold" panose="020B0604020202020204" charset="0"/>
                          <a:ea typeface="Arimo Bold" panose="020B0604020202020204" charset="0"/>
                          <a:cs typeface="Arimo Bold" panose="020B0604020202020204" charset="0"/>
                        </a:rPr>
                        <a:t>CSS colors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mo Bold" panose="020B0604020202020204" charset="0"/>
                        <a:ea typeface="Arimo Bold" panose="020B0604020202020204" charset="0"/>
                        <a:cs typeface="Arimo Bold" panose="020B060402020202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417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50546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Typography with CSS Font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417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50546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Debugging CSS with Browser </a:t>
                      </a:r>
                      <a:r>
                        <a:rPr lang="en-US" sz="2400" b="1" dirty="0" err="1" smtClean="0">
                          <a:solidFill>
                            <a:srgbClr val="50546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DevTools</a:t>
                      </a:r>
                      <a:endParaRPr lang="en-US" sz="2400" b="1" dirty="0" smtClean="0">
                        <a:solidFill>
                          <a:srgbClr val="505468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417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50546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CSS Margin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417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50546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Understanding CSS Padding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417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50546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Styling with CSS Border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417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50546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Conclusion &amp; Tips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67269"/>
              </p:ext>
            </p:extLst>
          </p:nvPr>
        </p:nvGraphicFramePr>
        <p:xfrm>
          <a:off x="2819399" y="1866900"/>
          <a:ext cx="12438797" cy="609600"/>
        </p:xfrm>
        <a:graphic>
          <a:graphicData uri="http://schemas.openxmlformats.org/drawingml/2006/table">
            <a:tbl>
              <a:tblPr/>
              <a:tblGrid>
                <a:gridCol w="12438797"/>
              </a:tblGrid>
              <a:tr h="609600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Arimo Bold" panose="020B0604020202020204" charset="0"/>
                          <a:ea typeface="Arimo Bold" panose="020B0604020202020204" charset="0"/>
                          <a:cs typeface="Arimo Bold" panose="020B0604020202020204" charset="0"/>
                        </a:rPr>
                        <a:t>CSS</a:t>
                      </a:r>
                      <a:r>
                        <a:rPr lang="en-US" sz="2400" baseline="0" dirty="0" smtClean="0">
                          <a:latin typeface="Arimo Bold" panose="020B0604020202020204" charset="0"/>
                          <a:ea typeface="Arimo Bold" panose="020B0604020202020204" charset="0"/>
                          <a:cs typeface="Arimo Bold" panose="020B0604020202020204" charset="0"/>
                        </a:rPr>
                        <a:t> Properties</a:t>
                      </a:r>
                      <a:endParaRPr lang="en-US" sz="2400" dirty="0">
                        <a:latin typeface="Arimo Bold" panose="020B0604020202020204" charset="0"/>
                        <a:ea typeface="Arimo Bold" panose="020B0604020202020204" charset="0"/>
                        <a:cs typeface="Arimo Bold" panose="020B060402020202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7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354360" y="3606105"/>
            <a:ext cx="6149280" cy="3074640"/>
          </a:xfrm>
          <a:custGeom>
            <a:avLst/>
            <a:gdLst/>
            <a:ahLst/>
            <a:cxnLst/>
            <a:rect l="l" t="t" r="r" b="b"/>
            <a:pathLst>
              <a:path w="6149280" h="3074640">
                <a:moveTo>
                  <a:pt x="0" y="0"/>
                </a:moveTo>
                <a:lnTo>
                  <a:pt x="6149280" y="0"/>
                </a:lnTo>
                <a:lnTo>
                  <a:pt x="6149280" y="3074640"/>
                </a:lnTo>
                <a:lnTo>
                  <a:pt x="0" y="3074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50237" y="2997845"/>
            <a:ext cx="7088237" cy="885974"/>
            <a:chOff x="0" y="0"/>
            <a:chExt cx="9450983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CSS Colors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50237" y="4309021"/>
            <a:ext cx="3544044" cy="442912"/>
            <a:chOff x="0" y="0"/>
            <a:chExt cx="4725392" cy="5905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Color Properties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850237" y="5177135"/>
            <a:ext cx="9445526" cy="453629"/>
            <a:chOff x="0" y="0"/>
            <a:chExt cx="12594035" cy="6048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1259403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Names: </a:t>
              </a:r>
              <a:r>
                <a:rPr lang="en-US" sz="2187" i="1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color: blue;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850237" y="5729882"/>
            <a:ext cx="9445526" cy="453629"/>
            <a:chOff x="0" y="0"/>
            <a:chExt cx="12594035" cy="6048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1259403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HEX: </a:t>
              </a:r>
              <a:r>
                <a:rPr lang="en-US" sz="2187" i="1" dirty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color: </a:t>
              </a:r>
              <a:r>
                <a:rPr lang="en-US" sz="2187" i="1" dirty="0" smtClean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#0000FF;</a:t>
              </a:r>
              <a:endParaRPr lang="en-US" sz="2187" i="1" dirty="0">
                <a:solidFill>
                  <a:srgbClr val="5B5F71"/>
                </a:solidFill>
                <a:latin typeface="Arimo Italics"/>
                <a:ea typeface="Arimo Italics"/>
                <a:cs typeface="Arimo Italics"/>
                <a:sym typeface="Arimo Italic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850237" y="6282630"/>
            <a:ext cx="9445526" cy="453629"/>
            <a:chOff x="0" y="0"/>
            <a:chExt cx="12594035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1259403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RGB: </a:t>
              </a:r>
              <a:r>
                <a:rPr lang="en-US" sz="2187" i="1" dirty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color: </a:t>
              </a:r>
              <a:r>
                <a:rPr lang="en-US" sz="2187" i="1" dirty="0" err="1" smtClean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rgb</a:t>
              </a:r>
              <a:r>
                <a:rPr lang="en-US" sz="2187" i="1" dirty="0" smtClean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(0,0,255);</a:t>
              </a:r>
              <a:endParaRPr lang="en-US" sz="2187" i="1" dirty="0">
                <a:solidFill>
                  <a:srgbClr val="5B5F71"/>
                </a:solidFill>
                <a:latin typeface="Arimo Italics"/>
                <a:ea typeface="Arimo Italics"/>
                <a:cs typeface="Arimo Italics"/>
                <a:sym typeface="Arimo Italic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850237" y="6835377"/>
            <a:ext cx="9445526" cy="453629"/>
            <a:chOff x="0" y="0"/>
            <a:chExt cx="12594035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04775"/>
              <a:ext cx="1259403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HSL: </a:t>
              </a:r>
              <a:r>
                <a:rPr lang="en-US" sz="2187" i="1" dirty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color: </a:t>
              </a:r>
              <a:r>
                <a:rPr lang="en-US" sz="2187" i="1" dirty="0" err="1" smtClean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hsl</a:t>
              </a:r>
              <a:r>
                <a:rPr lang="en-US" sz="2187" i="1" dirty="0" smtClean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(240</a:t>
              </a:r>
              <a:r>
                <a:rPr lang="en-US" sz="2187" i="1" dirty="0">
                  <a:solidFill>
                    <a:srgbClr val="5B5F71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, 100%, 50%);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92238" y="84846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Typography with CSS Font Properties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87475" y="3359795"/>
            <a:ext cx="647402" cy="647402"/>
            <a:chOff x="0" y="0"/>
            <a:chExt cx="863203" cy="86320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sp>
        <p:nvSpPr>
          <p:cNvPr id="13" name="Freeform 13" descr="preencoded.png"/>
          <p:cNvSpPr/>
          <p:nvPr/>
        </p:nvSpPr>
        <p:spPr>
          <a:xfrm>
            <a:off x="1098575" y="3417689"/>
            <a:ext cx="425202" cy="531614"/>
          </a:xfrm>
          <a:custGeom>
            <a:avLst/>
            <a:gdLst/>
            <a:ahLst/>
            <a:cxnLst/>
            <a:rect l="l" t="t" r="r" b="b"/>
            <a:pathLst>
              <a:path w="425202" h="531614">
                <a:moveTo>
                  <a:pt x="0" y="0"/>
                </a:moveTo>
                <a:lnTo>
                  <a:pt x="425203" y="0"/>
                </a:lnTo>
                <a:lnTo>
                  <a:pt x="425203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r="-233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913632" y="3364557"/>
            <a:ext cx="3544044" cy="442912"/>
            <a:chOff x="0" y="0"/>
            <a:chExt cx="4725392" cy="5905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Font Family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13632" y="3977580"/>
            <a:ext cx="8524131" cy="453629"/>
            <a:chOff x="0" y="0"/>
            <a:chExt cx="11365508" cy="6048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1136550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Specify a list of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fonts </a:t>
              </a:r>
            </a:p>
            <a:p>
              <a:pPr>
                <a:lnSpc>
                  <a:spcPts val="3562"/>
                </a:lnSpc>
              </a:pPr>
              <a:r>
                <a:rPr lang="en-US" sz="24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: </a:t>
              </a:r>
              <a:r>
                <a:rPr lang="en-US" sz="2400" dirty="0" smtClean="0"/>
                <a:t>font-family: </a:t>
              </a:r>
              <a:r>
                <a:rPr lang="en-US" sz="2400" dirty="0"/>
                <a:t>"</a:t>
              </a:r>
              <a:r>
                <a:rPr lang="en-US" sz="2400" dirty="0" err="1"/>
                <a:t>Arvo</a:t>
              </a:r>
              <a:r>
                <a:rPr lang="en-US" sz="2400" dirty="0"/>
                <a:t>", serif;</a:t>
              </a:r>
            </a:p>
            <a:p>
              <a:pPr algn="l">
                <a:lnSpc>
                  <a:spcPts val="3562"/>
                </a:lnSpc>
              </a:pP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87475" y="5028902"/>
            <a:ext cx="647402" cy="647402"/>
            <a:chOff x="0" y="0"/>
            <a:chExt cx="863203" cy="863203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sp>
        <p:nvSpPr>
          <p:cNvPr id="23" name="Freeform 23" descr="preencoded.png"/>
          <p:cNvSpPr/>
          <p:nvPr/>
        </p:nvSpPr>
        <p:spPr>
          <a:xfrm>
            <a:off x="1098575" y="5086796"/>
            <a:ext cx="425202" cy="531614"/>
          </a:xfrm>
          <a:custGeom>
            <a:avLst/>
            <a:gdLst/>
            <a:ahLst/>
            <a:cxnLst/>
            <a:rect l="l" t="t" r="r" b="b"/>
            <a:pathLst>
              <a:path w="425202" h="531614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3" r="-233"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913632" y="5033665"/>
            <a:ext cx="3544044" cy="442912"/>
            <a:chOff x="0" y="0"/>
            <a:chExt cx="4725392" cy="5905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Font Size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913632" y="5646687"/>
            <a:ext cx="8524131" cy="453629"/>
            <a:chOff x="0" y="0"/>
            <a:chExt cx="11365508" cy="60483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04775"/>
              <a:ext cx="1136550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Set the size of the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text</a:t>
              </a:r>
            </a:p>
            <a:p>
              <a:pPr>
                <a:lnSpc>
                  <a:spcPts val="3562"/>
                </a:lnSpc>
              </a:pPr>
              <a:r>
                <a:rPr lang="en-US" sz="2400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: </a:t>
              </a:r>
              <a:r>
                <a:rPr lang="en-US" sz="24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font-size: 3rem ;</a:t>
              </a:r>
              <a:endParaRPr lang="en-US" sz="24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87475" y="6698010"/>
            <a:ext cx="647402" cy="647402"/>
            <a:chOff x="0" y="0"/>
            <a:chExt cx="863203" cy="863203"/>
          </a:xfrm>
        </p:grpSpPr>
        <p:sp>
          <p:nvSpPr>
            <p:cNvPr id="31" name="Freeform 3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sp>
        <p:nvSpPr>
          <p:cNvPr id="33" name="Freeform 33" descr="preencoded.png"/>
          <p:cNvSpPr/>
          <p:nvPr/>
        </p:nvSpPr>
        <p:spPr>
          <a:xfrm>
            <a:off x="1098575" y="6755904"/>
            <a:ext cx="425202" cy="531614"/>
          </a:xfrm>
          <a:custGeom>
            <a:avLst/>
            <a:gdLst/>
            <a:ahLst/>
            <a:cxnLst/>
            <a:rect l="l" t="t" r="r" b="b"/>
            <a:pathLst>
              <a:path w="425202" h="531614">
                <a:moveTo>
                  <a:pt x="0" y="0"/>
                </a:moveTo>
                <a:lnTo>
                  <a:pt x="425203" y="0"/>
                </a:lnTo>
                <a:lnTo>
                  <a:pt x="425203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3" r="-233"/>
            </a:stretch>
          </a:blipFill>
        </p:spPr>
      </p:sp>
      <p:grpSp>
        <p:nvGrpSpPr>
          <p:cNvPr id="34" name="Group 34"/>
          <p:cNvGrpSpPr/>
          <p:nvPr/>
        </p:nvGrpSpPr>
        <p:grpSpPr>
          <a:xfrm>
            <a:off x="1913632" y="6702772"/>
            <a:ext cx="3544044" cy="442912"/>
            <a:chOff x="0" y="0"/>
            <a:chExt cx="4725392" cy="59055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Font Weight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913632" y="7315795"/>
            <a:ext cx="8524131" cy="453629"/>
            <a:chOff x="0" y="0"/>
            <a:chExt cx="11365508" cy="60483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104775"/>
              <a:ext cx="1136550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Control the thickness of the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font</a:t>
              </a:r>
            </a:p>
            <a:p>
              <a:pPr>
                <a:lnSpc>
                  <a:spcPts val="3562"/>
                </a:lnSpc>
              </a:pPr>
              <a:r>
                <a:rPr lang="en-US" sz="2400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 : </a:t>
              </a:r>
              <a:r>
                <a:rPr lang="en-US" sz="24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font-weight: 300 ;</a:t>
              </a:r>
              <a:endParaRPr lang="en-US" sz="24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87475" y="8367118"/>
            <a:ext cx="647402" cy="647403"/>
            <a:chOff x="0" y="0"/>
            <a:chExt cx="863203" cy="863203"/>
          </a:xfrm>
        </p:grpSpPr>
        <p:sp>
          <p:nvSpPr>
            <p:cNvPr id="41" name="Freeform 4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sp>
        <p:nvSpPr>
          <p:cNvPr id="43" name="Freeform 43" descr="preencoded.png"/>
          <p:cNvSpPr/>
          <p:nvPr/>
        </p:nvSpPr>
        <p:spPr>
          <a:xfrm>
            <a:off x="1098575" y="8425011"/>
            <a:ext cx="425202" cy="531614"/>
          </a:xfrm>
          <a:custGeom>
            <a:avLst/>
            <a:gdLst/>
            <a:ahLst/>
            <a:cxnLst/>
            <a:rect l="l" t="t" r="r" b="b"/>
            <a:pathLst>
              <a:path w="425202" h="531614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r="-233"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913632" y="8371880"/>
            <a:ext cx="3544044" cy="442912"/>
            <a:chOff x="0" y="0"/>
            <a:chExt cx="4725392" cy="59055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Text Align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913632" y="8984902"/>
            <a:ext cx="8524131" cy="453629"/>
            <a:chOff x="0" y="0"/>
            <a:chExt cx="11365508" cy="60483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104775"/>
              <a:ext cx="1136550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Sets content positioning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>
                <a:lnSpc>
                  <a:spcPts val="3562"/>
                </a:lnSpc>
              </a:pPr>
              <a:r>
                <a:rPr lang="en-US" sz="2400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 </a:t>
              </a:r>
              <a:r>
                <a:rPr lang="en-US" sz="24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: text-align: center ;</a:t>
              </a:r>
              <a:endParaRPr lang="en-US" sz="24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354360" y="2224385"/>
            <a:ext cx="6149131" cy="5838230"/>
          </a:xfrm>
          <a:custGeom>
            <a:avLst/>
            <a:gdLst/>
            <a:ahLst/>
            <a:cxnLst/>
            <a:rect l="l" t="t" r="r" b="b"/>
            <a:pathLst>
              <a:path w="6149131" h="5838230">
                <a:moveTo>
                  <a:pt x="0" y="0"/>
                </a:moveTo>
                <a:lnTo>
                  <a:pt x="6149131" y="0"/>
                </a:lnTo>
                <a:lnTo>
                  <a:pt x="6149131" y="5838230"/>
                </a:lnTo>
                <a:lnTo>
                  <a:pt x="0" y="5838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850237" y="2343745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Debugging CSS with Browser </a:t>
              </a:r>
              <a:r>
                <a:rPr lang="en-US" sz="5562" b="1" dirty="0" err="1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DevTools</a:t>
              </a:r>
              <a:endParaRPr lang="en-US" sz="5562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sp>
        <p:nvSpPr>
          <p:cNvPr id="10" name="Freeform 10" descr="preencoded.png"/>
          <p:cNvSpPr/>
          <p:nvPr/>
        </p:nvSpPr>
        <p:spPr>
          <a:xfrm>
            <a:off x="7850237" y="4540895"/>
            <a:ext cx="1417588" cy="1701105"/>
          </a:xfrm>
          <a:custGeom>
            <a:avLst/>
            <a:gdLst/>
            <a:ahLst/>
            <a:cxnLst/>
            <a:rect l="l" t="t" r="r" b="b"/>
            <a:pathLst>
              <a:path w="1417588" h="1701105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55" b="-5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693028" y="4824412"/>
            <a:ext cx="3544044" cy="442912"/>
            <a:chOff x="0" y="0"/>
            <a:chExt cx="4725392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Inspect Elements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93028" y="5437435"/>
            <a:ext cx="7602736" cy="453629"/>
            <a:chOff x="0" y="0"/>
            <a:chExt cx="10136982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136982" cy="604838"/>
            </a:xfrm>
            <a:custGeom>
              <a:avLst/>
              <a:gdLst/>
              <a:ahLst/>
              <a:cxnLst/>
              <a:rect l="l" t="t" r="r" b="b"/>
              <a:pathLst>
                <a:path w="10136982" h="604838">
                  <a:moveTo>
                    <a:pt x="0" y="0"/>
                  </a:moveTo>
                  <a:lnTo>
                    <a:pt x="10136982" y="0"/>
                  </a:lnTo>
                  <a:lnTo>
                    <a:pt x="1013698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0136982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Right-click, choose "Inspect" or Ctrl + Shift + I </a:t>
              </a: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7850237" y="6242000"/>
            <a:ext cx="1417588" cy="1701105"/>
          </a:xfrm>
          <a:custGeom>
            <a:avLst/>
            <a:gdLst/>
            <a:ahLst/>
            <a:cxnLst/>
            <a:rect l="l" t="t" r="r" b="b"/>
            <a:pathLst>
              <a:path w="1417588" h="1701105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5" b="-55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9693028" y="6525517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Edit Live CSS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93028" y="7138541"/>
            <a:ext cx="7602736" cy="453629"/>
            <a:chOff x="0" y="0"/>
            <a:chExt cx="10136982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136982" cy="604838"/>
            </a:xfrm>
            <a:custGeom>
              <a:avLst/>
              <a:gdLst/>
              <a:ahLst/>
              <a:cxnLst/>
              <a:rect l="l" t="t" r="r" b="b"/>
              <a:pathLst>
                <a:path w="10136982" h="604838">
                  <a:moveTo>
                    <a:pt x="0" y="0"/>
                  </a:moveTo>
                  <a:lnTo>
                    <a:pt x="10136982" y="0"/>
                  </a:lnTo>
                  <a:lnTo>
                    <a:pt x="1013698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04775"/>
              <a:ext cx="10136982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Modify styles in real-time.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850237" y="1028701"/>
            <a:ext cx="8151763" cy="1582490"/>
            <a:chOff x="0" y="-928685"/>
            <a:chExt cx="10869017" cy="21099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125273" cy="1181298"/>
            </a:xfrm>
            <a:custGeom>
              <a:avLst/>
              <a:gdLst/>
              <a:ahLst/>
              <a:cxnLst/>
              <a:rect l="l" t="t" r="r" b="b"/>
              <a:pathLst>
                <a:path w="10125273" h="1181298">
                  <a:moveTo>
                    <a:pt x="0" y="0"/>
                  </a:moveTo>
                  <a:lnTo>
                    <a:pt x="10125273" y="0"/>
                  </a:lnTo>
                  <a:lnTo>
                    <a:pt x="10125273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928685"/>
              <a:ext cx="10869017" cy="210998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CSS Margin Properties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45475" y="3031629"/>
            <a:ext cx="9455051" cy="1662261"/>
            <a:chOff x="0" y="0"/>
            <a:chExt cx="12606735" cy="2216348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12594082" cy="2203577"/>
            </a:xfrm>
            <a:custGeom>
              <a:avLst/>
              <a:gdLst/>
              <a:ahLst/>
              <a:cxnLst/>
              <a:rect l="l" t="t" r="r" b="b"/>
              <a:pathLst>
                <a:path w="12594082" h="2203577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2434570" y="0"/>
                  </a:lnTo>
                  <a:cubicBezTo>
                    <a:pt x="12522708" y="0"/>
                    <a:pt x="12594082" y="71120"/>
                    <a:pt x="12594082" y="158750"/>
                  </a:cubicBezTo>
                  <a:lnTo>
                    <a:pt x="12594082" y="2044827"/>
                  </a:lnTo>
                  <a:cubicBezTo>
                    <a:pt x="12594082" y="2132457"/>
                    <a:pt x="12522708" y="2203577"/>
                    <a:pt x="12434570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2606782" cy="2216277"/>
            </a:xfrm>
            <a:custGeom>
              <a:avLst/>
              <a:gdLst/>
              <a:ahLst/>
              <a:cxnLst/>
              <a:rect l="l" t="t" r="r" b="b"/>
              <a:pathLst>
                <a:path w="12606782" h="2216277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2440920" y="0"/>
                  </a:lnTo>
                  <a:lnTo>
                    <a:pt x="12440920" y="6350"/>
                  </a:lnTo>
                  <a:lnTo>
                    <a:pt x="12440920" y="0"/>
                  </a:lnTo>
                  <a:cubicBezTo>
                    <a:pt x="12532487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2051177"/>
                  </a:lnTo>
                  <a:lnTo>
                    <a:pt x="12600432" y="2051177"/>
                  </a:lnTo>
                  <a:lnTo>
                    <a:pt x="12606782" y="2051177"/>
                  </a:lnTo>
                  <a:cubicBezTo>
                    <a:pt x="12606782" y="2142363"/>
                    <a:pt x="12532487" y="2216277"/>
                    <a:pt x="12440920" y="2216277"/>
                  </a:cubicBezTo>
                  <a:lnTo>
                    <a:pt x="12440920" y="2209927"/>
                  </a:lnTo>
                  <a:lnTo>
                    <a:pt x="12440920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2440920" y="2203577"/>
                  </a:lnTo>
                  <a:cubicBezTo>
                    <a:pt x="12525501" y="2203577"/>
                    <a:pt x="12594082" y="2135251"/>
                    <a:pt x="12594082" y="2051177"/>
                  </a:cubicBezTo>
                  <a:lnTo>
                    <a:pt x="12594082" y="165100"/>
                  </a:lnTo>
                  <a:cubicBezTo>
                    <a:pt x="12594082" y="80899"/>
                    <a:pt x="12525501" y="12700"/>
                    <a:pt x="12440920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3280" y="3329434"/>
            <a:ext cx="3544044" cy="442912"/>
            <a:chOff x="0" y="0"/>
            <a:chExt cx="4725392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Margin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113496" y="3743250"/>
            <a:ext cx="8889225" cy="652836"/>
            <a:chOff x="-39712" y="-265609"/>
            <a:chExt cx="11852300" cy="87044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812588" cy="604838"/>
            </a:xfrm>
            <a:custGeom>
              <a:avLst/>
              <a:gdLst/>
              <a:ahLst/>
              <a:cxnLst/>
              <a:rect l="l" t="t" r="r" b="b"/>
              <a:pathLst>
                <a:path w="11812588" h="604838">
                  <a:moveTo>
                    <a:pt x="0" y="0"/>
                  </a:moveTo>
                  <a:lnTo>
                    <a:pt x="11812588" y="0"/>
                  </a:lnTo>
                  <a:lnTo>
                    <a:pt x="118125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-39712" y="-265609"/>
              <a:ext cx="1181258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Outer spacing part outside the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border</a:t>
              </a:r>
            </a:p>
            <a:p>
              <a:pPr algn="l">
                <a:lnSpc>
                  <a:spcPts val="3562"/>
                </a:lnSpc>
              </a:pP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margin: 30px ;</a:t>
              </a: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845475" y="4903200"/>
            <a:ext cx="9455051" cy="1662261"/>
            <a:chOff x="0" y="0"/>
            <a:chExt cx="12606735" cy="2216348"/>
          </a:xfrm>
        </p:grpSpPr>
        <p:sp>
          <p:nvSpPr>
            <p:cNvPr id="20" name="Freeform 20"/>
            <p:cNvSpPr/>
            <p:nvPr/>
          </p:nvSpPr>
          <p:spPr>
            <a:xfrm>
              <a:off x="6350" y="6350"/>
              <a:ext cx="12594082" cy="2203577"/>
            </a:xfrm>
            <a:custGeom>
              <a:avLst/>
              <a:gdLst/>
              <a:ahLst/>
              <a:cxnLst/>
              <a:rect l="l" t="t" r="r" b="b"/>
              <a:pathLst>
                <a:path w="12594082" h="2203577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2434570" y="0"/>
                  </a:lnTo>
                  <a:cubicBezTo>
                    <a:pt x="12522708" y="0"/>
                    <a:pt x="12594082" y="71120"/>
                    <a:pt x="12594082" y="158750"/>
                  </a:cubicBezTo>
                  <a:lnTo>
                    <a:pt x="12594082" y="2044827"/>
                  </a:lnTo>
                  <a:cubicBezTo>
                    <a:pt x="12594082" y="2132457"/>
                    <a:pt x="12522708" y="2203577"/>
                    <a:pt x="12434570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2606782" cy="2216277"/>
            </a:xfrm>
            <a:custGeom>
              <a:avLst/>
              <a:gdLst/>
              <a:ahLst/>
              <a:cxnLst/>
              <a:rect l="l" t="t" r="r" b="b"/>
              <a:pathLst>
                <a:path w="12606782" h="2216277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2440920" y="0"/>
                  </a:lnTo>
                  <a:lnTo>
                    <a:pt x="12440920" y="6350"/>
                  </a:lnTo>
                  <a:lnTo>
                    <a:pt x="12440920" y="0"/>
                  </a:lnTo>
                  <a:cubicBezTo>
                    <a:pt x="12532487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2051177"/>
                  </a:lnTo>
                  <a:lnTo>
                    <a:pt x="12600432" y="2051177"/>
                  </a:lnTo>
                  <a:lnTo>
                    <a:pt x="12606782" y="2051177"/>
                  </a:lnTo>
                  <a:cubicBezTo>
                    <a:pt x="12606782" y="2142363"/>
                    <a:pt x="12532487" y="2216277"/>
                    <a:pt x="12440920" y="2216277"/>
                  </a:cubicBezTo>
                  <a:lnTo>
                    <a:pt x="12440920" y="2209927"/>
                  </a:lnTo>
                  <a:lnTo>
                    <a:pt x="12440920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2440920" y="2203577"/>
                  </a:lnTo>
                  <a:cubicBezTo>
                    <a:pt x="12525501" y="2203577"/>
                    <a:pt x="12594082" y="2135251"/>
                    <a:pt x="12594082" y="2051177"/>
                  </a:cubicBezTo>
                  <a:lnTo>
                    <a:pt x="12594082" y="165100"/>
                  </a:lnTo>
                  <a:cubicBezTo>
                    <a:pt x="12594082" y="80899"/>
                    <a:pt x="12525501" y="12700"/>
                    <a:pt x="12440920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143280" y="5144972"/>
            <a:ext cx="3544044" cy="471487"/>
            <a:chOff x="0" y="-38100"/>
            <a:chExt cx="4725392" cy="6286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Margin Inline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143280" y="5734331"/>
            <a:ext cx="8859441" cy="453629"/>
            <a:chOff x="0" y="0"/>
            <a:chExt cx="11812588" cy="6048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812588" cy="604838"/>
            </a:xfrm>
            <a:custGeom>
              <a:avLst/>
              <a:gdLst/>
              <a:ahLst/>
              <a:cxnLst/>
              <a:rect l="l" t="t" r="r" b="b"/>
              <a:pathLst>
                <a:path w="11812588" h="604838">
                  <a:moveTo>
                    <a:pt x="0" y="0"/>
                  </a:moveTo>
                  <a:lnTo>
                    <a:pt x="11812588" y="0"/>
                  </a:lnTo>
                  <a:lnTo>
                    <a:pt x="118125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04775"/>
              <a:ext cx="1181258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Horizontal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margin</a:t>
              </a:r>
            </a:p>
            <a:p>
              <a:pPr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margin-inline</a:t>
              </a: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: 20px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40px ;</a:t>
              </a: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845475" y="6904136"/>
            <a:ext cx="9455051" cy="1662261"/>
            <a:chOff x="0" y="0"/>
            <a:chExt cx="12606735" cy="2216348"/>
          </a:xfrm>
        </p:grpSpPr>
        <p:sp>
          <p:nvSpPr>
            <p:cNvPr id="29" name="Freeform 29"/>
            <p:cNvSpPr/>
            <p:nvPr/>
          </p:nvSpPr>
          <p:spPr>
            <a:xfrm>
              <a:off x="6350" y="6350"/>
              <a:ext cx="12594082" cy="2203577"/>
            </a:xfrm>
            <a:custGeom>
              <a:avLst/>
              <a:gdLst/>
              <a:ahLst/>
              <a:cxnLst/>
              <a:rect l="l" t="t" r="r" b="b"/>
              <a:pathLst>
                <a:path w="12594082" h="2203577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2434570" y="0"/>
                  </a:lnTo>
                  <a:cubicBezTo>
                    <a:pt x="12522708" y="0"/>
                    <a:pt x="12594082" y="71120"/>
                    <a:pt x="12594082" y="158750"/>
                  </a:cubicBezTo>
                  <a:lnTo>
                    <a:pt x="12594082" y="2044827"/>
                  </a:lnTo>
                  <a:cubicBezTo>
                    <a:pt x="12594082" y="2132457"/>
                    <a:pt x="12522708" y="2203577"/>
                    <a:pt x="12434570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12606782" cy="2216277"/>
            </a:xfrm>
            <a:custGeom>
              <a:avLst/>
              <a:gdLst/>
              <a:ahLst/>
              <a:cxnLst/>
              <a:rect l="l" t="t" r="r" b="b"/>
              <a:pathLst>
                <a:path w="12606782" h="2216277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2440920" y="0"/>
                  </a:lnTo>
                  <a:lnTo>
                    <a:pt x="12440920" y="6350"/>
                  </a:lnTo>
                  <a:lnTo>
                    <a:pt x="12440920" y="0"/>
                  </a:lnTo>
                  <a:cubicBezTo>
                    <a:pt x="12532487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2051177"/>
                  </a:lnTo>
                  <a:lnTo>
                    <a:pt x="12600432" y="2051177"/>
                  </a:lnTo>
                  <a:lnTo>
                    <a:pt x="12606782" y="2051177"/>
                  </a:lnTo>
                  <a:cubicBezTo>
                    <a:pt x="12606782" y="2142363"/>
                    <a:pt x="12532487" y="2216277"/>
                    <a:pt x="12440920" y="2216277"/>
                  </a:cubicBezTo>
                  <a:lnTo>
                    <a:pt x="12440920" y="2209927"/>
                  </a:lnTo>
                  <a:lnTo>
                    <a:pt x="12440920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2440920" y="2203577"/>
                  </a:lnTo>
                  <a:cubicBezTo>
                    <a:pt x="12525501" y="2203577"/>
                    <a:pt x="12594082" y="2135251"/>
                    <a:pt x="12594082" y="2051177"/>
                  </a:cubicBezTo>
                  <a:lnTo>
                    <a:pt x="12594082" y="165100"/>
                  </a:lnTo>
                  <a:cubicBezTo>
                    <a:pt x="12594082" y="80899"/>
                    <a:pt x="12525501" y="12700"/>
                    <a:pt x="12440920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8143280" y="7201941"/>
            <a:ext cx="3544044" cy="442912"/>
            <a:chOff x="0" y="0"/>
            <a:chExt cx="4725392" cy="5905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Centering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143280" y="7616773"/>
            <a:ext cx="8859441" cy="651821"/>
            <a:chOff x="0" y="-264256"/>
            <a:chExt cx="11812588" cy="86909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812588" cy="604838"/>
            </a:xfrm>
            <a:custGeom>
              <a:avLst/>
              <a:gdLst/>
              <a:ahLst/>
              <a:cxnLst/>
              <a:rect l="l" t="t" r="r" b="b"/>
              <a:pathLst>
                <a:path w="11812588" h="604838">
                  <a:moveTo>
                    <a:pt x="0" y="0"/>
                  </a:moveTo>
                  <a:lnTo>
                    <a:pt x="11812588" y="0"/>
                  </a:lnTo>
                  <a:lnTo>
                    <a:pt x="118125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64256"/>
              <a:ext cx="1181258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Use margin to center elements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>
                <a:lnSpc>
                  <a:spcPts val="3562"/>
                </a:lnSpc>
              </a:pPr>
              <a:r>
                <a:rPr lang="en-US" sz="24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margin: 0px ;</a:t>
              </a:r>
              <a:endParaRPr lang="en-US" sz="24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1" y="3634566"/>
            <a:ext cx="6350579" cy="399414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7315200" y="0"/>
            <a:ext cx="76200" cy="1028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104900" y="2757487"/>
            <a:ext cx="4648200" cy="4772025"/>
          </a:xfrm>
          <a:custGeom>
            <a:avLst/>
            <a:gdLst/>
            <a:ahLst/>
            <a:cxnLst/>
            <a:rect l="l" t="t" r="r" b="b"/>
            <a:pathLst>
              <a:path w="4648200" h="4772025">
                <a:moveTo>
                  <a:pt x="0" y="0"/>
                </a:moveTo>
                <a:lnTo>
                  <a:pt x="4648200" y="0"/>
                </a:lnTo>
                <a:lnTo>
                  <a:pt x="4648200" y="4772025"/>
                </a:lnTo>
                <a:lnTo>
                  <a:pt x="0" y="4772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50237" y="631864"/>
            <a:ext cx="9469041" cy="2277279"/>
            <a:chOff x="0" y="-673777"/>
            <a:chExt cx="12625388" cy="30363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31353" y="-673777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Understanding CSS Padding Properties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0776" y="2760909"/>
            <a:ext cx="9445526" cy="453629"/>
            <a:chOff x="0" y="0"/>
            <a:chExt cx="12594035" cy="6048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259403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In between the width and height of the border is 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Padding.</a:t>
              </a:r>
            </a:p>
            <a:p>
              <a:pPr algn="ctr">
                <a:lnSpc>
                  <a:spcPts val="3562"/>
                </a:lnSpc>
              </a:pP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padding: 10px ;</a:t>
              </a:r>
              <a:endParaRPr lang="en-US" sz="2187" dirty="0" smtClean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" name="Freeform 12" descr="preencoded.png"/>
          <p:cNvSpPr/>
          <p:nvPr/>
        </p:nvSpPr>
        <p:spPr>
          <a:xfrm>
            <a:off x="9432280" y="4106912"/>
            <a:ext cx="1558379" cy="1633686"/>
          </a:xfrm>
          <a:custGeom>
            <a:avLst/>
            <a:gdLst/>
            <a:ahLst/>
            <a:cxnLst/>
            <a:rect l="l" t="t" r="r" b="b"/>
            <a:pathLst>
              <a:path w="1558379" h="1633686">
                <a:moveTo>
                  <a:pt x="0" y="0"/>
                </a:moveTo>
                <a:lnTo>
                  <a:pt x="1558379" y="0"/>
                </a:lnTo>
                <a:lnTo>
                  <a:pt x="1558379" y="1633687"/>
                </a:lnTo>
                <a:lnTo>
                  <a:pt x="0" y="1633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" b="-21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012115" y="4876949"/>
            <a:ext cx="398710" cy="498276"/>
            <a:chOff x="0" y="0"/>
            <a:chExt cx="531613" cy="66436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1613" cy="664368"/>
            </a:xfrm>
            <a:custGeom>
              <a:avLst/>
              <a:gdLst/>
              <a:ahLst/>
              <a:cxnLst/>
              <a:rect l="l" t="t" r="r" b="b"/>
              <a:pathLst>
                <a:path w="531613" h="664368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33350"/>
              <a:ext cx="531613" cy="797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999"/>
                </a:lnSpc>
              </a:pPr>
              <a:r>
                <a:rPr lang="en-US" sz="3125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274177" y="4390430"/>
            <a:ext cx="2898725" cy="442912"/>
            <a:chOff x="0" y="0"/>
            <a:chExt cx="3864967" cy="5905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864967" cy="590550"/>
            </a:xfrm>
            <a:custGeom>
              <a:avLst/>
              <a:gdLst/>
              <a:ahLst/>
              <a:cxnLst/>
              <a:rect l="l" t="t" r="r" b="b"/>
              <a:pathLst>
                <a:path w="3864967" h="590550">
                  <a:moveTo>
                    <a:pt x="0" y="0"/>
                  </a:moveTo>
                  <a:lnTo>
                    <a:pt x="3864967" y="0"/>
                  </a:lnTo>
                  <a:lnTo>
                    <a:pt x="3864967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864967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Readability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274177" y="5003452"/>
            <a:ext cx="2898725" cy="453629"/>
            <a:chOff x="0" y="0"/>
            <a:chExt cx="3864967" cy="6048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864967" cy="604838"/>
            </a:xfrm>
            <a:custGeom>
              <a:avLst/>
              <a:gdLst/>
              <a:ahLst/>
              <a:cxnLst/>
              <a:rect l="l" t="t" r="r" b="b"/>
              <a:pathLst>
                <a:path w="3864967" h="604838">
                  <a:moveTo>
                    <a:pt x="0" y="0"/>
                  </a:moveTo>
                  <a:lnTo>
                    <a:pt x="3864967" y="0"/>
                  </a:lnTo>
                  <a:lnTo>
                    <a:pt x="3864967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3864967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Improves text spacing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061501" y="5756970"/>
            <a:ext cx="6163419" cy="19050"/>
            <a:chOff x="0" y="0"/>
            <a:chExt cx="8217892" cy="25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217916" cy="25400"/>
            </a:xfrm>
            <a:custGeom>
              <a:avLst/>
              <a:gdLst/>
              <a:ahLst/>
              <a:cxnLst/>
              <a:rect l="l" t="t" r="r" b="b"/>
              <a:pathLst>
                <a:path w="8217916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8205216" y="0"/>
                  </a:lnTo>
                  <a:cubicBezTo>
                    <a:pt x="8212201" y="0"/>
                    <a:pt x="8217916" y="5715"/>
                    <a:pt x="8217916" y="12700"/>
                  </a:cubicBezTo>
                  <a:cubicBezTo>
                    <a:pt x="8217916" y="19685"/>
                    <a:pt x="8212201" y="25400"/>
                    <a:pt x="8205216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sp>
        <p:nvSpPr>
          <p:cNvPr id="24" name="Freeform 24" descr="preencoded.png"/>
          <p:cNvSpPr/>
          <p:nvPr/>
        </p:nvSpPr>
        <p:spPr>
          <a:xfrm>
            <a:off x="8653016" y="5811441"/>
            <a:ext cx="3116907" cy="1633686"/>
          </a:xfrm>
          <a:custGeom>
            <a:avLst/>
            <a:gdLst/>
            <a:ahLst/>
            <a:cxnLst/>
            <a:rect l="l" t="t" r="r" b="b"/>
            <a:pathLst>
              <a:path w="3116907" h="1633686">
                <a:moveTo>
                  <a:pt x="0" y="0"/>
                </a:moveTo>
                <a:lnTo>
                  <a:pt x="3116908" y="0"/>
                </a:lnTo>
                <a:lnTo>
                  <a:pt x="3116908" y="1633687"/>
                </a:lnTo>
                <a:lnTo>
                  <a:pt x="0" y="1633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7" b="-177"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0011966" y="6379071"/>
            <a:ext cx="398710" cy="498276"/>
            <a:chOff x="0" y="0"/>
            <a:chExt cx="531613" cy="66436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1613" cy="664368"/>
            </a:xfrm>
            <a:custGeom>
              <a:avLst/>
              <a:gdLst/>
              <a:ahLst/>
              <a:cxnLst/>
              <a:rect l="l" t="t" r="r" b="b"/>
              <a:pathLst>
                <a:path w="531613" h="664368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33350"/>
              <a:ext cx="531613" cy="797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999"/>
                </a:lnSpc>
              </a:pPr>
              <a:r>
                <a:rPr lang="en-US" sz="3125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053441" y="6094959"/>
            <a:ext cx="3538240" cy="442912"/>
            <a:chOff x="0" y="0"/>
            <a:chExt cx="4717653" cy="5905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717654" cy="590550"/>
            </a:xfrm>
            <a:custGeom>
              <a:avLst/>
              <a:gdLst/>
              <a:ahLst/>
              <a:cxnLst/>
              <a:rect l="l" t="t" r="r" b="b"/>
              <a:pathLst>
                <a:path w="4717654" h="590550">
                  <a:moveTo>
                    <a:pt x="0" y="0"/>
                  </a:moveTo>
                  <a:lnTo>
                    <a:pt x="4717654" y="0"/>
                  </a:lnTo>
                  <a:lnTo>
                    <a:pt x="4717654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4717653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Visual Layout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053441" y="6707981"/>
            <a:ext cx="3538240" cy="453629"/>
            <a:chOff x="0" y="0"/>
            <a:chExt cx="4717653" cy="6048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717654" cy="604838"/>
            </a:xfrm>
            <a:custGeom>
              <a:avLst/>
              <a:gdLst/>
              <a:ahLst/>
              <a:cxnLst/>
              <a:rect l="l" t="t" r="r" b="b"/>
              <a:pathLst>
                <a:path w="4717654" h="604838">
                  <a:moveTo>
                    <a:pt x="0" y="0"/>
                  </a:moveTo>
                  <a:lnTo>
                    <a:pt x="4717654" y="0"/>
                  </a:lnTo>
                  <a:lnTo>
                    <a:pt x="471765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104775"/>
              <a:ext cx="4717653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Enhances element spacing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1840766" y="7461497"/>
            <a:ext cx="5384155" cy="19050"/>
            <a:chOff x="0" y="0"/>
            <a:chExt cx="7178873" cy="254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178929" cy="25400"/>
            </a:xfrm>
            <a:custGeom>
              <a:avLst/>
              <a:gdLst/>
              <a:ahLst/>
              <a:cxnLst/>
              <a:rect l="l" t="t" r="r" b="b"/>
              <a:pathLst>
                <a:path w="7178929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7166229" y="0"/>
                  </a:lnTo>
                  <a:cubicBezTo>
                    <a:pt x="7173214" y="0"/>
                    <a:pt x="7178929" y="5715"/>
                    <a:pt x="7178929" y="12700"/>
                  </a:cubicBezTo>
                  <a:cubicBezTo>
                    <a:pt x="7178929" y="19685"/>
                    <a:pt x="7173214" y="25400"/>
                    <a:pt x="7166229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sp>
        <p:nvSpPr>
          <p:cNvPr id="36" name="Freeform 36" descr="preencoded.png"/>
          <p:cNvSpPr/>
          <p:nvPr/>
        </p:nvSpPr>
        <p:spPr>
          <a:xfrm>
            <a:off x="7873752" y="7515969"/>
            <a:ext cx="4675435" cy="1633686"/>
          </a:xfrm>
          <a:custGeom>
            <a:avLst/>
            <a:gdLst/>
            <a:ahLst/>
            <a:cxnLst/>
            <a:rect l="l" t="t" r="r" b="b"/>
            <a:pathLst>
              <a:path w="4675435" h="1633686">
                <a:moveTo>
                  <a:pt x="0" y="0"/>
                </a:moveTo>
                <a:lnTo>
                  <a:pt x="4675436" y="0"/>
                </a:lnTo>
                <a:lnTo>
                  <a:pt x="4675436" y="1633686"/>
                </a:lnTo>
                <a:lnTo>
                  <a:pt x="0" y="16336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6" b="-126"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10011966" y="8083600"/>
            <a:ext cx="398710" cy="498276"/>
            <a:chOff x="0" y="0"/>
            <a:chExt cx="531613" cy="66436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31613" cy="664368"/>
            </a:xfrm>
            <a:custGeom>
              <a:avLst/>
              <a:gdLst/>
              <a:ahLst/>
              <a:cxnLst/>
              <a:rect l="l" t="t" r="r" b="b"/>
              <a:pathLst>
                <a:path w="531613" h="664368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133350"/>
              <a:ext cx="531613" cy="797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999"/>
                </a:lnSpc>
              </a:pPr>
              <a:r>
                <a:rPr lang="en-US" sz="3125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832705" y="7799486"/>
            <a:ext cx="3475881" cy="442912"/>
            <a:chOff x="0" y="0"/>
            <a:chExt cx="4634508" cy="5905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634508" cy="590550"/>
            </a:xfrm>
            <a:custGeom>
              <a:avLst/>
              <a:gdLst/>
              <a:ahLst/>
              <a:cxnLst/>
              <a:rect l="l" t="t" r="r" b="b"/>
              <a:pathLst>
                <a:path w="4634508" h="590550">
                  <a:moveTo>
                    <a:pt x="0" y="0"/>
                  </a:moveTo>
                  <a:lnTo>
                    <a:pt x="4634508" y="0"/>
                  </a:lnTo>
                  <a:lnTo>
                    <a:pt x="4634508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4634508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Inner Space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832705" y="8412510"/>
            <a:ext cx="3475881" cy="453629"/>
            <a:chOff x="0" y="0"/>
            <a:chExt cx="4634508" cy="60483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634508" cy="604838"/>
            </a:xfrm>
            <a:custGeom>
              <a:avLst/>
              <a:gdLst/>
              <a:ahLst/>
              <a:cxnLst/>
              <a:rect l="l" t="t" r="r" b="b"/>
              <a:pathLst>
                <a:path w="4634508" h="604838">
                  <a:moveTo>
                    <a:pt x="0" y="0"/>
                  </a:moveTo>
                  <a:lnTo>
                    <a:pt x="4634508" y="0"/>
                  </a:lnTo>
                  <a:lnTo>
                    <a:pt x="463450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104775"/>
              <a:ext cx="463450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Spacing within an element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2238" y="795189"/>
            <a:ext cx="11602491" cy="885974"/>
            <a:chOff x="0" y="0"/>
            <a:chExt cx="15469988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69989" cy="1181298"/>
            </a:xfrm>
            <a:custGeom>
              <a:avLst/>
              <a:gdLst/>
              <a:ahLst/>
              <a:cxnLst/>
              <a:rect l="l" t="t" r="r" b="b"/>
              <a:pathLst>
                <a:path w="15469989" h="1181298">
                  <a:moveTo>
                    <a:pt x="0" y="0"/>
                  </a:moveTo>
                  <a:lnTo>
                    <a:pt x="15469989" y="0"/>
                  </a:lnTo>
                  <a:lnTo>
                    <a:pt x="15469989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5469988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Styling with CSS Border Properties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11176" y="2106365"/>
            <a:ext cx="38100" cy="7385297"/>
            <a:chOff x="0" y="0"/>
            <a:chExt cx="50800" cy="98470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800" cy="9847072"/>
            </a:xfrm>
            <a:custGeom>
              <a:avLst/>
              <a:gdLst/>
              <a:ahLst/>
              <a:cxnLst/>
              <a:rect l="l" t="t" r="r" b="b"/>
              <a:pathLst>
                <a:path w="50800" h="9847072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9821672"/>
                  </a:lnTo>
                  <a:cubicBezTo>
                    <a:pt x="50800" y="9835642"/>
                    <a:pt x="39370" y="9847072"/>
                    <a:pt x="25400" y="9847072"/>
                  </a:cubicBezTo>
                  <a:cubicBezTo>
                    <a:pt x="11430" y="9847072"/>
                    <a:pt x="0" y="9835642"/>
                    <a:pt x="0" y="9821672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592015" y="2725191"/>
            <a:ext cx="850553" cy="38100"/>
            <a:chOff x="0" y="0"/>
            <a:chExt cx="1134070" cy="50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4110" cy="50800"/>
            </a:xfrm>
            <a:custGeom>
              <a:avLst/>
              <a:gdLst/>
              <a:ahLst/>
              <a:cxnLst/>
              <a:rect l="l" t="t" r="r" b="b"/>
              <a:pathLst>
                <a:path w="1134110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87475" y="2420541"/>
            <a:ext cx="647402" cy="647402"/>
            <a:chOff x="0" y="0"/>
            <a:chExt cx="863203" cy="86320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098575" y="2478435"/>
            <a:ext cx="425202" cy="531614"/>
            <a:chOff x="0" y="0"/>
            <a:chExt cx="566937" cy="70881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728764" y="2389882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Border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28764" y="3002905"/>
            <a:ext cx="14566999" cy="453629"/>
            <a:chOff x="0" y="0"/>
            <a:chExt cx="19422665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422666" cy="604838"/>
            </a:xfrm>
            <a:custGeom>
              <a:avLst/>
              <a:gdLst/>
              <a:ahLst/>
              <a:cxnLst/>
              <a:rect l="l" t="t" r="r" b="b"/>
              <a:pathLst>
                <a:path w="19422666" h="604838">
                  <a:moveTo>
                    <a:pt x="0" y="0"/>
                  </a:moveTo>
                  <a:lnTo>
                    <a:pt x="19422666" y="0"/>
                  </a:lnTo>
                  <a:lnTo>
                    <a:pt x="19422666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04775"/>
              <a:ext cx="1942266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Sets border properties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>
                <a:lnSpc>
                  <a:spcPts val="3562"/>
                </a:lnSpc>
              </a:pPr>
              <a:r>
                <a:rPr lang="en-US" sz="20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border: 20px ;</a:t>
              </a: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92015" y="4642396"/>
            <a:ext cx="850553" cy="38100"/>
            <a:chOff x="0" y="0"/>
            <a:chExt cx="1134070" cy="50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34110" cy="50800"/>
            </a:xfrm>
            <a:custGeom>
              <a:avLst/>
              <a:gdLst/>
              <a:ahLst/>
              <a:cxnLst/>
              <a:rect l="l" t="t" r="r" b="b"/>
              <a:pathLst>
                <a:path w="1134110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987475" y="4337745"/>
            <a:ext cx="647402" cy="647402"/>
            <a:chOff x="0" y="0"/>
            <a:chExt cx="863203" cy="86320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098575" y="4395639"/>
            <a:ext cx="425202" cy="531614"/>
            <a:chOff x="0" y="0"/>
            <a:chExt cx="566937" cy="70881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728764" y="4307086"/>
            <a:ext cx="3544044" cy="442912"/>
            <a:chOff x="0" y="0"/>
            <a:chExt cx="4725392" cy="59055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Border Width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733313" y="4924410"/>
            <a:ext cx="14566999" cy="453629"/>
            <a:chOff x="0" y="0"/>
            <a:chExt cx="19422665" cy="60483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9422666" cy="604838"/>
            </a:xfrm>
            <a:custGeom>
              <a:avLst/>
              <a:gdLst/>
              <a:ahLst/>
              <a:cxnLst/>
              <a:rect l="l" t="t" r="r" b="b"/>
              <a:pathLst>
                <a:path w="19422666" h="604838">
                  <a:moveTo>
                    <a:pt x="0" y="0"/>
                  </a:moveTo>
                  <a:lnTo>
                    <a:pt x="19422666" y="0"/>
                  </a:lnTo>
                  <a:lnTo>
                    <a:pt x="19422666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104775"/>
              <a:ext cx="1942266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Defines border thickness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>
                <a:lnSpc>
                  <a:spcPts val="3562"/>
                </a:lnSpc>
              </a:pPr>
              <a:r>
                <a:rPr lang="en-US" sz="20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border-width: 30px ;</a:t>
              </a:r>
              <a:endParaRPr lang="en-US" sz="2187" dirty="0" smtClean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3562"/>
                </a:lnSpc>
              </a:pP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592015" y="6559600"/>
            <a:ext cx="850553" cy="38100"/>
            <a:chOff x="0" y="0"/>
            <a:chExt cx="1134070" cy="50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34110" cy="50800"/>
            </a:xfrm>
            <a:custGeom>
              <a:avLst/>
              <a:gdLst/>
              <a:ahLst/>
              <a:cxnLst/>
              <a:rect l="l" t="t" r="r" b="b"/>
              <a:pathLst>
                <a:path w="1134110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987475" y="6254949"/>
            <a:ext cx="647402" cy="647402"/>
            <a:chOff x="0" y="0"/>
            <a:chExt cx="863203" cy="863203"/>
          </a:xfrm>
        </p:grpSpPr>
        <p:sp>
          <p:nvSpPr>
            <p:cNvPr id="41" name="Freeform 4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098575" y="6312842"/>
            <a:ext cx="425202" cy="531614"/>
            <a:chOff x="0" y="0"/>
            <a:chExt cx="566937" cy="70881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728764" y="6224290"/>
            <a:ext cx="3544044" cy="442912"/>
            <a:chOff x="0" y="0"/>
            <a:chExt cx="4725392" cy="59055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Border Style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2728764" y="6837312"/>
            <a:ext cx="14566999" cy="453629"/>
            <a:chOff x="0" y="0"/>
            <a:chExt cx="19422665" cy="60483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9422666" cy="604838"/>
            </a:xfrm>
            <a:custGeom>
              <a:avLst/>
              <a:gdLst/>
              <a:ahLst/>
              <a:cxnLst/>
              <a:rect l="l" t="t" r="r" b="b"/>
              <a:pathLst>
                <a:path w="19422666" h="604838">
                  <a:moveTo>
                    <a:pt x="0" y="0"/>
                  </a:moveTo>
                  <a:lnTo>
                    <a:pt x="19422666" y="0"/>
                  </a:lnTo>
                  <a:lnTo>
                    <a:pt x="19422666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104775"/>
              <a:ext cx="1942266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Specifies border style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>
                <a:lnSpc>
                  <a:spcPts val="3562"/>
                </a:lnSpc>
              </a:pPr>
              <a:r>
                <a:rPr lang="en-US" sz="20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border-style: solid ;</a:t>
              </a: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592015" y="8476804"/>
            <a:ext cx="850553" cy="38100"/>
            <a:chOff x="0" y="0"/>
            <a:chExt cx="1134070" cy="50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134110" cy="50800"/>
            </a:xfrm>
            <a:custGeom>
              <a:avLst/>
              <a:gdLst/>
              <a:ahLst/>
              <a:cxnLst/>
              <a:rect l="l" t="t" r="r" b="b"/>
              <a:pathLst>
                <a:path w="1134110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987475" y="8172152"/>
            <a:ext cx="647402" cy="647402"/>
            <a:chOff x="0" y="0"/>
            <a:chExt cx="863203" cy="863203"/>
          </a:xfrm>
        </p:grpSpPr>
        <p:sp>
          <p:nvSpPr>
            <p:cNvPr id="55" name="Freeform 55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2E3E9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8C9CF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1098575" y="8230046"/>
            <a:ext cx="425202" cy="531614"/>
            <a:chOff x="0" y="0"/>
            <a:chExt cx="566937" cy="708818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2728764" y="8141494"/>
            <a:ext cx="3544044" cy="442912"/>
            <a:chOff x="0" y="0"/>
            <a:chExt cx="4725392" cy="59055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5B5F71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Border Color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728764" y="8754516"/>
            <a:ext cx="14566999" cy="453629"/>
            <a:chOff x="0" y="0"/>
            <a:chExt cx="19422665" cy="604838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9422666" cy="604838"/>
            </a:xfrm>
            <a:custGeom>
              <a:avLst/>
              <a:gdLst/>
              <a:ahLst/>
              <a:cxnLst/>
              <a:rect l="l" t="t" r="r" b="b"/>
              <a:pathLst>
                <a:path w="19422666" h="604838">
                  <a:moveTo>
                    <a:pt x="0" y="0"/>
                  </a:moveTo>
                  <a:lnTo>
                    <a:pt x="19422666" y="0"/>
                  </a:lnTo>
                  <a:lnTo>
                    <a:pt x="19422666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104775"/>
              <a:ext cx="1942266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Sets border color</a:t>
              </a:r>
              <a:r>
                <a:rPr lang="en-US" sz="2187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>
                <a:lnSpc>
                  <a:spcPts val="3562"/>
                </a:lnSpc>
              </a:pPr>
              <a:r>
                <a:rPr lang="en-US" sz="2000" dirty="0" smtClean="0">
                  <a:solidFill>
                    <a:srgbClr val="5B5F71"/>
                  </a:solidFill>
                  <a:latin typeface="Arimo"/>
                  <a:ea typeface="Arimo"/>
                  <a:cs typeface="Arimo"/>
                  <a:sym typeface="Arimo"/>
                </a:rPr>
                <a:t>Example: border-color: black ;</a:t>
              </a: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820" y="2735121"/>
            <a:ext cx="6925031" cy="432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2990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67752" y="1730719"/>
            <a:ext cx="9056432" cy="2944161"/>
            <a:chOff x="-111627" y="-57150"/>
            <a:chExt cx="12075245" cy="3925548"/>
          </a:xfrm>
        </p:grpSpPr>
        <p:sp>
          <p:nvSpPr>
            <p:cNvPr id="8" name="Freeform 8"/>
            <p:cNvSpPr/>
            <p:nvPr/>
          </p:nvSpPr>
          <p:spPr>
            <a:xfrm>
              <a:off x="-111627" y="2687099"/>
              <a:ext cx="12075245" cy="1181299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r>
                <a:rPr lang="en-US" sz="2400" dirty="0" smtClean="0"/>
                <a:t>2) Typography  with CSS font properties: Typography in  CSS controls the appearance of the text using the font properties like font-family, font-size, font weight etc. </a:t>
              </a:r>
              <a:endParaRPr lang="en-US" sz="240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 smtClean="0">
                  <a:solidFill>
                    <a:srgbClr val="5054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</a:t>
              </a:r>
              <a:endParaRPr lang="en-US" sz="5562" b="1" dirty="0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" y="2841200"/>
            <a:ext cx="6781800" cy="1905375"/>
            <a:chOff x="0" y="-1949953"/>
            <a:chExt cx="4414775" cy="2540503"/>
          </a:xfrm>
        </p:grpSpPr>
        <p:sp>
          <p:nvSpPr>
            <p:cNvPr id="12" name="Freeform 12"/>
            <p:cNvSpPr/>
            <p:nvPr/>
          </p:nvSpPr>
          <p:spPr>
            <a:xfrm>
              <a:off x="227442" y="-1949953"/>
              <a:ext cx="4187333" cy="590550"/>
            </a:xfrm>
            <a:custGeom>
              <a:avLst/>
              <a:gdLst/>
              <a:ahLst/>
              <a:cxnLst/>
              <a:rect l="l" t="t" r="r" b="b"/>
              <a:pathLst>
                <a:path w="3819922" h="590550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pPr marL="457200" indent="-457200">
                <a:buAutoNum type="arabicParenR"/>
              </a:pPr>
              <a:r>
                <a:rPr lang="en-US" sz="2400" dirty="0" smtClean="0"/>
                <a:t>CSS color: Color in CSS are used to change the color of the text.</a:t>
              </a:r>
              <a:endParaRPr lang="en-US" sz="2400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81992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endParaRPr lang="en-US" sz="2750" b="1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282380" y="5233839"/>
            <a:ext cx="2865090" cy="442912"/>
            <a:chOff x="0" y="0"/>
            <a:chExt cx="3820120" cy="590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820120" cy="590550"/>
            </a:xfrm>
            <a:custGeom>
              <a:avLst/>
              <a:gdLst/>
              <a:ahLst/>
              <a:cxnLst/>
              <a:rect l="l" t="t" r="r" b="b"/>
              <a:pathLst>
                <a:path w="3820120" h="590550">
                  <a:moveTo>
                    <a:pt x="0" y="0"/>
                  </a:moveTo>
                  <a:lnTo>
                    <a:pt x="3820120" y="0"/>
                  </a:lnTo>
                  <a:lnTo>
                    <a:pt x="382012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820120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endParaRPr lang="en-US" sz="2750" b="1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04800" y="6501342"/>
            <a:ext cx="3611613" cy="885133"/>
            <a:chOff x="-9781688" y="1823529"/>
            <a:chExt cx="4815485" cy="1180179"/>
          </a:xfrm>
        </p:grpSpPr>
        <p:sp>
          <p:nvSpPr>
            <p:cNvPr id="20" name="Freeform 20"/>
            <p:cNvSpPr/>
            <p:nvPr/>
          </p:nvSpPr>
          <p:spPr>
            <a:xfrm>
              <a:off x="-9781688" y="1823529"/>
              <a:ext cx="3819922" cy="590550"/>
            </a:xfrm>
            <a:custGeom>
              <a:avLst/>
              <a:gdLst/>
              <a:ahLst/>
              <a:cxnLst/>
              <a:rect l="l" t="t" r="r" b="b"/>
              <a:pathLst>
                <a:path w="3819922" h="590550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-8786125" y="2375058"/>
              <a:ext cx="381992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endParaRPr lang="en-US" sz="2400" b="1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67752" y="5179674"/>
            <a:ext cx="9470012" cy="2176901"/>
            <a:chOff x="-32648" y="-1088021"/>
            <a:chExt cx="12626683" cy="2902534"/>
          </a:xfrm>
        </p:grpSpPr>
        <p:sp>
          <p:nvSpPr>
            <p:cNvPr id="23" name="Freeform 23"/>
            <p:cNvSpPr/>
            <p:nvPr/>
          </p:nvSpPr>
          <p:spPr>
            <a:xfrm>
              <a:off x="-32648" y="-1088021"/>
              <a:ext cx="12594035" cy="1814513"/>
            </a:xfrm>
            <a:custGeom>
              <a:avLst/>
              <a:gdLst/>
              <a:ahLst/>
              <a:cxnLst/>
              <a:rect l="l" t="t" r="r" b="b"/>
              <a:pathLst>
                <a:path w="12594035" h="1814513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r>
                <a:rPr lang="en-US" sz="2400" dirty="0" smtClean="0"/>
                <a:t>3) Debugging CSS with Browser </a:t>
              </a:r>
              <a:r>
                <a:rPr lang="en-US" sz="2400" dirty="0" err="1" smtClean="0"/>
                <a:t>Dev</a:t>
              </a:r>
              <a:r>
                <a:rPr lang="en-US" sz="2400" dirty="0" smtClean="0"/>
                <a:t> tool: Using the </a:t>
              </a:r>
              <a:r>
                <a:rPr lang="en-US" sz="2400" dirty="0" err="1" smtClean="0"/>
                <a:t>dev</a:t>
              </a:r>
              <a:r>
                <a:rPr lang="en-US" sz="2400" dirty="0" smtClean="0"/>
                <a:t> tool of the browser we can see the websites code and can edit the code in real time.  </a:t>
              </a:r>
              <a:endParaRPr lang="en-US" sz="2400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104775"/>
              <a:ext cx="12594035" cy="19192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endParaRPr lang="en-US" sz="2187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34260" y="6287477"/>
            <a:ext cx="9089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4) CSS Margin properties: Margin is used to create the space outside of </a:t>
            </a:r>
          </a:p>
          <a:p>
            <a:r>
              <a:rPr lang="en-US" sz="2400" dirty="0" smtClean="0"/>
              <a:t>element’s border.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34260" y="7143701"/>
            <a:ext cx="1030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5) Understand CSS using Padding properties: Padding in CSS adds space inside an </a:t>
            </a:r>
          </a:p>
          <a:p>
            <a:r>
              <a:rPr lang="en-US" sz="2400" dirty="0" smtClean="0"/>
              <a:t>element, between the content and the border making it look neat and readable.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963243" y="8213202"/>
            <a:ext cx="992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6) Styling with CSS Border Properties: Border properties allows to style the edge of an element, defining its width, style, color.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470</Words>
  <Application>Microsoft Office PowerPoint</Application>
  <PresentationFormat>Custom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Arimo Bold</vt:lpstr>
      <vt:lpstr>Arial</vt:lpstr>
      <vt:lpstr>Arimo Italics</vt:lpstr>
      <vt:lpstr>Calibri Light</vt:lpstr>
      <vt:lpstr>Headland One</vt:lpstr>
      <vt:lpstr>Arimo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WELCOME</cp:lastModifiedBy>
  <cp:revision>17</cp:revision>
  <dcterms:created xsi:type="dcterms:W3CDTF">2006-08-16T00:00:00Z</dcterms:created>
  <dcterms:modified xsi:type="dcterms:W3CDTF">2025-04-15T09:45:55Z</dcterms:modified>
  <dc:identifier>DAGkf8OvGTM</dc:identifier>
</cp:coreProperties>
</file>