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277" r:id="rId6"/>
    <p:sldId id="279" r:id="rId7"/>
    <p:sldId id="280" r:id="rId8"/>
    <p:sldId id="281" r:id="rId9"/>
    <p:sldId id="283" r:id="rId10"/>
    <p:sldId id="287" r:id="rId11"/>
    <p:sldId id="288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0" d="100"/>
          <a:sy n="70" d="100"/>
        </p:scale>
        <p:origin x="1166" y="44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\OneDrive\Desktop\Data%20Anlyst\Capstone%20project\Project\Mini%20Capstone%20Project\Maven_Movies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Analysis.xlsx]Rental Q1!PivotTable10</c:name>
    <c:fmtId val="4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Monthly Rental Trends</a:t>
            </a:r>
          </a:p>
        </c:rich>
      </c:tx>
      <c:layout>
        <c:manualLayout>
          <c:xMode val="edge"/>
          <c:yMode val="edge"/>
          <c:x val="0.40734636982109218"/>
          <c:y val="5.39956035113028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46589997627634E-2"/>
          <c:y val="0.18040310077519384"/>
          <c:w val="0.90807148747726474"/>
          <c:h val="0.61380894830006727"/>
        </c:manualLayout>
      </c:layout>
      <c:lineChart>
        <c:grouping val="standard"/>
        <c:varyColors val="0"/>
        <c:ser>
          <c:idx val="0"/>
          <c:order val="0"/>
          <c:tx>
            <c:strRef>
              <c:f>'Rental Q1'!$C$3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'Rental Q1'!$B$4:$B$7</c:f>
              <c:strCache>
                <c:ptCount val="4"/>
                <c:pt idx="0">
                  <c:v>2005-05</c:v>
                </c:pt>
                <c:pt idx="1">
                  <c:v>2005-06</c:v>
                </c:pt>
                <c:pt idx="2">
                  <c:v>2005-07</c:v>
                </c:pt>
                <c:pt idx="3">
                  <c:v>2005-08</c:v>
                </c:pt>
              </c:strCache>
            </c:strRef>
          </c:cat>
          <c:val>
            <c:numRef>
              <c:f>'Rental Q1'!$C$4:$C$7</c:f>
              <c:numCache>
                <c:formatCode>General</c:formatCode>
                <c:ptCount val="4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E5-4B33-84D8-6FD9426A73A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7182952"/>
        <c:axId val="467175112"/>
      </c:lineChart>
      <c:catAx>
        <c:axId val="46718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Month -Year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75112"/>
        <c:crosses val="autoZero"/>
        <c:auto val="1"/>
        <c:lblAlgn val="ctr"/>
        <c:lblOffset val="100"/>
        <c:noMultiLvlLbl val="0"/>
      </c:catAx>
      <c:valAx>
        <c:axId val="467175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Number Of Rentals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8295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tx1">
            <a:lumMod val="99000"/>
            <a:alpha val="0"/>
          </a:schemeClr>
        </a:gs>
        <a:gs pos="2000">
          <a:srgbClr val="393939">
            <a:alpha val="0"/>
          </a:srgbClr>
        </a:gs>
        <a:gs pos="98000">
          <a:schemeClr val="tx1">
            <a:alpha val="93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accent1">
          <a:alpha val="0"/>
        </a:schemeClr>
      </a:solidFill>
      <a:round/>
    </a:ln>
    <a:effectLst>
      <a:glow>
        <a:schemeClr val="accent1"/>
      </a:glow>
      <a:outerShdw blurRad="76200" dist="50800" dir="5400000" sx="1000" sy="1000" algn="ctr" rotWithShape="0">
        <a:srgbClr val="000000">
          <a:alpha val="67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Analysis.xlsx]Rental Q2!PivotTable5</c:name>
    <c:fmtId val="40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'Rental Q2'!$C$3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rgbClr val="FFFF00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'Rental Q2'!$B$4:$B$27</c:f>
              <c:strCache>
                <c:ptCount val="24"/>
                <c:pt idx="0">
                  <c:v>12:00 AM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</c:strCache>
            </c:strRef>
          </c:cat>
          <c:val>
            <c:numRef>
              <c:f>'Rental Q2'!$C$4:$C$27</c:f>
              <c:numCache>
                <c:formatCode>General</c:formatCode>
                <c:ptCount val="24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  <c:pt idx="8">
                  <c:v>696</c:v>
                </c:pt>
                <c:pt idx="9">
                  <c:v>652</c:v>
                </c:pt>
                <c:pt idx="10">
                  <c:v>673</c:v>
                </c:pt>
                <c:pt idx="11">
                  <c:v>663</c:v>
                </c:pt>
                <c:pt idx="12">
                  <c:v>632</c:v>
                </c:pt>
                <c:pt idx="13">
                  <c:v>645</c:v>
                </c:pt>
                <c:pt idx="14">
                  <c:v>653</c:v>
                </c:pt>
                <c:pt idx="15">
                  <c:v>887</c:v>
                </c:pt>
                <c:pt idx="16">
                  <c:v>664</c:v>
                </c:pt>
                <c:pt idx="17">
                  <c:v>634</c:v>
                </c:pt>
                <c:pt idx="18">
                  <c:v>688</c:v>
                </c:pt>
                <c:pt idx="19">
                  <c:v>676</c:v>
                </c:pt>
                <c:pt idx="20">
                  <c:v>658</c:v>
                </c:pt>
                <c:pt idx="21">
                  <c:v>671</c:v>
                </c:pt>
                <c:pt idx="22">
                  <c:v>610</c:v>
                </c:pt>
                <c:pt idx="23">
                  <c:v>642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A9-41C5-9C60-7F0695A4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473800272"/>
        <c:axId val="473801448"/>
      </c:barChart>
      <c:catAx>
        <c:axId val="473800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dirty="0">
                    <a:solidFill>
                      <a:schemeClr val="tx1"/>
                    </a:solidFill>
                  </a:rPr>
                  <a:t>Hour Of </a:t>
                </a:r>
                <a:r>
                  <a:rPr lang="en-IN" sz="1050" dirty="0" smtClean="0">
                    <a:solidFill>
                      <a:schemeClr val="tx1"/>
                    </a:solidFill>
                  </a:rPr>
                  <a:t>the Day                             </a:t>
                </a:r>
                <a:endParaRPr lang="en-IN" sz="105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801448"/>
        <c:crosses val="autoZero"/>
        <c:auto val="1"/>
        <c:lblAlgn val="ctr"/>
        <c:lblOffset val="100"/>
        <c:noMultiLvlLbl val="0"/>
      </c:catAx>
      <c:valAx>
        <c:axId val="473801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>
                    <a:solidFill>
                      <a:schemeClr val="tx1"/>
                    </a:solidFill>
                  </a:rPr>
                  <a:t>Number of Rentals</a:t>
                </a:r>
              </a:p>
            </c:rich>
          </c:tx>
          <c:layout>
            <c:manualLayout>
              <c:xMode val="edge"/>
              <c:yMode val="edge"/>
              <c:x val="0.38962622446760631"/>
              <c:y val="0.93235362487901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3000">
          <a:schemeClr val="tx1">
            <a:alpha val="0"/>
          </a:schemeClr>
        </a:gs>
        <a:gs pos="100000">
          <a:schemeClr val="tx1"/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accent1">
          <a:alpha val="1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Analysis.xlsx]FP Q1!PivotTable6</c:name>
    <c:fmtId val="43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'FP Q1'!$C$3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rgbClr val="FFFF00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'FP Q1'!$B$4:$B$13</c:f>
              <c:strCache>
                <c:ptCount val="10"/>
                <c:pt idx="0">
                  <c:v>BUCKET BROTHERHOOD</c:v>
                </c:pt>
                <c:pt idx="1">
                  <c:v>FORWARD TEMPLE</c:v>
                </c:pt>
                <c:pt idx="2">
                  <c:v>GRIT CLOCKWORK</c:v>
                </c:pt>
                <c:pt idx="3">
                  <c:v>HOBBIT ALIEN</c:v>
                </c:pt>
                <c:pt idx="4">
                  <c:v>JUGGLER HARDLY</c:v>
                </c:pt>
                <c:pt idx="5">
                  <c:v>RIDGEMONT SUBMARINE</c:v>
                </c:pt>
                <c:pt idx="6">
                  <c:v>ROBBERS JOON</c:v>
                </c:pt>
                <c:pt idx="7">
                  <c:v>ROCKETEER MOTHER</c:v>
                </c:pt>
                <c:pt idx="8">
                  <c:v>SCALAWAG DUCK</c:v>
                </c:pt>
                <c:pt idx="9">
                  <c:v>ZORRO ARK</c:v>
                </c:pt>
              </c:strCache>
            </c:strRef>
          </c:cat>
          <c:val>
            <c:numRef>
              <c:f>'FP Q1'!$C$4:$C$13</c:f>
              <c:numCache>
                <c:formatCode>General</c:formatCode>
                <c:ptCount val="10"/>
                <c:pt idx="0">
                  <c:v>34</c:v>
                </c:pt>
                <c:pt idx="1">
                  <c:v>32</c:v>
                </c:pt>
                <c:pt idx="2">
                  <c:v>32</c:v>
                </c:pt>
                <c:pt idx="3">
                  <c:v>31</c:v>
                </c:pt>
                <c:pt idx="4">
                  <c:v>32</c:v>
                </c:pt>
                <c:pt idx="5">
                  <c:v>32</c:v>
                </c:pt>
                <c:pt idx="6">
                  <c:v>31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EF-4F32-ACFA-C8AAE6EDDD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615345408"/>
        <c:axId val="615341880"/>
      </c:barChart>
      <c:catAx>
        <c:axId val="615345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chemeClr val="bg1"/>
                    </a:solidFill>
                  </a:rPr>
                  <a:t>Films Title</a:t>
                </a:r>
              </a:p>
            </c:rich>
          </c:tx>
          <c:layout>
            <c:manualLayout>
              <c:xMode val="edge"/>
              <c:yMode val="edge"/>
              <c:x val="2.6553470977729931E-2"/>
              <c:y val="0.52069408256245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41880"/>
        <c:crosses val="autoZero"/>
        <c:auto val="1"/>
        <c:lblAlgn val="ctr"/>
        <c:lblOffset val="100"/>
        <c:noMultiLvlLbl val="0"/>
      </c:catAx>
      <c:valAx>
        <c:axId val="615341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tx1"/>
                    </a:solidFill>
                  </a:rPr>
                  <a:t>No of rentals</a:t>
                </a:r>
              </a:p>
            </c:rich>
          </c:tx>
          <c:layout>
            <c:manualLayout>
              <c:xMode val="edge"/>
              <c:yMode val="edge"/>
              <c:x val="0.40657220476512834"/>
              <c:y val="0.947412810913987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4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63000">
          <a:srgbClr val="7D0002"/>
        </a:gs>
        <a:gs pos="0">
          <a:schemeClr val="tx1"/>
        </a:gs>
        <a:gs pos="100000">
          <a:schemeClr val="accent1">
            <a:shade val="100000"/>
            <a:satMod val="115000"/>
            <a:alpha val="0"/>
          </a:schemeClr>
        </a:gs>
      </a:gsLst>
      <a:lin ang="5400000" scaled="1"/>
      <a:tileRect/>
    </a:gra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Analysis.xlsx]FP Q2!PivotTable11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Film Category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'FP Q2'!$C$3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'FP Q2'!$B$4:$B$19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'FP Q2'!$C$4:$C$19</c:f>
              <c:numCache>
                <c:formatCode>General</c:formatCode>
                <c:ptCount val="16"/>
                <c:pt idx="0">
                  <c:v>1112</c:v>
                </c:pt>
                <c:pt idx="1">
                  <c:v>1166</c:v>
                </c:pt>
                <c:pt idx="2">
                  <c:v>945</c:v>
                </c:pt>
                <c:pt idx="3">
                  <c:v>939</c:v>
                </c:pt>
                <c:pt idx="4">
                  <c:v>941</c:v>
                </c:pt>
                <c:pt idx="5">
                  <c:v>1050</c:v>
                </c:pt>
                <c:pt idx="6">
                  <c:v>1060</c:v>
                </c:pt>
                <c:pt idx="7">
                  <c:v>1096</c:v>
                </c:pt>
                <c:pt idx="8">
                  <c:v>1033</c:v>
                </c:pt>
                <c:pt idx="9">
                  <c:v>969</c:v>
                </c:pt>
                <c:pt idx="10">
                  <c:v>846</c:v>
                </c:pt>
                <c:pt idx="11">
                  <c:v>830</c:v>
                </c:pt>
                <c:pt idx="12">
                  <c:v>940</c:v>
                </c:pt>
                <c:pt idx="13">
                  <c:v>1101</c:v>
                </c:pt>
                <c:pt idx="14">
                  <c:v>1179</c:v>
                </c:pt>
                <c:pt idx="15">
                  <c:v>837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11-4F68-8366-B21E68831B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9312"/>
        <c:axId val="473199704"/>
      </c:barChart>
      <c:catAx>
        <c:axId val="473199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Film Category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199704"/>
        <c:crosses val="autoZero"/>
        <c:auto val="1"/>
        <c:lblAlgn val="ctr"/>
        <c:lblOffset val="100"/>
        <c:noMultiLvlLbl val="0"/>
      </c:catAx>
      <c:valAx>
        <c:axId val="473199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Rentals</a:t>
                </a:r>
              </a:p>
            </c:rich>
          </c:tx>
          <c:layout>
            <c:manualLayout>
              <c:xMode val="edge"/>
              <c:yMode val="edge"/>
              <c:x val="0.39447112860892392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19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Analysis.xlsx]Rental Q1!PivotTable10</c:name>
    <c:fmtId val="8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Monthly Rental Trends</a:t>
            </a:r>
          </a:p>
        </c:rich>
      </c:tx>
      <c:layout>
        <c:manualLayout>
          <c:xMode val="edge"/>
          <c:yMode val="edge"/>
          <c:x val="0.25345974381407455"/>
          <c:y val="4.2311223924060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46589997627634E-2"/>
          <c:y val="0.18040310077519384"/>
          <c:w val="0.90807148747726474"/>
          <c:h val="0.61380894830006727"/>
        </c:manualLayout>
      </c:layout>
      <c:lineChart>
        <c:grouping val="standard"/>
        <c:varyColors val="0"/>
        <c:ser>
          <c:idx val="0"/>
          <c:order val="0"/>
          <c:tx>
            <c:strRef>
              <c:f>'Rental Q1'!$C$3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'Rental Q1'!$B$4:$B$7</c:f>
              <c:strCache>
                <c:ptCount val="4"/>
                <c:pt idx="0">
                  <c:v>2005-05</c:v>
                </c:pt>
                <c:pt idx="1">
                  <c:v>2005-06</c:v>
                </c:pt>
                <c:pt idx="2">
                  <c:v>2005-07</c:v>
                </c:pt>
                <c:pt idx="3">
                  <c:v>2005-08</c:v>
                </c:pt>
              </c:strCache>
            </c:strRef>
          </c:cat>
          <c:val>
            <c:numRef>
              <c:f>'Rental Q1'!$C$4:$C$7</c:f>
              <c:numCache>
                <c:formatCode>General</c:formatCode>
                <c:ptCount val="4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E5-4B33-84D8-6FD9426A73A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3370784"/>
        <c:axId val="723376272"/>
      </c:lineChart>
      <c:catAx>
        <c:axId val="72337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Month -Year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76272"/>
        <c:crosses val="autoZero"/>
        <c:auto val="1"/>
        <c:lblAlgn val="ctr"/>
        <c:lblOffset val="100"/>
        <c:noMultiLvlLbl val="0"/>
      </c:catAx>
      <c:valAx>
        <c:axId val="723376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Number Of Rentals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7078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tx1">
            <a:lumMod val="99000"/>
            <a:alpha val="0"/>
          </a:schemeClr>
        </a:gs>
        <a:gs pos="2000">
          <a:srgbClr val="393939">
            <a:alpha val="0"/>
          </a:srgbClr>
        </a:gs>
        <a:gs pos="98000">
          <a:schemeClr val="tx1">
            <a:alpha val="93000"/>
          </a:schemeClr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accent1">
          <a:alpha val="0"/>
        </a:schemeClr>
      </a:solidFill>
      <a:round/>
    </a:ln>
    <a:effectLst>
      <a:glow>
        <a:schemeClr val="accent1"/>
      </a:glow>
      <a:outerShdw blurRad="76200" dist="50800" dir="5400000" sx="1000" sy="1000" algn="ctr" rotWithShape="0">
        <a:srgbClr val="000000">
          <a:alpha val="67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Analysis.xlsx]Rental Q2!PivotTable5</c:name>
    <c:fmtId val="8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Peak Rental hours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'Rental Q2'!$C$3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'Rental Q2'!$B$4:$B$27</c:f>
              <c:strCache>
                <c:ptCount val="24"/>
                <c:pt idx="0">
                  <c:v>12:00 AM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</c:strCache>
            </c:strRef>
          </c:cat>
          <c:val>
            <c:numRef>
              <c:f>'Rental Q2'!$C$4:$C$27</c:f>
              <c:numCache>
                <c:formatCode>General</c:formatCode>
                <c:ptCount val="24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  <c:pt idx="8">
                  <c:v>696</c:v>
                </c:pt>
                <c:pt idx="9">
                  <c:v>652</c:v>
                </c:pt>
                <c:pt idx="10">
                  <c:v>673</c:v>
                </c:pt>
                <c:pt idx="11">
                  <c:v>663</c:v>
                </c:pt>
                <c:pt idx="12">
                  <c:v>632</c:v>
                </c:pt>
                <c:pt idx="13">
                  <c:v>645</c:v>
                </c:pt>
                <c:pt idx="14">
                  <c:v>653</c:v>
                </c:pt>
                <c:pt idx="15">
                  <c:v>887</c:v>
                </c:pt>
                <c:pt idx="16">
                  <c:v>664</c:v>
                </c:pt>
                <c:pt idx="17">
                  <c:v>634</c:v>
                </c:pt>
                <c:pt idx="18">
                  <c:v>688</c:v>
                </c:pt>
                <c:pt idx="19">
                  <c:v>676</c:v>
                </c:pt>
                <c:pt idx="20">
                  <c:v>658</c:v>
                </c:pt>
                <c:pt idx="21">
                  <c:v>671</c:v>
                </c:pt>
                <c:pt idx="22">
                  <c:v>610</c:v>
                </c:pt>
                <c:pt idx="23">
                  <c:v>642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A9-41C5-9C60-7F0695A4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723373528"/>
        <c:axId val="723371960"/>
      </c:barChart>
      <c:catAx>
        <c:axId val="723373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 Of the 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71960"/>
        <c:crosses val="autoZero"/>
        <c:auto val="1"/>
        <c:lblAlgn val="ctr"/>
        <c:lblOffset val="100"/>
        <c:noMultiLvlLbl val="0"/>
      </c:catAx>
      <c:valAx>
        <c:axId val="723371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Rentals</a:t>
                </a:r>
              </a:p>
            </c:rich>
          </c:tx>
          <c:layout>
            <c:manualLayout>
              <c:xMode val="edge"/>
              <c:yMode val="edge"/>
              <c:x val="0.38962622446760631"/>
              <c:y val="0.93235362487901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73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3000">
          <a:schemeClr val="tx1">
            <a:alpha val="0"/>
          </a:schemeClr>
        </a:gs>
        <a:gs pos="100000">
          <a:schemeClr val="tx1"/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accent1">
          <a:alpha val="1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Analysis.xlsx]FP Q1!PivotTable6</c:name>
    <c:fmtId val="6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 Films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'FP Q1'!$C$3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'FP Q1'!$B$4:$B$13</c:f>
              <c:strCache>
                <c:ptCount val="10"/>
                <c:pt idx="0">
                  <c:v>BUCKET BROTHERHOOD</c:v>
                </c:pt>
                <c:pt idx="1">
                  <c:v>FORWARD TEMPLE</c:v>
                </c:pt>
                <c:pt idx="2">
                  <c:v>GRIT CLOCKWORK</c:v>
                </c:pt>
                <c:pt idx="3">
                  <c:v>HOBBIT ALIEN</c:v>
                </c:pt>
                <c:pt idx="4">
                  <c:v>JUGGLER HARDLY</c:v>
                </c:pt>
                <c:pt idx="5">
                  <c:v>RIDGEMONT SUBMARINE</c:v>
                </c:pt>
                <c:pt idx="6">
                  <c:v>ROBBERS JOON</c:v>
                </c:pt>
                <c:pt idx="7">
                  <c:v>ROCKETEER MOTHER</c:v>
                </c:pt>
                <c:pt idx="8">
                  <c:v>SCALAWAG DUCK</c:v>
                </c:pt>
                <c:pt idx="9">
                  <c:v>ZORRO ARK</c:v>
                </c:pt>
              </c:strCache>
            </c:strRef>
          </c:cat>
          <c:val>
            <c:numRef>
              <c:f>'FP Q1'!$C$4:$C$13</c:f>
              <c:numCache>
                <c:formatCode>General</c:formatCode>
                <c:ptCount val="10"/>
                <c:pt idx="0">
                  <c:v>34</c:v>
                </c:pt>
                <c:pt idx="1">
                  <c:v>32</c:v>
                </c:pt>
                <c:pt idx="2">
                  <c:v>32</c:v>
                </c:pt>
                <c:pt idx="3">
                  <c:v>31</c:v>
                </c:pt>
                <c:pt idx="4">
                  <c:v>32</c:v>
                </c:pt>
                <c:pt idx="5">
                  <c:v>32</c:v>
                </c:pt>
                <c:pt idx="6">
                  <c:v>31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EF-4F32-ACFA-C8AAE6EDDD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723369608"/>
        <c:axId val="723373920"/>
      </c:barChart>
      <c:catAx>
        <c:axId val="723369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Films Title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73920"/>
        <c:crosses val="autoZero"/>
        <c:auto val="1"/>
        <c:lblAlgn val="ctr"/>
        <c:lblOffset val="100"/>
        <c:noMultiLvlLbl val="0"/>
      </c:catAx>
      <c:valAx>
        <c:axId val="72337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rentals</a:t>
                </a:r>
              </a:p>
            </c:rich>
          </c:tx>
          <c:layout>
            <c:manualLayout>
              <c:xMode val="edge"/>
              <c:yMode val="edge"/>
              <c:x val="0.44033967629046367"/>
              <c:y val="0.88895815106445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6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tx1"/>
        </a:gs>
        <a:gs pos="97000">
          <a:schemeClr val="accent1">
            <a:shade val="100000"/>
            <a:satMod val="115000"/>
            <a:alpha val="0"/>
          </a:schemeClr>
        </a:gs>
      </a:gsLst>
      <a:lin ang="5400000" scaled="1"/>
      <a:tileRect/>
    </a:gra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[Maven_Movies Analysis.xlsx]FP Q2!PivotTable11</c:name>
    <c:fmtId val="5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cap="none" baseline="0"/>
              <a:t>Top-Rented Film Categories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'FP Q2'!$C$3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'FP Q2'!$B$4:$B$19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'FP Q2'!$C$4:$C$19</c:f>
              <c:numCache>
                <c:formatCode>General</c:formatCode>
                <c:ptCount val="16"/>
                <c:pt idx="0">
                  <c:v>1112</c:v>
                </c:pt>
                <c:pt idx="1">
                  <c:v>1166</c:v>
                </c:pt>
                <c:pt idx="2">
                  <c:v>945</c:v>
                </c:pt>
                <c:pt idx="3">
                  <c:v>939</c:v>
                </c:pt>
                <c:pt idx="4">
                  <c:v>941</c:v>
                </c:pt>
                <c:pt idx="5">
                  <c:v>1050</c:v>
                </c:pt>
                <c:pt idx="6">
                  <c:v>1060</c:v>
                </c:pt>
                <c:pt idx="7">
                  <c:v>1096</c:v>
                </c:pt>
                <c:pt idx="8">
                  <c:v>1033</c:v>
                </c:pt>
                <c:pt idx="9">
                  <c:v>969</c:v>
                </c:pt>
                <c:pt idx="10">
                  <c:v>846</c:v>
                </c:pt>
                <c:pt idx="11">
                  <c:v>830</c:v>
                </c:pt>
                <c:pt idx="12">
                  <c:v>940</c:v>
                </c:pt>
                <c:pt idx="13">
                  <c:v>1101</c:v>
                </c:pt>
                <c:pt idx="14">
                  <c:v>1179</c:v>
                </c:pt>
                <c:pt idx="15">
                  <c:v>837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11-4F68-8366-B21E68831B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723366472"/>
        <c:axId val="723366864"/>
      </c:barChart>
      <c:catAx>
        <c:axId val="723366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Film Category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66864"/>
        <c:crosses val="autoZero"/>
        <c:auto val="1"/>
        <c:lblAlgn val="ctr"/>
        <c:lblOffset val="100"/>
        <c:noMultiLvlLbl val="0"/>
      </c:catAx>
      <c:valAx>
        <c:axId val="723366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Rentals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9447112860892392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6647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100000">
          <a:schemeClr val="accent1">
            <a:shade val="30000"/>
            <a:satMod val="115000"/>
            <a:alpha val="0"/>
          </a:schemeClr>
        </a:gs>
        <a:gs pos="0">
          <a:schemeClr val="tx1"/>
        </a:gs>
      </a:gsLst>
      <a:lin ang="5400000" scaled="1"/>
      <a:tileRect/>
    </a:gradFill>
    <a:ln w="9525" cap="flat" cmpd="sng" algn="ctr">
      <a:solidFill>
        <a:schemeClr val="accent1">
          <a:alpha val="51000"/>
        </a:schemeClr>
      </a:solidFill>
      <a:round/>
    </a:ln>
    <a:effectLst>
      <a:outerShdw blurRad="50800" dist="50800" dir="5400000" algn="ctr" rotWithShape="0">
        <a:srgbClr val="000000">
          <a:alpha val="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5.xml"/><Relationship Id="rId7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🔥 [78+] Filmmaking Wallpapers | WallpaperSaf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731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257" y="413656"/>
            <a:ext cx="10755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Maven Movies: Rental Trends &amp; Film Popularity Analysis </a:t>
            </a:r>
          </a:p>
        </p:txBody>
      </p:sp>
      <p:pic>
        <p:nvPicPr>
          <p:cNvPr id="7" name="Picture 2" descr="Movie-Maven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71" y="4495800"/>
            <a:ext cx="2646272" cy="1997271"/>
          </a:xfrm>
          <a:prstGeom prst="rect">
            <a:avLst/>
          </a:prstGeom>
          <a:ln>
            <a:noFill/>
          </a:ln>
          <a:effectLst>
            <a:outerShdw blurRad="190500" sx="1000" sy="1000" algn="tl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Objectives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4326" y="910696"/>
            <a:ext cx="112743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 smtClean="0">
                <a:solidFill>
                  <a:schemeClr val="accent3"/>
                </a:solidFill>
                <a:latin typeface="Arial, sans-serif"/>
              </a:rPr>
              <a:t>Objective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200" dirty="0" smtClean="0">
                <a:solidFill>
                  <a:srgbClr val="002246"/>
                </a:solidFill>
                <a:latin typeface="Arial, sans-serif"/>
              </a:rPr>
              <a:t> </a:t>
            </a:r>
            <a:r>
              <a:rPr lang="en-US" sz="1200" dirty="0">
                <a:solidFill>
                  <a:srgbClr val="002246"/>
                </a:solidFill>
                <a:latin typeface="Arial, sans-serif"/>
              </a:rPr>
              <a:t>To analyze rental trends, identify popular films, and assess store </a:t>
            </a:r>
            <a:r>
              <a:rPr lang="en-US" sz="1200" dirty="0" smtClean="0">
                <a:solidFill>
                  <a:srgbClr val="002246"/>
                </a:solidFill>
                <a:latin typeface="Arial, sans-serif"/>
              </a:rPr>
              <a:t>performance.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200" b="1" dirty="0" smtClean="0">
                <a:solidFill>
                  <a:srgbClr val="002246"/>
                </a:solidFill>
                <a:latin typeface="Arial, sans-serif"/>
              </a:rPr>
              <a:t>Tasks</a:t>
            </a:r>
            <a:r>
              <a:rPr lang="en-US" sz="1200" b="1" dirty="0">
                <a:solidFill>
                  <a:srgbClr val="002246"/>
                </a:solidFill>
                <a:latin typeface="Arial, sans-serif"/>
              </a:rPr>
              <a:t>:</a:t>
            </a:r>
            <a:r>
              <a:rPr lang="en-US" sz="1200" dirty="0">
                <a:solidFill>
                  <a:srgbClr val="002246"/>
                </a:solidFill>
                <a:latin typeface="Arial, sans-serif"/>
              </a:rPr>
              <a:t> 1. </a:t>
            </a:r>
            <a:r>
              <a:rPr lang="en-US" sz="1200" b="1" dirty="0">
                <a:solidFill>
                  <a:srgbClr val="002246"/>
                </a:solidFill>
                <a:latin typeface="Arial, sans-serif"/>
              </a:rPr>
              <a:t>Rental Trends:</a:t>
            </a:r>
            <a:r>
              <a:rPr lang="en-US" sz="1200" dirty="0">
                <a:solidFill>
                  <a:srgbClr val="002246"/>
                </a:solidFill>
                <a:latin typeface="Arial, sans-serif"/>
              </a:rPr>
              <a:t> </a:t>
            </a:r>
            <a:endParaRPr lang="en-US" sz="1200" dirty="0">
              <a:solidFill>
                <a:srgbClr val="002246"/>
              </a:solidFill>
              <a:latin typeface="SofiaPro"/>
            </a:endParaRPr>
          </a:p>
          <a:p>
            <a:pPr marL="4572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Analyze the monthly rental trends over the available data period.</a:t>
            </a:r>
          </a:p>
          <a:p>
            <a:pPr marL="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Determine the peak rental hours in a day based on rental transactions.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2246"/>
                </a:solidFill>
                <a:latin typeface="Arial, sans-serif"/>
              </a:rPr>
              <a:t>2. </a:t>
            </a:r>
            <a:r>
              <a:rPr lang="en-US" sz="1200" b="1" dirty="0">
                <a:solidFill>
                  <a:srgbClr val="002246"/>
                </a:solidFill>
                <a:latin typeface="Arial, sans-serif"/>
              </a:rPr>
              <a:t>Film Popularity: </a:t>
            </a:r>
            <a:endParaRPr lang="en-US" sz="1200" dirty="0">
              <a:solidFill>
                <a:srgbClr val="002246"/>
              </a:solidFill>
              <a:latin typeface="SofiaPro"/>
            </a:endParaRPr>
          </a:p>
          <a:p>
            <a:pPr marL="4572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Identify the top 10 most rented films.</a:t>
            </a:r>
          </a:p>
          <a:p>
            <a:pPr marL="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Determine which film categories have the highest number of rentals.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2246"/>
                </a:solidFill>
                <a:latin typeface="Arial, sans-serif"/>
              </a:rPr>
              <a:t>3. </a:t>
            </a:r>
            <a:r>
              <a:rPr lang="en-US" sz="1200" b="1" dirty="0">
                <a:solidFill>
                  <a:srgbClr val="002246"/>
                </a:solidFill>
                <a:latin typeface="Arial, sans-serif"/>
              </a:rPr>
              <a:t>Store Performance:</a:t>
            </a:r>
            <a:r>
              <a:rPr lang="en-US" sz="1200" dirty="0">
                <a:solidFill>
                  <a:srgbClr val="002246"/>
                </a:solidFill>
                <a:latin typeface="Arial, sans-serif"/>
              </a:rPr>
              <a:t> </a:t>
            </a:r>
            <a:endParaRPr lang="en-US" sz="1200" dirty="0">
              <a:solidFill>
                <a:srgbClr val="002246"/>
              </a:solidFill>
              <a:latin typeface="SofiaPro"/>
            </a:endParaRPr>
          </a:p>
          <a:p>
            <a:pPr marL="4572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Identify which store generates the highest rental revenue.</a:t>
            </a:r>
          </a:p>
          <a:p>
            <a:pPr marL="4572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Determine the distribution of rentals by staff members to assess performance.</a:t>
            </a:r>
          </a:p>
        </p:txBody>
      </p:sp>
      <p:sp>
        <p:nvSpPr>
          <p:cNvPr id="6" name="AutoShape 4" descr="Movie Camera PNG Transparent Imag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4" name="Picture 6" descr="Vintage Camera Png Download - Transparent Background Movie Camera Png, Png  Download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51" y="990601"/>
            <a:ext cx="3973549" cy="4953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hotographic Film Photography Movie Camera, PNG, 1024x1024px, Photographic  Film, Black And White, Cinema, Cinematography, Clapperboard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52" y="1530922"/>
            <a:ext cx="1857375" cy="18573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Monthly Rental Trends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16ABC0-EF46-4159-B4CF-45B14EA929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1E755E2-4A99-478A-BBEF-ACE16BEB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A5BCF2A9-3074-4CFF-8BE2-7BE67073D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435065"/>
              </p:ext>
            </p:extLst>
          </p:nvPr>
        </p:nvGraphicFramePr>
        <p:xfrm>
          <a:off x="767751" y="776378"/>
          <a:ext cx="10481095" cy="326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46340" y="4037161"/>
            <a:ext cx="3991154" cy="2424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Summary: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rentals increased steadily from May to </a:t>
            </a:r>
            <a:endParaRPr lang="en-IN" sz="1200" kern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 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2005, peaking in July before </a:t>
            </a:r>
            <a:r>
              <a:rPr lang="en-IN" sz="1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slightly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decreasing in August.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2005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1156 rentals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2005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2311 rentals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 2005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6709 rentals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2005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5686 rentals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6225" y="4037161"/>
            <a:ext cx="3752490" cy="247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en-IN" sz="1400" kern="1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u="sng" kern="1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Trend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There was a significant increase in rentals from May to July, indicating a possible seasonal demand or effective marketing strategies during these months.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 Month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July had the highest number of rentals, suggesting it could be the most profitable month. The slight drop in August still shows strong performance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39100" y="4037161"/>
            <a:ext cx="3964555" cy="21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IN" sz="1400" kern="1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Marketing in Quarter2 - Quarter3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Increase promotional activities and inventory in Q2 and Q3, particularly from May to August, to capitalize on peak rental periods.</a:t>
            </a:r>
          </a:p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July for Special Events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Investigate if specific promotions, releases, or external factors contributed to the July spike and replicate successful strategies.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88985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 Rental Hours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37DCCFEC-F818-452E-9CD2-663BFEEE0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193102"/>
              </p:ext>
            </p:extLst>
          </p:nvPr>
        </p:nvGraphicFramePr>
        <p:xfrm>
          <a:off x="3588588" y="855297"/>
          <a:ext cx="4347714" cy="5897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996909"/>
            <a:ext cx="3433313" cy="36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Summary</a:t>
            </a:r>
            <a:r>
              <a:rPr lang="en-IN" sz="1400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 rental times are dispersed throughout the day, with the highest number of rentals occurring at 3:00 PM (887 rentals).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Peak Times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3:00 PM: 887 rentals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8:00 AM: 696 rentals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12:00 AM: 694 rentals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6:00 PM: 688 rentals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3:00 AM: 684 rentals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0023" y="855297"/>
            <a:ext cx="3677728" cy="214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Afternoon Peak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3:00 PM appears to be the most popular rental time, possibly due to customers renting after work or college.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Evening and Late Night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Rentals are also high during late-night hours (12:00 AM, 3:00 AM) and evening times (6:00 PM, 7:00 PM).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3347" y="3260723"/>
            <a:ext cx="3260785" cy="339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IN" sz="1400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Staffing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 adequate staffing during peak rental hours, especially in the late afternoon and evening.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Promotions During Peak Times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Run promotions or special offers during busy times of the day to boost the number of rentals.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Late-Night Specials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Consider offering late-night specials or extending store hours to capitalize on the high demand during these times.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remium Photo | Modern 3D Flat Cartoon Clock on White Background Time  Management Business Efficiency Symbol 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0" y="1191749"/>
            <a:ext cx="2817015" cy="15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66058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Popular Films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Category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20770" y="522898"/>
            <a:ext cx="2818142" cy="895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8463772" y="531853"/>
            <a:ext cx="3391798" cy="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Chart 15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D28B64DC-6A74-4DB1-AC45-F0E49575E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536987"/>
              </p:ext>
            </p:extLst>
          </p:nvPr>
        </p:nvGraphicFramePr>
        <p:xfrm>
          <a:off x="120770" y="746919"/>
          <a:ext cx="4304522" cy="5947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Picture 2" descr="Free Movie Stickers, + 588 stickers (SVG, PNG) | Flat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3834871"/>
            <a:ext cx="1454150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6" name="Chart 15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DE4275CF-C70C-41D4-AF67-B037A333B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486898"/>
              </p:ext>
            </p:extLst>
          </p:nvPr>
        </p:nvGraphicFramePr>
        <p:xfrm>
          <a:off x="4802187" y="759008"/>
          <a:ext cx="6509380" cy="3489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4518025" y="4832695"/>
            <a:ext cx="3952875" cy="154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en-IN" sz="1600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Diverse Interests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Customers have diverse tastes, with strong interest in Sports, Animation, and Action genres.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Performers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Films like "BUCKET BROTHERHOOD" and "ROCKETEER MOTHER" should be prominently featured due to their high rental counts</a:t>
            </a:r>
            <a:r>
              <a:rPr lang="en-IN" sz="1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40870" y="4727046"/>
            <a:ext cx="3314700" cy="1746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IN" sz="1600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Popular Genres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 that inventory is well-stocked with titles from popular genres, particularly Sports and Animation.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High-Rentals</a:t>
            </a: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Promote top-rented films in-store and online to attract more customers.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671380" y="522898"/>
            <a:ext cx="33967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Staff Performance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28600" y="522898"/>
            <a:ext cx="31337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2,462 Video Rental Images, Stock Photos, 3D objects, &amp; Vector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1"/>
          <a:stretch/>
        </p:blipFill>
        <p:spPr bwMode="auto">
          <a:xfrm>
            <a:off x="8239125" y="910696"/>
            <a:ext cx="3714750" cy="244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2,462 Video Rental Images, Stock Photos, 3D objects, &amp; Vectors | 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6"/>
          <a:stretch/>
        </p:blipFill>
        <p:spPr bwMode="auto">
          <a:xfrm>
            <a:off x="228600" y="929746"/>
            <a:ext cx="2476500" cy="24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95674" y="1109267"/>
            <a:ext cx="4152901" cy="164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Summary</a:t>
            </a:r>
            <a:r>
              <a:rPr lang="en-IN" sz="1400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2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generated a total revenue of $33,881.94.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Performing Staff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Hillyer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8,040 rentals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 Stephens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8,004 rentals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572252"/>
            <a:ext cx="11315700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en-IN" sz="1400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Store Performance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Store 2 is performing well, with considerable revenue.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Staff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Both Mike Hillyer and Jon Stephens have high rental counts, indicating strong performance and customer engagement.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956195"/>
            <a:ext cx="11420474" cy="104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Incentivize Top Performers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Consider offering bonuses or other incentives to top-performing staff like Mike and Jon.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Replicate Best Practices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makes Store 2 successful and replicate those strategies in other locations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658225" y="522898"/>
            <a:ext cx="3533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955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Recommendations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9525" y="522898"/>
            <a:ext cx="35433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8225" y="910696"/>
            <a:ext cx="1173480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Promotions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Focus on Q2-Q3 for promotions, leveraging the peak rental periods.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Optimization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Adjust staffing based on peak hours and reward top performers.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Prioritize stocking and promoting popular genres and films to maximize rentals.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Entertainment Stickers - Free cinema Stick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685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743450" y="2682875"/>
            <a:ext cx="4562475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</a:rPr>
              <a:t>Tech Stack </a:t>
            </a:r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</a:rPr>
              <a:t>Used: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for data extraction and manipulation to generate the necessary datasets.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Employed to reorganize and summarize data for detailed analysis.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Utilized for data visualization, pivot table creation, and presentation formatting. 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F3132AFB-4636-4D89-217C-290D4587F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892" cy="6858000"/>
          </a:xfrm>
          <a:prstGeom prst="rect">
            <a:avLst/>
          </a:prstGeom>
          <a:noFill/>
        </p:spPr>
      </p:pic>
      <p:graphicFrame>
        <p:nvGraphicFramePr>
          <p:cNvPr id="4" name="Chart 3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A5BCF2A9-3074-4CFF-8BE2-7BE67073D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351474"/>
              </p:ext>
            </p:extLst>
          </p:nvPr>
        </p:nvGraphicFramePr>
        <p:xfrm>
          <a:off x="1273936" y="1341438"/>
          <a:ext cx="7554152" cy="206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37DCCFEC-F818-452E-9CD2-663BFEEE0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43126"/>
              </p:ext>
            </p:extLst>
          </p:nvPr>
        </p:nvGraphicFramePr>
        <p:xfrm>
          <a:off x="8880321" y="1336675"/>
          <a:ext cx="2789392" cy="48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D28B64DC-6A74-4DB1-AC45-F0E49575E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65426"/>
              </p:ext>
            </p:extLst>
          </p:nvPr>
        </p:nvGraphicFramePr>
        <p:xfrm>
          <a:off x="5511370" y="3467100"/>
          <a:ext cx="3310368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DE4275CF-C70C-41D4-AF67-B037A333B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728203"/>
              </p:ext>
            </p:extLst>
          </p:nvPr>
        </p:nvGraphicFramePr>
        <p:xfrm>
          <a:off x="1265338" y="3479800"/>
          <a:ext cx="4181375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AC149AD8-878F-8397-580E-2C77A3940F20}"/>
              </a:ext>
            </a:extLst>
          </p:cNvPr>
          <p:cNvSpPr/>
          <p:nvPr/>
        </p:nvSpPr>
        <p:spPr>
          <a:xfrm>
            <a:off x="2578454" y="412750"/>
            <a:ext cx="7570433" cy="635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3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>
                <a:solidFill>
                  <a:sysClr val="windowText" lastClr="000000"/>
                </a:solidFill>
              </a:rPr>
              <a:t>MavenMovies: Rental Trends &amp; Film Popularity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E51B31BC-7EF8-486D-B396-AC51D4386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23" y="465138"/>
            <a:ext cx="465351" cy="47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596A1793-2B23-328A-3106-4A19D243D4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03" y="463550"/>
            <a:ext cx="510122" cy="533400"/>
          </a:xfrm>
          <a:prstGeom prst="rect">
            <a:avLst/>
          </a:prstGeom>
          <a:gradFill>
            <a:gsLst>
              <a:gs pos="1000">
                <a:schemeClr val="tx1">
                  <a:alpha val="0"/>
                </a:schemeClr>
              </a:gs>
              <a:gs pos="75000">
                <a:schemeClr val="accent1">
                  <a:shade val="100000"/>
                  <a:satMod val="115000"/>
                  <a:alpha val="0"/>
                </a:schemeClr>
              </a:gs>
            </a:gsLst>
            <a:lin ang="2700000" scaled="1"/>
          </a:gradFill>
        </p:spPr>
      </p:pic>
    </p:spTree>
    <p:extLst>
      <p:ext uri="{BB962C8B-B14F-4D97-AF65-F5344CB8AC3E}">
        <p14:creationId xmlns:p14="http://schemas.microsoft.com/office/powerpoint/2010/main" val="12711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2060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4845168"/>
            <a:chOff x="4325258" y="1229517"/>
            <a:chExt cx="3541486" cy="4845168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3467321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5" y="434955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7" name="Picture 2" descr="Movie-Maven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08" y="2751126"/>
            <a:ext cx="2619375" cy="183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mium Photo | 3d render of vintage cinema on red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899"/>
            <a:ext cx="12192000" cy="6855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017" y="898765"/>
            <a:ext cx="36851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your time and attention. I appreciate the opportunity to share my project insights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6" descr="Movie Rental png images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Movie Rental png images | PNGEgg"/>
          <p:cNvSpPr>
            <a:spLocks noChangeAspect="1" noChangeArrowheads="1"/>
          </p:cNvSpPr>
          <p:nvPr/>
        </p:nvSpPr>
        <p:spPr bwMode="auto">
          <a:xfrm>
            <a:off x="307975" y="7937"/>
            <a:ext cx="4368106" cy="43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860</Words>
  <Application>Microsoft Office PowerPoint</Application>
  <PresentationFormat>Widescreen</PresentationFormat>
  <Paragraphs>113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Arial, sans-serif</vt:lpstr>
      <vt:lpstr>Calibri</vt:lpstr>
      <vt:lpstr>Century Gothic</vt:lpstr>
      <vt:lpstr>Courier New</vt:lpstr>
      <vt:lpstr>Segoe UI Light</vt:lpstr>
      <vt:lpstr>SofiaPro</vt:lpstr>
      <vt:lpstr>Symbol</vt:lpstr>
      <vt:lpstr>Times New Roman</vt:lpstr>
      <vt:lpstr>Office Theme</vt:lpstr>
      <vt:lpstr>PowerPoint Presentation</vt:lpstr>
      <vt:lpstr>Project analysis slide 3</vt:lpstr>
      <vt:lpstr>Project analysis slide 5</vt:lpstr>
      <vt:lpstr>Project analysis slide 6</vt:lpstr>
      <vt:lpstr>Project analysis slide 7</vt:lpstr>
      <vt:lpstr>Project analysis slide 8</vt:lpstr>
      <vt:lpstr>Project analysis slide 11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2024-08-30T09:34:52Z</dcterms:created>
  <dcterms:modified xsi:type="dcterms:W3CDTF">2024-08-30T11:46:05Z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