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ddeb4d10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ddeb4d1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ddeb4d10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ddeb4d10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ddeb4d1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ddeb4d1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ddeb4d10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ddeb4d10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ddeb4d1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ddeb4d1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ddeb4d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ddeb4d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ddeb4d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ddeb4d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ddeb4d1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ddeb4d1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ddeb4d10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ddeb4d10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ddeb4d1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ddeb4d1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ddeb4d10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ddeb4d10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ddeb4d10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ddeb4d10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8100"/>
            <a:ext cx="8520600" cy="1916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rPr b="1" lang="en" sz="1500">
                <a:solidFill>
                  <a:srgbClr val="5E9F36"/>
                </a:solidFill>
                <a:latin typeface="Georgia"/>
                <a:ea typeface="Georgia"/>
                <a:cs typeface="Georgia"/>
                <a:sym typeface="Georgia"/>
              </a:rPr>
              <a:t>                                               </a:t>
            </a:r>
            <a:r>
              <a:rPr lang="en"/>
              <a:t>Presentation on</a:t>
            </a:r>
            <a:r>
              <a:rPr b="1" lang="en" sz="1500">
                <a:solidFill>
                  <a:srgbClr val="5E9F36"/>
                </a:solidFill>
                <a:latin typeface="Georgia"/>
                <a:ea typeface="Georgia"/>
                <a:cs typeface="Georgia"/>
                <a:sym typeface="Georgia"/>
              </a:rPr>
              <a:t>  </a:t>
            </a:r>
            <a:endParaRPr b="1" sz="1500">
              <a:solidFill>
                <a:srgbClr val="5E9F36"/>
              </a:solidFill>
              <a:latin typeface="Georgia"/>
              <a:ea typeface="Georgia"/>
              <a:cs typeface="Georgia"/>
              <a:sym typeface="Georgia"/>
            </a:endParaRPr>
          </a:p>
          <a:p>
            <a:pPr indent="0" lvl="0" marL="0" rtl="0" algn="l">
              <a:lnSpc>
                <a:spcPct val="115000"/>
              </a:lnSpc>
              <a:spcBef>
                <a:spcPts val="500"/>
              </a:spcBef>
              <a:spcAft>
                <a:spcPts val="0"/>
              </a:spcAft>
              <a:buClr>
                <a:schemeClr val="dk1"/>
              </a:buClr>
              <a:buSzPct val="73333"/>
              <a:buFont typeface="Arial"/>
              <a:buNone/>
            </a:pPr>
            <a:r>
              <a:rPr b="1" lang="en" sz="1500">
                <a:solidFill>
                  <a:srgbClr val="5E9F36"/>
                </a:solidFill>
                <a:latin typeface="Georgia"/>
                <a:ea typeface="Georgia"/>
                <a:cs typeface="Georgia"/>
                <a:sym typeface="Georgia"/>
              </a:rPr>
              <a:t>                                                            </a:t>
            </a:r>
            <a:r>
              <a:rPr b="1" lang="en" sz="2600">
                <a:solidFill>
                  <a:srgbClr val="5E9F36"/>
                </a:solidFill>
                <a:latin typeface="Georgia"/>
                <a:ea typeface="Georgia"/>
                <a:cs typeface="Georgia"/>
                <a:sym typeface="Georgia"/>
              </a:rPr>
              <a:t> THE PROJECT</a:t>
            </a:r>
            <a:endParaRPr b="1" sz="2600">
              <a:solidFill>
                <a:srgbClr val="5E9F36"/>
              </a:solidFill>
              <a:latin typeface="Georgia"/>
              <a:ea typeface="Georgia"/>
              <a:cs typeface="Georgia"/>
              <a:sym typeface="Georgia"/>
            </a:endParaRPr>
          </a:p>
          <a:p>
            <a:pPr indent="0" lvl="0" marL="0" rtl="0" algn="ctr">
              <a:lnSpc>
                <a:spcPct val="115000"/>
              </a:lnSpc>
              <a:spcBef>
                <a:spcPts val="500"/>
              </a:spcBef>
              <a:spcAft>
                <a:spcPts val="0"/>
              </a:spcAft>
              <a:buNone/>
            </a:pPr>
            <a:r>
              <a:rPr b="1" lang="en" sz="1650">
                <a:solidFill>
                  <a:srgbClr val="FB0007"/>
                </a:solidFill>
                <a:latin typeface="Georgia"/>
                <a:ea typeface="Georgia"/>
                <a:cs typeface="Georgia"/>
                <a:sym typeface="Georgia"/>
              </a:rPr>
              <a:t>DATA  ANALYSIS OF CUSTOMER RETENTION  IN ECOMMERCE SECTOR</a:t>
            </a:r>
            <a:endParaRPr/>
          </a:p>
        </p:txBody>
      </p:sp>
      <p:sp>
        <p:nvSpPr>
          <p:cNvPr id="55" name="Google Shape;55;p13"/>
          <p:cNvSpPr txBox="1"/>
          <p:nvPr>
            <p:ph idx="1" type="subTitle"/>
          </p:nvPr>
        </p:nvSpPr>
        <p:spPr>
          <a:xfrm>
            <a:off x="311700" y="2330825"/>
            <a:ext cx="8520600" cy="247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Presented by Pratyush Raj</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Fliprobo Sme- Md. Kashif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400"/>
              <a:t>Myntra.com</a:t>
            </a:r>
            <a:endParaRPr b="1" sz="2400"/>
          </a:p>
          <a:p>
            <a:pPr indent="0" lvl="0" marL="0" rtl="0" algn="l">
              <a:spcBef>
                <a:spcPts val="1900"/>
              </a:spcBef>
              <a:spcAft>
                <a:spcPts val="0"/>
              </a:spcAft>
              <a:buNone/>
            </a:pPr>
            <a:r>
              <a:t/>
            </a:r>
            <a:endParaRPr b="1" sz="1050"/>
          </a:p>
        </p:txBody>
      </p:sp>
      <p:sp>
        <p:nvSpPr>
          <p:cNvPr id="110" name="Google Shape;110;p22"/>
          <p:cNvSpPr txBox="1"/>
          <p:nvPr>
            <p:ph idx="1" type="body"/>
          </p:nvPr>
        </p:nvSpPr>
        <p:spPr>
          <a:xfrm>
            <a:off x="311700" y="11188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53658"/>
              <a:buFont typeface="Arial"/>
              <a:buNone/>
            </a:pPr>
            <a:r>
              <a:rPr lang="en" sz="2050">
                <a:solidFill>
                  <a:schemeClr val="dk1"/>
                </a:solidFill>
              </a:rPr>
              <a:t>Areas for further improvement:</a:t>
            </a:r>
            <a:endParaRPr sz="2050">
              <a:solidFill>
                <a:schemeClr val="dk1"/>
              </a:solidFill>
            </a:endParaRPr>
          </a:p>
          <a:p>
            <a:pPr indent="-327025" lvl="0" marL="457200" rtl="0" algn="l">
              <a:spcBef>
                <a:spcPts val="1200"/>
              </a:spcBef>
              <a:spcAft>
                <a:spcPts val="0"/>
              </a:spcAft>
              <a:buClr>
                <a:schemeClr val="dk1"/>
              </a:buClr>
              <a:buSzPct val="100000"/>
              <a:buChar char="●"/>
            </a:pPr>
            <a:r>
              <a:rPr lang="en" sz="2000">
                <a:solidFill>
                  <a:schemeClr val="dk1"/>
                </a:solidFill>
              </a:rPr>
              <a:t>During  promotions,	try to give a disturbance free  experience to customers.</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Try to give the price early during promotions.</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Reduce the delivery time of the products during promotions.  Strong Area according to feedback by customer:</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Convenient to use and also a good website.</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Availability of several payment options.</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Faster products delivery.</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Complete information of products available.</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Reliable website or app, perceived trustworthiness.</a:t>
            </a:r>
            <a:endParaRPr sz="2000">
              <a:solidFill>
                <a:schemeClr val="dk1"/>
              </a:solidFill>
            </a:endParaRPr>
          </a:p>
          <a:p>
            <a:pPr indent="-327025" lvl="0" marL="457200" rtl="0" algn="l">
              <a:spcBef>
                <a:spcPts val="0"/>
              </a:spcBef>
              <a:spcAft>
                <a:spcPts val="0"/>
              </a:spcAft>
              <a:buClr>
                <a:schemeClr val="dk1"/>
              </a:buClr>
              <a:buSzPct val="100000"/>
              <a:buChar char="●"/>
            </a:pPr>
            <a:r>
              <a:rPr lang="en" sz="2000">
                <a:solidFill>
                  <a:schemeClr val="dk1"/>
                </a:solidFill>
              </a:rPr>
              <a:t>Wild variety of product to offer</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266875" y="752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900"/>
              </a:spcAft>
              <a:buNone/>
            </a:pPr>
            <a:r>
              <a:rPr b="1" lang="en" sz="2400"/>
              <a:t>Paytm.com</a:t>
            </a:r>
            <a:endParaRPr sz="2400"/>
          </a:p>
        </p:txBody>
      </p:sp>
      <p:sp>
        <p:nvSpPr>
          <p:cNvPr id="116" name="Google Shape;116;p23"/>
          <p:cNvSpPr txBox="1"/>
          <p:nvPr>
            <p:ph idx="1" type="body"/>
          </p:nvPr>
        </p:nvSpPr>
        <p:spPr>
          <a:xfrm>
            <a:off x="311700" y="1152475"/>
            <a:ext cx="8520600" cy="3867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rPr>
              <a:t>Areas for further improvement:</a:t>
            </a:r>
            <a:endParaRPr sz="1400">
              <a:solidFill>
                <a:schemeClr val="dk1"/>
              </a:solidFill>
            </a:endParaRPr>
          </a:p>
          <a:p>
            <a:pPr indent="-317500" lvl="0" marL="457200" rtl="0" algn="l">
              <a:spcBef>
                <a:spcPts val="1900"/>
              </a:spcBef>
              <a:spcAft>
                <a:spcPts val="0"/>
              </a:spcAft>
              <a:buClr>
                <a:schemeClr val="dk1"/>
              </a:buClr>
              <a:buSzPts val="1400"/>
              <a:buChar char="●"/>
            </a:pPr>
            <a:r>
              <a:rPr lang="en" sz="1400">
                <a:solidFill>
                  <a:schemeClr val="dk1"/>
                </a:solidFill>
              </a:rPr>
              <a:t>Reduce the delivery time of the products during promotions.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Try to give the price early during promotion.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During  promotions,	try to give a disturbance free shopping  experience to customers.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Late declaration of price and discounts.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Frequent disturbance is occurring while moving from one page to  another.</a:t>
            </a:r>
            <a:endParaRPr sz="1400">
              <a:solidFill>
                <a:schemeClr val="dk1"/>
              </a:solidFill>
            </a:endParaRPr>
          </a:p>
          <a:p>
            <a:pPr indent="0" lvl="0" marL="0" rtl="0" algn="l">
              <a:spcBef>
                <a:spcPts val="1900"/>
              </a:spcBef>
              <a:spcAft>
                <a:spcPts val="0"/>
              </a:spcAft>
              <a:buClr>
                <a:schemeClr val="dk1"/>
              </a:buClr>
              <a:buSzPts val="1100"/>
              <a:buFont typeface="Arial"/>
              <a:buNone/>
            </a:pPr>
            <a:r>
              <a:rPr lang="en" sz="1400">
                <a:solidFill>
                  <a:schemeClr val="dk1"/>
                </a:solidFill>
              </a:rPr>
              <a:t>Strong Area according to feedback by customer:</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Convenient to use and a good website.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Quickness to complete a purchase.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About 64% of the customers feel that either web or app is reliable.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Around 20% of the customers believe that Paytm has a wild  variety of products on offer.</a:t>
            </a:r>
            <a:endParaRPr sz="1400">
              <a:solidFill>
                <a:schemeClr val="dk1"/>
              </a:solidFill>
            </a:endParaRPr>
          </a:p>
          <a:p>
            <a:pPr indent="0" lvl="0" marL="457200" rtl="0" algn="l">
              <a:spcBef>
                <a:spcPts val="19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89650"/>
            <a:ext cx="8520600" cy="52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E56725"/>
                </a:solidFill>
              </a:rPr>
              <a:t>Conclusion: </a:t>
            </a:r>
            <a:r>
              <a:rPr b="1" lang="en" sz="2400"/>
              <a:t>Key Findings and Conclusions of the Study</a:t>
            </a:r>
            <a:endParaRPr b="1" sz="2400"/>
          </a:p>
          <a:p>
            <a:pPr indent="0" lvl="0" marL="0" rtl="0" algn="l">
              <a:spcBef>
                <a:spcPts val="800"/>
              </a:spcBef>
              <a:spcAft>
                <a:spcPts val="0"/>
              </a:spcAft>
              <a:buNone/>
            </a:pPr>
            <a:r>
              <a:t/>
            </a:r>
            <a:endParaRPr/>
          </a:p>
        </p:txBody>
      </p:sp>
      <p:sp>
        <p:nvSpPr>
          <p:cNvPr id="122" name="Google Shape;122;p24"/>
          <p:cNvSpPr txBox="1"/>
          <p:nvPr>
            <p:ph idx="1" type="body"/>
          </p:nvPr>
        </p:nvSpPr>
        <p:spPr>
          <a:xfrm>
            <a:off x="311700" y="616450"/>
            <a:ext cx="8520600" cy="4650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Clr>
                <a:schemeClr val="dk1"/>
              </a:buClr>
              <a:buSzPts val="1100"/>
              <a:buChar char="■"/>
            </a:pPr>
            <a:r>
              <a:rPr lang="en" sz="1100">
                <a:solidFill>
                  <a:schemeClr val="dk1"/>
                </a:solidFill>
              </a:rPr>
              <a:t>it is strong recommendation to companies that </a:t>
            </a:r>
            <a:r>
              <a:rPr lang="en" sz="1100" u="sng">
                <a:solidFill>
                  <a:schemeClr val="dk1"/>
                </a:solidFill>
              </a:rPr>
              <a:t>Do not spend more </a:t>
            </a:r>
            <a:r>
              <a:rPr lang="en" sz="1100">
                <a:solidFill>
                  <a:schemeClr val="dk1"/>
                </a:solidFill>
              </a:rPr>
              <a:t> </a:t>
            </a:r>
            <a:r>
              <a:rPr lang="en" sz="1100" u="sng">
                <a:solidFill>
                  <a:schemeClr val="dk1"/>
                </a:solidFill>
              </a:rPr>
              <a:t>money over social media marketing &amp; Display Adverts in their </a:t>
            </a:r>
            <a:r>
              <a:rPr lang="en" sz="1100">
                <a:solidFill>
                  <a:schemeClr val="dk1"/>
                </a:solidFill>
              </a:rPr>
              <a:t> </a:t>
            </a:r>
            <a:r>
              <a:rPr lang="en" sz="1100" u="sng">
                <a:solidFill>
                  <a:schemeClr val="dk1"/>
                </a:solidFill>
              </a:rPr>
              <a:t>Digital Marketing</a:t>
            </a:r>
            <a:r>
              <a:rPr lang="en" sz="1100">
                <a:solidFill>
                  <a:schemeClr val="dk1"/>
                </a:solidFill>
              </a:rPr>
              <a:t> campaign instead of that focus on </a:t>
            </a:r>
            <a:r>
              <a:rPr lang="en" sz="1100" u="sng">
                <a:solidFill>
                  <a:schemeClr val="dk1"/>
                </a:solidFill>
              </a:rPr>
              <a:t>Search engine </a:t>
            </a:r>
            <a:r>
              <a:rPr lang="en" sz="1100">
                <a:solidFill>
                  <a:schemeClr val="dk1"/>
                </a:solidFill>
              </a:rPr>
              <a:t> </a:t>
            </a:r>
            <a:r>
              <a:rPr lang="en" sz="1100" u="sng">
                <a:solidFill>
                  <a:schemeClr val="dk1"/>
                </a:solidFill>
              </a:rPr>
              <a:t>Optimization &amp; Email Marketing </a:t>
            </a:r>
            <a:r>
              <a:rPr lang="en" sz="1100">
                <a:solidFill>
                  <a:schemeClr val="dk1"/>
                </a:solidFill>
              </a:rPr>
              <a:t>which will likely to be more  effective to earlier.</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Complete description product on website or app is essential from  making purchase decision.</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For both gender tendency of shopping is less for age greater than  51 years old.</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Most of them agrees that the functioning of app efficiently is also a</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major factor which helps in enhance user experience while doing  online shopping.</a:t>
            </a:r>
            <a:endParaRPr sz="1100">
              <a:solidFill>
                <a:schemeClr val="dk1"/>
              </a:solidFill>
            </a:endParaRPr>
          </a:p>
          <a:p>
            <a:pPr indent="-298450" lvl="0" marL="457200" rtl="0" algn="just">
              <a:spcBef>
                <a:spcPts val="1200"/>
              </a:spcBef>
              <a:spcAft>
                <a:spcPts val="0"/>
              </a:spcAft>
              <a:buClr>
                <a:schemeClr val="dk1"/>
              </a:buClr>
              <a:buSzPts val="1100"/>
              <a:buChar char="■"/>
            </a:pPr>
            <a:r>
              <a:rPr lang="en" sz="1100">
                <a:solidFill>
                  <a:schemeClr val="dk1"/>
                </a:solidFill>
              </a:rPr>
              <a:t>Around 50% customers abandon cart due to better alternative offer</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which is obvious reason. Another most common reason is promo  code not applicable on particular product.</a:t>
            </a:r>
            <a:endParaRPr sz="1100">
              <a:solidFill>
                <a:schemeClr val="dk1"/>
              </a:solidFill>
            </a:endParaRPr>
          </a:p>
          <a:p>
            <a:pPr indent="-298450" lvl="0" marL="457200" rtl="0" algn="just">
              <a:spcBef>
                <a:spcPts val="1200"/>
              </a:spcBef>
              <a:spcAft>
                <a:spcPts val="0"/>
              </a:spcAft>
              <a:buClr>
                <a:schemeClr val="dk1"/>
              </a:buClr>
              <a:buSzPts val="1100"/>
              <a:buChar char="■"/>
            </a:pPr>
            <a:r>
              <a:rPr lang="en" sz="1100" u="sng">
                <a:solidFill>
                  <a:schemeClr val="dk1"/>
                </a:solidFill>
              </a:rPr>
              <a:t>Paytm and Snapdeal has poor customer services</a:t>
            </a:r>
            <a:r>
              <a:rPr lang="en" sz="1100">
                <a:solidFill>
                  <a:schemeClr val="dk1"/>
                </a:solidFill>
              </a:rPr>
              <a:t> and there is lot  of scope for further improvement.</a:t>
            </a:r>
            <a:endParaRPr sz="1100">
              <a:solidFill>
                <a:schemeClr val="dk1"/>
              </a:solidFill>
            </a:endParaRPr>
          </a:p>
          <a:p>
            <a:pPr indent="-298450" lvl="0" marL="457200" rtl="0" algn="just">
              <a:spcBef>
                <a:spcPts val="0"/>
              </a:spcBef>
              <a:spcAft>
                <a:spcPts val="0"/>
              </a:spcAft>
              <a:buClr>
                <a:schemeClr val="dk1"/>
              </a:buClr>
              <a:buSzPts val="1100"/>
              <a:buChar char="■"/>
            </a:pPr>
            <a:r>
              <a:rPr lang="en" sz="1100" u="sng">
                <a:solidFill>
                  <a:schemeClr val="dk1"/>
                </a:solidFill>
              </a:rPr>
              <a:t>Amazon and Flipkart are standing best out in the market</a:t>
            </a:r>
            <a:r>
              <a:rPr lang="en" sz="1100">
                <a:solidFill>
                  <a:schemeClr val="dk1"/>
                </a:solidFill>
              </a:rPr>
              <a:t> competent</a:t>
            </a:r>
            <a:endParaRPr sz="1100">
              <a:solidFill>
                <a:schemeClr val="dk1"/>
              </a:solidFill>
            </a:endParaRPr>
          </a:p>
          <a:p>
            <a:pPr indent="0" lvl="0" marL="0" rtl="0" algn="just">
              <a:spcBef>
                <a:spcPts val="1300"/>
              </a:spcBef>
              <a:spcAft>
                <a:spcPts val="0"/>
              </a:spcAft>
              <a:buClr>
                <a:schemeClr val="dk1"/>
              </a:buClr>
              <a:buSzPts val="1100"/>
              <a:buFont typeface="Arial"/>
              <a:buNone/>
            </a:pPr>
            <a:r>
              <a:rPr lang="en" sz="1100">
                <a:solidFill>
                  <a:schemeClr val="dk1"/>
                </a:solidFill>
              </a:rPr>
              <a:t>business strategies and lot advantages over there competitor.</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Mostly because, it is convenient and flexible, people prefer online  shopping.</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people who have been shopping for more then 3-4 years are the  ones who frequently shops.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We can observe that most of the people, abandoned them cart as  they were having better alternative offers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To conclude, having the right customer retention strategy will keep  sellers company growing if they know how to take advantage of it.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Then customers will find their way back and continue buying stuff  from the best company.</a:t>
            </a:r>
            <a:endParaRPr sz="1100">
              <a:solidFill>
                <a:schemeClr val="dk1"/>
              </a:solidFill>
            </a:endParaRPr>
          </a:p>
          <a:p>
            <a:pPr indent="0" lvl="0" marL="0" rtl="0" algn="l">
              <a:spcBef>
                <a:spcPts val="0"/>
              </a:spcBef>
              <a:spcAft>
                <a:spcPts val="12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900"/>
              </a:spcAft>
              <a:buNone/>
            </a:pPr>
            <a:r>
              <a:rPr b="1" lang="en" sz="2400"/>
              <a:t>Snapdeal.com</a:t>
            </a:r>
            <a:endParaRPr sz="2400"/>
          </a:p>
        </p:txBody>
      </p:sp>
      <p:sp>
        <p:nvSpPr>
          <p:cNvPr id="128" name="Google Shape;128;p25"/>
          <p:cNvSpPr txBox="1"/>
          <p:nvPr>
            <p:ph idx="1" type="body"/>
          </p:nvPr>
        </p:nvSpPr>
        <p:spPr>
          <a:xfrm>
            <a:off x="311700" y="11300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rPr>
              <a:t>Areas for further improvement:</a:t>
            </a:r>
            <a:endParaRPr sz="1400">
              <a:solidFill>
                <a:schemeClr val="dk1"/>
              </a:solidFill>
            </a:endParaRPr>
          </a:p>
          <a:p>
            <a:pPr indent="-317500" lvl="0" marL="457200" rtl="0" algn="l">
              <a:spcBef>
                <a:spcPts val="1900"/>
              </a:spcBef>
              <a:spcAft>
                <a:spcPts val="0"/>
              </a:spcAft>
              <a:buClr>
                <a:schemeClr val="dk1"/>
              </a:buClr>
              <a:buSzPts val="1400"/>
              <a:buChar char="●"/>
            </a:pPr>
            <a:r>
              <a:rPr lang="en" sz="1400">
                <a:solidFill>
                  <a:schemeClr val="dk1"/>
                </a:solidFill>
              </a:rPr>
              <a:t>Reduce the delivery time of the products during promotions.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Try to give the price early during promotion.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During promotions, try to give a disturbance free shopping  experience to customers.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Late declaration of price and discounts.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 one has expressed to recommend Snapdeal to a contact as it  has the most negative feedbacks among all other websites.</a:t>
            </a:r>
            <a:endParaRPr sz="1400">
              <a:solidFill>
                <a:schemeClr val="dk1"/>
              </a:solidFill>
            </a:endParaRPr>
          </a:p>
          <a:p>
            <a:pPr indent="0" lvl="0" marL="0" rtl="0" algn="l">
              <a:spcBef>
                <a:spcPts val="1900"/>
              </a:spcBef>
              <a:spcAft>
                <a:spcPts val="0"/>
              </a:spcAft>
              <a:buClr>
                <a:schemeClr val="dk1"/>
              </a:buClr>
              <a:buSzPts val="1100"/>
              <a:buFont typeface="Arial"/>
              <a:buNone/>
            </a:pPr>
            <a:r>
              <a:rPr lang="en" sz="1400">
                <a:solidFill>
                  <a:schemeClr val="dk1"/>
                </a:solidFill>
              </a:rPr>
              <a:t>Strong Area according to feedback by customer:</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Convenient to use.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54% of the customers are happy about the availability of financial  information security.</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6025"/>
            <a:ext cx="8520600" cy="6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61" name="Google Shape;61;p14"/>
          <p:cNvSpPr txBox="1"/>
          <p:nvPr>
            <p:ph idx="1" type="body"/>
          </p:nvPr>
        </p:nvSpPr>
        <p:spPr>
          <a:xfrm>
            <a:off x="311700" y="694725"/>
            <a:ext cx="8520600" cy="4392900"/>
          </a:xfrm>
          <a:prstGeom prst="rect">
            <a:avLst/>
          </a:prstGeom>
        </p:spPr>
        <p:txBody>
          <a:bodyPr anchorCtr="0" anchor="t" bIns="91425" lIns="91425" spcFirstLastPara="1" rIns="91425" wrap="square" tIns="91425">
            <a:normAutofit lnSpcReduction="10000"/>
          </a:bodyPr>
          <a:lstStyle/>
          <a:p>
            <a:pPr indent="-323850" lvl="0" marL="457200" rtl="0" algn="l">
              <a:spcBef>
                <a:spcPts val="1200"/>
              </a:spcBef>
              <a:spcAft>
                <a:spcPts val="0"/>
              </a:spcAft>
              <a:buClr>
                <a:schemeClr val="dk1"/>
              </a:buClr>
              <a:buSzPts val="1500"/>
              <a:buAutoNum type="arabicPeriod"/>
            </a:pPr>
            <a:r>
              <a:rPr b="1" lang="en" sz="1500">
                <a:solidFill>
                  <a:schemeClr val="dk1"/>
                </a:solidFill>
              </a:rPr>
              <a:t>Business Problem Framing</a:t>
            </a:r>
            <a:endParaRPr b="1" sz="1500">
              <a:solidFill>
                <a:schemeClr val="dk1"/>
              </a:solidFill>
            </a:endParaRPr>
          </a:p>
          <a:p>
            <a:pPr indent="0" lvl="0" marL="0" rtl="0" algn="just">
              <a:spcBef>
                <a:spcPts val="1900"/>
              </a:spcBef>
              <a:spcAft>
                <a:spcPts val="0"/>
              </a:spcAft>
              <a:buClr>
                <a:schemeClr val="dk1"/>
              </a:buClr>
              <a:buSzPts val="1100"/>
              <a:buFont typeface="Arial"/>
              <a:buNone/>
            </a:pPr>
            <a:r>
              <a:rPr lang="en" sz="1250">
                <a:solidFill>
                  <a:schemeClr val="dk1"/>
                </a:solidFill>
              </a:rPr>
              <a:t>Customer satisfaction has emerged as one of the most important factors  that guarantee the success of online store; it has been posited as a key  stimulant of purchase or repurchase intentions and customer loyalty. A  comprehensive review of the literature, theories and models have been  carried out to propose the models for customer activation and customer  retention. Five major factors that contributed to the success of an e-  commerce store have been identified as: service quality, system quality,  information quality, trust and net benefit.</a:t>
            </a:r>
            <a:endParaRPr sz="1250">
              <a:solidFill>
                <a:schemeClr val="dk1"/>
              </a:solidFill>
            </a:endParaRPr>
          </a:p>
          <a:p>
            <a:pPr indent="0" lvl="0" marL="0" rtl="0" algn="l">
              <a:spcBef>
                <a:spcPts val="0"/>
              </a:spcBef>
              <a:spcAft>
                <a:spcPts val="0"/>
              </a:spcAft>
              <a:buClr>
                <a:schemeClr val="dk1"/>
              </a:buClr>
              <a:buSzPts val="1100"/>
              <a:buFont typeface="Arial"/>
              <a:buNone/>
            </a:pPr>
            <a:r>
              <a:t/>
            </a:r>
            <a:endParaRPr sz="1250">
              <a:solidFill>
                <a:schemeClr val="dk1"/>
              </a:solidFill>
            </a:endParaRPr>
          </a:p>
          <a:p>
            <a:pPr indent="0" lvl="0" marL="0" rtl="0" algn="just">
              <a:spcBef>
                <a:spcPts val="0"/>
              </a:spcBef>
              <a:spcAft>
                <a:spcPts val="0"/>
              </a:spcAft>
              <a:buClr>
                <a:schemeClr val="dk1"/>
              </a:buClr>
              <a:buSzPts val="1100"/>
              <a:buFont typeface="Arial"/>
              <a:buNone/>
            </a:pPr>
            <a:r>
              <a:rPr lang="en" sz="1250">
                <a:solidFill>
                  <a:schemeClr val="dk1"/>
                </a:solidFill>
              </a:rPr>
              <a:t>Customer retention strategies enable you to both provide and extract  more value from your existing customer base. You want to ensure the  customers you worked so hard to acquire stay with you, have a great  customer experience, and continue to get value from your products.  Therefore, knowing how to maximize the repurchase intention of Indians  online consumers’ is vital for an online retailer in India to achieve its  business goals. This may further lead to develop a general reference  model for successful online retail business. Success of an online retail  website depends on its system quality and how much consumer  motivator values are derived through shopping from it.</a:t>
            </a:r>
            <a:endParaRPr sz="1250">
              <a:solidFill>
                <a:schemeClr val="dk1"/>
              </a:solidFill>
            </a:endParaRPr>
          </a:p>
          <a:p>
            <a:pPr indent="0" lvl="0" marL="0" rtl="0" algn="l">
              <a:spcBef>
                <a:spcPts val="0"/>
              </a:spcBef>
              <a:spcAft>
                <a:spcPts val="0"/>
              </a:spcAft>
              <a:buClr>
                <a:schemeClr val="dk1"/>
              </a:buClr>
              <a:buSzPts val="1100"/>
              <a:buFont typeface="Arial"/>
              <a:buNone/>
            </a:pPr>
            <a:r>
              <a:t/>
            </a:r>
            <a:endParaRPr sz="1250">
              <a:solidFill>
                <a:schemeClr val="dk1"/>
              </a:solidFill>
            </a:endParaRPr>
          </a:p>
          <a:p>
            <a:pPr indent="0" lvl="0" marL="0" rtl="0" algn="just">
              <a:spcBef>
                <a:spcPts val="0"/>
              </a:spcBef>
              <a:spcAft>
                <a:spcPts val="0"/>
              </a:spcAft>
              <a:buClr>
                <a:schemeClr val="dk1"/>
              </a:buClr>
              <a:buSzPts val="1100"/>
              <a:buFont typeface="Arial"/>
              <a:buNone/>
            </a:pPr>
            <a:r>
              <a:rPr lang="en" sz="1250">
                <a:solidFill>
                  <a:schemeClr val="dk1"/>
                </a:solidFill>
              </a:rPr>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sz="1250">
              <a:solidFill>
                <a:schemeClr val="dk1"/>
              </a:solidFill>
            </a:endParaRPr>
          </a:p>
          <a:p>
            <a:pPr indent="0" lvl="0" marL="0" rtl="0" algn="l">
              <a:spcBef>
                <a:spcPts val="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66875" y="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800"/>
              </a:spcAft>
              <a:buClr>
                <a:schemeClr val="dk1"/>
              </a:buClr>
              <a:buSzPts val="1100"/>
              <a:buFont typeface="Arial"/>
              <a:buNone/>
            </a:pPr>
            <a:r>
              <a:rPr b="1" lang="en" sz="2400"/>
              <a:t>2. Conceptual Background of the Domain Problem</a:t>
            </a:r>
            <a:endParaRPr sz="2400"/>
          </a:p>
        </p:txBody>
      </p:sp>
      <p:sp>
        <p:nvSpPr>
          <p:cNvPr id="67" name="Google Shape;67;p15"/>
          <p:cNvSpPr txBox="1"/>
          <p:nvPr>
            <p:ph idx="1" type="body"/>
          </p:nvPr>
        </p:nvSpPr>
        <p:spPr>
          <a:xfrm>
            <a:off x="311700" y="572700"/>
            <a:ext cx="8520600" cy="3996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400">
                <a:solidFill>
                  <a:schemeClr val="dk1"/>
                </a:solidFill>
              </a:rPr>
              <a:t>A successful business strategy today is not only developing cost-  effective and highly targeted ways to reach out the new customers, it is  more about keeping the existing customers engaged in the company. It  has been acknowledged that bringing in new customers is expensive.  Investment in the acquisition of new customers is six times higher than  investing in existing customers. Increased performance in customer retention practices, on the other hand, has been found to create five  times more impact than a similar amount of discount or cost of the  capital, leading into the more profitable customer relationship.</a:t>
            </a:r>
            <a:endParaRPr sz="1400">
              <a:solidFill>
                <a:schemeClr val="dk1"/>
              </a:solidFill>
            </a:endParaRPr>
          </a:p>
          <a:p>
            <a:pPr indent="-317500" lvl="0" marL="457200" rtl="0" algn="just">
              <a:spcBef>
                <a:spcPts val="1200"/>
              </a:spcBef>
              <a:spcAft>
                <a:spcPts val="0"/>
              </a:spcAft>
              <a:buClr>
                <a:schemeClr val="dk1"/>
              </a:buClr>
              <a:buSzPts val="1400"/>
              <a:buChar char="●"/>
            </a:pPr>
            <a:r>
              <a:rPr lang="en" sz="1400">
                <a:solidFill>
                  <a:schemeClr val="dk1"/>
                </a:solidFill>
              </a:rPr>
              <a:t>Studies have suggested that past online shopping experience,  perceived usefulness, and customer satisfaction are factors capable  of influencing a customer’s repurchase intention.</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Website quality (e-store) and the usability of the e-store have also  been proposed as being very vital for e-retail success by studies.</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The customer retention model illustrates that for a customer to  become loyal to an online retail brand, there must be satisfaction,  which arises when the e-tailer possesses a quality system backed-  up by the proper mix of values.</a:t>
            </a:r>
            <a:endParaRPr sz="1400">
              <a:solidFill>
                <a:schemeClr val="dk1"/>
              </a:solidFill>
            </a:endParaRPr>
          </a:p>
          <a:p>
            <a:pPr indent="0" lvl="0" marL="0" rtl="0" algn="just">
              <a:spcBef>
                <a:spcPts val="120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67225" y="445024"/>
            <a:ext cx="9143999" cy="463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0"/>
            <a:ext cx="8520600" cy="571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200"/>
              </a:spcAft>
              <a:buClr>
                <a:schemeClr val="dk1"/>
              </a:buClr>
              <a:buSzPts val="1100"/>
              <a:buFont typeface="Arial"/>
              <a:buNone/>
            </a:pPr>
            <a:r>
              <a:rPr b="1" lang="en" sz="2400">
                <a:solidFill>
                  <a:srgbClr val="E56725"/>
                </a:solidFill>
              </a:rPr>
              <a:t>Analytical Problem Framing</a:t>
            </a:r>
            <a:endParaRPr sz="2400"/>
          </a:p>
        </p:txBody>
      </p:sp>
      <p:sp>
        <p:nvSpPr>
          <p:cNvPr id="80" name="Google Shape;80;p17"/>
          <p:cNvSpPr txBox="1"/>
          <p:nvPr>
            <p:ph idx="1" type="body"/>
          </p:nvPr>
        </p:nvSpPr>
        <p:spPr>
          <a:xfrm>
            <a:off x="311700" y="616325"/>
            <a:ext cx="8520600" cy="39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Data Sources and their formats</a:t>
            </a:r>
            <a:endParaRPr b="1" sz="1500">
              <a:solidFill>
                <a:schemeClr val="dk1"/>
              </a:solidFill>
            </a:endParaRPr>
          </a:p>
          <a:p>
            <a:pPr indent="0" lvl="0" marL="0" rtl="0" algn="just">
              <a:spcBef>
                <a:spcPts val="500"/>
              </a:spcBef>
              <a:spcAft>
                <a:spcPts val="0"/>
              </a:spcAft>
              <a:buClr>
                <a:schemeClr val="dk1"/>
              </a:buClr>
              <a:buSzPts val="1100"/>
              <a:buFont typeface="Arial"/>
              <a:buNone/>
            </a:pPr>
            <a:r>
              <a:rPr lang="en" sz="1400">
                <a:solidFill>
                  <a:schemeClr val="dk1"/>
                </a:solidFill>
              </a:rPr>
              <a:t>The data is collected from the Indian online shoppers. Results indicate  the e-retail success factors, which are very much critical for customer  satisfaction. There are two sheets (one is detailed) and second is  encoded in the excel file</a:t>
            </a:r>
            <a:endParaRPr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700"/>
              </a:spcBef>
              <a:spcAft>
                <a:spcPts val="0"/>
              </a:spcAft>
              <a:buClr>
                <a:schemeClr val="dk1"/>
              </a:buClr>
              <a:buSzPts val="1100"/>
              <a:buFont typeface="Arial"/>
              <a:buNone/>
            </a:pPr>
            <a:r>
              <a:rPr b="1" lang="en" sz="1500">
                <a:solidFill>
                  <a:schemeClr val="dk1"/>
                </a:solidFill>
              </a:rPr>
              <a:t>Data Pre-processing</a:t>
            </a:r>
            <a:endParaRPr b="1" sz="1500">
              <a:solidFill>
                <a:schemeClr val="dk1"/>
              </a:solidFill>
            </a:endParaRPr>
          </a:p>
          <a:p>
            <a:pPr indent="0" lvl="0" marL="0" rtl="0" algn="l">
              <a:spcBef>
                <a:spcPts val="700"/>
              </a:spcBef>
              <a:spcAft>
                <a:spcPts val="0"/>
              </a:spcAft>
              <a:buClr>
                <a:schemeClr val="dk1"/>
              </a:buClr>
              <a:buSzPts val="1100"/>
              <a:buFont typeface="Arial"/>
              <a:buNone/>
            </a:pPr>
            <a:r>
              <a:rPr lang="en" sz="1400">
                <a:solidFill>
                  <a:schemeClr val="dk1"/>
                </a:solidFill>
              </a:rPr>
              <a:t>Before pre-processing data, integrity of data is check for missing values,</a:t>
            </a:r>
            <a:endParaRPr sz="1400">
              <a:solidFill>
                <a:schemeClr val="dk1"/>
              </a:solidFill>
            </a:endParaRPr>
          </a:p>
          <a:p>
            <a:pPr indent="0" lvl="0" marL="0" rtl="0" algn="l">
              <a:spcBef>
                <a:spcPts val="100"/>
              </a:spcBef>
              <a:spcAft>
                <a:spcPts val="0"/>
              </a:spcAft>
              <a:buClr>
                <a:schemeClr val="dk1"/>
              </a:buClr>
              <a:buSzPts val="1100"/>
              <a:buFont typeface="Arial"/>
              <a:buNone/>
            </a:pPr>
            <a:r>
              <a:rPr lang="en" sz="1400">
                <a:solidFill>
                  <a:schemeClr val="dk1"/>
                </a:solidFill>
              </a:rPr>
              <a:t>possible duplicates, to check if any whitespaces or (‘- ‘) is present or not.</a:t>
            </a:r>
            <a:endParaRPr sz="1400">
              <a:solidFill>
                <a:schemeClr val="dk1"/>
              </a:solidFill>
            </a:endParaRPr>
          </a:p>
          <a:p>
            <a:pPr indent="0" lvl="0" marL="0" rtl="0" algn="l">
              <a:spcBef>
                <a:spcPts val="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67225"/>
            <a:ext cx="8520600" cy="5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E56725"/>
                </a:solidFill>
              </a:rPr>
              <a:t>Models Development &amp;  Evaluation</a:t>
            </a:r>
            <a:endParaRPr b="1" sz="2400">
              <a:solidFill>
                <a:srgbClr val="E56725"/>
              </a:solidFill>
            </a:endParaRPr>
          </a:p>
          <a:p>
            <a:pPr indent="0" lvl="0" marL="0" rtl="0" algn="l">
              <a:spcBef>
                <a:spcPts val="0"/>
              </a:spcBef>
              <a:spcAft>
                <a:spcPts val="0"/>
              </a:spcAft>
              <a:buNone/>
            </a:pPr>
            <a:r>
              <a:t/>
            </a:r>
            <a:endParaRPr b="1" sz="1950">
              <a:solidFill>
                <a:srgbClr val="E56725"/>
              </a:solidFill>
            </a:endParaRPr>
          </a:p>
        </p:txBody>
      </p:sp>
      <p:sp>
        <p:nvSpPr>
          <p:cNvPr id="86" name="Google Shape;86;p18"/>
          <p:cNvSpPr txBox="1"/>
          <p:nvPr>
            <p:ph idx="1" type="body"/>
          </p:nvPr>
        </p:nvSpPr>
        <p:spPr>
          <a:xfrm>
            <a:off x="311700" y="605125"/>
            <a:ext cx="8520600" cy="4538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chemeClr val="dk1"/>
                </a:solidFill>
              </a:rPr>
              <a:t>1.IDENTIFICATION OF POSSIBLE PROBLEM-  SOLVING APPROACHES (METHODS)</a:t>
            </a:r>
            <a:endParaRPr b="1" sz="1600">
              <a:solidFill>
                <a:schemeClr val="dk1"/>
              </a:solidFill>
            </a:endParaRPr>
          </a:p>
          <a:p>
            <a:pPr indent="0" lvl="0" marL="0" rtl="0" algn="just">
              <a:spcBef>
                <a:spcPts val="1800"/>
              </a:spcBef>
              <a:spcAft>
                <a:spcPts val="0"/>
              </a:spcAft>
              <a:buNone/>
            </a:pPr>
            <a:r>
              <a:rPr lang="en" sz="1400">
                <a:solidFill>
                  <a:schemeClr val="dk1"/>
                </a:solidFill>
              </a:rPr>
              <a:t>There are lot of features in dataset. Our objective is to find key  conclusions &amp; finding related to data using analysis. The features are  categorised into few sections so we can perform analysis data section  wise focus on particular area. They are enlisted as below:</a:t>
            </a:r>
            <a:endParaRPr sz="1400">
              <a:solidFill>
                <a:schemeClr val="dk1"/>
              </a:solidFill>
            </a:endParaRPr>
          </a:p>
          <a:p>
            <a:pPr indent="0" lvl="0" marL="0" rtl="0" algn="l">
              <a:spcBef>
                <a:spcPts val="1200"/>
              </a:spcBef>
              <a:spcAft>
                <a:spcPts val="0"/>
              </a:spcAft>
              <a:buNone/>
            </a:pPr>
            <a:r>
              <a:rPr lang="en" sz="1400">
                <a:solidFill>
                  <a:schemeClr val="dk1"/>
                </a:solidFill>
              </a:rPr>
              <a:t>General feature describing Population and online shopping feature</a:t>
            </a:r>
            <a:endParaRPr sz="1400">
              <a:solidFill>
                <a:schemeClr val="dk1"/>
              </a:solidFill>
            </a:endParaRPr>
          </a:p>
          <a:p>
            <a:pPr indent="0" lvl="0" marL="0" rtl="0" algn="l">
              <a:spcBef>
                <a:spcPts val="1200"/>
              </a:spcBef>
              <a:spcAft>
                <a:spcPts val="0"/>
              </a:spcAft>
              <a:buNone/>
            </a:pPr>
            <a:r>
              <a:rPr lang="en" sz="1400">
                <a:solidFill>
                  <a:schemeClr val="dk1"/>
                </a:solidFill>
              </a:rPr>
              <a:t>Feature	describing	technological	aspects	related	to	internet  services &amp; device</a:t>
            </a:r>
            <a:endParaRPr sz="1400">
              <a:solidFill>
                <a:schemeClr val="dk1"/>
              </a:solidFill>
            </a:endParaRPr>
          </a:p>
          <a:p>
            <a:pPr indent="0" lvl="0" marL="0" rtl="0" algn="l">
              <a:spcBef>
                <a:spcPts val="1200"/>
              </a:spcBef>
              <a:spcAft>
                <a:spcPts val="0"/>
              </a:spcAft>
              <a:buNone/>
            </a:pPr>
            <a:r>
              <a:rPr lang="en" sz="1400">
                <a:solidFill>
                  <a:schemeClr val="dk1"/>
                </a:solidFill>
              </a:rPr>
              <a:t>Purchase Decision &amp; Payment related features</a:t>
            </a:r>
            <a:endParaRPr sz="1400">
              <a:solidFill>
                <a:schemeClr val="dk1"/>
              </a:solidFill>
            </a:endParaRPr>
          </a:p>
          <a:p>
            <a:pPr indent="0" lvl="0" marL="0" rtl="0" algn="l">
              <a:spcBef>
                <a:spcPts val="1200"/>
              </a:spcBef>
              <a:spcAft>
                <a:spcPts val="0"/>
              </a:spcAft>
              <a:buNone/>
            </a:pPr>
            <a:r>
              <a:rPr lang="en" sz="1400">
                <a:solidFill>
                  <a:schemeClr val="dk1"/>
                </a:solidFill>
              </a:rPr>
              <a:t>Website Usability &amp; performance related feature</a:t>
            </a:r>
            <a:endParaRPr sz="1400">
              <a:solidFill>
                <a:schemeClr val="dk1"/>
              </a:solidFill>
            </a:endParaRPr>
          </a:p>
          <a:p>
            <a:pPr indent="0" lvl="0" marL="0" rtl="0" algn="l">
              <a:spcBef>
                <a:spcPts val="1200"/>
              </a:spcBef>
              <a:spcAft>
                <a:spcPts val="0"/>
              </a:spcAft>
              <a:buNone/>
            </a:pPr>
            <a:r>
              <a:rPr lang="en" sz="1400">
                <a:solidFill>
                  <a:schemeClr val="dk1"/>
                </a:solidFill>
              </a:rPr>
              <a:t>shopping store customer service requirement related  features</a:t>
            </a:r>
            <a:endParaRPr sz="1400">
              <a:solidFill>
                <a:schemeClr val="dk1"/>
              </a:solidFill>
            </a:endParaRPr>
          </a:p>
          <a:p>
            <a:pPr indent="0" lvl="0" marL="0" rtl="0" algn="l">
              <a:spcBef>
                <a:spcPts val="1300"/>
              </a:spcBef>
              <a:spcAft>
                <a:spcPts val="0"/>
              </a:spcAft>
              <a:buNone/>
            </a:pPr>
            <a:r>
              <a:rPr lang="en" sz="1400">
                <a:solidFill>
                  <a:schemeClr val="dk1"/>
                </a:solidFill>
              </a:rPr>
              <a:t>Feature related to Customer online shopping experiences</a:t>
            </a:r>
            <a:endParaRPr sz="1400">
              <a:solidFill>
                <a:schemeClr val="dk1"/>
              </a:solidFill>
            </a:endParaRPr>
          </a:p>
          <a:p>
            <a:pPr indent="0" lvl="0" marL="0" rtl="0" algn="l">
              <a:spcBef>
                <a:spcPts val="1300"/>
              </a:spcBef>
              <a:spcAft>
                <a:spcPts val="0"/>
              </a:spcAft>
              <a:buNone/>
            </a:pPr>
            <a:r>
              <a:rPr lang="en" sz="1400">
                <a:solidFill>
                  <a:schemeClr val="dk1"/>
                </a:solidFill>
              </a:rPr>
              <a:t>Online Shopping Platform related question response by Customer</a:t>
            </a:r>
            <a:endParaRPr>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292"/>
              <a:buFont typeface="Arial"/>
              <a:buNone/>
            </a:pPr>
            <a:r>
              <a:rPr b="1" lang="en" sz="2277"/>
              <a:t> </a:t>
            </a:r>
            <a:r>
              <a:rPr b="1" lang="en" sz="2722"/>
              <a:t>VISUALIZATIONS</a:t>
            </a:r>
            <a:endParaRPr b="1" sz="2722"/>
          </a:p>
          <a:p>
            <a:pPr indent="0" lvl="0" marL="0" rtl="0" algn="l">
              <a:lnSpc>
                <a:spcPct val="115000"/>
              </a:lnSpc>
              <a:spcBef>
                <a:spcPts val="700"/>
              </a:spcBef>
              <a:spcAft>
                <a:spcPts val="0"/>
              </a:spcAft>
              <a:buClr>
                <a:schemeClr val="dk1"/>
              </a:buClr>
              <a:buSzPct val="100000"/>
              <a:buFont typeface="Arial"/>
              <a:buNone/>
            </a:pPr>
            <a:r>
              <a:t/>
            </a:r>
            <a:endParaRPr b="1" sz="1100"/>
          </a:p>
          <a:p>
            <a:pPr indent="0" lvl="0" marL="0" rtl="0" algn="l">
              <a:spcBef>
                <a:spcPts val="0"/>
              </a:spcBef>
              <a:spcAft>
                <a:spcPts val="0"/>
              </a:spcAft>
              <a:buNone/>
            </a:pPr>
            <a:r>
              <a:t/>
            </a:r>
            <a:endParaRPr/>
          </a:p>
        </p:txBody>
      </p:sp>
      <p:sp>
        <p:nvSpPr>
          <p:cNvPr id="92" name="Google Shape;92;p19"/>
          <p:cNvSpPr txBox="1"/>
          <p:nvPr>
            <p:ph idx="1" type="body"/>
          </p:nvPr>
        </p:nvSpPr>
        <p:spPr>
          <a:xfrm>
            <a:off x="311700" y="638725"/>
            <a:ext cx="8520600" cy="39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Through different graph we will try to find the different aspect of customer and how they are loyal</a:t>
            </a:r>
            <a:endParaRPr sz="1400"/>
          </a:p>
          <a:p>
            <a:pPr indent="0" lvl="0" marL="0" rtl="0" algn="l">
              <a:spcBef>
                <a:spcPts val="1200"/>
              </a:spcBef>
              <a:spcAft>
                <a:spcPts val="0"/>
              </a:spcAft>
              <a:buNone/>
            </a:pPr>
            <a:r>
              <a:rPr lang="en" sz="1400"/>
              <a:t>We will compare the customer and their way of shopping.</a:t>
            </a:r>
            <a:endParaRPr sz="1400"/>
          </a:p>
          <a:p>
            <a:pPr indent="0" lvl="0" marL="0" rtl="0" algn="l">
              <a:spcBef>
                <a:spcPts val="1200"/>
              </a:spcBef>
              <a:spcAft>
                <a:spcPts val="0"/>
              </a:spcAft>
              <a:buNone/>
            </a:pPr>
            <a:r>
              <a:rPr lang="en" sz="1400"/>
              <a:t>We will also see what medium they are using. How much time they are spending and who is leading the market and what is the reason behind it</a:t>
            </a:r>
            <a:endParaRPr sz="1400"/>
          </a:p>
          <a:p>
            <a:pPr indent="0" lvl="0" marL="0" rtl="0" algn="l">
              <a:spcBef>
                <a:spcPts val="1200"/>
              </a:spcBef>
              <a:spcAft>
                <a:spcPts val="0"/>
              </a:spcAft>
              <a:buNone/>
            </a:pPr>
            <a:r>
              <a:rPr lang="en" sz="1400"/>
              <a:t>For </a:t>
            </a:r>
            <a:r>
              <a:rPr lang="en" sz="1400"/>
              <a:t>comparison</a:t>
            </a:r>
            <a:r>
              <a:rPr lang="en" sz="1400"/>
              <a:t> we </a:t>
            </a:r>
            <a:r>
              <a:rPr lang="en" sz="1400"/>
              <a:t>will</a:t>
            </a:r>
            <a:r>
              <a:rPr lang="en" sz="1400"/>
              <a:t> make some barplot, </a:t>
            </a:r>
            <a:r>
              <a:rPr lang="en" sz="1400"/>
              <a:t>pie chart</a:t>
            </a:r>
            <a:r>
              <a:rPr lang="en" sz="1400"/>
              <a:t> and try to conclude out of it.</a:t>
            </a:r>
            <a:endParaRPr sz="1400"/>
          </a:p>
          <a:p>
            <a:pPr indent="0" lvl="0" marL="0" rtl="0" algn="l">
              <a:spcBef>
                <a:spcPts val="1200"/>
              </a:spcBef>
              <a:spcAft>
                <a:spcPts val="1200"/>
              </a:spcAft>
              <a:buNone/>
            </a:pPr>
            <a:r>
              <a:rPr lang="en" sz="1400"/>
              <a:t>We will also see which brand is leading and which is lagging with what reason.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56025"/>
            <a:ext cx="8520600" cy="972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3804"/>
              <a:buFont typeface="Arial"/>
              <a:buNone/>
            </a:pPr>
            <a:r>
              <a:rPr lang="en" sz="2044"/>
              <a:t>Based on analyse we have following recommendation for E-commerce  </a:t>
            </a:r>
            <a:r>
              <a:rPr lang="en" sz="1933"/>
              <a:t>companies.</a:t>
            </a:r>
            <a:endParaRPr sz="1933"/>
          </a:p>
          <a:p>
            <a:pPr indent="0" lvl="0" marL="0" rtl="0" algn="l">
              <a:lnSpc>
                <a:spcPct val="115000"/>
              </a:lnSpc>
              <a:spcBef>
                <a:spcPts val="7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98" name="Google Shape;98;p20"/>
          <p:cNvSpPr txBox="1"/>
          <p:nvPr>
            <p:ph idx="1" type="body"/>
          </p:nvPr>
        </p:nvSpPr>
        <p:spPr>
          <a:xfrm>
            <a:off x="311700" y="784400"/>
            <a:ext cx="8520600" cy="4235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050">
                <a:solidFill>
                  <a:schemeClr val="dk1"/>
                </a:solidFill>
              </a:rPr>
              <a:t>.</a:t>
            </a:r>
            <a:r>
              <a:rPr b="1" lang="en" sz="2200">
                <a:solidFill>
                  <a:schemeClr val="dk1"/>
                </a:solidFill>
              </a:rPr>
              <a:t>Amazon.com</a:t>
            </a:r>
            <a:endParaRPr b="1" sz="2200">
              <a:solidFill>
                <a:schemeClr val="dk1"/>
              </a:solidFill>
            </a:endParaRPr>
          </a:p>
          <a:p>
            <a:pPr indent="0" lvl="0" marL="0" rtl="0" algn="l">
              <a:spcBef>
                <a:spcPts val="1900"/>
              </a:spcBef>
              <a:spcAft>
                <a:spcPts val="0"/>
              </a:spcAft>
              <a:buNone/>
            </a:pPr>
            <a:r>
              <a:rPr lang="en" sz="1400">
                <a:solidFill>
                  <a:schemeClr val="dk1"/>
                </a:solidFill>
              </a:rPr>
              <a:t>Areas for further improvement:</a:t>
            </a:r>
            <a:endParaRPr sz="1400">
              <a:solidFill>
                <a:schemeClr val="dk1"/>
              </a:solidFill>
            </a:endParaRPr>
          </a:p>
          <a:p>
            <a:pPr indent="-317500" lvl="0" marL="457200" rtl="0" algn="l">
              <a:spcBef>
                <a:spcPts val="1900"/>
              </a:spcBef>
              <a:spcAft>
                <a:spcPts val="0"/>
              </a:spcAft>
              <a:buClr>
                <a:schemeClr val="dk1"/>
              </a:buClr>
              <a:buSzPts val="1400"/>
              <a:buChar char="●"/>
            </a:pPr>
            <a:r>
              <a:rPr lang="en" sz="1400">
                <a:solidFill>
                  <a:schemeClr val="dk1"/>
                </a:solidFill>
              </a:rPr>
              <a:t>During promotions, try to give a disturbance free shopping  experience to customers.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Give more payment options to customers.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Try to give price early during promotion.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Reduce the delivery time of the products.  Strong Area according to feedback by customer: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Convenient to use and also a good website for shopping.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Fast delivery of products.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Availability of complete information of the products.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Presence of online assistance through multi-channels.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Reliable website or app, perceived trustworthiness</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244475" y="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900"/>
              </a:spcAft>
              <a:buNone/>
            </a:pPr>
            <a:r>
              <a:rPr b="1" lang="en" sz="2400"/>
              <a:t>Flipkart.com</a:t>
            </a:r>
            <a:endParaRPr sz="2400"/>
          </a:p>
        </p:txBody>
      </p:sp>
      <p:sp>
        <p:nvSpPr>
          <p:cNvPr id="104" name="Google Shape;104;p21"/>
          <p:cNvSpPr txBox="1"/>
          <p:nvPr>
            <p:ph idx="1" type="body"/>
          </p:nvPr>
        </p:nvSpPr>
        <p:spPr>
          <a:xfrm>
            <a:off x="311700" y="572700"/>
            <a:ext cx="8520600" cy="4425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rPr>
              <a:t>Areas for further improvement:</a:t>
            </a:r>
            <a:endParaRPr sz="1400">
              <a:solidFill>
                <a:schemeClr val="dk1"/>
              </a:solidFill>
            </a:endParaRPr>
          </a:p>
          <a:p>
            <a:pPr indent="-317500" lvl="0" marL="457200" rtl="0" algn="l">
              <a:spcBef>
                <a:spcPts val="1900"/>
              </a:spcBef>
              <a:spcAft>
                <a:spcPts val="0"/>
              </a:spcAft>
              <a:buClr>
                <a:schemeClr val="dk1"/>
              </a:buClr>
              <a:buSzPts val="1400"/>
              <a:buChar char="●"/>
            </a:pPr>
            <a:r>
              <a:rPr lang="en" sz="1400">
                <a:solidFill>
                  <a:schemeClr val="dk1"/>
                </a:solidFill>
              </a:rPr>
              <a:t>During promotions, try to give a disturbance free shopping  experience to customers.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Give more payment options to customers.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Try to give the price early during promotion.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Reduce the delivery time of the products.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Flipkart and Amazon almost share the same feedbacks with  varying percentages as the only difference.</a:t>
            </a:r>
            <a:endParaRPr sz="1400">
              <a:solidFill>
                <a:schemeClr val="dk1"/>
              </a:solidFill>
            </a:endParaRPr>
          </a:p>
          <a:p>
            <a:pPr indent="0" lvl="0" marL="0" rtl="0" algn="l">
              <a:spcBef>
                <a:spcPts val="1900"/>
              </a:spcBef>
              <a:spcAft>
                <a:spcPts val="0"/>
              </a:spcAft>
              <a:buNone/>
            </a:pPr>
            <a:r>
              <a:rPr lang="en" sz="1400">
                <a:solidFill>
                  <a:schemeClr val="dk1"/>
                </a:solidFill>
              </a:rPr>
              <a:t>Strong Area according to feedback by customer:</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Convenient to use and also a good website for shopping.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Fast delivery of products.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Availability of complete information of the products.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Presence of online assistance through multi-channels.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Reliable website or app, perceived trustworthiness.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Wild variety of products to offer.</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