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3C425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4440"/>
            <a:ext cx="9144000" cy="99060"/>
          </a:xfrm>
          <a:custGeom>
            <a:avLst/>
            <a:gdLst/>
            <a:ahLst/>
            <a:cxnLst/>
            <a:rect l="l" t="t" r="r" b="b"/>
            <a:pathLst>
              <a:path w="9144000" h="99060">
                <a:moveTo>
                  <a:pt x="9144000" y="99060"/>
                </a:moveTo>
                <a:lnTo>
                  <a:pt x="0" y="99060"/>
                </a:lnTo>
                <a:lnTo>
                  <a:pt x="0" y="0"/>
                </a:lnTo>
                <a:lnTo>
                  <a:pt x="9144000" y="0"/>
                </a:lnTo>
                <a:lnTo>
                  <a:pt x="9144000" y="99060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626363"/>
            <a:ext cx="4940935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295526"/>
            <a:ext cx="8376919" cy="1339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3C425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21052685@kiit.ac.in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4569" y="876617"/>
            <a:ext cx="7136130" cy="9525"/>
          </a:xfrm>
          <a:custGeom>
            <a:avLst/>
            <a:gdLst/>
            <a:ahLst/>
            <a:cxnLst/>
            <a:rect l="l" t="t" r="r" b="b"/>
            <a:pathLst>
              <a:path w="7136130" h="9525">
                <a:moveTo>
                  <a:pt x="7136130" y="9525"/>
                </a:moveTo>
                <a:lnTo>
                  <a:pt x="0" y="9525"/>
                </a:lnTo>
                <a:lnTo>
                  <a:pt x="0" y="0"/>
                </a:lnTo>
                <a:lnTo>
                  <a:pt x="7136130" y="0"/>
                </a:lnTo>
                <a:lnTo>
                  <a:pt x="7136130" y="9525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3935" y="3652837"/>
            <a:ext cx="7136130" cy="9525"/>
          </a:xfrm>
          <a:custGeom>
            <a:avLst/>
            <a:gdLst/>
            <a:ahLst/>
            <a:cxnLst/>
            <a:rect l="l" t="t" r="r" b="b"/>
            <a:pathLst>
              <a:path w="7136130" h="9525">
                <a:moveTo>
                  <a:pt x="7136130" y="9525"/>
                </a:moveTo>
                <a:lnTo>
                  <a:pt x="0" y="9525"/>
                </a:lnTo>
                <a:lnTo>
                  <a:pt x="0" y="0"/>
                </a:lnTo>
                <a:lnTo>
                  <a:pt x="7136130" y="0"/>
                </a:lnTo>
                <a:lnTo>
                  <a:pt x="7136130" y="9525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3935" y="3771900"/>
            <a:ext cx="7136130" cy="76200"/>
          </a:xfrm>
          <a:custGeom>
            <a:avLst/>
            <a:gdLst/>
            <a:ahLst/>
            <a:cxnLst/>
            <a:rect l="l" t="t" r="r" b="b"/>
            <a:pathLst>
              <a:path w="7136130" h="76200">
                <a:moveTo>
                  <a:pt x="7136130" y="76200"/>
                </a:moveTo>
                <a:lnTo>
                  <a:pt x="0" y="76200"/>
                </a:lnTo>
                <a:lnTo>
                  <a:pt x="0" y="0"/>
                </a:lnTo>
                <a:lnTo>
                  <a:pt x="7136130" y="0"/>
                </a:lnTo>
                <a:lnTo>
                  <a:pt x="7136130" y="76200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03935" y="681990"/>
            <a:ext cx="7136765" cy="76200"/>
          </a:xfrm>
          <a:custGeom>
            <a:avLst/>
            <a:gdLst/>
            <a:ahLst/>
            <a:cxnLst/>
            <a:rect l="l" t="t" r="r" b="b"/>
            <a:pathLst>
              <a:path w="7136765" h="76200">
                <a:moveTo>
                  <a:pt x="7136765" y="76200"/>
                </a:moveTo>
                <a:lnTo>
                  <a:pt x="0" y="76200"/>
                </a:lnTo>
                <a:lnTo>
                  <a:pt x="0" y="0"/>
                </a:lnTo>
                <a:lnTo>
                  <a:pt x="7136765" y="0"/>
                </a:lnTo>
                <a:lnTo>
                  <a:pt x="7136765" y="76200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64027" y="1513458"/>
            <a:ext cx="362077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880" b="1">
                <a:solidFill>
                  <a:srgbClr val="ED6C00"/>
                </a:solidFill>
                <a:latin typeface="Arial"/>
                <a:cs typeface="Arial"/>
              </a:rPr>
              <a:t>F</a:t>
            </a:r>
            <a:r>
              <a:rPr dirty="0" sz="5400" spc="-815" b="1">
                <a:solidFill>
                  <a:srgbClr val="ED6C00"/>
                </a:solidFill>
                <a:latin typeface="Arial"/>
                <a:cs typeface="Arial"/>
              </a:rPr>
              <a:t>ac</a:t>
            </a:r>
            <a:r>
              <a:rPr dirty="0" sz="5400" spc="-790" b="1">
                <a:solidFill>
                  <a:srgbClr val="ED6C00"/>
                </a:solidFill>
                <a:latin typeface="Arial"/>
                <a:cs typeface="Arial"/>
              </a:rPr>
              <a:t>e</a:t>
            </a:r>
            <a:r>
              <a:rPr dirty="0" sz="5400" spc="-385" b="1">
                <a:solidFill>
                  <a:srgbClr val="ED6C00"/>
                </a:solidFill>
                <a:latin typeface="Arial"/>
                <a:cs typeface="Arial"/>
              </a:rPr>
              <a:t> </a:t>
            </a:r>
            <a:r>
              <a:rPr dirty="0" sz="5400" spc="-1035" b="1">
                <a:solidFill>
                  <a:srgbClr val="ED6C00"/>
                </a:solidFill>
                <a:latin typeface="Arial"/>
                <a:cs typeface="Arial"/>
              </a:rPr>
              <a:t>D</a:t>
            </a:r>
            <a:r>
              <a:rPr dirty="0" sz="5400" spc="-790" b="1">
                <a:solidFill>
                  <a:srgbClr val="ED6C00"/>
                </a:solidFill>
                <a:latin typeface="Arial"/>
                <a:cs typeface="Arial"/>
              </a:rPr>
              <a:t>e</a:t>
            </a:r>
            <a:r>
              <a:rPr dirty="0" sz="5400" spc="-484" b="1">
                <a:solidFill>
                  <a:srgbClr val="ED6C00"/>
                </a:solidFill>
                <a:latin typeface="Arial"/>
                <a:cs typeface="Arial"/>
              </a:rPr>
              <a:t>t</a:t>
            </a:r>
            <a:r>
              <a:rPr dirty="0" sz="5400" spc="-790" b="1">
                <a:solidFill>
                  <a:srgbClr val="ED6C00"/>
                </a:solidFill>
                <a:latin typeface="Arial"/>
                <a:cs typeface="Arial"/>
              </a:rPr>
              <a:t>ec</a:t>
            </a:r>
            <a:r>
              <a:rPr dirty="0" sz="5400" spc="-484" b="1">
                <a:solidFill>
                  <a:srgbClr val="ED6C00"/>
                </a:solidFill>
                <a:latin typeface="Arial"/>
                <a:cs typeface="Arial"/>
              </a:rPr>
              <a:t>t</a:t>
            </a:r>
            <a:r>
              <a:rPr dirty="0" sz="5400" spc="-390" b="1">
                <a:solidFill>
                  <a:srgbClr val="ED6C00"/>
                </a:solidFill>
                <a:latin typeface="Arial"/>
                <a:cs typeface="Arial"/>
              </a:rPr>
              <a:t>i</a:t>
            </a:r>
            <a:r>
              <a:rPr dirty="0" sz="5400" spc="-865" b="1">
                <a:solidFill>
                  <a:srgbClr val="ED6C00"/>
                </a:solidFill>
                <a:latin typeface="Arial"/>
                <a:cs typeface="Arial"/>
              </a:rPr>
              <a:t>on</a:t>
            </a:r>
            <a:endParaRPr sz="5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2396" y="2598534"/>
            <a:ext cx="2479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15">
                <a:solidFill>
                  <a:srgbClr val="685D46"/>
                </a:solidFill>
                <a:latin typeface="Arial MT"/>
                <a:cs typeface="Arial MT"/>
              </a:rPr>
              <a:t>P</a:t>
            </a:r>
            <a:r>
              <a:rPr dirty="0" sz="2400" spc="-240">
                <a:solidFill>
                  <a:srgbClr val="685D46"/>
                </a:solidFill>
                <a:latin typeface="Arial MT"/>
                <a:cs typeface="Arial MT"/>
              </a:rPr>
              <a:t>Y</a:t>
            </a:r>
            <a:r>
              <a:rPr dirty="0" sz="2400" spc="-250">
                <a:solidFill>
                  <a:srgbClr val="685D46"/>
                </a:solidFill>
                <a:latin typeface="Arial MT"/>
                <a:cs typeface="Arial MT"/>
              </a:rPr>
              <a:t>T</a:t>
            </a:r>
            <a:r>
              <a:rPr dirty="0" sz="2400" spc="-229">
                <a:solidFill>
                  <a:srgbClr val="685D46"/>
                </a:solidFill>
                <a:latin typeface="Arial MT"/>
                <a:cs typeface="Arial MT"/>
              </a:rPr>
              <a:t>H</a:t>
            </a:r>
            <a:r>
              <a:rPr dirty="0" sz="2400" spc="-220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dirty="0" sz="2400" spc="65">
                <a:solidFill>
                  <a:srgbClr val="685D46"/>
                </a:solidFill>
                <a:latin typeface="Arial MT"/>
                <a:cs typeface="Arial MT"/>
              </a:rPr>
              <a:t>N</a:t>
            </a:r>
            <a:r>
              <a:rPr dirty="0" sz="2400" spc="-204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685D46"/>
                </a:solidFill>
                <a:latin typeface="Arial MT"/>
                <a:cs typeface="Arial MT"/>
              </a:rPr>
              <a:t>P</a:t>
            </a:r>
            <a:r>
              <a:rPr dirty="0" sz="2400" spc="-229">
                <a:solidFill>
                  <a:srgbClr val="685D46"/>
                </a:solidFill>
                <a:latin typeface="Arial MT"/>
                <a:cs typeface="Arial MT"/>
              </a:rPr>
              <a:t>R</a:t>
            </a:r>
            <a:r>
              <a:rPr dirty="0" sz="2400" spc="-229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dirty="0" sz="2400" spc="-260">
                <a:solidFill>
                  <a:srgbClr val="685D46"/>
                </a:solidFill>
                <a:latin typeface="Arial MT"/>
                <a:cs typeface="Arial MT"/>
              </a:rPr>
              <a:t>J</a:t>
            </a:r>
            <a:r>
              <a:rPr dirty="0" sz="2400" spc="-240">
                <a:solidFill>
                  <a:srgbClr val="685D46"/>
                </a:solidFill>
                <a:latin typeface="Arial MT"/>
                <a:cs typeface="Arial MT"/>
              </a:rPr>
              <a:t>E</a:t>
            </a:r>
            <a:r>
              <a:rPr dirty="0" sz="2400" spc="-229">
                <a:solidFill>
                  <a:srgbClr val="685D46"/>
                </a:solidFill>
                <a:latin typeface="Arial MT"/>
                <a:cs typeface="Arial MT"/>
              </a:rPr>
              <a:t>C</a:t>
            </a:r>
            <a:r>
              <a:rPr dirty="0" sz="2400" spc="55">
                <a:solidFill>
                  <a:srgbClr val="685D46"/>
                </a:solidFill>
                <a:latin typeface="Arial MT"/>
                <a:cs typeface="Arial MT"/>
              </a:rPr>
              <a:t>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3759" y="4168140"/>
            <a:ext cx="1692275" cy="669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8255">
              <a:lnSpc>
                <a:spcPct val="100699"/>
              </a:lnSpc>
              <a:spcBef>
                <a:spcPts val="90"/>
              </a:spcBef>
            </a:pPr>
            <a:r>
              <a:rPr dirty="0" sz="1400" spc="-5" b="1">
                <a:solidFill>
                  <a:srgbClr val="CC0000"/>
                </a:solidFill>
                <a:latin typeface="Arial"/>
                <a:cs typeface="Arial"/>
              </a:rPr>
              <a:t>P</a:t>
            </a:r>
            <a:r>
              <a:rPr dirty="0" sz="1400" spc="-180" b="1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dirty="0" sz="1400" spc="-2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dirty="0" sz="1400" spc="5" b="1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dirty="0" sz="1400" spc="-5" b="1">
                <a:solidFill>
                  <a:srgbClr val="CC0000"/>
                </a:solidFill>
                <a:latin typeface="Arial"/>
                <a:cs typeface="Arial"/>
              </a:rPr>
              <a:t>Y</a:t>
            </a:r>
            <a:r>
              <a:rPr dirty="0" sz="1400" spc="-180" b="1">
                <a:solidFill>
                  <a:srgbClr val="CC0000"/>
                </a:solidFill>
                <a:latin typeface="Arial"/>
                <a:cs typeface="Arial"/>
              </a:rPr>
              <a:t>U</a:t>
            </a:r>
            <a:r>
              <a:rPr dirty="0" sz="1400" spc="-2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dirty="0" sz="1400" spc="-180" b="1">
                <a:solidFill>
                  <a:srgbClr val="CC0000"/>
                </a:solidFill>
                <a:latin typeface="Arial"/>
                <a:cs typeface="Arial"/>
              </a:rPr>
              <a:t>H</a:t>
            </a:r>
            <a:r>
              <a:rPr dirty="0" sz="1400" spc="18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400" spc="-180" b="1">
                <a:solidFill>
                  <a:srgbClr val="CC0000"/>
                </a:solidFill>
                <a:latin typeface="Arial"/>
                <a:cs typeface="Arial"/>
              </a:rPr>
              <a:t>K</a:t>
            </a:r>
            <a:r>
              <a:rPr dirty="0" sz="1400" spc="-2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400" spc="-180" b="1">
                <a:solidFill>
                  <a:srgbClr val="CC0000"/>
                </a:solidFill>
                <a:latin typeface="Arial"/>
                <a:cs typeface="Arial"/>
              </a:rPr>
              <a:t>U</a:t>
            </a:r>
            <a:r>
              <a:rPr dirty="0" sz="1400" spc="-21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400" spc="-210" b="1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dirty="0" sz="1400" spc="-17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400" spc="-30" b="1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dirty="0" sz="1400" spc="-110" b="1">
                <a:solidFill>
                  <a:srgbClr val="CC0000"/>
                </a:solidFill>
                <a:latin typeface="Arial"/>
                <a:cs typeface="Arial"/>
              </a:rPr>
              <a:t>R  </a:t>
            </a:r>
            <a:r>
              <a:rPr dirty="0" sz="1400" spc="-5" b="1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dirty="0" sz="1400" spc="-20" b="1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dirty="0" sz="1400" spc="-180" b="1">
                <a:solidFill>
                  <a:srgbClr val="CC0000"/>
                </a:solidFill>
                <a:latin typeface="Arial"/>
                <a:cs typeface="Arial"/>
              </a:rPr>
              <a:t>H</a:t>
            </a:r>
            <a:r>
              <a:rPr dirty="0" sz="1400" spc="-204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400" spc="-195" b="1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dirty="0" sz="1400" spc="-19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400" spc="-195" b="1">
                <a:solidFill>
                  <a:srgbClr val="CC0000"/>
                </a:solidFill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  <a:p>
            <a:pPr algn="ctr" marL="8890">
              <a:lnSpc>
                <a:spcPct val="100000"/>
              </a:lnSpc>
              <a:spcBef>
                <a:spcPts val="15"/>
              </a:spcBef>
            </a:pPr>
            <a:r>
              <a:rPr dirty="0" u="heavy" sz="14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21052685</a:t>
            </a:r>
            <a:r>
              <a:rPr dirty="0" u="heavy" sz="1400" spc="-24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@</a:t>
            </a:r>
            <a:r>
              <a:rPr dirty="0" u="heavy" sz="1400" spc="-16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14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k</a:t>
            </a:r>
            <a:r>
              <a:rPr dirty="0" u="heavy" sz="1400" spc="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i</a:t>
            </a:r>
            <a:r>
              <a:rPr dirty="0" u="heavy" sz="14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i</a:t>
            </a:r>
            <a:r>
              <a:rPr dirty="0" u="heavy" sz="14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t</a:t>
            </a:r>
            <a:r>
              <a:rPr dirty="0" u="heavy" sz="14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.</a:t>
            </a:r>
            <a:r>
              <a:rPr dirty="0" u="heavy" sz="14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ac</a:t>
            </a:r>
            <a:r>
              <a:rPr dirty="0" u="heavy" sz="14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.</a:t>
            </a:r>
            <a:r>
              <a:rPr dirty="0" u="heavy" sz="1400" spc="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i</a:t>
            </a:r>
            <a:r>
              <a:rPr dirty="0" u="heavy" sz="1400" spc="-15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07225" y="2827020"/>
            <a:ext cx="561975" cy="76200"/>
          </a:xfrm>
          <a:custGeom>
            <a:avLst/>
            <a:gdLst/>
            <a:ahLst/>
            <a:cxnLst/>
            <a:rect l="l" t="t" r="r" b="b"/>
            <a:pathLst>
              <a:path w="561975" h="76200">
                <a:moveTo>
                  <a:pt x="561975" y="76200"/>
                </a:moveTo>
                <a:lnTo>
                  <a:pt x="0" y="76200"/>
                </a:lnTo>
                <a:lnTo>
                  <a:pt x="0" y="0"/>
                </a:lnTo>
                <a:lnTo>
                  <a:pt x="561975" y="0"/>
                </a:lnTo>
                <a:lnTo>
                  <a:pt x="561975" y="76200"/>
                </a:lnTo>
                <a:close/>
              </a:path>
            </a:pathLst>
          </a:custGeom>
          <a:solidFill>
            <a:srgbClr val="B3A7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74800" y="2807970"/>
            <a:ext cx="561975" cy="76200"/>
          </a:xfrm>
          <a:custGeom>
            <a:avLst/>
            <a:gdLst/>
            <a:ahLst/>
            <a:cxnLst/>
            <a:rect l="l" t="t" r="r" b="b"/>
            <a:pathLst>
              <a:path w="561975" h="76200">
                <a:moveTo>
                  <a:pt x="561975" y="76200"/>
                </a:moveTo>
                <a:lnTo>
                  <a:pt x="0" y="76200"/>
                </a:lnTo>
                <a:lnTo>
                  <a:pt x="0" y="0"/>
                </a:lnTo>
                <a:lnTo>
                  <a:pt x="561975" y="0"/>
                </a:lnTo>
                <a:lnTo>
                  <a:pt x="561975" y="76200"/>
                </a:lnTo>
                <a:close/>
              </a:path>
            </a:pathLst>
          </a:custGeom>
          <a:solidFill>
            <a:srgbClr val="B3A77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275" y="787402"/>
            <a:ext cx="7757469" cy="35660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505968"/>
            <a:ext cx="16363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405" b="1">
                <a:solidFill>
                  <a:srgbClr val="ED6C00"/>
                </a:solidFill>
                <a:latin typeface="Arial"/>
                <a:cs typeface="Arial"/>
              </a:rPr>
              <a:t>CONTENT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640" y="1287906"/>
            <a:ext cx="2710815" cy="2235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dirty="0" sz="1800" spc="70">
                <a:solidFill>
                  <a:srgbClr val="685D46"/>
                </a:solidFill>
                <a:latin typeface="Arial MT"/>
                <a:cs typeface="Arial MT"/>
              </a:rPr>
              <a:t>Introduction</a:t>
            </a:r>
            <a:endParaRPr sz="18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dirty="0" sz="1800" spc="75">
                <a:solidFill>
                  <a:srgbClr val="685D46"/>
                </a:solidFill>
                <a:latin typeface="Arial MT"/>
                <a:cs typeface="Arial MT"/>
              </a:rPr>
              <a:t>Motivation</a:t>
            </a:r>
            <a:endParaRPr sz="18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I</a:t>
            </a:r>
            <a:r>
              <a:rPr dirty="0" sz="1800" spc="100">
                <a:solidFill>
                  <a:srgbClr val="685D46"/>
                </a:solidFill>
                <a:latin typeface="Arial MT"/>
                <a:cs typeface="Arial MT"/>
              </a:rPr>
              <a:t>nno</a:t>
            </a:r>
            <a:r>
              <a:rPr dirty="0" sz="1800" spc="80">
                <a:solidFill>
                  <a:srgbClr val="685D46"/>
                </a:solidFill>
                <a:latin typeface="Arial MT"/>
                <a:cs typeface="Arial MT"/>
              </a:rPr>
              <a:t>v</a:t>
            </a:r>
            <a:r>
              <a:rPr dirty="0" sz="1800" spc="100">
                <a:solidFill>
                  <a:srgbClr val="685D46"/>
                </a:solidFill>
                <a:latin typeface="Arial MT"/>
                <a:cs typeface="Arial MT"/>
              </a:rPr>
              <a:t>a</a:t>
            </a:r>
            <a:r>
              <a:rPr dirty="0" sz="1800" spc="50">
                <a:solidFill>
                  <a:srgbClr val="685D46"/>
                </a:solidFill>
                <a:latin typeface="Arial MT"/>
                <a:cs typeface="Arial MT"/>
              </a:rPr>
              <a:t>t</a:t>
            </a:r>
            <a:r>
              <a:rPr dirty="0" sz="1800" spc="30">
                <a:solidFill>
                  <a:srgbClr val="685D46"/>
                </a:solidFill>
                <a:latin typeface="Arial MT"/>
                <a:cs typeface="Arial MT"/>
              </a:rPr>
              <a:t>i</a:t>
            </a:r>
            <a:r>
              <a:rPr dirty="0" sz="1800" spc="100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dirty="0" sz="1800" spc="80">
                <a:solidFill>
                  <a:srgbClr val="685D46"/>
                </a:solidFill>
                <a:latin typeface="Arial MT"/>
                <a:cs typeface="Arial MT"/>
              </a:rPr>
              <a:t>n</a:t>
            </a:r>
            <a:r>
              <a:rPr dirty="0" sz="1800" spc="7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90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f</a:t>
            </a:r>
            <a:r>
              <a:rPr dirty="0" sz="1800" spc="-12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114">
                <a:solidFill>
                  <a:srgbClr val="685D46"/>
                </a:solidFill>
                <a:latin typeface="Arial MT"/>
                <a:cs typeface="Arial MT"/>
              </a:rPr>
              <a:t>P</a:t>
            </a:r>
            <a:r>
              <a:rPr dirty="0" sz="1800" spc="45">
                <a:solidFill>
                  <a:srgbClr val="685D46"/>
                </a:solidFill>
                <a:latin typeface="Arial MT"/>
                <a:cs typeface="Arial MT"/>
              </a:rPr>
              <a:t>r</a:t>
            </a:r>
            <a:r>
              <a:rPr dirty="0" sz="1800" spc="100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j</a:t>
            </a:r>
            <a:r>
              <a:rPr dirty="0" sz="1800" spc="100">
                <a:solidFill>
                  <a:srgbClr val="685D46"/>
                </a:solidFill>
                <a:latin typeface="Arial MT"/>
                <a:cs typeface="Arial MT"/>
              </a:rPr>
              <a:t>e</a:t>
            </a:r>
            <a:r>
              <a:rPr dirty="0" sz="1800" spc="80">
                <a:solidFill>
                  <a:srgbClr val="685D46"/>
                </a:solidFill>
                <a:latin typeface="Arial MT"/>
                <a:cs typeface="Arial MT"/>
              </a:rPr>
              <a:t>c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dirty="0" sz="1800" spc="55">
                <a:solidFill>
                  <a:srgbClr val="685D46"/>
                </a:solidFill>
                <a:latin typeface="Arial MT"/>
                <a:cs typeface="Arial MT"/>
              </a:rPr>
              <a:t>S</a:t>
            </a:r>
            <a:r>
              <a:rPr dirty="0" sz="1800" spc="30">
                <a:solidFill>
                  <a:srgbClr val="685D46"/>
                </a:solidFill>
                <a:latin typeface="Arial MT"/>
                <a:cs typeface="Arial MT"/>
              </a:rPr>
              <a:t>c</a:t>
            </a:r>
            <a:r>
              <a:rPr dirty="0" sz="1800" spc="50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pe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0">
                <a:solidFill>
                  <a:srgbClr val="685D46"/>
                </a:solidFill>
                <a:latin typeface="Arial MT"/>
                <a:cs typeface="Arial MT"/>
              </a:rPr>
              <a:t>of</a:t>
            </a:r>
            <a:r>
              <a:rPr dirty="0" sz="1800" spc="4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15">
                <a:solidFill>
                  <a:srgbClr val="685D46"/>
                </a:solidFill>
                <a:latin typeface="Arial MT"/>
                <a:cs typeface="Arial MT"/>
              </a:rPr>
              <a:t>t</a:t>
            </a:r>
            <a:r>
              <a:rPr dirty="0" sz="1800" spc="50">
                <a:solidFill>
                  <a:srgbClr val="685D46"/>
                </a:solidFill>
                <a:latin typeface="Arial MT"/>
                <a:cs typeface="Arial MT"/>
              </a:rPr>
              <a:t>h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e</a:t>
            </a:r>
            <a:r>
              <a:rPr dirty="0" sz="1800" spc="-16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55">
                <a:solidFill>
                  <a:srgbClr val="685D46"/>
                </a:solidFill>
                <a:latin typeface="Arial MT"/>
                <a:cs typeface="Arial MT"/>
              </a:rPr>
              <a:t>P</a:t>
            </a:r>
            <a:r>
              <a:rPr dirty="0" sz="1800" spc="20">
                <a:solidFill>
                  <a:srgbClr val="685D46"/>
                </a:solidFill>
                <a:latin typeface="Arial MT"/>
                <a:cs typeface="Arial MT"/>
              </a:rPr>
              <a:t>r</a:t>
            </a:r>
            <a:r>
              <a:rPr dirty="0" sz="1800" spc="50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dirty="0" sz="1800" spc="25">
                <a:solidFill>
                  <a:srgbClr val="685D46"/>
                </a:solidFill>
                <a:latin typeface="Arial MT"/>
                <a:cs typeface="Arial MT"/>
              </a:rPr>
              <a:t>je</a:t>
            </a:r>
            <a:r>
              <a:rPr dirty="0" sz="1800" spc="45">
                <a:solidFill>
                  <a:srgbClr val="685D46"/>
                </a:solidFill>
                <a:latin typeface="Arial MT"/>
                <a:cs typeface="Arial MT"/>
              </a:rPr>
              <a:t>c</a:t>
            </a:r>
            <a:r>
              <a:rPr dirty="0" sz="1800" spc="20">
                <a:solidFill>
                  <a:srgbClr val="685D46"/>
                </a:solidFill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Face</a:t>
            </a:r>
            <a:r>
              <a:rPr dirty="0" sz="1800" spc="-4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Detection</a:t>
            </a:r>
            <a:endParaRPr sz="18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Conclusion</a:t>
            </a:r>
            <a:endParaRPr sz="1800">
              <a:latin typeface="Arial MT"/>
              <a:cs typeface="Arial MT"/>
            </a:endParaRPr>
          </a:p>
          <a:p>
            <a:pPr marL="431800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dirty="0" sz="1800" spc="-5">
                <a:solidFill>
                  <a:srgbClr val="685D46"/>
                </a:solidFill>
                <a:latin typeface="Arial MT"/>
                <a:cs typeface="Arial MT"/>
              </a:rPr>
              <a:t>References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03034"/>
            <a:ext cx="22053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1">
                <a:solidFill>
                  <a:srgbClr val="ED6C00"/>
                </a:solidFill>
                <a:latin typeface="Arial"/>
                <a:cs typeface="Arial"/>
              </a:rPr>
              <a:t>I</a:t>
            </a:r>
            <a:r>
              <a:rPr dirty="0" sz="3000" spc="-330" b="1">
                <a:solidFill>
                  <a:srgbClr val="ED6C00"/>
                </a:solidFill>
                <a:latin typeface="Arial"/>
                <a:cs typeface="Arial"/>
              </a:rPr>
              <a:t>n</a:t>
            </a:r>
            <a:r>
              <a:rPr dirty="0" sz="3000" spc="-505" b="1">
                <a:solidFill>
                  <a:srgbClr val="ED6C00"/>
                </a:solidFill>
                <a:latin typeface="Arial"/>
                <a:cs typeface="Arial"/>
              </a:rPr>
              <a:t> </a:t>
            </a:r>
            <a:r>
              <a:rPr dirty="0" sz="3000" spc="-10" b="1">
                <a:solidFill>
                  <a:srgbClr val="ED6C00"/>
                </a:solidFill>
                <a:latin typeface="Arial"/>
                <a:cs typeface="Arial"/>
              </a:rPr>
              <a:t>t</a:t>
            </a:r>
            <a:r>
              <a:rPr dirty="0" sz="3000" spc="-10" b="1">
                <a:solidFill>
                  <a:srgbClr val="ED6C00"/>
                </a:solidFill>
                <a:latin typeface="Arial"/>
                <a:cs typeface="Arial"/>
              </a:rPr>
              <a:t>r</a:t>
            </a:r>
            <a:r>
              <a:rPr dirty="0" sz="3000" b="1">
                <a:solidFill>
                  <a:srgbClr val="ED6C00"/>
                </a:solidFill>
                <a:latin typeface="Arial"/>
                <a:cs typeface="Arial"/>
              </a:rPr>
              <a:t>odu</a:t>
            </a:r>
            <a:r>
              <a:rPr dirty="0" sz="3000" spc="-10" b="1">
                <a:solidFill>
                  <a:srgbClr val="ED6C00"/>
                </a:solidFill>
                <a:latin typeface="Arial"/>
                <a:cs typeface="Arial"/>
              </a:rPr>
              <a:t>c</a:t>
            </a:r>
            <a:r>
              <a:rPr dirty="0" sz="3000" spc="-10" b="1">
                <a:solidFill>
                  <a:srgbClr val="ED6C00"/>
                </a:solidFill>
                <a:latin typeface="Arial"/>
                <a:cs typeface="Arial"/>
              </a:rPr>
              <a:t>t</a:t>
            </a:r>
            <a:r>
              <a:rPr dirty="0" sz="3000" spc="-10" b="1">
                <a:solidFill>
                  <a:srgbClr val="ED6C00"/>
                </a:solidFill>
                <a:latin typeface="Arial"/>
                <a:cs typeface="Arial"/>
              </a:rPr>
              <a:t>i</a:t>
            </a:r>
            <a:r>
              <a:rPr dirty="0" sz="3000" b="1">
                <a:solidFill>
                  <a:srgbClr val="ED6C00"/>
                </a:solidFill>
                <a:latin typeface="Arial"/>
                <a:cs typeface="Arial"/>
              </a:rPr>
              <a:t>o</a:t>
            </a:r>
            <a:r>
              <a:rPr dirty="0" sz="3000" spc="-330" b="1">
                <a:solidFill>
                  <a:srgbClr val="ED6C00"/>
                </a:solidFill>
                <a:latin typeface="Arial"/>
                <a:cs typeface="Arial"/>
              </a:rPr>
              <a:t>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110"/>
              </a:spcBef>
            </a:pPr>
            <a:r>
              <a:rPr dirty="0" spc="40"/>
              <a:t>Face</a:t>
            </a:r>
            <a:r>
              <a:rPr dirty="0" spc="90"/>
              <a:t> </a:t>
            </a:r>
            <a:r>
              <a:rPr dirty="0" spc="40"/>
              <a:t>detection</a:t>
            </a:r>
            <a:r>
              <a:rPr dirty="0" spc="85"/>
              <a:t> </a:t>
            </a:r>
            <a:r>
              <a:rPr dirty="0" spc="25"/>
              <a:t>is</a:t>
            </a:r>
            <a:r>
              <a:rPr dirty="0" spc="65"/>
              <a:t> </a:t>
            </a:r>
            <a:r>
              <a:rPr dirty="0" spc="45"/>
              <a:t>a</a:t>
            </a:r>
            <a:r>
              <a:rPr dirty="0" spc="80"/>
              <a:t> </a:t>
            </a:r>
            <a:r>
              <a:rPr dirty="0" spc="55"/>
              <a:t>computer</a:t>
            </a:r>
            <a:r>
              <a:rPr dirty="0" spc="80"/>
              <a:t> </a:t>
            </a:r>
            <a:r>
              <a:rPr dirty="0" spc="55"/>
              <a:t>vision</a:t>
            </a:r>
            <a:r>
              <a:rPr dirty="0" spc="85"/>
              <a:t> </a:t>
            </a:r>
            <a:r>
              <a:rPr dirty="0" spc="60"/>
              <a:t>technology</a:t>
            </a:r>
            <a:r>
              <a:rPr dirty="0" spc="75"/>
              <a:t> </a:t>
            </a:r>
            <a:r>
              <a:rPr dirty="0" spc="35"/>
              <a:t>that</a:t>
            </a:r>
            <a:r>
              <a:rPr dirty="0" spc="75"/>
              <a:t> </a:t>
            </a:r>
            <a:r>
              <a:rPr dirty="0" spc="55"/>
              <a:t>helps</a:t>
            </a:r>
            <a:r>
              <a:rPr dirty="0" spc="85"/>
              <a:t> </a:t>
            </a:r>
            <a:r>
              <a:rPr dirty="0" spc="25"/>
              <a:t>to</a:t>
            </a:r>
            <a:r>
              <a:rPr dirty="0" spc="80"/>
              <a:t> </a:t>
            </a:r>
            <a:r>
              <a:rPr dirty="0" spc="60"/>
              <a:t>locate/visualize</a:t>
            </a:r>
            <a:r>
              <a:rPr dirty="0" spc="90"/>
              <a:t> human</a:t>
            </a:r>
            <a:r>
              <a:rPr dirty="0" spc="85"/>
              <a:t> </a:t>
            </a:r>
            <a:r>
              <a:rPr dirty="0" spc="35"/>
              <a:t>faces</a:t>
            </a:r>
            <a:r>
              <a:rPr dirty="0" spc="85"/>
              <a:t> </a:t>
            </a:r>
            <a:r>
              <a:rPr dirty="0" spc="50"/>
              <a:t>in </a:t>
            </a:r>
            <a:r>
              <a:rPr dirty="0" spc="55"/>
              <a:t> </a:t>
            </a:r>
            <a:r>
              <a:rPr dirty="0" spc="60"/>
              <a:t>digital</a:t>
            </a:r>
            <a:r>
              <a:rPr dirty="0" spc="80"/>
              <a:t> </a:t>
            </a:r>
            <a:r>
              <a:rPr dirty="0" spc="65"/>
              <a:t>images.</a:t>
            </a:r>
            <a:r>
              <a:rPr dirty="0" spc="75"/>
              <a:t> </a:t>
            </a:r>
            <a:r>
              <a:rPr dirty="0" spc="50"/>
              <a:t>This</a:t>
            </a:r>
            <a:r>
              <a:rPr dirty="0" spc="90"/>
              <a:t> </a:t>
            </a:r>
            <a:r>
              <a:rPr dirty="0" spc="45"/>
              <a:t>technique</a:t>
            </a:r>
            <a:r>
              <a:rPr dirty="0" spc="70"/>
              <a:t> </a:t>
            </a:r>
            <a:r>
              <a:rPr dirty="0" spc="25"/>
              <a:t>is</a:t>
            </a:r>
            <a:r>
              <a:rPr dirty="0" spc="65"/>
              <a:t> </a:t>
            </a:r>
            <a:r>
              <a:rPr dirty="0" spc="45"/>
              <a:t>a</a:t>
            </a:r>
            <a:r>
              <a:rPr dirty="0" spc="80"/>
              <a:t> </a:t>
            </a:r>
            <a:r>
              <a:rPr dirty="0" spc="45"/>
              <a:t>speciﬁc</a:t>
            </a:r>
            <a:r>
              <a:rPr dirty="0" spc="70"/>
              <a:t> </a:t>
            </a:r>
            <a:r>
              <a:rPr dirty="0" spc="45"/>
              <a:t>use</a:t>
            </a:r>
            <a:r>
              <a:rPr dirty="0" spc="70"/>
              <a:t> </a:t>
            </a:r>
            <a:r>
              <a:rPr dirty="0" spc="30"/>
              <a:t>case</a:t>
            </a:r>
            <a:r>
              <a:rPr dirty="0" spc="90"/>
              <a:t> </a:t>
            </a:r>
            <a:r>
              <a:rPr dirty="0" spc="60"/>
              <a:t>of</a:t>
            </a:r>
            <a:r>
              <a:rPr dirty="0" spc="75"/>
              <a:t> </a:t>
            </a:r>
            <a:r>
              <a:rPr dirty="0" spc="20"/>
              <a:t>object</a:t>
            </a:r>
            <a:r>
              <a:rPr dirty="0" spc="70"/>
              <a:t> </a:t>
            </a:r>
            <a:r>
              <a:rPr dirty="0" spc="40"/>
              <a:t>detection</a:t>
            </a:r>
            <a:r>
              <a:rPr dirty="0" spc="95"/>
              <a:t> </a:t>
            </a:r>
            <a:r>
              <a:rPr dirty="0" spc="60"/>
              <a:t>technology</a:t>
            </a:r>
            <a:r>
              <a:rPr dirty="0" spc="75"/>
              <a:t> </a:t>
            </a:r>
            <a:r>
              <a:rPr dirty="0" spc="35"/>
              <a:t>that</a:t>
            </a:r>
            <a:r>
              <a:rPr dirty="0" spc="85"/>
              <a:t> </a:t>
            </a:r>
            <a:r>
              <a:rPr dirty="0" spc="50"/>
              <a:t>deals </a:t>
            </a:r>
            <a:r>
              <a:rPr dirty="0" spc="55"/>
              <a:t> </a:t>
            </a:r>
            <a:r>
              <a:rPr dirty="0" spc="65"/>
              <a:t>with</a:t>
            </a:r>
            <a:r>
              <a:rPr dirty="0" spc="80"/>
              <a:t> </a:t>
            </a:r>
            <a:r>
              <a:rPr dirty="0" spc="50"/>
              <a:t>detecting</a:t>
            </a:r>
            <a:r>
              <a:rPr dirty="0" spc="70"/>
              <a:t> </a:t>
            </a:r>
            <a:r>
              <a:rPr dirty="0" spc="35"/>
              <a:t>instances</a:t>
            </a:r>
            <a:r>
              <a:rPr dirty="0" spc="80"/>
              <a:t> </a:t>
            </a:r>
            <a:r>
              <a:rPr dirty="0" spc="60"/>
              <a:t>of</a:t>
            </a:r>
            <a:r>
              <a:rPr dirty="0" spc="70"/>
              <a:t> </a:t>
            </a:r>
            <a:r>
              <a:rPr dirty="0" spc="45"/>
              <a:t>semantic</a:t>
            </a:r>
            <a:r>
              <a:rPr dirty="0" spc="70"/>
              <a:t> </a:t>
            </a:r>
            <a:r>
              <a:rPr dirty="0" spc="20"/>
              <a:t>objects</a:t>
            </a:r>
            <a:r>
              <a:rPr dirty="0" spc="85"/>
              <a:t> </a:t>
            </a:r>
            <a:r>
              <a:rPr dirty="0" spc="60"/>
              <a:t>of</a:t>
            </a:r>
            <a:r>
              <a:rPr dirty="0" spc="70"/>
              <a:t> </a:t>
            </a:r>
            <a:r>
              <a:rPr dirty="0" spc="45"/>
              <a:t>a</a:t>
            </a:r>
            <a:r>
              <a:rPr dirty="0" spc="70"/>
              <a:t> </a:t>
            </a:r>
            <a:r>
              <a:rPr dirty="0" spc="30"/>
              <a:t>certain</a:t>
            </a:r>
            <a:r>
              <a:rPr dirty="0" spc="80"/>
              <a:t> </a:t>
            </a:r>
            <a:r>
              <a:rPr dirty="0" spc="30"/>
              <a:t>class</a:t>
            </a:r>
            <a:r>
              <a:rPr dirty="0" spc="80"/>
              <a:t> </a:t>
            </a:r>
            <a:r>
              <a:rPr dirty="0" spc="35"/>
              <a:t>(such</a:t>
            </a:r>
            <a:r>
              <a:rPr dirty="0" spc="80"/>
              <a:t> </a:t>
            </a:r>
            <a:r>
              <a:rPr dirty="0" spc="25"/>
              <a:t>as</a:t>
            </a:r>
            <a:r>
              <a:rPr dirty="0" spc="75"/>
              <a:t> </a:t>
            </a:r>
            <a:r>
              <a:rPr dirty="0" spc="80"/>
              <a:t>humans,</a:t>
            </a:r>
            <a:r>
              <a:rPr dirty="0" spc="75"/>
              <a:t> </a:t>
            </a:r>
            <a:r>
              <a:rPr dirty="0" spc="70"/>
              <a:t>buildings</a:t>
            </a:r>
            <a:r>
              <a:rPr dirty="0" spc="75"/>
              <a:t> </a:t>
            </a:r>
            <a:r>
              <a:rPr dirty="0" spc="25"/>
              <a:t>or </a:t>
            </a:r>
            <a:r>
              <a:rPr dirty="0" spc="30"/>
              <a:t> </a:t>
            </a:r>
            <a:r>
              <a:rPr dirty="0" spc="10"/>
              <a:t>cars)</a:t>
            </a:r>
            <a:r>
              <a:rPr dirty="0" spc="70"/>
              <a:t> </a:t>
            </a:r>
            <a:r>
              <a:rPr dirty="0" spc="50"/>
              <a:t>in</a:t>
            </a:r>
            <a:r>
              <a:rPr dirty="0" spc="70"/>
              <a:t> </a:t>
            </a:r>
            <a:r>
              <a:rPr dirty="0" spc="60"/>
              <a:t>digital</a:t>
            </a:r>
            <a:r>
              <a:rPr dirty="0" spc="90"/>
              <a:t> </a:t>
            </a:r>
            <a:r>
              <a:rPr dirty="0" spc="65"/>
              <a:t>images </a:t>
            </a:r>
            <a:r>
              <a:rPr dirty="0" spc="80"/>
              <a:t>and</a:t>
            </a:r>
            <a:r>
              <a:rPr dirty="0" spc="70"/>
              <a:t> </a:t>
            </a:r>
            <a:r>
              <a:rPr dirty="0" spc="65"/>
              <a:t>videos.</a:t>
            </a:r>
            <a:r>
              <a:rPr dirty="0" spc="85"/>
              <a:t> </a:t>
            </a:r>
            <a:r>
              <a:rPr dirty="0" spc="75"/>
              <a:t>With</a:t>
            </a:r>
            <a:r>
              <a:rPr dirty="0" spc="85"/>
              <a:t> </a:t>
            </a:r>
            <a:r>
              <a:rPr dirty="0" spc="35"/>
              <a:t>the</a:t>
            </a:r>
            <a:r>
              <a:rPr dirty="0" spc="70"/>
              <a:t> </a:t>
            </a:r>
            <a:r>
              <a:rPr dirty="0" spc="65"/>
              <a:t>advent</a:t>
            </a:r>
            <a:r>
              <a:rPr dirty="0" spc="75"/>
              <a:t> </a:t>
            </a:r>
            <a:r>
              <a:rPr dirty="0" spc="60"/>
              <a:t>of</a:t>
            </a:r>
            <a:r>
              <a:rPr dirty="0" spc="70"/>
              <a:t> </a:t>
            </a:r>
            <a:r>
              <a:rPr dirty="0" spc="65"/>
              <a:t>technology,</a:t>
            </a:r>
            <a:r>
              <a:rPr dirty="0" spc="75"/>
              <a:t> </a:t>
            </a:r>
            <a:r>
              <a:rPr dirty="0" spc="40"/>
              <a:t>face</a:t>
            </a:r>
            <a:r>
              <a:rPr dirty="0" spc="75"/>
              <a:t> </a:t>
            </a:r>
            <a:r>
              <a:rPr dirty="0" spc="40"/>
              <a:t>detection</a:t>
            </a:r>
            <a:r>
              <a:rPr dirty="0" spc="80"/>
              <a:t> </a:t>
            </a:r>
            <a:r>
              <a:rPr dirty="0" spc="45"/>
              <a:t>has</a:t>
            </a:r>
            <a:r>
              <a:rPr dirty="0" spc="80"/>
              <a:t> </a:t>
            </a:r>
            <a:r>
              <a:rPr dirty="0" spc="70"/>
              <a:t>gained </a:t>
            </a:r>
            <a:r>
              <a:rPr dirty="0" spc="45"/>
              <a:t>a </a:t>
            </a:r>
            <a:r>
              <a:rPr dirty="0" spc="-315"/>
              <a:t> </a:t>
            </a:r>
            <a:r>
              <a:rPr dirty="0" spc="30"/>
              <a:t>lot</a:t>
            </a:r>
            <a:r>
              <a:rPr dirty="0" spc="80"/>
              <a:t> </a:t>
            </a:r>
            <a:r>
              <a:rPr dirty="0" spc="60"/>
              <a:t>of</a:t>
            </a:r>
            <a:r>
              <a:rPr dirty="0" spc="70"/>
              <a:t> </a:t>
            </a:r>
            <a:r>
              <a:rPr dirty="0" spc="50"/>
              <a:t>importance</a:t>
            </a:r>
            <a:r>
              <a:rPr dirty="0" spc="70"/>
              <a:t> </a:t>
            </a:r>
            <a:r>
              <a:rPr dirty="0" spc="50"/>
              <a:t>especially</a:t>
            </a:r>
            <a:r>
              <a:rPr dirty="0" spc="85"/>
              <a:t> </a:t>
            </a:r>
            <a:r>
              <a:rPr dirty="0" spc="50"/>
              <a:t>in</a:t>
            </a:r>
            <a:r>
              <a:rPr dirty="0" spc="70"/>
              <a:t> </a:t>
            </a:r>
            <a:r>
              <a:rPr dirty="0" spc="55"/>
              <a:t>ﬁelds</a:t>
            </a:r>
            <a:r>
              <a:rPr dirty="0" spc="75"/>
              <a:t> </a:t>
            </a:r>
            <a:r>
              <a:rPr dirty="0" spc="45"/>
              <a:t>like</a:t>
            </a:r>
            <a:r>
              <a:rPr dirty="0" spc="70"/>
              <a:t> </a:t>
            </a:r>
            <a:r>
              <a:rPr dirty="0" spc="75"/>
              <a:t>photography,</a:t>
            </a:r>
            <a:r>
              <a:rPr dirty="0" spc="70"/>
              <a:t> </a:t>
            </a:r>
            <a:r>
              <a:rPr dirty="0" spc="45"/>
              <a:t>security,</a:t>
            </a:r>
            <a:r>
              <a:rPr dirty="0" spc="70"/>
              <a:t> </a:t>
            </a:r>
            <a:r>
              <a:rPr dirty="0" spc="80"/>
              <a:t>and</a:t>
            </a:r>
            <a:r>
              <a:rPr dirty="0" spc="75"/>
              <a:t> </a:t>
            </a:r>
            <a:r>
              <a:rPr dirty="0" spc="60"/>
              <a:t>marketing.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4264" y="2741676"/>
            <a:ext cx="3144012" cy="1760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05968"/>
            <a:ext cx="16929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490" b="1">
                <a:solidFill>
                  <a:srgbClr val="ED6C00"/>
                </a:solidFill>
                <a:latin typeface="Arial"/>
                <a:cs typeface="Arial"/>
              </a:rPr>
              <a:t>M</a:t>
            </a:r>
            <a:r>
              <a:rPr dirty="0" sz="3200" spc="-350" b="1">
                <a:solidFill>
                  <a:srgbClr val="ED6C00"/>
                </a:solidFill>
                <a:latin typeface="Arial"/>
                <a:cs typeface="Arial"/>
              </a:rPr>
              <a:t>o</a:t>
            </a:r>
            <a:r>
              <a:rPr dirty="0" sz="3200" spc="-195" b="1">
                <a:solidFill>
                  <a:srgbClr val="ED6C00"/>
                </a:solidFill>
                <a:latin typeface="Arial"/>
                <a:cs typeface="Arial"/>
              </a:rPr>
              <a:t>t</a:t>
            </a:r>
            <a:r>
              <a:rPr dirty="0" sz="3200" spc="-160" b="1">
                <a:solidFill>
                  <a:srgbClr val="ED6C00"/>
                </a:solidFill>
                <a:latin typeface="Arial"/>
                <a:cs typeface="Arial"/>
              </a:rPr>
              <a:t>i</a:t>
            </a:r>
            <a:r>
              <a:rPr dirty="0" sz="3200" spc="-330" b="1">
                <a:solidFill>
                  <a:srgbClr val="ED6C00"/>
                </a:solidFill>
                <a:latin typeface="Arial"/>
                <a:cs typeface="Arial"/>
              </a:rPr>
              <a:t>v</a:t>
            </a:r>
            <a:r>
              <a:rPr dirty="0" sz="3200" spc="-320" b="1">
                <a:solidFill>
                  <a:srgbClr val="ED6C00"/>
                </a:solidFill>
                <a:latin typeface="Arial"/>
                <a:cs typeface="Arial"/>
              </a:rPr>
              <a:t>a</a:t>
            </a:r>
            <a:r>
              <a:rPr dirty="0" sz="3200" spc="-195" b="1">
                <a:solidFill>
                  <a:srgbClr val="ED6C00"/>
                </a:solidFill>
                <a:latin typeface="Arial"/>
                <a:cs typeface="Arial"/>
              </a:rPr>
              <a:t>t</a:t>
            </a:r>
            <a:r>
              <a:rPr dirty="0" sz="3200" spc="-160" b="1">
                <a:solidFill>
                  <a:srgbClr val="ED6C00"/>
                </a:solidFill>
                <a:latin typeface="Arial"/>
                <a:cs typeface="Arial"/>
              </a:rPr>
              <a:t>i</a:t>
            </a:r>
            <a:r>
              <a:rPr dirty="0" sz="3200" spc="-360" b="1">
                <a:solidFill>
                  <a:srgbClr val="ED6C00"/>
                </a:solidFill>
                <a:latin typeface="Arial"/>
                <a:cs typeface="Arial"/>
              </a:rPr>
              <a:t>o</a:t>
            </a:r>
            <a:r>
              <a:rPr dirty="0" sz="3200" spc="-350" b="1">
                <a:solidFill>
                  <a:srgbClr val="ED6C00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87906"/>
            <a:ext cx="8323580" cy="285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35890">
              <a:lnSpc>
                <a:spcPct val="114999"/>
              </a:lnSpc>
              <a:spcBef>
                <a:spcPts val="100"/>
              </a:spcBef>
            </a:pPr>
            <a:r>
              <a:rPr dirty="0" sz="1800" spc="55">
                <a:solidFill>
                  <a:srgbClr val="685D46"/>
                </a:solidFill>
                <a:latin typeface="Arial MT"/>
                <a:cs typeface="Arial MT"/>
              </a:rPr>
              <a:t>We</a:t>
            </a:r>
            <a:r>
              <a:rPr dirty="0" sz="1800" spc="-5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developed</a:t>
            </a:r>
            <a:r>
              <a:rPr dirty="0" sz="1800" spc="-5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25">
                <a:solidFill>
                  <a:srgbClr val="685D46"/>
                </a:solidFill>
                <a:latin typeface="Arial MT"/>
                <a:cs typeface="Arial MT"/>
              </a:rPr>
              <a:t>this</a:t>
            </a:r>
            <a:r>
              <a:rPr dirty="0" sz="1800" spc="-4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Face</a:t>
            </a:r>
            <a:r>
              <a:rPr dirty="0" sz="1800" spc="-5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Detection</a:t>
            </a:r>
            <a:r>
              <a:rPr dirty="0" sz="1800" spc="-4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Project</a:t>
            </a:r>
            <a:r>
              <a:rPr dirty="0" sz="1800" spc="-6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25">
                <a:solidFill>
                  <a:srgbClr val="685D46"/>
                </a:solidFill>
                <a:latin typeface="Arial MT"/>
                <a:cs typeface="Arial MT"/>
              </a:rPr>
              <a:t>for</a:t>
            </a:r>
            <a:r>
              <a:rPr dirty="0" sz="1800" spc="-6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our</a:t>
            </a:r>
            <a:r>
              <a:rPr dirty="0" sz="1800" spc="-5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Indian</a:t>
            </a:r>
            <a:r>
              <a:rPr dirty="0" sz="1800" spc="-4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Army,</a:t>
            </a:r>
            <a:r>
              <a:rPr dirty="0" sz="1800" spc="-7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Security</a:t>
            </a:r>
            <a:r>
              <a:rPr dirty="0" sz="1800" spc="-5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50">
                <a:solidFill>
                  <a:srgbClr val="685D46"/>
                </a:solidFill>
                <a:latin typeface="Arial MT"/>
                <a:cs typeface="Arial MT"/>
              </a:rPr>
              <a:t>CCTV </a:t>
            </a:r>
            <a:r>
              <a:rPr dirty="0" sz="1800" spc="-49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Police</a:t>
            </a:r>
            <a:r>
              <a:rPr dirty="0" sz="1800" spc="-1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and</a:t>
            </a:r>
            <a:r>
              <a:rPr dirty="0" sz="1800" spc="-1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even</a:t>
            </a:r>
            <a:r>
              <a:rPr dirty="0" sz="1800" spc="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55">
                <a:solidFill>
                  <a:srgbClr val="685D46"/>
                </a:solidFill>
                <a:latin typeface="Arial MT"/>
                <a:cs typeface="Arial MT"/>
              </a:rPr>
              <a:t>Common</a:t>
            </a:r>
            <a:r>
              <a:rPr dirty="0" sz="1800" spc="-2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45">
                <a:solidFill>
                  <a:srgbClr val="685D46"/>
                </a:solidFill>
                <a:latin typeface="Arial MT"/>
                <a:cs typeface="Arial MT"/>
              </a:rPr>
              <a:t>Use</a:t>
            </a:r>
            <a:r>
              <a:rPr dirty="0" sz="1800" spc="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0">
                <a:solidFill>
                  <a:srgbClr val="685D46"/>
                </a:solidFill>
                <a:latin typeface="Arial MT"/>
                <a:cs typeface="Arial MT"/>
              </a:rPr>
              <a:t>of</a:t>
            </a:r>
            <a:r>
              <a:rPr dirty="0" sz="1800" spc="-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people</a:t>
            </a:r>
            <a:r>
              <a:rPr dirty="0" sz="1800" spc="-1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25">
                <a:solidFill>
                  <a:srgbClr val="685D46"/>
                </a:solidFill>
                <a:latin typeface="Arial MT"/>
                <a:cs typeface="Arial MT"/>
              </a:rPr>
              <a:t>to</a:t>
            </a:r>
            <a:r>
              <a:rPr dirty="0" sz="1800" spc="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detect</a:t>
            </a:r>
            <a:r>
              <a:rPr dirty="0" sz="1800" spc="-2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Face</a:t>
            </a:r>
            <a:r>
              <a:rPr dirty="0" sz="1800" spc="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25">
                <a:solidFill>
                  <a:srgbClr val="685D46"/>
                </a:solidFill>
                <a:latin typeface="Arial MT"/>
                <a:cs typeface="Arial MT"/>
              </a:rPr>
              <a:t>in</a:t>
            </a:r>
            <a:r>
              <a:rPr dirty="0" sz="1800" spc="-2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0">
                <a:solidFill>
                  <a:srgbClr val="685D46"/>
                </a:solidFill>
                <a:latin typeface="Arial MT"/>
                <a:cs typeface="Arial MT"/>
              </a:rPr>
              <a:t>single</a:t>
            </a:r>
            <a:r>
              <a:rPr dirty="0" sz="1800" spc="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and</a:t>
            </a:r>
            <a:r>
              <a:rPr dirty="0" sz="1800" spc="-1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group</a:t>
            </a:r>
            <a:r>
              <a:rPr dirty="0" sz="1800" spc="-2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0">
                <a:solidFill>
                  <a:srgbClr val="685D46"/>
                </a:solidFill>
                <a:latin typeface="Arial MT"/>
                <a:cs typeface="Arial MT"/>
              </a:rPr>
              <a:t>of </a:t>
            </a:r>
            <a:r>
              <a:rPr dirty="0" sz="1800" spc="-484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peoples</a:t>
            </a:r>
            <a:r>
              <a:rPr dirty="0" sz="1800" spc="4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25">
                <a:solidFill>
                  <a:srgbClr val="685D46"/>
                </a:solidFill>
                <a:latin typeface="Arial MT"/>
                <a:cs typeface="Arial MT"/>
              </a:rPr>
              <a:t>in</a:t>
            </a:r>
            <a:r>
              <a:rPr dirty="0" sz="1800" spc="-10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Images.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1210"/>
              </a:spcBef>
            </a:pP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Today </a:t>
            </a:r>
            <a:r>
              <a:rPr dirty="0" sz="1800" spc="25">
                <a:solidFill>
                  <a:srgbClr val="685D46"/>
                </a:solidFill>
                <a:latin typeface="Arial MT"/>
                <a:cs typeface="Arial MT"/>
              </a:rPr>
              <a:t>In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world Security </a:t>
            </a:r>
            <a:r>
              <a:rPr dirty="0" sz="1800" spc="25">
                <a:solidFill>
                  <a:srgbClr val="685D46"/>
                </a:solidFill>
                <a:latin typeface="Arial MT"/>
                <a:cs typeface="Arial MT"/>
              </a:rPr>
              <a:t>is 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advancing </a:t>
            </a:r>
            <a:r>
              <a:rPr dirty="0" sz="1800" spc="25">
                <a:solidFill>
                  <a:srgbClr val="685D46"/>
                </a:solidFill>
                <a:latin typeface="Arial MT"/>
                <a:cs typeface="Arial MT"/>
              </a:rPr>
              <a:t>to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detect the </a:t>
            </a:r>
            <a:r>
              <a:rPr dirty="0" sz="1800" spc="25">
                <a:solidFill>
                  <a:srgbClr val="685D46"/>
                </a:solidFill>
                <a:latin typeface="Arial MT"/>
                <a:cs typeface="Arial MT"/>
              </a:rPr>
              <a:t>terrorist 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and </a:t>
            </a:r>
            <a:r>
              <a:rPr dirty="0" sz="1800" spc="30">
                <a:solidFill>
                  <a:srgbClr val="685D46"/>
                </a:solidFill>
                <a:latin typeface="Arial MT"/>
                <a:cs typeface="Arial MT"/>
              </a:rPr>
              <a:t>criminals easily </a:t>
            </a:r>
            <a:r>
              <a:rPr dirty="0" sz="1800" spc="-49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25">
                <a:solidFill>
                  <a:srgbClr val="685D46"/>
                </a:solidFill>
                <a:latin typeface="Arial MT"/>
                <a:cs typeface="Arial MT"/>
              </a:rPr>
              <a:t>in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crowd. This</a:t>
            </a:r>
            <a:r>
              <a:rPr dirty="0" sz="1800" spc="4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Project</a:t>
            </a:r>
            <a:r>
              <a:rPr dirty="0" sz="1800" spc="4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25">
                <a:solidFill>
                  <a:srgbClr val="685D46"/>
                </a:solidFill>
                <a:latin typeface="Arial MT"/>
                <a:cs typeface="Arial MT"/>
              </a:rPr>
              <a:t>will</a:t>
            </a:r>
            <a:r>
              <a:rPr dirty="0" sz="1800" spc="30">
                <a:solidFill>
                  <a:srgbClr val="685D46"/>
                </a:solidFill>
                <a:latin typeface="Arial MT"/>
                <a:cs typeface="Arial MT"/>
              </a:rPr>
              <a:t> easily</a:t>
            </a:r>
            <a:r>
              <a:rPr dirty="0" sz="1800" spc="4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detect faces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 even</a:t>
            </a:r>
            <a:r>
              <a:rPr dirty="0" sz="1800" spc="5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0">
                <a:solidFill>
                  <a:srgbClr val="685D46"/>
                </a:solidFill>
                <a:latin typeface="Arial MT"/>
                <a:cs typeface="Arial MT"/>
              </a:rPr>
              <a:t>old\blur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 Images </a:t>
            </a:r>
            <a:r>
              <a:rPr dirty="0" sz="1800" spc="30">
                <a:solidFill>
                  <a:srgbClr val="685D46"/>
                </a:solidFill>
                <a:latin typeface="Arial MT"/>
                <a:cs typeface="Arial MT"/>
              </a:rPr>
              <a:t>with</a:t>
            </a:r>
            <a:r>
              <a:rPr dirty="0" sz="1800" spc="4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very 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0">
                <a:solidFill>
                  <a:srgbClr val="685D46"/>
                </a:solidFill>
                <a:latin typeface="Arial MT"/>
                <a:cs typeface="Arial MT"/>
              </a:rPr>
              <a:t>less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time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0">
                <a:solidFill>
                  <a:srgbClr val="685D46"/>
                </a:solidFill>
                <a:latin typeface="Arial MT"/>
                <a:cs typeface="Arial MT"/>
              </a:rPr>
              <a:t>of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 execution.</a:t>
            </a:r>
            <a:endParaRPr sz="1800">
              <a:latin typeface="Arial MT"/>
              <a:cs typeface="Arial MT"/>
            </a:endParaRPr>
          </a:p>
          <a:p>
            <a:pPr marL="12700" marR="100330">
              <a:lnSpc>
                <a:spcPct val="115599"/>
              </a:lnSpc>
              <a:spcBef>
                <a:spcPts val="1175"/>
              </a:spcBef>
            </a:pP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This</a:t>
            </a:r>
            <a:r>
              <a:rPr dirty="0" sz="1800" spc="-7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Face</a:t>
            </a:r>
            <a:r>
              <a:rPr dirty="0" sz="1800" spc="-8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Detection</a:t>
            </a:r>
            <a:r>
              <a:rPr dirty="0" sz="1800" spc="-6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45">
                <a:solidFill>
                  <a:srgbClr val="685D46"/>
                </a:solidFill>
                <a:latin typeface="Arial MT"/>
                <a:cs typeface="Arial MT"/>
              </a:rPr>
              <a:t>Code</a:t>
            </a:r>
            <a:r>
              <a:rPr dirty="0" sz="1800" spc="-6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can</a:t>
            </a:r>
            <a:r>
              <a:rPr dirty="0" sz="1800" spc="-8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be</a:t>
            </a:r>
            <a:r>
              <a:rPr dirty="0" sz="1800" spc="-7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deployed</a:t>
            </a:r>
            <a:r>
              <a:rPr dirty="0" sz="1800" spc="-8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and</a:t>
            </a:r>
            <a:r>
              <a:rPr dirty="0" sz="1800" spc="-6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use</a:t>
            </a:r>
            <a:r>
              <a:rPr dirty="0" sz="1800" spc="-8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25">
                <a:solidFill>
                  <a:srgbClr val="685D46"/>
                </a:solidFill>
                <a:latin typeface="Arial MT"/>
                <a:cs typeface="Arial MT"/>
              </a:rPr>
              <a:t>in</a:t>
            </a:r>
            <a:r>
              <a:rPr dirty="0" sz="1800" spc="-8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any</a:t>
            </a:r>
            <a:r>
              <a:rPr dirty="0" sz="1800" spc="-7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0">
                <a:solidFill>
                  <a:srgbClr val="685D46"/>
                </a:solidFill>
                <a:latin typeface="Arial MT"/>
                <a:cs typeface="Arial MT"/>
              </a:rPr>
              <a:t>application</a:t>
            </a:r>
            <a:r>
              <a:rPr dirty="0" sz="1800" spc="-65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camera, </a:t>
            </a:r>
            <a:r>
              <a:rPr dirty="0" sz="1800" spc="-484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0">
                <a:solidFill>
                  <a:srgbClr val="685D46"/>
                </a:solidFill>
                <a:latin typeface="Arial MT"/>
                <a:cs typeface="Arial MT"/>
              </a:rPr>
              <a:t>security</a:t>
            </a:r>
            <a:r>
              <a:rPr dirty="0" sz="1800" spc="-1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apps</a:t>
            </a:r>
            <a:r>
              <a:rPr dirty="0" sz="1800" spc="-2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40">
                <a:solidFill>
                  <a:srgbClr val="685D46"/>
                </a:solidFill>
                <a:latin typeface="Arial MT"/>
                <a:cs typeface="Arial MT"/>
              </a:rPr>
              <a:t>and</a:t>
            </a:r>
            <a:r>
              <a:rPr dirty="0" sz="1800" spc="-3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website</a:t>
            </a:r>
            <a:r>
              <a:rPr dirty="0" sz="1800" spc="-2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25">
                <a:solidFill>
                  <a:srgbClr val="685D46"/>
                </a:solidFill>
                <a:latin typeface="Arial MT"/>
                <a:cs typeface="Arial MT"/>
              </a:rPr>
              <a:t>to</a:t>
            </a:r>
            <a:r>
              <a:rPr dirty="0" sz="1800" spc="-2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found</a:t>
            </a:r>
            <a:r>
              <a:rPr dirty="0" sz="1800" spc="-3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5">
                <a:solidFill>
                  <a:srgbClr val="685D46"/>
                </a:solidFill>
                <a:latin typeface="Arial MT"/>
                <a:cs typeface="Arial MT"/>
              </a:rPr>
              <a:t>faces</a:t>
            </a:r>
            <a:r>
              <a:rPr dirty="0" sz="1800" spc="-2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dirty="0" sz="1800" spc="30">
                <a:solidFill>
                  <a:srgbClr val="685D46"/>
                </a:solidFill>
                <a:latin typeface="Arial MT"/>
                <a:cs typeface="Arial MT"/>
              </a:rPr>
              <a:t>easily.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05968"/>
            <a:ext cx="40443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60" b="1">
                <a:solidFill>
                  <a:srgbClr val="ED6C00"/>
                </a:solidFill>
                <a:latin typeface="Arial"/>
                <a:cs typeface="Arial"/>
              </a:rPr>
              <a:t>I</a:t>
            </a:r>
            <a:r>
              <a:rPr dirty="0" sz="3200" spc="-350" b="1">
                <a:solidFill>
                  <a:srgbClr val="ED6C00"/>
                </a:solidFill>
                <a:latin typeface="Arial"/>
                <a:cs typeface="Arial"/>
              </a:rPr>
              <a:t>n</a:t>
            </a:r>
            <a:r>
              <a:rPr dirty="0" sz="3200" spc="-360" b="1">
                <a:solidFill>
                  <a:srgbClr val="ED6C00"/>
                </a:solidFill>
                <a:latin typeface="Arial"/>
                <a:cs typeface="Arial"/>
              </a:rPr>
              <a:t>n</a:t>
            </a:r>
            <a:r>
              <a:rPr dirty="0" sz="3200" spc="-350" b="1">
                <a:solidFill>
                  <a:srgbClr val="ED6C00"/>
                </a:solidFill>
                <a:latin typeface="Arial"/>
                <a:cs typeface="Arial"/>
              </a:rPr>
              <a:t>o</a:t>
            </a:r>
            <a:r>
              <a:rPr dirty="0" sz="3200" spc="-320" b="1">
                <a:solidFill>
                  <a:srgbClr val="ED6C00"/>
                </a:solidFill>
                <a:latin typeface="Arial"/>
                <a:cs typeface="Arial"/>
              </a:rPr>
              <a:t>v</a:t>
            </a:r>
            <a:r>
              <a:rPr dirty="0" sz="3200" spc="-330" b="1">
                <a:solidFill>
                  <a:srgbClr val="ED6C00"/>
                </a:solidFill>
                <a:latin typeface="Arial"/>
                <a:cs typeface="Arial"/>
              </a:rPr>
              <a:t>a</a:t>
            </a:r>
            <a:r>
              <a:rPr dirty="0" sz="3200" spc="-195" b="1">
                <a:solidFill>
                  <a:srgbClr val="ED6C00"/>
                </a:solidFill>
                <a:latin typeface="Arial"/>
                <a:cs typeface="Arial"/>
              </a:rPr>
              <a:t>t</a:t>
            </a:r>
            <a:r>
              <a:rPr dirty="0" sz="3200" spc="-160" b="1">
                <a:solidFill>
                  <a:srgbClr val="ED6C00"/>
                </a:solidFill>
                <a:latin typeface="Arial"/>
                <a:cs typeface="Arial"/>
              </a:rPr>
              <a:t>i</a:t>
            </a:r>
            <a:r>
              <a:rPr dirty="0" sz="3200" spc="-350" b="1">
                <a:solidFill>
                  <a:srgbClr val="ED6C00"/>
                </a:solidFill>
                <a:latin typeface="Arial"/>
                <a:cs typeface="Arial"/>
              </a:rPr>
              <a:t>on</a:t>
            </a:r>
            <a:r>
              <a:rPr dirty="0" sz="3200" spc="-170" b="1">
                <a:solidFill>
                  <a:srgbClr val="ED6C00"/>
                </a:solidFill>
                <a:latin typeface="Arial"/>
                <a:cs typeface="Arial"/>
              </a:rPr>
              <a:t> </a:t>
            </a:r>
            <a:r>
              <a:rPr dirty="0" sz="3200" spc="-160" b="1">
                <a:solidFill>
                  <a:srgbClr val="ED6C00"/>
                </a:solidFill>
                <a:latin typeface="Arial"/>
                <a:cs typeface="Arial"/>
              </a:rPr>
              <a:t>I</a:t>
            </a:r>
            <a:r>
              <a:rPr dirty="0" sz="3200" spc="-350" b="1">
                <a:solidFill>
                  <a:srgbClr val="ED6C00"/>
                </a:solidFill>
                <a:latin typeface="Arial"/>
                <a:cs typeface="Arial"/>
              </a:rPr>
              <a:t>d</a:t>
            </a:r>
            <a:r>
              <a:rPr dirty="0" sz="3200" spc="-330" b="1">
                <a:solidFill>
                  <a:srgbClr val="ED6C00"/>
                </a:solidFill>
                <a:latin typeface="Arial"/>
                <a:cs typeface="Arial"/>
              </a:rPr>
              <a:t>e</a:t>
            </a:r>
            <a:r>
              <a:rPr dirty="0" sz="3200" spc="-320" b="1">
                <a:solidFill>
                  <a:srgbClr val="ED6C00"/>
                </a:solidFill>
                <a:latin typeface="Arial"/>
                <a:cs typeface="Arial"/>
              </a:rPr>
              <a:t>a</a:t>
            </a:r>
            <a:r>
              <a:rPr dirty="0" sz="3200" spc="-170" b="1">
                <a:solidFill>
                  <a:srgbClr val="ED6C00"/>
                </a:solidFill>
                <a:latin typeface="Arial"/>
                <a:cs typeface="Arial"/>
              </a:rPr>
              <a:t> </a:t>
            </a:r>
            <a:r>
              <a:rPr dirty="0" sz="3200" spc="-360" b="1">
                <a:solidFill>
                  <a:srgbClr val="ED6C00"/>
                </a:solidFill>
                <a:latin typeface="Arial"/>
                <a:cs typeface="Arial"/>
              </a:rPr>
              <a:t>o</a:t>
            </a:r>
            <a:r>
              <a:rPr dirty="0" sz="3200" spc="-195" b="1">
                <a:solidFill>
                  <a:srgbClr val="ED6C00"/>
                </a:solidFill>
                <a:latin typeface="Arial"/>
                <a:cs typeface="Arial"/>
              </a:rPr>
              <a:t>f</a:t>
            </a:r>
            <a:r>
              <a:rPr dirty="0" sz="3200" spc="-520" b="1">
                <a:solidFill>
                  <a:srgbClr val="ED6C00"/>
                </a:solidFill>
                <a:latin typeface="Arial"/>
                <a:cs typeface="Arial"/>
              </a:rPr>
              <a:t> </a:t>
            </a:r>
            <a:r>
              <a:rPr dirty="0" sz="3200" spc="-400" b="1">
                <a:solidFill>
                  <a:srgbClr val="ED6C00"/>
                </a:solidFill>
                <a:latin typeface="Arial"/>
                <a:cs typeface="Arial"/>
              </a:rPr>
              <a:t>P</a:t>
            </a:r>
            <a:r>
              <a:rPr dirty="0" sz="3200" spc="-240" b="1">
                <a:solidFill>
                  <a:srgbClr val="ED6C00"/>
                </a:solidFill>
                <a:latin typeface="Arial"/>
                <a:cs typeface="Arial"/>
              </a:rPr>
              <a:t>r</a:t>
            </a:r>
            <a:r>
              <a:rPr dirty="0" sz="3200" spc="-360" b="1">
                <a:solidFill>
                  <a:srgbClr val="ED6C00"/>
                </a:solidFill>
                <a:latin typeface="Arial"/>
                <a:cs typeface="Arial"/>
              </a:rPr>
              <a:t>o</a:t>
            </a:r>
            <a:r>
              <a:rPr dirty="0" sz="3200" spc="-185" b="1">
                <a:solidFill>
                  <a:srgbClr val="ED6C00"/>
                </a:solidFill>
                <a:latin typeface="Arial"/>
                <a:cs typeface="Arial"/>
              </a:rPr>
              <a:t>j</a:t>
            </a:r>
            <a:r>
              <a:rPr dirty="0" sz="3200" spc="-330" b="1">
                <a:solidFill>
                  <a:srgbClr val="ED6C00"/>
                </a:solidFill>
                <a:latin typeface="Arial"/>
                <a:cs typeface="Arial"/>
              </a:rPr>
              <a:t>e</a:t>
            </a:r>
            <a:r>
              <a:rPr dirty="0" sz="3200" spc="-345" b="1">
                <a:solidFill>
                  <a:srgbClr val="ED6C00"/>
                </a:solidFill>
                <a:latin typeface="Arial"/>
                <a:cs typeface="Arial"/>
              </a:rPr>
              <a:t>c</a:t>
            </a:r>
            <a:r>
              <a:rPr dirty="0" sz="3200" spc="-195" b="1">
                <a:solidFill>
                  <a:srgbClr val="ED6C00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927" y="1287906"/>
            <a:ext cx="8012430" cy="286512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13384" algn="l"/>
                <a:tab pos="414020" algn="l"/>
              </a:tabLst>
            </a:pP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It</a:t>
            </a:r>
            <a:r>
              <a:rPr dirty="0" sz="1800" spc="-1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can</a:t>
            </a:r>
            <a:r>
              <a:rPr dirty="0" sz="1800" spc="-1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Detect</a:t>
            </a:r>
            <a:r>
              <a:rPr dirty="0" sz="1800" spc="-1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faces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easily</a:t>
            </a:r>
            <a:r>
              <a:rPr dirty="0" sz="1800" spc="-1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with</a:t>
            </a:r>
            <a:r>
              <a:rPr dirty="0" sz="1800" spc="-1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less</a:t>
            </a:r>
            <a:r>
              <a:rPr dirty="0" sz="1800" spc="-1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time</a:t>
            </a:r>
            <a:r>
              <a:rPr dirty="0" sz="1800" spc="-1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of</a:t>
            </a:r>
            <a:r>
              <a:rPr dirty="0" sz="1800" spc="-5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execution.</a:t>
            </a:r>
            <a:endParaRPr sz="1800">
              <a:latin typeface="Times New Roman"/>
              <a:cs typeface="Times New Roman"/>
            </a:endParaRPr>
          </a:p>
          <a:p>
            <a:pPr marL="413384" indent="-40132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13384" algn="l"/>
                <a:tab pos="414020" algn="l"/>
              </a:tabLst>
            </a:pP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It</a:t>
            </a:r>
            <a:r>
              <a:rPr dirty="0" sz="1800" spc="-1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can</a:t>
            </a:r>
            <a:r>
              <a:rPr dirty="0" sz="1800" spc="-1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Detect</a:t>
            </a:r>
            <a:r>
              <a:rPr dirty="0" sz="1800" spc="-1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Face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in</a:t>
            </a:r>
            <a:r>
              <a:rPr dirty="0" sz="1800" spc="-1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any</a:t>
            </a:r>
            <a:r>
              <a:rPr dirty="0" sz="1800" spc="-1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quality</a:t>
            </a:r>
            <a:r>
              <a:rPr dirty="0" sz="1800" spc="-1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of</a:t>
            </a:r>
            <a:r>
              <a:rPr dirty="0" sz="1800" spc="-1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Images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even</a:t>
            </a:r>
            <a:r>
              <a:rPr dirty="0" sz="1800" spc="-5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685D46"/>
                </a:solidFill>
                <a:latin typeface="Times New Roman"/>
                <a:cs typeface="Times New Roman"/>
              </a:rPr>
              <a:t>blur.</a:t>
            </a:r>
            <a:endParaRPr sz="1800">
              <a:latin typeface="Times New Roman"/>
              <a:cs typeface="Times New Roman"/>
            </a:endParaRPr>
          </a:p>
          <a:p>
            <a:pPr marL="413384" indent="-40132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13384" algn="l"/>
                <a:tab pos="414020" algn="l"/>
              </a:tabLst>
            </a:pP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It</a:t>
            </a:r>
            <a:r>
              <a:rPr dirty="0" sz="1800" spc="-1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can</a:t>
            </a:r>
            <a:r>
              <a:rPr dirty="0" sz="1800" spc="-1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Detect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single,</a:t>
            </a:r>
            <a:r>
              <a:rPr dirty="0" sz="1800" spc="-2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double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or</a:t>
            </a:r>
            <a:r>
              <a:rPr dirty="0" sz="1800" spc="-1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even</a:t>
            </a:r>
            <a:r>
              <a:rPr dirty="0" sz="1800" spc="-1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multiple</a:t>
            </a:r>
            <a:r>
              <a:rPr dirty="0" sz="1800" spc="-1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faces in</a:t>
            </a:r>
            <a:r>
              <a:rPr dirty="0" sz="1800" spc="-1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any</a:t>
            </a:r>
            <a:r>
              <a:rPr dirty="0" sz="1800" spc="-7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Image.</a:t>
            </a:r>
            <a:endParaRPr sz="1800">
              <a:latin typeface="Times New Roman"/>
              <a:cs typeface="Times New Roman"/>
            </a:endParaRPr>
          </a:p>
          <a:p>
            <a:pPr marL="413384" indent="-40132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13384" algn="l"/>
                <a:tab pos="414020" algn="l"/>
              </a:tabLst>
            </a:pP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It</a:t>
            </a:r>
            <a:r>
              <a:rPr dirty="0" sz="1800" spc="-1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can</a:t>
            </a:r>
            <a:r>
              <a:rPr dirty="0" sz="1800" spc="-1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tell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 number</a:t>
            </a:r>
            <a:r>
              <a:rPr dirty="0" sz="1800" spc="-1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of</a:t>
            </a:r>
            <a:r>
              <a:rPr dirty="0" sz="1800" spc="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Peoples/faces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 in</a:t>
            </a:r>
            <a:r>
              <a:rPr dirty="0" sz="1800" spc="-5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Image.</a:t>
            </a:r>
            <a:endParaRPr sz="1800">
              <a:latin typeface="Times New Roman"/>
              <a:cs typeface="Times New Roman"/>
            </a:endParaRPr>
          </a:p>
          <a:p>
            <a:pPr marL="413384" indent="-40132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13384" algn="l"/>
                <a:tab pos="414020" algn="l"/>
              </a:tabLst>
            </a:pP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It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is fully</a:t>
            </a:r>
            <a:r>
              <a:rPr dirty="0" sz="1800" spc="-2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automatic</a:t>
            </a:r>
            <a:r>
              <a:rPr dirty="0" sz="1800" spc="1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face recognition</a:t>
            </a:r>
            <a:r>
              <a:rPr dirty="0" sz="1800" spc="-2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413384" marR="5080" indent="-399415">
              <a:lnSpc>
                <a:spcPct val="114999"/>
              </a:lnSpc>
              <a:buAutoNum type="arabicPeriod"/>
              <a:tabLst>
                <a:tab pos="413384" algn="l"/>
                <a:tab pos="414020" algn="l"/>
              </a:tabLst>
            </a:pP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It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is one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of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best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in</a:t>
            </a:r>
            <a:r>
              <a:rPr dirty="0" sz="1800" spc="-1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today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 world</a:t>
            </a:r>
            <a:r>
              <a:rPr dirty="0" sz="1800" spc="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Innovation</a:t>
            </a:r>
            <a:r>
              <a:rPr dirty="0" sz="1800" spc="-1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as</a:t>
            </a:r>
            <a:r>
              <a:rPr dirty="0" sz="1800" spc="-1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per</a:t>
            </a:r>
            <a:r>
              <a:rPr dirty="0" sz="1800" spc="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less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number</a:t>
            </a:r>
            <a:r>
              <a:rPr dirty="0" sz="1800" spc="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of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code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 use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in</a:t>
            </a:r>
            <a:r>
              <a:rPr dirty="0" sz="1800" spc="-16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the </a:t>
            </a:r>
            <a:r>
              <a:rPr dirty="0" sz="1800" spc="-434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system.</a:t>
            </a:r>
            <a:endParaRPr sz="1800">
              <a:latin typeface="Times New Roman"/>
              <a:cs typeface="Times New Roman"/>
            </a:endParaRPr>
          </a:p>
          <a:p>
            <a:pPr marL="413384" marR="10795" indent="-399415">
              <a:lnSpc>
                <a:spcPct val="114999"/>
              </a:lnSpc>
              <a:buAutoNum type="arabicPeriod"/>
              <a:tabLst>
                <a:tab pos="413384" algn="l"/>
                <a:tab pos="414020" algn="l"/>
              </a:tabLst>
            </a:pP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It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use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Haar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feature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based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Algorithm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to detect which it makes very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accurate </a:t>
            </a:r>
            <a:r>
              <a:rPr dirty="0" sz="1800" spc="20">
                <a:solidFill>
                  <a:srgbClr val="685D46"/>
                </a:solidFill>
                <a:latin typeface="Times New Roman"/>
                <a:cs typeface="Times New Roman"/>
              </a:rPr>
              <a:t>andfast </a:t>
            </a:r>
            <a:r>
              <a:rPr dirty="0" sz="1800" spc="-434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processing</a:t>
            </a:r>
            <a:r>
              <a:rPr dirty="0" sz="1800" spc="-1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85D46"/>
                </a:solidFill>
                <a:latin typeface="Times New Roman"/>
                <a:cs typeface="Times New Roman"/>
              </a:rPr>
              <a:t>of</a:t>
            </a:r>
            <a:r>
              <a:rPr dirty="0" sz="1800" spc="5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85D46"/>
                </a:solidFill>
                <a:latin typeface="Times New Roman"/>
                <a:cs typeface="Times New Roman"/>
              </a:rPr>
              <a:t>face detection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423659"/>
            <a:ext cx="292925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10">
                <a:latin typeface="Arial MT"/>
                <a:cs typeface="Arial MT"/>
              </a:rPr>
              <a:t>S</a:t>
            </a:r>
            <a:r>
              <a:rPr dirty="0" spc="-350">
                <a:latin typeface="Arial MT"/>
                <a:cs typeface="Arial MT"/>
              </a:rPr>
              <a:t>C</a:t>
            </a:r>
            <a:r>
              <a:rPr dirty="0" spc="-370">
                <a:latin typeface="Arial MT"/>
                <a:cs typeface="Arial MT"/>
              </a:rPr>
              <a:t>O</a:t>
            </a:r>
            <a:r>
              <a:rPr dirty="0" spc="-310">
                <a:latin typeface="Arial MT"/>
                <a:cs typeface="Arial MT"/>
              </a:rPr>
              <a:t>PE</a:t>
            </a:r>
            <a:r>
              <a:rPr dirty="0" spc="-145">
                <a:latin typeface="Arial MT"/>
                <a:cs typeface="Arial MT"/>
              </a:rPr>
              <a:t> </a:t>
            </a:r>
            <a:r>
              <a:rPr dirty="0" spc="-370">
                <a:latin typeface="Arial MT"/>
                <a:cs typeface="Arial MT"/>
              </a:rPr>
              <a:t>O</a:t>
            </a:r>
            <a:r>
              <a:rPr dirty="0" spc="-285">
                <a:latin typeface="Arial MT"/>
                <a:cs typeface="Arial MT"/>
              </a:rPr>
              <a:t>F</a:t>
            </a:r>
            <a:r>
              <a:rPr dirty="0" spc="-135">
                <a:latin typeface="Arial MT"/>
                <a:cs typeface="Arial MT"/>
              </a:rPr>
              <a:t> </a:t>
            </a:r>
            <a:r>
              <a:rPr dirty="0" spc="-310">
                <a:latin typeface="Arial MT"/>
                <a:cs typeface="Arial MT"/>
              </a:rPr>
              <a:t>P</a:t>
            </a:r>
            <a:r>
              <a:rPr dirty="0" spc="-350">
                <a:latin typeface="Arial MT"/>
                <a:cs typeface="Arial MT"/>
              </a:rPr>
              <a:t>R</a:t>
            </a:r>
            <a:r>
              <a:rPr dirty="0" spc="-370">
                <a:latin typeface="Arial MT"/>
                <a:cs typeface="Arial MT"/>
              </a:rPr>
              <a:t>O</a:t>
            </a:r>
            <a:r>
              <a:rPr dirty="0" spc="-240">
                <a:latin typeface="Arial MT"/>
                <a:cs typeface="Arial MT"/>
              </a:rPr>
              <a:t>J</a:t>
            </a:r>
            <a:r>
              <a:rPr dirty="0" spc="-310">
                <a:latin typeface="Arial MT"/>
                <a:cs typeface="Arial MT"/>
              </a:rPr>
              <a:t>E</a:t>
            </a:r>
            <a:r>
              <a:rPr dirty="0" spc="-350">
                <a:latin typeface="Arial MT"/>
                <a:cs typeface="Arial MT"/>
              </a:rPr>
              <a:t>C</a:t>
            </a:r>
            <a:r>
              <a:rPr dirty="0" spc="-285">
                <a:latin typeface="Arial MT"/>
                <a:cs typeface="Arial MT"/>
              </a:rPr>
              <a:t>T</a:t>
            </a:r>
            <a:r>
              <a:rPr dirty="0" spc="-140">
                <a:latin typeface="Arial MT"/>
                <a:cs typeface="Arial MT"/>
              </a:rPr>
              <a:t>:</a:t>
            </a:r>
            <a:r>
              <a:rPr dirty="0" spc="-155">
                <a:latin typeface="Arial MT"/>
                <a:cs typeface="Arial MT"/>
              </a:rPr>
              <a:t>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008" y="810768"/>
            <a:ext cx="8383905" cy="409575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610"/>
              </a:lnSpc>
              <a:spcBef>
                <a:spcPts val="215"/>
              </a:spcBef>
            </a:pPr>
            <a:r>
              <a:rPr dirty="0" sz="1400" spc="-5">
                <a:latin typeface="Times New Roman"/>
                <a:cs typeface="Times New Roman"/>
              </a:rPr>
              <a:t>To identify </a:t>
            </a:r>
            <a:r>
              <a:rPr dirty="0" sz="1400">
                <a:latin typeface="Times New Roman"/>
                <a:cs typeface="Times New Roman"/>
              </a:rPr>
              <a:t>and verify </a:t>
            </a:r>
            <a:r>
              <a:rPr dirty="0" sz="1400" spc="-5">
                <a:latin typeface="Times New Roman"/>
                <a:cs typeface="Times New Roman"/>
              </a:rPr>
              <a:t>terrorists </a:t>
            </a:r>
            <a:r>
              <a:rPr dirty="0" sz="1400">
                <a:latin typeface="Times New Roman"/>
                <a:cs typeface="Times New Roman"/>
              </a:rPr>
              <a:t>at </a:t>
            </a:r>
            <a:r>
              <a:rPr dirty="0" sz="1400" spc="-5">
                <a:latin typeface="Times New Roman"/>
                <a:cs typeface="Times New Roman"/>
              </a:rPr>
              <a:t>airports, </a:t>
            </a:r>
            <a:r>
              <a:rPr dirty="0" sz="1400">
                <a:latin typeface="Times New Roman"/>
                <a:cs typeface="Times New Roman"/>
              </a:rPr>
              <a:t>railway </a:t>
            </a:r>
            <a:r>
              <a:rPr dirty="0" sz="1400" spc="-5">
                <a:latin typeface="Times New Roman"/>
                <a:cs typeface="Times New Roman"/>
              </a:rPr>
              <a:t>stations </a:t>
            </a:r>
            <a:r>
              <a:rPr dirty="0" sz="1400">
                <a:latin typeface="Times New Roman"/>
                <a:cs typeface="Times New Roman"/>
              </a:rPr>
              <a:t>and malls the face </a:t>
            </a:r>
            <a:r>
              <a:rPr dirty="0" sz="1400" spc="-5">
                <a:latin typeface="Times New Roman"/>
                <a:cs typeface="Times New Roman"/>
              </a:rPr>
              <a:t>recognition technology will </a:t>
            </a:r>
            <a:r>
              <a:rPr dirty="0" sz="1400">
                <a:latin typeface="Times New Roman"/>
                <a:cs typeface="Times New Roman"/>
              </a:rPr>
              <a:t>be the best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choice </a:t>
            </a:r>
            <a:r>
              <a:rPr dirty="0" sz="1400">
                <a:latin typeface="Times New Roman"/>
                <a:cs typeface="Times New Roman"/>
              </a:rPr>
              <a:t>in </a:t>
            </a:r>
            <a:r>
              <a:rPr dirty="0" sz="1400" spc="-5">
                <a:latin typeface="Times New Roman"/>
                <a:cs typeface="Times New Roman"/>
              </a:rPr>
              <a:t>India </a:t>
            </a:r>
            <a:r>
              <a:rPr dirty="0" sz="1400">
                <a:latin typeface="Times New Roman"/>
                <a:cs typeface="Times New Roman"/>
              </a:rPr>
              <a:t>as compared with </a:t>
            </a:r>
            <a:r>
              <a:rPr dirty="0" sz="1400" spc="-5">
                <a:latin typeface="Times New Roman"/>
                <a:cs typeface="Times New Roman"/>
              </a:rPr>
              <a:t>other biometric technologies since other technologies cannot be helpful </a:t>
            </a:r>
            <a:r>
              <a:rPr dirty="0" sz="1400">
                <a:latin typeface="Times New Roman"/>
                <a:cs typeface="Times New Roman"/>
              </a:rPr>
              <a:t>in crowded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places.</a:t>
            </a: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ts val="1525"/>
              </a:lnSpc>
            </a:pPr>
            <a:r>
              <a:rPr dirty="0" sz="1400" spc="-5">
                <a:latin typeface="Times New Roman"/>
                <a:cs typeface="Times New Roman"/>
              </a:rPr>
              <a:t>This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technology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effectively</a:t>
            </a:r>
            <a:r>
              <a:rPr dirty="0" sz="1400">
                <a:latin typeface="Times New Roman"/>
                <a:cs typeface="Times New Roman"/>
              </a:rPr>
              <a:t> 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various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important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examinations</a:t>
            </a:r>
            <a:r>
              <a:rPr dirty="0" sz="1400">
                <a:latin typeface="Times New Roman"/>
                <a:cs typeface="Times New Roman"/>
              </a:rPr>
              <a:t> such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SSC,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HSC,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Medical,</a:t>
            </a:r>
            <a:endParaRPr sz="1400">
              <a:latin typeface="Times New Roman"/>
              <a:cs typeface="Times New Roman"/>
            </a:endParaRPr>
          </a:p>
          <a:p>
            <a:pPr marL="12700" marR="344805">
              <a:lnSpc>
                <a:spcPts val="1610"/>
              </a:lnSpc>
              <a:spcBef>
                <a:spcPts val="75"/>
              </a:spcBef>
            </a:pPr>
            <a:r>
              <a:rPr dirty="0" sz="1400" spc="-5">
                <a:latin typeface="Times New Roman"/>
                <a:cs typeface="Times New Roman"/>
              </a:rPr>
              <a:t>Engineering,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MCA, MBA,</a:t>
            </a:r>
            <a:r>
              <a:rPr dirty="0" sz="1400">
                <a:latin typeface="Times New Roman"/>
                <a:cs typeface="Times New Roman"/>
              </a:rPr>
              <a:t> B- </a:t>
            </a:r>
            <a:r>
              <a:rPr dirty="0" sz="1400" spc="-5">
                <a:latin typeface="Times New Roman"/>
                <a:cs typeface="Times New Roman"/>
              </a:rPr>
              <a:t>Pharmacy,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Nursing </a:t>
            </a:r>
            <a:r>
              <a:rPr dirty="0" sz="1400">
                <a:latin typeface="Times New Roman"/>
                <a:cs typeface="Times New Roman"/>
              </a:rPr>
              <a:t>courses </a:t>
            </a:r>
            <a:r>
              <a:rPr dirty="0" sz="1400" spc="-5">
                <a:latin typeface="Times New Roman"/>
                <a:cs typeface="Times New Roman"/>
              </a:rPr>
              <a:t>etc.</a:t>
            </a:r>
            <a:r>
              <a:rPr dirty="0" sz="1400">
                <a:latin typeface="Times New Roman"/>
                <a:cs typeface="Times New Roman"/>
              </a:rPr>
              <a:t> 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examinee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5">
                <a:latin typeface="Times New Roman"/>
                <a:cs typeface="Times New Roman"/>
              </a:rPr>
              <a:t> identified </a:t>
            </a:r>
            <a:r>
              <a:rPr dirty="0" sz="1400">
                <a:latin typeface="Times New Roman"/>
                <a:cs typeface="Times New Roman"/>
              </a:rPr>
              <a:t>and verified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Face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Recognition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Technique.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40"/>
              </a:lnSpc>
            </a:pP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deployed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police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station</a:t>
            </a:r>
            <a:r>
              <a:rPr dirty="0" sz="1400">
                <a:latin typeface="Times New Roman"/>
                <a:cs typeface="Times New Roman"/>
              </a:rPr>
              <a:t> to</a:t>
            </a:r>
            <a:r>
              <a:rPr dirty="0" sz="1400" spc="-5">
                <a:latin typeface="Times New Roman"/>
                <a:cs typeface="Times New Roman"/>
              </a:rPr>
              <a:t> identify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verify the </a:t>
            </a:r>
            <a:r>
              <a:rPr dirty="0" sz="1400" spc="-5">
                <a:latin typeface="Times New Roman"/>
                <a:cs typeface="Times New Roman"/>
              </a:rPr>
              <a:t>criminals.</a:t>
            </a:r>
            <a:endParaRPr sz="1400">
              <a:latin typeface="Times New Roman"/>
              <a:cs typeface="Times New Roman"/>
            </a:endParaRPr>
          </a:p>
          <a:p>
            <a:pPr marL="12700" marR="240665">
              <a:lnSpc>
                <a:spcPts val="1610"/>
              </a:lnSpc>
              <a:spcBef>
                <a:spcPts val="75"/>
              </a:spcBef>
            </a:pPr>
            <a:r>
              <a:rPr dirty="0" sz="1400" spc="-5">
                <a:latin typeface="Times New Roman"/>
                <a:cs typeface="Times New Roman"/>
              </a:rPr>
              <a:t>To Identify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Number </a:t>
            </a:r>
            <a:r>
              <a:rPr dirty="0" sz="1400" spc="-5">
                <a:latin typeface="Times New Roman"/>
                <a:cs typeface="Times New Roman"/>
              </a:rPr>
              <a:t>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student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classroom.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 can</a:t>
            </a:r>
            <a:r>
              <a:rPr dirty="0" sz="1400" spc="-5">
                <a:latin typeface="Times New Roman"/>
                <a:cs typeface="Times New Roman"/>
              </a:rPr>
              <a:t> collect</a:t>
            </a:r>
            <a:r>
              <a:rPr dirty="0" sz="1400">
                <a:latin typeface="Times New Roman"/>
                <a:cs typeface="Times New Roman"/>
              </a:rPr>
              <a:t> in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 the </a:t>
            </a:r>
            <a:r>
              <a:rPr dirty="0" sz="1400" spc="-5">
                <a:latin typeface="Times New Roman"/>
                <a:cs typeface="Times New Roman"/>
              </a:rPr>
              <a:t>number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faces</a:t>
            </a:r>
            <a:r>
              <a:rPr dirty="0" sz="1400">
                <a:latin typeface="Times New Roman"/>
                <a:cs typeface="Times New Roman"/>
              </a:rPr>
              <a:t> in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less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 </a:t>
            </a:r>
            <a:r>
              <a:rPr dirty="0" sz="1400" spc="-5">
                <a:latin typeface="Times New Roman"/>
                <a:cs typeface="Times New Roman"/>
              </a:rPr>
              <a:t>sec. </a:t>
            </a:r>
            <a:r>
              <a:rPr dirty="0" sz="1400">
                <a:latin typeface="Times New Roman"/>
                <a:cs typeface="Times New Roman"/>
              </a:rPr>
              <a:t>Easy to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take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attendance.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3090"/>
              </a:lnSpc>
              <a:spcBef>
                <a:spcPts val="5"/>
              </a:spcBef>
            </a:pPr>
            <a:r>
              <a:rPr dirty="0" sz="2600">
                <a:latin typeface="Times New Roman"/>
                <a:cs typeface="Times New Roman"/>
              </a:rPr>
              <a:t>FACE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DETECTION:-</a:t>
            </a:r>
            <a:endParaRPr sz="2600">
              <a:latin typeface="Times New Roman"/>
              <a:cs typeface="Times New Roman"/>
            </a:endParaRPr>
          </a:p>
          <a:p>
            <a:pPr marL="12700" marR="20320">
              <a:lnSpc>
                <a:spcPct val="95900"/>
              </a:lnSpc>
              <a:spcBef>
                <a:spcPts val="35"/>
              </a:spcBef>
            </a:pP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Face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detection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is a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technique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that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identifies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or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locates human faces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in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digital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images. A typical example of face </a:t>
            </a:r>
            <a:r>
              <a:rPr dirty="0" sz="14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detection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 occurs when</a:t>
            </a:r>
            <a:r>
              <a:rPr dirty="0" sz="14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we</a:t>
            </a:r>
            <a:r>
              <a:rPr dirty="0" sz="14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take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photographs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through</a:t>
            </a:r>
            <a:r>
              <a:rPr dirty="0" sz="14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our</a:t>
            </a:r>
            <a:r>
              <a:rPr dirty="0" sz="14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smartphones,</a:t>
            </a:r>
            <a:r>
              <a:rPr dirty="0" sz="14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and it</a:t>
            </a:r>
            <a:r>
              <a:rPr dirty="0" sz="14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instantly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detects</a:t>
            </a:r>
            <a:r>
              <a:rPr dirty="0" sz="14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faces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 in the</a:t>
            </a:r>
            <a:r>
              <a:rPr dirty="0" sz="14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picture.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 Face</a:t>
            </a:r>
            <a:r>
              <a:rPr dirty="0" sz="1400" spc="-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detection</a:t>
            </a:r>
            <a:r>
              <a:rPr dirty="0" sz="1400" spc="-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is</a:t>
            </a:r>
            <a:r>
              <a:rPr dirty="0" sz="14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different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from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Face</a:t>
            </a:r>
            <a:r>
              <a:rPr dirty="0" sz="14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recognition.</a:t>
            </a:r>
            <a:r>
              <a:rPr dirty="0" sz="1400" spc="-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Face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detection</a:t>
            </a:r>
            <a:r>
              <a:rPr dirty="0" sz="14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detects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 merely</a:t>
            </a:r>
            <a:r>
              <a:rPr dirty="0" sz="1400" spc="-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the</a:t>
            </a:r>
            <a:r>
              <a:rPr dirty="0" sz="1400" spc="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presence</a:t>
            </a:r>
            <a:r>
              <a:rPr dirty="0" sz="14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of</a:t>
            </a:r>
            <a:r>
              <a:rPr dirty="0" sz="14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faces in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an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image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 while</a:t>
            </a:r>
            <a:r>
              <a:rPr dirty="0" sz="1400" spc="-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facial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recognition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involves</a:t>
            </a:r>
            <a:r>
              <a:rPr dirty="0" sz="14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identifying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 whose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face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it</a:t>
            </a:r>
            <a:r>
              <a:rPr dirty="0" sz="14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is.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 In this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article,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we</a:t>
            </a:r>
            <a:r>
              <a:rPr dirty="0" sz="14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shall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only be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dealing with</a:t>
            </a:r>
            <a:r>
              <a:rPr dirty="0" sz="1400" spc="-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the</a:t>
            </a:r>
            <a:r>
              <a:rPr dirty="0" sz="14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former. </a:t>
            </a:r>
            <a:r>
              <a:rPr dirty="0" sz="1400" spc="-33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Face</a:t>
            </a:r>
            <a:r>
              <a:rPr dirty="0" sz="1400" spc="-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recognition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 is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the</a:t>
            </a:r>
            <a:r>
              <a:rPr dirty="0" sz="14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task of</a:t>
            </a:r>
            <a:r>
              <a:rPr dirty="0" sz="1400" spc="-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identifying</a:t>
            </a:r>
            <a:r>
              <a:rPr dirty="0" sz="14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an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already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detected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object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as</a:t>
            </a:r>
            <a:r>
              <a:rPr dirty="0" sz="14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dirty="0" sz="14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known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or</a:t>
            </a:r>
            <a:r>
              <a:rPr dirty="0" sz="14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unknown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 face.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 Often</a:t>
            </a:r>
            <a:r>
              <a:rPr dirty="0" sz="14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the</a:t>
            </a:r>
            <a:r>
              <a:rPr dirty="0" sz="1400" spc="-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problem </a:t>
            </a:r>
            <a:r>
              <a:rPr dirty="0" sz="1400" spc="-33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of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face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recognition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is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confused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with the problem of face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detection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Face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Recognition </a:t>
            </a:r>
            <a:r>
              <a:rPr dirty="0" sz="1400" spc="5">
                <a:solidFill>
                  <a:srgbClr val="3C4251"/>
                </a:solidFill>
                <a:latin typeface="Times New Roman"/>
                <a:cs typeface="Times New Roman"/>
              </a:rPr>
              <a:t>on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the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other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hand is to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decide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if </a:t>
            </a:r>
            <a:r>
              <a:rPr dirty="0" sz="14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the</a:t>
            </a:r>
            <a:r>
              <a:rPr dirty="0" sz="1400" spc="-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"face"</a:t>
            </a:r>
            <a:r>
              <a:rPr dirty="0" sz="14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is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 someone known,</a:t>
            </a:r>
            <a:r>
              <a:rPr dirty="0" sz="1400" spc="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or</a:t>
            </a:r>
            <a:r>
              <a:rPr dirty="0" sz="1400" spc="-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unknown,</a:t>
            </a:r>
            <a:r>
              <a:rPr dirty="0" sz="1400" spc="-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using</a:t>
            </a:r>
            <a:r>
              <a:rPr dirty="0" sz="14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for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this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purpose</a:t>
            </a:r>
            <a:r>
              <a:rPr dirty="0" sz="14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a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database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of</a:t>
            </a:r>
            <a:r>
              <a:rPr dirty="0" sz="14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faces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in</a:t>
            </a:r>
            <a:r>
              <a:rPr dirty="0" sz="1400" spc="-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order</a:t>
            </a:r>
            <a:r>
              <a:rPr dirty="0" sz="14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to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 validate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this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C4251"/>
                </a:solidFill>
                <a:latin typeface="Times New Roman"/>
                <a:cs typeface="Times New Roman"/>
              </a:rPr>
              <a:t>input </a:t>
            </a:r>
            <a:r>
              <a:rPr dirty="0" sz="14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C4251"/>
                </a:solidFill>
                <a:latin typeface="Times New Roman"/>
                <a:cs typeface="Times New Roman"/>
              </a:rPr>
              <a:t>face.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FACE</a:t>
            </a:r>
            <a:r>
              <a:rPr dirty="0" spc="-25"/>
              <a:t> </a:t>
            </a:r>
            <a:r>
              <a:rPr dirty="0" spc="-5"/>
              <a:t>DETECTION</a:t>
            </a:r>
            <a:r>
              <a:rPr dirty="0" spc="-30"/>
              <a:t> </a:t>
            </a:r>
            <a:r>
              <a:rPr dirty="0" spc="-5"/>
              <a:t>CLASSIFIER:-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008" y="1018159"/>
            <a:ext cx="7944484" cy="368681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 indent="81915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Face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detection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is</a:t>
            </a:r>
            <a:r>
              <a:rPr dirty="0" sz="1200" spc="-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performed</a:t>
            </a:r>
            <a:r>
              <a:rPr dirty="0" sz="1200" spc="2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by</a:t>
            </a:r>
            <a:r>
              <a:rPr dirty="0" sz="12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using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classifiers.</a:t>
            </a:r>
            <a:r>
              <a:rPr dirty="0" sz="12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dirty="0" sz="1200" spc="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classifier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is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 essentially</a:t>
            </a:r>
            <a:r>
              <a:rPr dirty="0" sz="12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an</a:t>
            </a:r>
            <a:r>
              <a:rPr dirty="0" sz="1200" spc="2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algorithm</a:t>
            </a:r>
            <a:r>
              <a:rPr dirty="0" sz="12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that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decides</a:t>
            </a:r>
            <a:r>
              <a:rPr dirty="0" sz="12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whether</a:t>
            </a:r>
            <a:r>
              <a:rPr dirty="0" sz="1200" spc="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given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image</a:t>
            </a:r>
            <a:r>
              <a:rPr dirty="0" sz="1200" spc="2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is </a:t>
            </a:r>
            <a:r>
              <a:rPr dirty="0" sz="12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positive(face)</a:t>
            </a:r>
            <a:r>
              <a:rPr dirty="0" sz="12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or</a:t>
            </a:r>
            <a:r>
              <a:rPr dirty="0" sz="1200" spc="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negative(not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dirty="0" sz="1200" spc="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face).</a:t>
            </a:r>
            <a:r>
              <a:rPr dirty="0" sz="1200" spc="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dirty="0" sz="1200" spc="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classifier</a:t>
            </a:r>
            <a:r>
              <a:rPr dirty="0" sz="1200" spc="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needs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to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be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trained</a:t>
            </a:r>
            <a:r>
              <a:rPr dirty="0" sz="1200" spc="2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on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thousands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of</a:t>
            </a:r>
            <a:r>
              <a:rPr dirty="0" sz="12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images</a:t>
            </a:r>
            <a:r>
              <a:rPr dirty="0" sz="1200" spc="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with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and</a:t>
            </a:r>
            <a:r>
              <a:rPr dirty="0" sz="1200" spc="2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without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faces.</a:t>
            </a:r>
            <a:r>
              <a:rPr dirty="0" sz="1200" spc="2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Fortunately, </a:t>
            </a:r>
            <a:r>
              <a:rPr dirty="0" sz="1200" spc="-28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OpenCV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already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has</a:t>
            </a:r>
            <a:r>
              <a:rPr dirty="0" sz="1200" spc="2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two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pre-trained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face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detection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classifiers,</a:t>
            </a:r>
            <a:r>
              <a:rPr dirty="0" sz="1200" spc="2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which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can</a:t>
            </a:r>
            <a:r>
              <a:rPr dirty="0" sz="1200" spc="2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readily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be</a:t>
            </a:r>
            <a:r>
              <a:rPr dirty="0" sz="12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used</a:t>
            </a:r>
            <a:r>
              <a:rPr dirty="0" sz="1200" spc="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in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dirty="0" sz="1200" spc="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program.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The</a:t>
            </a:r>
            <a:r>
              <a:rPr dirty="0" sz="1200" spc="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two</a:t>
            </a:r>
            <a:r>
              <a:rPr dirty="0" sz="12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classifiers</a:t>
            </a:r>
            <a:r>
              <a:rPr dirty="0" sz="1200" spc="2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46685" indent="-134620">
              <a:lnSpc>
                <a:spcPts val="1415"/>
              </a:lnSpc>
              <a:buFont typeface="Arial MT"/>
              <a:buChar char="●"/>
              <a:tabLst>
                <a:tab pos="147320" algn="l"/>
              </a:tabLst>
            </a:pP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Haar</a:t>
            </a:r>
            <a:r>
              <a:rPr dirty="0" sz="1200" spc="-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Classifier</a:t>
            </a:r>
            <a:r>
              <a:rPr dirty="0" sz="1200" spc="-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46685" indent="-134620">
              <a:lnSpc>
                <a:spcPts val="1385"/>
              </a:lnSpc>
              <a:buFont typeface="Arial MT"/>
              <a:buChar char="●"/>
              <a:tabLst>
                <a:tab pos="147320" algn="l"/>
              </a:tabLst>
            </a:pP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Local</a:t>
            </a:r>
            <a:r>
              <a:rPr dirty="0" sz="1200" spc="-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Binary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Pattern</a:t>
            </a:r>
            <a:r>
              <a:rPr dirty="0" sz="1200" spc="-2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(LBP)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For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 this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Project,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Will</a:t>
            </a:r>
            <a:r>
              <a:rPr dirty="0" sz="12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only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discuss 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the</a:t>
            </a:r>
            <a:r>
              <a:rPr dirty="0" sz="1200" spc="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Haar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Classifier</a:t>
            </a:r>
            <a:r>
              <a:rPr dirty="0" sz="12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for</a:t>
            </a:r>
            <a:r>
              <a:rPr dirty="0" sz="1200" spc="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Face</a:t>
            </a:r>
            <a:r>
              <a:rPr dirty="0" sz="12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Detection</a:t>
            </a:r>
            <a:r>
              <a:rPr dirty="0" sz="12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as</a:t>
            </a:r>
            <a:r>
              <a:rPr dirty="0" sz="1200" spc="2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C4251"/>
                </a:solidFill>
                <a:latin typeface="Times New Roman"/>
                <a:cs typeface="Times New Roman"/>
              </a:rPr>
              <a:t>it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best</a:t>
            </a:r>
            <a:r>
              <a:rPr dirty="0" sz="1200" spc="1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method</a:t>
            </a:r>
            <a:r>
              <a:rPr dirty="0" sz="1200" spc="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for</a:t>
            </a:r>
            <a:r>
              <a:rPr dirty="0" sz="1200" spc="15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C4251"/>
                </a:solidFill>
                <a:latin typeface="Times New Roman"/>
                <a:cs typeface="Times New Roman"/>
              </a:rPr>
              <a:t>detection.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3095"/>
              </a:lnSpc>
            </a:pPr>
            <a:r>
              <a:rPr dirty="0" sz="2600" spc="-5">
                <a:latin typeface="Times New Roman"/>
                <a:cs typeface="Times New Roman"/>
              </a:rPr>
              <a:t>CONCLUSION:-</a:t>
            </a:r>
            <a:endParaRPr sz="2600">
              <a:latin typeface="Times New Roman"/>
              <a:cs typeface="Times New Roman"/>
            </a:endParaRPr>
          </a:p>
          <a:p>
            <a:pPr marL="12700" marR="708660">
              <a:lnSpc>
                <a:spcPct val="95900"/>
              </a:lnSpc>
              <a:spcBef>
                <a:spcPts val="45"/>
              </a:spcBef>
            </a:pPr>
            <a:r>
              <a:rPr dirty="0" sz="1400">
                <a:latin typeface="Arial MT"/>
                <a:cs typeface="Arial MT"/>
              </a:rPr>
              <a:t>Face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recognition technologies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have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been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associated generally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 very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costly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top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secure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applications.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Today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">
                <a:latin typeface="Arial MT"/>
                <a:cs typeface="Arial MT"/>
              </a:rPr>
              <a:t> core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technologies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have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evolved and</a:t>
            </a:r>
            <a:r>
              <a:rPr dirty="0" sz="1400">
                <a:latin typeface="Arial MT"/>
                <a:cs typeface="Arial MT"/>
              </a:rPr>
              <a:t> the</a:t>
            </a:r>
            <a:r>
              <a:rPr dirty="0" sz="1400" spc="-5">
                <a:latin typeface="Arial MT"/>
                <a:cs typeface="Arial MT"/>
              </a:rPr>
              <a:t> cost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of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equipments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going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down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dramatically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due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integration and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">
                <a:latin typeface="Arial MT"/>
                <a:cs typeface="Arial MT"/>
              </a:rPr>
              <a:t> increasing processing power.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Certain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applications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of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face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recognition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technology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now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cost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effective,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reliable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highly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accurate.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result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there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</a:t>
            </a:r>
            <a:r>
              <a:rPr dirty="0" sz="1400" spc="-5">
                <a:latin typeface="Arial MT"/>
                <a:cs typeface="Arial MT"/>
              </a:rPr>
              <a:t> technological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or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financial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barriers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stepping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pilot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project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widespread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deployment.</a:t>
            </a:r>
            <a:endParaRPr sz="1400">
              <a:latin typeface="Arial MT"/>
              <a:cs typeface="Arial MT"/>
            </a:endParaRPr>
          </a:p>
          <a:p>
            <a:pPr marL="12700" marR="847090">
              <a:lnSpc>
                <a:spcPts val="1620"/>
              </a:lnSpc>
              <a:spcBef>
                <a:spcPts val="30"/>
              </a:spcBef>
            </a:pPr>
            <a:r>
              <a:rPr dirty="0" sz="1400" spc="-5">
                <a:latin typeface="Arial MT"/>
                <a:cs typeface="Arial MT"/>
              </a:rPr>
              <a:t>Government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NGO’s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should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concentrate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promote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applications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of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facial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recognition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system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India in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various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fields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giving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economical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support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appreciation.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4440"/>
            <a:ext cx="9144000" cy="99060"/>
          </a:xfrm>
          <a:custGeom>
            <a:avLst/>
            <a:gdLst/>
            <a:ahLst/>
            <a:cxnLst/>
            <a:rect l="l" t="t" r="r" b="b"/>
            <a:pathLst>
              <a:path w="9144000" h="99060">
                <a:moveTo>
                  <a:pt x="9144000" y="99060"/>
                </a:moveTo>
                <a:lnTo>
                  <a:pt x="0" y="99060"/>
                </a:lnTo>
                <a:lnTo>
                  <a:pt x="0" y="0"/>
                </a:lnTo>
                <a:lnTo>
                  <a:pt x="9144000" y="0"/>
                </a:lnTo>
                <a:lnTo>
                  <a:pt x="9144000" y="99060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148" y="457200"/>
            <a:ext cx="5144490" cy="24482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38919" y="3115195"/>
            <a:ext cx="3832225" cy="111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87655">
              <a:lnSpc>
                <a:spcPct val="132200"/>
              </a:lnSpc>
              <a:spcBef>
                <a:spcPts val="100"/>
              </a:spcBef>
            </a:pPr>
            <a:r>
              <a:rPr dirty="0" sz="1800" spc="-210" b="1">
                <a:solidFill>
                  <a:srgbClr val="685D46"/>
                </a:solidFill>
                <a:latin typeface="Times New Roman"/>
                <a:cs typeface="Times New Roman"/>
              </a:rPr>
              <a:t>N</a:t>
            </a:r>
            <a:r>
              <a:rPr dirty="0" sz="1800" spc="65" b="1">
                <a:solidFill>
                  <a:srgbClr val="685D46"/>
                </a:solidFill>
                <a:latin typeface="Times New Roman"/>
                <a:cs typeface="Times New Roman"/>
              </a:rPr>
              <a:t>A</a:t>
            </a:r>
            <a:r>
              <a:rPr dirty="0" sz="1800" spc="-385" b="1">
                <a:solidFill>
                  <a:srgbClr val="685D46"/>
                </a:solidFill>
                <a:latin typeface="Times New Roman"/>
                <a:cs typeface="Times New Roman"/>
              </a:rPr>
              <a:t>M</a:t>
            </a:r>
            <a:r>
              <a:rPr dirty="0" sz="1800" spc="-90" b="1">
                <a:solidFill>
                  <a:srgbClr val="685D46"/>
                </a:solidFill>
                <a:latin typeface="Times New Roman"/>
                <a:cs typeface="Times New Roman"/>
              </a:rPr>
              <a:t>E</a:t>
            </a:r>
            <a:r>
              <a:rPr dirty="0" sz="1800" spc="-35" b="1">
                <a:solidFill>
                  <a:srgbClr val="685D46"/>
                </a:solidFill>
                <a:latin typeface="Times New Roman"/>
                <a:cs typeface="Times New Roman"/>
              </a:rPr>
              <a:t>-</a:t>
            </a:r>
            <a:r>
              <a:rPr dirty="0" sz="1800" spc="5" b="1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 spc="-40" b="1">
                <a:solidFill>
                  <a:srgbClr val="685D46"/>
                </a:solidFill>
                <a:latin typeface="Times New Roman"/>
                <a:cs typeface="Times New Roman"/>
              </a:rPr>
              <a:t>P</a:t>
            </a:r>
            <a:r>
              <a:rPr dirty="0" sz="1800" spc="-165" b="1">
                <a:solidFill>
                  <a:srgbClr val="685D46"/>
                </a:solidFill>
                <a:latin typeface="Times New Roman"/>
                <a:cs typeface="Times New Roman"/>
              </a:rPr>
              <a:t>R</a:t>
            </a:r>
            <a:r>
              <a:rPr dirty="0" sz="1800" spc="65" b="1">
                <a:solidFill>
                  <a:srgbClr val="685D46"/>
                </a:solidFill>
                <a:latin typeface="Times New Roman"/>
                <a:cs typeface="Times New Roman"/>
              </a:rPr>
              <a:t>A</a:t>
            </a:r>
            <a:r>
              <a:rPr dirty="0" sz="1800" spc="-160" b="1">
                <a:solidFill>
                  <a:srgbClr val="685D46"/>
                </a:solidFill>
                <a:latin typeface="Times New Roman"/>
                <a:cs typeface="Times New Roman"/>
              </a:rPr>
              <a:t>T</a:t>
            </a:r>
            <a:r>
              <a:rPr dirty="0" sz="1800" spc="-150" b="1">
                <a:solidFill>
                  <a:srgbClr val="685D46"/>
                </a:solidFill>
                <a:latin typeface="Times New Roman"/>
                <a:cs typeface="Times New Roman"/>
              </a:rPr>
              <a:t>Y</a:t>
            </a:r>
            <a:r>
              <a:rPr dirty="0" sz="1800" spc="-215" b="1">
                <a:solidFill>
                  <a:srgbClr val="685D46"/>
                </a:solidFill>
                <a:latin typeface="Times New Roman"/>
                <a:cs typeface="Times New Roman"/>
              </a:rPr>
              <a:t>U</a:t>
            </a:r>
            <a:r>
              <a:rPr dirty="0" sz="1800" spc="-10" b="1">
                <a:solidFill>
                  <a:srgbClr val="685D46"/>
                </a:solidFill>
                <a:latin typeface="Times New Roman"/>
                <a:cs typeface="Times New Roman"/>
              </a:rPr>
              <a:t>S</a:t>
            </a:r>
            <a:r>
              <a:rPr dirty="0" sz="1800" spc="-270" b="1">
                <a:solidFill>
                  <a:srgbClr val="685D46"/>
                </a:solidFill>
                <a:latin typeface="Times New Roman"/>
                <a:cs typeface="Times New Roman"/>
              </a:rPr>
              <a:t>H</a:t>
            </a:r>
            <a:r>
              <a:rPr dirty="0" sz="1800" b="1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 spc="-180" b="1">
                <a:solidFill>
                  <a:srgbClr val="685D46"/>
                </a:solidFill>
                <a:latin typeface="Times New Roman"/>
                <a:cs typeface="Times New Roman"/>
              </a:rPr>
              <a:t>K</a:t>
            </a:r>
            <a:r>
              <a:rPr dirty="0" sz="1800" spc="-215" b="1">
                <a:solidFill>
                  <a:srgbClr val="685D46"/>
                </a:solidFill>
                <a:latin typeface="Times New Roman"/>
                <a:cs typeface="Times New Roman"/>
              </a:rPr>
              <a:t>U</a:t>
            </a:r>
            <a:r>
              <a:rPr dirty="0" sz="1800" spc="-385" b="1">
                <a:solidFill>
                  <a:srgbClr val="685D46"/>
                </a:solidFill>
                <a:latin typeface="Times New Roman"/>
                <a:cs typeface="Times New Roman"/>
              </a:rPr>
              <a:t>M</a:t>
            </a:r>
            <a:r>
              <a:rPr dirty="0" sz="1800" spc="65" b="1">
                <a:solidFill>
                  <a:srgbClr val="685D46"/>
                </a:solidFill>
                <a:latin typeface="Times New Roman"/>
                <a:cs typeface="Times New Roman"/>
              </a:rPr>
              <a:t>A</a:t>
            </a:r>
            <a:r>
              <a:rPr dirty="0" sz="1800" spc="-160" b="1">
                <a:solidFill>
                  <a:srgbClr val="685D46"/>
                </a:solidFill>
                <a:latin typeface="Times New Roman"/>
                <a:cs typeface="Times New Roman"/>
              </a:rPr>
              <a:t>R</a:t>
            </a:r>
            <a:r>
              <a:rPr dirty="0" sz="1800" spc="-10" b="1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85D46"/>
                </a:solidFill>
                <a:latin typeface="Times New Roman"/>
                <a:cs typeface="Times New Roman"/>
              </a:rPr>
              <a:t>S</a:t>
            </a:r>
            <a:r>
              <a:rPr dirty="0" sz="1800" spc="65" b="1">
                <a:solidFill>
                  <a:srgbClr val="685D46"/>
                </a:solidFill>
                <a:latin typeface="Times New Roman"/>
                <a:cs typeface="Times New Roman"/>
              </a:rPr>
              <a:t>A</a:t>
            </a:r>
            <a:r>
              <a:rPr dirty="0" sz="1800" spc="-275" b="1">
                <a:solidFill>
                  <a:srgbClr val="685D46"/>
                </a:solidFill>
                <a:latin typeface="Times New Roman"/>
                <a:cs typeface="Times New Roman"/>
              </a:rPr>
              <a:t>H</a:t>
            </a:r>
            <a:r>
              <a:rPr dirty="0" sz="1800" spc="-185" b="1">
                <a:solidFill>
                  <a:srgbClr val="685D46"/>
                </a:solidFill>
                <a:latin typeface="Times New Roman"/>
                <a:cs typeface="Times New Roman"/>
              </a:rPr>
              <a:t>OO  </a:t>
            </a:r>
            <a:r>
              <a:rPr dirty="0" sz="1800" spc="-5" b="1">
                <a:solidFill>
                  <a:srgbClr val="685D46"/>
                </a:solidFill>
                <a:latin typeface="Times New Roman"/>
                <a:cs typeface="Times New Roman"/>
              </a:rPr>
              <a:t>ROLLNO-21052685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800" spc="-100" b="1">
                <a:solidFill>
                  <a:srgbClr val="685D46"/>
                </a:solidFill>
                <a:latin typeface="Times New Roman"/>
                <a:cs typeface="Times New Roman"/>
              </a:rPr>
              <a:t>SECTION-DA-5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PPT</dc:title>
  <dcterms:created xsi:type="dcterms:W3CDTF">2024-03-25T08:00:05Z</dcterms:created>
  <dcterms:modified xsi:type="dcterms:W3CDTF">2024-03-25T08:00:05Z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2024-03-25T00:00:00Z</vt:filetime>
  </property>
  <property fmtid="{D5CDD505-2E9C-101B-9397-08002B2CF9AE}" pid="3" name="Creator">
    <vt:lpwstr>WPS Writer</vt:lpwstr>
  </property>
  <property fmtid="{D5CDD505-2E9C-101B-9397-08002B2CF9AE}" pid="4" name="LastSaved">
    <vt:filetime>2024-03-25T00:00:00Z</vt:filetime>
  </property>
</Properties>
</file>