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1" d="100"/>
          <a:sy n="111" d="100"/>
        </p:scale>
        <p:origin x="7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97C4-BC63-99E2-D3C8-5D767FCDA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B5311-FAFE-F2DD-DC7D-9115FD6E42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008C89-19E7-5FFE-86DA-A2E2374B5771}"/>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5" name="Footer Placeholder 4">
            <a:extLst>
              <a:ext uri="{FF2B5EF4-FFF2-40B4-BE49-F238E27FC236}">
                <a16:creationId xmlns:a16="http://schemas.microsoft.com/office/drawing/2014/main" id="{3FD10C23-0994-BE33-8CC6-FEF729119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367C6-0663-EBD2-FB35-7BCCD741DDAB}"/>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295531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4864-C7EB-7C39-9587-B5F0533236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2B596F-AC75-635D-3691-B392FDA1C4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6FEF3-C5F2-DECA-840D-A96894F72505}"/>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5" name="Footer Placeholder 4">
            <a:extLst>
              <a:ext uri="{FF2B5EF4-FFF2-40B4-BE49-F238E27FC236}">
                <a16:creationId xmlns:a16="http://schemas.microsoft.com/office/drawing/2014/main" id="{3C09E9BC-460B-81C9-3105-F52AA2F5D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D967A-BDD0-7E99-93A7-B87355E61DDF}"/>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222383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3DF08-42CA-284A-2C51-0A3FAEC3CE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6DF13B-F2D5-1F1A-2DC9-08372933A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F11AE2-27F2-BDB1-6D2E-44E73BE40B0D}"/>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5" name="Footer Placeholder 4">
            <a:extLst>
              <a:ext uri="{FF2B5EF4-FFF2-40B4-BE49-F238E27FC236}">
                <a16:creationId xmlns:a16="http://schemas.microsoft.com/office/drawing/2014/main" id="{C1C72BB9-18FC-BE2E-7BDD-0E8C99FCA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23517-3D63-F5AE-3204-D1EF8F418993}"/>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298552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3FD9-58EB-3538-6495-83E80EB5E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5A7184-B31D-6254-A245-43BDA359F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AE125-2C06-600C-156E-4BEE8A447834}"/>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5" name="Footer Placeholder 4">
            <a:extLst>
              <a:ext uri="{FF2B5EF4-FFF2-40B4-BE49-F238E27FC236}">
                <a16:creationId xmlns:a16="http://schemas.microsoft.com/office/drawing/2014/main" id="{8E802D7D-C6E3-A63D-1143-1675037E6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AF5EE-65A1-6235-359E-A0B9846A0E1D}"/>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879108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DC72-E8C1-A785-EC46-455DA128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7D8E9-C8B2-8169-B0F6-8DF5A2BAEB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64356B-8569-A7A7-2737-4139448F8C2D}"/>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5" name="Footer Placeholder 4">
            <a:extLst>
              <a:ext uri="{FF2B5EF4-FFF2-40B4-BE49-F238E27FC236}">
                <a16:creationId xmlns:a16="http://schemas.microsoft.com/office/drawing/2014/main" id="{5360BE1B-7459-ADF8-C9FC-673679731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89994-B67E-57C6-A044-4143E5A54AAC}"/>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2630134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965F7-0667-B6A1-67B3-FA7C379418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2F638D-BF3A-CB2E-6D8E-D5F8A7F80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2D9F23-8BAA-79A6-EB18-82ABB9561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E54E9-D00C-EA58-C58A-6C2B33AB998C}"/>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6" name="Footer Placeholder 5">
            <a:extLst>
              <a:ext uri="{FF2B5EF4-FFF2-40B4-BE49-F238E27FC236}">
                <a16:creationId xmlns:a16="http://schemas.microsoft.com/office/drawing/2014/main" id="{8306D7C8-E274-7D56-53A8-2EE43937B8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2E7E3-F575-FCC6-E6CE-7CDB1800AB15}"/>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319772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41FD3-21C4-6968-8602-36D87BA3C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F6B072-9929-D3B7-3FF5-A412F1FBF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2EA836-D7ED-12D7-638B-03A29C05E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CE8417-C936-C1D8-420B-8B93AB7CFD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B0ED8-A3F9-AF69-66BF-FD68AC510B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032E5-0122-5D4E-DA83-0AB6EE28A246}"/>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8" name="Footer Placeholder 7">
            <a:extLst>
              <a:ext uri="{FF2B5EF4-FFF2-40B4-BE49-F238E27FC236}">
                <a16:creationId xmlns:a16="http://schemas.microsoft.com/office/drawing/2014/main" id="{4F72939A-4E1E-E74D-7C97-AFEB0FA1B0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83019B-FFC9-8EC5-3EF0-6B0C43868F6E}"/>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258244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A45F-FFF6-405A-2DC5-A560A20DCF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165C3-3268-1C47-2934-23B62103C47B}"/>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4" name="Footer Placeholder 3">
            <a:extLst>
              <a:ext uri="{FF2B5EF4-FFF2-40B4-BE49-F238E27FC236}">
                <a16:creationId xmlns:a16="http://schemas.microsoft.com/office/drawing/2014/main" id="{4BE50296-9C33-7655-139B-D0885502AB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514EA0-C969-6954-9DFF-53124C5D17AF}"/>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287726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444DF-E8B4-B2A5-5C4E-322D6E2AF782}"/>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3" name="Footer Placeholder 2">
            <a:extLst>
              <a:ext uri="{FF2B5EF4-FFF2-40B4-BE49-F238E27FC236}">
                <a16:creationId xmlns:a16="http://schemas.microsoft.com/office/drawing/2014/main" id="{24EE41AA-B2C3-CF57-00AE-FC039DE94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72CB21-5959-1AE3-CD83-6964248FE18F}"/>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365724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A1CE-6E9E-D381-1095-29413AFEA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342D02-83E3-30E3-4AFA-22845C4CF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BAD59D-228F-DF9F-EED1-CE8E9819A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687E-5FDD-0568-5261-6B7B32DB1EA7}"/>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6" name="Footer Placeholder 5">
            <a:extLst>
              <a:ext uri="{FF2B5EF4-FFF2-40B4-BE49-F238E27FC236}">
                <a16:creationId xmlns:a16="http://schemas.microsoft.com/office/drawing/2014/main" id="{4A982D26-43EA-3B3A-3044-4EBD80481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AF26D-1D11-B5B1-D18D-D9EAC978B78D}"/>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70770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4F6C-8DC8-7A20-8810-223E5C6F7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6569EE-3783-A52E-9764-4F92792632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AF511-355C-C086-09DB-4C386D8DB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D9B56-3547-60E1-9AEF-DFECD9FAB1F3}"/>
              </a:ext>
            </a:extLst>
          </p:cNvPr>
          <p:cNvSpPr>
            <a:spLocks noGrp="1"/>
          </p:cNvSpPr>
          <p:nvPr>
            <p:ph type="dt" sz="half" idx="10"/>
          </p:nvPr>
        </p:nvSpPr>
        <p:spPr/>
        <p:txBody>
          <a:bodyPr/>
          <a:lstStyle/>
          <a:p>
            <a:fld id="{B331A3FF-199F-4B2F-A608-5FF162DCEDB1}" type="datetimeFigureOut">
              <a:rPr lang="en-US" smtClean="0"/>
              <a:t>11/21/2022</a:t>
            </a:fld>
            <a:endParaRPr lang="en-US"/>
          </a:p>
        </p:txBody>
      </p:sp>
      <p:sp>
        <p:nvSpPr>
          <p:cNvPr id="6" name="Footer Placeholder 5">
            <a:extLst>
              <a:ext uri="{FF2B5EF4-FFF2-40B4-BE49-F238E27FC236}">
                <a16:creationId xmlns:a16="http://schemas.microsoft.com/office/drawing/2014/main" id="{4F6BF164-E760-26F6-D265-C0C4D46B5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2948E-AB96-2FE2-32C1-D6624FCA0338}"/>
              </a:ext>
            </a:extLst>
          </p:cNvPr>
          <p:cNvSpPr>
            <a:spLocks noGrp="1"/>
          </p:cNvSpPr>
          <p:nvPr>
            <p:ph type="sldNum" sz="quarter" idx="12"/>
          </p:nvPr>
        </p:nvSpPr>
        <p:spPr/>
        <p:txBody>
          <a:bodyPr/>
          <a:lstStyle/>
          <a:p>
            <a:fld id="{F7C600AF-775C-4134-9537-523815614822}" type="slidenum">
              <a:rPr lang="en-US" smtClean="0"/>
              <a:t>‹#›</a:t>
            </a:fld>
            <a:endParaRPr lang="en-US"/>
          </a:p>
        </p:txBody>
      </p:sp>
    </p:spTree>
    <p:extLst>
      <p:ext uri="{BB962C8B-B14F-4D97-AF65-F5344CB8AC3E}">
        <p14:creationId xmlns:p14="http://schemas.microsoft.com/office/powerpoint/2010/main" val="1348875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0EF30-15C5-EE0D-6E4B-32C6F20B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CD881C-0A39-6157-16FF-1D21CFAD10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C3F2D-251D-4DE0-2CA3-BFF3FC225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1A3FF-199F-4B2F-A608-5FF162DCEDB1}" type="datetimeFigureOut">
              <a:rPr lang="en-US" smtClean="0"/>
              <a:t>11/21/2022</a:t>
            </a:fld>
            <a:endParaRPr lang="en-US"/>
          </a:p>
        </p:txBody>
      </p:sp>
      <p:sp>
        <p:nvSpPr>
          <p:cNvPr id="5" name="Footer Placeholder 4">
            <a:extLst>
              <a:ext uri="{FF2B5EF4-FFF2-40B4-BE49-F238E27FC236}">
                <a16:creationId xmlns:a16="http://schemas.microsoft.com/office/drawing/2014/main" id="{5320DBC3-3FE4-3633-E8BF-0B7F40C70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EFE6F4-27D6-8423-61A0-1D7CE5B28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600AF-775C-4134-9537-523815614822}" type="slidenum">
              <a:rPr lang="en-US" smtClean="0"/>
              <a:t>‹#›</a:t>
            </a:fld>
            <a:endParaRPr lang="en-US"/>
          </a:p>
        </p:txBody>
      </p:sp>
    </p:spTree>
    <p:extLst>
      <p:ext uri="{BB962C8B-B14F-4D97-AF65-F5344CB8AC3E}">
        <p14:creationId xmlns:p14="http://schemas.microsoft.com/office/powerpoint/2010/main" val="217161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6006-F2E7-ED5C-24DB-0EB47B20AF81}"/>
              </a:ext>
            </a:extLst>
          </p:cNvPr>
          <p:cNvSpPr>
            <a:spLocks noGrp="1"/>
          </p:cNvSpPr>
          <p:nvPr>
            <p:ph type="ctrTitle"/>
          </p:nvPr>
        </p:nvSpPr>
        <p:spPr>
          <a:xfrm>
            <a:off x="1524000" y="154640"/>
            <a:ext cx="9144000" cy="805051"/>
          </a:xfrm>
        </p:spPr>
        <p:txBody>
          <a:bodyPr>
            <a:normAutofit/>
          </a:bodyPr>
          <a:lstStyle/>
          <a:p>
            <a:r>
              <a:rPr lang="en-US" sz="4800" dirty="0">
                <a:effectLst>
                  <a:outerShdw blurRad="50800" dist="38100" dir="8100000" algn="tr" rotWithShape="0">
                    <a:prstClr val="black">
                      <a:alpha val="40000"/>
                    </a:prstClr>
                  </a:outerShdw>
                </a:effectLst>
              </a:rPr>
              <a:t>Assistant to Inventors &amp; Scientists</a:t>
            </a:r>
          </a:p>
        </p:txBody>
      </p:sp>
      <p:sp>
        <p:nvSpPr>
          <p:cNvPr id="3" name="Subtitle 2">
            <a:extLst>
              <a:ext uri="{FF2B5EF4-FFF2-40B4-BE49-F238E27FC236}">
                <a16:creationId xmlns:a16="http://schemas.microsoft.com/office/drawing/2014/main" id="{B2AAC6DB-FC71-58F1-2B4F-309F8ECE56B1}"/>
              </a:ext>
            </a:extLst>
          </p:cNvPr>
          <p:cNvSpPr>
            <a:spLocks noGrp="1"/>
          </p:cNvSpPr>
          <p:nvPr>
            <p:ph type="subTitle" idx="1"/>
          </p:nvPr>
        </p:nvSpPr>
        <p:spPr>
          <a:xfrm>
            <a:off x="1524000" y="1275696"/>
            <a:ext cx="9144000" cy="1655762"/>
          </a:xfrm>
        </p:spPr>
        <p:txBody>
          <a:bodyPr/>
          <a:lstStyle/>
          <a:p>
            <a:r>
              <a:rPr lang="en-US" dirty="0"/>
              <a:t>A cool go-to app for Inventors &amp; Scientists using </a:t>
            </a:r>
            <a:r>
              <a:rPr lang="en-US" dirty="0">
                <a:ln w="0"/>
                <a:solidFill>
                  <a:schemeClr val="accent1"/>
                </a:solidFill>
                <a:effectLst>
                  <a:outerShdw blurRad="38100" dist="25400" dir="5400000" algn="ctr" rotWithShape="0">
                    <a:srgbClr val="6E747A">
                      <a:alpha val="43000"/>
                    </a:srgbClr>
                  </a:outerShdw>
                </a:effectLst>
              </a:rPr>
              <a:t>co:here conversant API</a:t>
            </a:r>
            <a:endParaRPr lang="en-US" dirty="0"/>
          </a:p>
          <a:p>
            <a:r>
              <a:rPr lang="en-US" b="1" dirty="0"/>
              <a:t>Team</a:t>
            </a:r>
            <a:r>
              <a:rPr lang="en-US" dirty="0"/>
              <a:t>: AI Meets Cybersecurity</a:t>
            </a:r>
          </a:p>
          <a:p>
            <a:r>
              <a:rPr lang="en-US" dirty="0"/>
              <a:t>@aimeetscybersecurity in</a:t>
            </a:r>
          </a:p>
        </p:txBody>
      </p:sp>
      <p:pic>
        <p:nvPicPr>
          <p:cNvPr id="4" name="Picture 3">
            <a:extLst>
              <a:ext uri="{FF2B5EF4-FFF2-40B4-BE49-F238E27FC236}">
                <a16:creationId xmlns:a16="http://schemas.microsoft.com/office/drawing/2014/main" id="{0432D76E-5174-B95E-E1BA-5A45A284291C}"/>
              </a:ext>
            </a:extLst>
          </p:cNvPr>
          <p:cNvPicPr>
            <a:picLocks noChangeAspect="1"/>
          </p:cNvPicPr>
          <p:nvPr/>
        </p:nvPicPr>
        <p:blipFill rotWithShape="1">
          <a:blip r:embed="rId2"/>
          <a:srcRect t="1884" b="3179"/>
          <a:stretch/>
        </p:blipFill>
        <p:spPr>
          <a:xfrm>
            <a:off x="3736462" y="2823882"/>
            <a:ext cx="4719075" cy="36105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8C2A9F0-9789-7852-0B1E-FF07630EC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5798" y="2101431"/>
            <a:ext cx="609739" cy="609739"/>
          </a:xfrm>
          <a:prstGeom prst="rect">
            <a:avLst/>
          </a:prstGeom>
        </p:spPr>
      </p:pic>
    </p:spTree>
    <p:extLst>
      <p:ext uri="{BB962C8B-B14F-4D97-AF65-F5344CB8AC3E}">
        <p14:creationId xmlns:p14="http://schemas.microsoft.com/office/powerpoint/2010/main" val="359886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6D15-1F52-978B-7C34-597269325805}"/>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Design &amp; Input flow</a:t>
            </a:r>
          </a:p>
        </p:txBody>
      </p:sp>
      <p:sp>
        <p:nvSpPr>
          <p:cNvPr id="3" name="Content Placeholder 2">
            <a:extLst>
              <a:ext uri="{FF2B5EF4-FFF2-40B4-BE49-F238E27FC236}">
                <a16:creationId xmlns:a16="http://schemas.microsoft.com/office/drawing/2014/main" id="{4A811DF3-0499-CA18-934A-3CA9978A7EAB}"/>
              </a:ext>
            </a:extLst>
          </p:cNvPr>
          <p:cNvSpPr>
            <a:spLocks noGrp="1"/>
          </p:cNvSpPr>
          <p:nvPr>
            <p:ph idx="1"/>
          </p:nvPr>
        </p:nvSpPr>
        <p:spPr>
          <a:xfrm>
            <a:off x="838200" y="1496291"/>
            <a:ext cx="10515600" cy="4680672"/>
          </a:xfrm>
        </p:spPr>
        <p:txBody>
          <a:bodyPr/>
          <a:lstStyle/>
          <a:p>
            <a:r>
              <a:rPr lang="en-US" dirty="0"/>
              <a:t>UI made of flutter</a:t>
            </a:r>
          </a:p>
          <a:p>
            <a:r>
              <a:rPr lang="en-US" dirty="0"/>
              <a:t>Python uses co:here conversant to validate and process input</a:t>
            </a:r>
          </a:p>
        </p:txBody>
      </p:sp>
      <p:sp>
        <p:nvSpPr>
          <p:cNvPr id="4" name="Rectangle 3">
            <a:extLst>
              <a:ext uri="{FF2B5EF4-FFF2-40B4-BE49-F238E27FC236}">
                <a16:creationId xmlns:a16="http://schemas.microsoft.com/office/drawing/2014/main" id="{FDAFE667-6A7D-68C0-1E61-D9DC850BCE37}"/>
              </a:ext>
            </a:extLst>
          </p:cNvPr>
          <p:cNvSpPr/>
          <p:nvPr/>
        </p:nvSpPr>
        <p:spPr>
          <a:xfrm>
            <a:off x="1596736" y="3814257"/>
            <a:ext cx="1445325" cy="1143691"/>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 flutter</a:t>
            </a:r>
          </a:p>
          <a:p>
            <a:pPr algn="ctr"/>
            <a:r>
              <a:rPr lang="en-US" sz="900" dirty="0"/>
              <a:t>(android/ iOS Swift)</a:t>
            </a:r>
          </a:p>
        </p:txBody>
      </p:sp>
      <p:sp>
        <p:nvSpPr>
          <p:cNvPr id="5" name="Rectangle 4">
            <a:extLst>
              <a:ext uri="{FF2B5EF4-FFF2-40B4-BE49-F238E27FC236}">
                <a16:creationId xmlns:a16="http://schemas.microsoft.com/office/drawing/2014/main" id="{9A8F1C9C-4D16-6641-B25E-AEF69F1BD154}"/>
              </a:ext>
            </a:extLst>
          </p:cNvPr>
          <p:cNvSpPr/>
          <p:nvPr/>
        </p:nvSpPr>
        <p:spPr>
          <a:xfrm>
            <a:off x="4184073" y="3897086"/>
            <a:ext cx="1326078" cy="914400"/>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&amp; Business Layers</a:t>
            </a:r>
          </a:p>
        </p:txBody>
      </p:sp>
      <p:sp>
        <p:nvSpPr>
          <p:cNvPr id="6" name="Rectangle 5">
            <a:extLst>
              <a:ext uri="{FF2B5EF4-FFF2-40B4-BE49-F238E27FC236}">
                <a16:creationId xmlns:a16="http://schemas.microsoft.com/office/drawing/2014/main" id="{811618A2-319C-6713-D9D1-93D91D31E3DF}"/>
              </a:ext>
            </a:extLst>
          </p:cNvPr>
          <p:cNvSpPr/>
          <p:nvPr/>
        </p:nvSpPr>
        <p:spPr>
          <a:xfrm>
            <a:off x="6990608" y="3897086"/>
            <a:ext cx="1326078" cy="914400"/>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Processing </a:t>
            </a:r>
            <a:r>
              <a:rPr lang="en-US" sz="900" dirty="0"/>
              <a:t>(python, co:here)</a:t>
            </a:r>
            <a:endParaRPr lang="en-US" dirty="0"/>
          </a:p>
        </p:txBody>
      </p:sp>
      <p:sp>
        <p:nvSpPr>
          <p:cNvPr id="7" name="Flowchart: Magnetic Disk 6">
            <a:extLst>
              <a:ext uri="{FF2B5EF4-FFF2-40B4-BE49-F238E27FC236}">
                <a16:creationId xmlns:a16="http://schemas.microsoft.com/office/drawing/2014/main" id="{A33ABFAA-41A1-7E0D-5E5A-90418043AB2D}"/>
              </a:ext>
            </a:extLst>
          </p:cNvPr>
          <p:cNvSpPr/>
          <p:nvPr/>
        </p:nvSpPr>
        <p:spPr>
          <a:xfrm>
            <a:off x="9559635" y="2944390"/>
            <a:ext cx="1276598" cy="2113808"/>
          </a:xfrm>
          <a:prstGeom prst="flowChartMagneticDisk">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Datasets, other data, Global Internet Data</a:t>
            </a:r>
          </a:p>
        </p:txBody>
      </p:sp>
      <p:cxnSp>
        <p:nvCxnSpPr>
          <p:cNvPr id="14" name="Straight Arrow Connector 13">
            <a:extLst>
              <a:ext uri="{FF2B5EF4-FFF2-40B4-BE49-F238E27FC236}">
                <a16:creationId xmlns:a16="http://schemas.microsoft.com/office/drawing/2014/main" id="{DAC7AB14-6136-6AF1-B420-D2F75FEE5DA8}"/>
              </a:ext>
            </a:extLst>
          </p:cNvPr>
          <p:cNvCxnSpPr>
            <a:cxnSpLocks/>
          </p:cNvCxnSpPr>
          <p:nvPr/>
        </p:nvCxnSpPr>
        <p:spPr>
          <a:xfrm flipV="1">
            <a:off x="2838443" y="4074953"/>
            <a:ext cx="1482437" cy="31816"/>
          </a:xfrm>
          <a:prstGeom prst="straightConnector1">
            <a:avLst/>
          </a:prstGeom>
          <a:ln w="28575">
            <a:solidFill>
              <a:srgbClr val="FFC000"/>
            </a:solidFill>
            <a:tailEnd type="triangl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CADAA3-FEFD-34C8-DAB9-3159BDDE1973}"/>
              </a:ext>
            </a:extLst>
          </p:cNvPr>
          <p:cNvCxnSpPr>
            <a:cxnSpLocks/>
          </p:cNvCxnSpPr>
          <p:nvPr/>
        </p:nvCxnSpPr>
        <p:spPr>
          <a:xfrm flipV="1">
            <a:off x="5377536" y="4043137"/>
            <a:ext cx="1664525" cy="31816"/>
          </a:xfrm>
          <a:prstGeom prst="straightConnector1">
            <a:avLst/>
          </a:prstGeom>
          <a:ln w="28575">
            <a:solidFill>
              <a:srgbClr val="FFC000"/>
            </a:solidFill>
            <a:tailEnd type="triangl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12DEE92-C93F-8BC0-AC62-E38B7574383E}"/>
              </a:ext>
            </a:extLst>
          </p:cNvPr>
          <p:cNvCxnSpPr>
            <a:cxnSpLocks/>
          </p:cNvCxnSpPr>
          <p:nvPr/>
        </p:nvCxnSpPr>
        <p:spPr>
          <a:xfrm flipV="1">
            <a:off x="8163295" y="4029428"/>
            <a:ext cx="1465614" cy="10545"/>
          </a:xfrm>
          <a:prstGeom prst="straightConnector1">
            <a:avLst/>
          </a:prstGeom>
          <a:ln w="28575">
            <a:solidFill>
              <a:srgbClr val="FFC000"/>
            </a:solidFill>
            <a:tailEnd type="triangle"/>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9" name="Content Placeholder 20" descr="Smart Phone outline">
            <a:extLst>
              <a:ext uri="{FF2B5EF4-FFF2-40B4-BE49-F238E27FC236}">
                <a16:creationId xmlns:a16="http://schemas.microsoft.com/office/drawing/2014/main" id="{33518206-AA33-C2D8-BD1A-363D3350B4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6909" y="2752473"/>
            <a:ext cx="914400" cy="914400"/>
          </a:xfrm>
          <a:prstGeom prst="rect">
            <a:avLst/>
          </a:prstGeom>
        </p:spPr>
      </p:pic>
      <p:pic>
        <p:nvPicPr>
          <p:cNvPr id="30" name="Graphic 29" descr="Man outline">
            <a:extLst>
              <a:ext uri="{FF2B5EF4-FFF2-40B4-BE49-F238E27FC236}">
                <a16:creationId xmlns:a16="http://schemas.microsoft.com/office/drawing/2014/main" id="{073A1CB6-7ED8-0147-6EFF-8EF0D7E0CB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969" y="2899857"/>
            <a:ext cx="914400" cy="914400"/>
          </a:xfrm>
          <a:prstGeom prst="rect">
            <a:avLst/>
          </a:prstGeom>
        </p:spPr>
      </p:pic>
      <p:cxnSp>
        <p:nvCxnSpPr>
          <p:cNvPr id="31" name="Straight Arrow Connector 30">
            <a:extLst>
              <a:ext uri="{FF2B5EF4-FFF2-40B4-BE49-F238E27FC236}">
                <a16:creationId xmlns:a16="http://schemas.microsoft.com/office/drawing/2014/main" id="{AE8F65C0-89F9-B4D2-6D38-0F7E115E75BA}"/>
              </a:ext>
            </a:extLst>
          </p:cNvPr>
          <p:cNvCxnSpPr>
            <a:cxnSpLocks/>
          </p:cNvCxnSpPr>
          <p:nvPr/>
        </p:nvCxnSpPr>
        <p:spPr>
          <a:xfrm>
            <a:off x="1921574" y="3232852"/>
            <a:ext cx="708810" cy="5769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8A8E5B2-04EF-1462-C7F8-2BF81A17290A}"/>
              </a:ext>
            </a:extLst>
          </p:cNvPr>
          <p:cNvSpPr txBox="1"/>
          <p:nvPr/>
        </p:nvSpPr>
        <p:spPr>
          <a:xfrm>
            <a:off x="1383069" y="2586544"/>
            <a:ext cx="675185" cy="230832"/>
          </a:xfrm>
          <a:prstGeom prst="rect">
            <a:avLst/>
          </a:prstGeom>
          <a:noFill/>
        </p:spPr>
        <p:txBody>
          <a:bodyPr wrap="none" rtlCol="0">
            <a:spAutoFit/>
          </a:bodyPr>
          <a:lstStyle/>
          <a:p>
            <a:r>
              <a:rPr lang="en-US" sz="900" dirty="0"/>
              <a:t>User input</a:t>
            </a:r>
          </a:p>
        </p:txBody>
      </p:sp>
    </p:spTree>
    <p:extLst>
      <p:ext uri="{BB962C8B-B14F-4D97-AF65-F5344CB8AC3E}">
        <p14:creationId xmlns:p14="http://schemas.microsoft.com/office/powerpoint/2010/main" val="94725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F61A-E601-2FD7-577A-E920575DFEAD}"/>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rPr>
              <a:t>Outcome</a:t>
            </a:r>
          </a:p>
        </p:txBody>
      </p:sp>
      <p:pic>
        <p:nvPicPr>
          <p:cNvPr id="21" name="Content Placeholder 20" descr="Smart Phone outline">
            <a:extLst>
              <a:ext uri="{FF2B5EF4-FFF2-40B4-BE49-F238E27FC236}">
                <a16:creationId xmlns:a16="http://schemas.microsoft.com/office/drawing/2014/main" id="{EFC8618C-A211-81AF-8123-D298E1152E9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6909" y="2752473"/>
            <a:ext cx="914400" cy="914400"/>
          </a:xfrm>
        </p:spPr>
      </p:pic>
      <p:sp>
        <p:nvSpPr>
          <p:cNvPr id="4" name="Rectangle 3">
            <a:extLst>
              <a:ext uri="{FF2B5EF4-FFF2-40B4-BE49-F238E27FC236}">
                <a16:creationId xmlns:a16="http://schemas.microsoft.com/office/drawing/2014/main" id="{B7EB292C-CC93-32DD-B613-B3DCDC348084}"/>
              </a:ext>
            </a:extLst>
          </p:cNvPr>
          <p:cNvSpPr/>
          <p:nvPr/>
        </p:nvSpPr>
        <p:spPr>
          <a:xfrm>
            <a:off x="1596736" y="3814257"/>
            <a:ext cx="1445325" cy="1143691"/>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 flutter</a:t>
            </a:r>
          </a:p>
          <a:p>
            <a:pPr algn="ctr"/>
            <a:r>
              <a:rPr lang="en-US" sz="900" dirty="0"/>
              <a:t>(android/ iOS Swift)</a:t>
            </a:r>
          </a:p>
        </p:txBody>
      </p:sp>
      <p:sp>
        <p:nvSpPr>
          <p:cNvPr id="5" name="Rectangle 4">
            <a:extLst>
              <a:ext uri="{FF2B5EF4-FFF2-40B4-BE49-F238E27FC236}">
                <a16:creationId xmlns:a16="http://schemas.microsoft.com/office/drawing/2014/main" id="{221B4B70-FC80-0639-3980-BC77F914D686}"/>
              </a:ext>
            </a:extLst>
          </p:cNvPr>
          <p:cNvSpPr/>
          <p:nvPr/>
        </p:nvSpPr>
        <p:spPr>
          <a:xfrm>
            <a:off x="4184073" y="3897086"/>
            <a:ext cx="1326078" cy="914400"/>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&amp; Business Layers</a:t>
            </a:r>
          </a:p>
        </p:txBody>
      </p:sp>
      <p:sp>
        <p:nvSpPr>
          <p:cNvPr id="6" name="Rectangle 5">
            <a:extLst>
              <a:ext uri="{FF2B5EF4-FFF2-40B4-BE49-F238E27FC236}">
                <a16:creationId xmlns:a16="http://schemas.microsoft.com/office/drawing/2014/main" id="{BF5F4652-07FF-B391-2366-70F6B3E86705}"/>
              </a:ext>
            </a:extLst>
          </p:cNvPr>
          <p:cNvSpPr/>
          <p:nvPr/>
        </p:nvSpPr>
        <p:spPr>
          <a:xfrm>
            <a:off x="6990608" y="3897086"/>
            <a:ext cx="1326078" cy="914400"/>
          </a:xfrm>
          <a:prstGeom prst="rect">
            <a:avLst/>
          </a:prstGeom>
          <a:ln>
            <a:noFill/>
          </a:ln>
          <a:effectLst>
            <a:outerShdw blurRad="50800" dist="38100" dir="8100000" algn="tr" rotWithShape="0">
              <a:prstClr val="black">
                <a:alpha val="40000"/>
              </a:prstClr>
            </a:outerShdw>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Processing </a:t>
            </a:r>
            <a:r>
              <a:rPr lang="en-US" sz="900" dirty="0"/>
              <a:t>(python, co:here)</a:t>
            </a:r>
            <a:endParaRPr lang="en-US" dirty="0"/>
          </a:p>
        </p:txBody>
      </p:sp>
      <p:sp>
        <p:nvSpPr>
          <p:cNvPr id="7" name="Flowchart: Magnetic Disk 6">
            <a:extLst>
              <a:ext uri="{FF2B5EF4-FFF2-40B4-BE49-F238E27FC236}">
                <a16:creationId xmlns:a16="http://schemas.microsoft.com/office/drawing/2014/main" id="{AF85DDE0-5CDE-676D-9112-9329838A614D}"/>
              </a:ext>
            </a:extLst>
          </p:cNvPr>
          <p:cNvSpPr/>
          <p:nvPr/>
        </p:nvSpPr>
        <p:spPr>
          <a:xfrm>
            <a:off x="9559635" y="2944390"/>
            <a:ext cx="1276598" cy="2113808"/>
          </a:xfrm>
          <a:prstGeom prst="flowChartMagneticDisk">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Datasets, other data, Global Internet Data</a:t>
            </a:r>
          </a:p>
        </p:txBody>
      </p:sp>
      <p:pic>
        <p:nvPicPr>
          <p:cNvPr id="8" name="Graphic 7" descr="Man outline">
            <a:extLst>
              <a:ext uri="{FF2B5EF4-FFF2-40B4-BE49-F238E27FC236}">
                <a16:creationId xmlns:a16="http://schemas.microsoft.com/office/drawing/2014/main" id="{B5C9C7F8-D900-D98A-F676-F904F40CCF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969" y="2899857"/>
            <a:ext cx="914400" cy="914400"/>
          </a:xfrm>
          <a:prstGeom prst="rect">
            <a:avLst/>
          </a:prstGeom>
        </p:spPr>
      </p:pic>
      <p:cxnSp>
        <p:nvCxnSpPr>
          <p:cNvPr id="9" name="Straight Arrow Connector 8">
            <a:extLst>
              <a:ext uri="{FF2B5EF4-FFF2-40B4-BE49-F238E27FC236}">
                <a16:creationId xmlns:a16="http://schemas.microsoft.com/office/drawing/2014/main" id="{AA12CBC3-C11E-A2DF-5481-D1D648691E37}"/>
              </a:ext>
            </a:extLst>
          </p:cNvPr>
          <p:cNvCxnSpPr>
            <a:cxnSpLocks/>
          </p:cNvCxnSpPr>
          <p:nvPr/>
        </p:nvCxnSpPr>
        <p:spPr>
          <a:xfrm>
            <a:off x="1720661" y="3565836"/>
            <a:ext cx="3833" cy="66249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6F69DC49-F7B4-0BA8-0C35-67CAF8C3A426}"/>
              </a:ext>
            </a:extLst>
          </p:cNvPr>
          <p:cNvCxnSpPr>
            <a:cxnSpLocks/>
          </p:cNvCxnSpPr>
          <p:nvPr/>
        </p:nvCxnSpPr>
        <p:spPr>
          <a:xfrm flipV="1">
            <a:off x="2834733" y="4539277"/>
            <a:ext cx="1482437" cy="31816"/>
          </a:xfrm>
          <a:prstGeom prst="straightConnector1">
            <a:avLst/>
          </a:prstGeom>
          <a:ln w="28575">
            <a:solidFill>
              <a:srgbClr val="FFC000"/>
            </a:solidFill>
            <a:headEnd type="triangle" w="med" len="med"/>
            <a:tailEnd type="none" w="med" len="me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AC51DE-F728-59B1-F8EC-818C961DF6E0}"/>
              </a:ext>
            </a:extLst>
          </p:cNvPr>
          <p:cNvCxnSpPr>
            <a:cxnSpLocks/>
          </p:cNvCxnSpPr>
          <p:nvPr/>
        </p:nvCxnSpPr>
        <p:spPr>
          <a:xfrm flipV="1">
            <a:off x="5377536" y="4505147"/>
            <a:ext cx="1664525" cy="31816"/>
          </a:xfrm>
          <a:prstGeom prst="straightConnector1">
            <a:avLst/>
          </a:prstGeom>
          <a:ln w="28575">
            <a:solidFill>
              <a:srgbClr val="FFC000"/>
            </a:solidFill>
            <a:headEnd type="triangle" w="med" len="med"/>
            <a:tailEnd type="none" w="med" len="me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7A336F9-A467-DA84-7FDC-7170863F78DD}"/>
              </a:ext>
            </a:extLst>
          </p:cNvPr>
          <p:cNvCxnSpPr>
            <a:cxnSpLocks/>
          </p:cNvCxnSpPr>
          <p:nvPr/>
        </p:nvCxnSpPr>
        <p:spPr>
          <a:xfrm flipV="1">
            <a:off x="8163295" y="4494602"/>
            <a:ext cx="1465614" cy="10545"/>
          </a:xfrm>
          <a:prstGeom prst="straightConnector1">
            <a:avLst/>
          </a:prstGeom>
          <a:ln w="28575">
            <a:solidFill>
              <a:srgbClr val="FFC000"/>
            </a:solidFill>
            <a:headEnd type="triangle" w="med" len="med"/>
            <a:tailEnd type="none" w="med" len="me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8FB2FA9-9C20-BD5C-098C-51BEC83A48E3}"/>
              </a:ext>
            </a:extLst>
          </p:cNvPr>
          <p:cNvSpPr txBox="1"/>
          <p:nvPr/>
        </p:nvSpPr>
        <p:spPr>
          <a:xfrm>
            <a:off x="1383069" y="2586544"/>
            <a:ext cx="675185" cy="230832"/>
          </a:xfrm>
          <a:prstGeom prst="rect">
            <a:avLst/>
          </a:prstGeom>
          <a:noFill/>
        </p:spPr>
        <p:txBody>
          <a:bodyPr wrap="none" rtlCol="0">
            <a:spAutoFit/>
          </a:bodyPr>
          <a:lstStyle/>
          <a:p>
            <a:r>
              <a:rPr lang="en-US" sz="900" dirty="0"/>
              <a:t>User input</a:t>
            </a:r>
          </a:p>
        </p:txBody>
      </p:sp>
      <p:cxnSp>
        <p:nvCxnSpPr>
          <p:cNvPr id="23" name="Straight Arrow Connector 22">
            <a:extLst>
              <a:ext uri="{FF2B5EF4-FFF2-40B4-BE49-F238E27FC236}">
                <a16:creationId xmlns:a16="http://schemas.microsoft.com/office/drawing/2014/main" id="{F204A1C4-138B-0436-4FE9-F7A5A3A62F6D}"/>
              </a:ext>
            </a:extLst>
          </p:cNvPr>
          <p:cNvCxnSpPr>
            <a:cxnSpLocks/>
          </p:cNvCxnSpPr>
          <p:nvPr/>
        </p:nvCxnSpPr>
        <p:spPr>
          <a:xfrm>
            <a:off x="1784861" y="3255861"/>
            <a:ext cx="708810" cy="576941"/>
          </a:xfrm>
          <a:prstGeom prst="straightConnector1">
            <a:avLst/>
          </a:prstGeom>
          <a:ln w="28575">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02257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9F2B6-ED3C-19C8-397C-2CC674BFBF16}"/>
              </a:ext>
            </a:extLst>
          </p:cNvPr>
          <p:cNvSpPr>
            <a:spLocks noGrp="1"/>
          </p:cNvSpPr>
          <p:nvPr>
            <p:ph type="title"/>
          </p:nvPr>
        </p:nvSpPr>
        <p:spPr>
          <a:effectLst>
            <a:outerShdw blurRad="50800" dist="38100" dir="8100000" algn="tr" rotWithShape="0">
              <a:prstClr val="black">
                <a:alpha val="40000"/>
              </a:prstClr>
            </a:outerShdw>
          </a:effectLst>
        </p:spPr>
        <p:txBody>
          <a:bodyPr/>
          <a:lstStyle/>
          <a:p>
            <a:pPr algn="ctr"/>
            <a:r>
              <a:rPr lang="en-US" dirty="0"/>
              <a:t>Future state</a:t>
            </a:r>
          </a:p>
        </p:txBody>
      </p:sp>
      <p:sp>
        <p:nvSpPr>
          <p:cNvPr id="3" name="Content Placeholder 2">
            <a:extLst>
              <a:ext uri="{FF2B5EF4-FFF2-40B4-BE49-F238E27FC236}">
                <a16:creationId xmlns:a16="http://schemas.microsoft.com/office/drawing/2014/main" id="{7AAB6094-9403-2919-D3AE-C370773C0ABF}"/>
              </a:ext>
            </a:extLst>
          </p:cNvPr>
          <p:cNvSpPr>
            <a:spLocks noGrp="1"/>
          </p:cNvSpPr>
          <p:nvPr>
            <p:ph idx="1"/>
          </p:nvPr>
        </p:nvSpPr>
        <p:spPr>
          <a:xfrm>
            <a:off x="838200" y="1515869"/>
            <a:ext cx="10515600" cy="4351338"/>
          </a:xfrm>
        </p:spPr>
        <p:txBody>
          <a:bodyPr>
            <a:normAutofit fontScale="70000" lnSpcReduction="20000"/>
          </a:bodyPr>
          <a:lstStyle/>
          <a:p>
            <a:r>
              <a:rPr lang="en-US" dirty="0"/>
              <a:t>A production ready python app, in cloud(Google CP/Docker) that will leverage </a:t>
            </a:r>
            <a:r>
              <a:rPr lang="en-US" dirty="0">
                <a:solidFill>
                  <a:schemeClr val="accent1"/>
                </a:solidFill>
                <a:effectLst>
                  <a:outerShdw blurRad="50800" dist="38100" dir="8100000" algn="tr" rotWithShape="0">
                    <a:prstClr val="black">
                      <a:alpha val="40000"/>
                    </a:prstClr>
                  </a:outerShdw>
                </a:effectLst>
              </a:rPr>
              <a:t>co:here conversant</a:t>
            </a:r>
          </a:p>
          <a:p>
            <a:r>
              <a:rPr lang="en-US" dirty="0"/>
              <a:t>Flutter Mobile app will be the UI (for android &amp; iOS devices)</a:t>
            </a:r>
          </a:p>
          <a:p>
            <a:r>
              <a:rPr lang="en-US" dirty="0"/>
              <a:t>The mobile app will ask user(scientist/inventor) input, &amp; search thru datasets</a:t>
            </a:r>
          </a:p>
          <a:p>
            <a:r>
              <a:rPr lang="en-US" dirty="0"/>
              <a:t>Exploration in progress: to facilitate researchers to extract/get a useful summary QUICKLY</a:t>
            </a:r>
          </a:p>
          <a:p>
            <a:r>
              <a:rPr lang="en-US" dirty="0"/>
              <a:t>Datasets could be limitless as wide as the internet</a:t>
            </a:r>
          </a:p>
          <a:p>
            <a:r>
              <a:rPr lang="en-US" dirty="0"/>
              <a:t>Leveraging: utilizing, fine-tuning NER model</a:t>
            </a:r>
          </a:p>
          <a:p>
            <a:r>
              <a:rPr lang="en-US" dirty="0"/>
              <a:t>Example:</a:t>
            </a:r>
          </a:p>
          <a:p>
            <a:pPr lvl="1"/>
            <a:r>
              <a:rPr lang="en-US" dirty="0"/>
              <a:t> </a:t>
            </a:r>
            <a:r>
              <a:rPr lang="en-US" dirty="0">
                <a:highlight>
                  <a:srgbClr val="FFFF00"/>
                </a:highlight>
              </a:rPr>
              <a:t>input</a:t>
            </a:r>
            <a:r>
              <a:rPr lang="en-US" dirty="0"/>
              <a:t>: “possibility of water available in planet mars”</a:t>
            </a:r>
          </a:p>
          <a:p>
            <a:pPr lvl="1"/>
            <a:r>
              <a:rPr lang="en-US" dirty="0">
                <a:highlight>
                  <a:srgbClr val="00FF00"/>
                </a:highlight>
              </a:rPr>
              <a:t>Output(co:here conversant’s job)</a:t>
            </a:r>
            <a:r>
              <a:rPr lang="en-US" dirty="0"/>
              <a:t>: planet mars will become a livable planet because recent discovery by rover and satellite pictures have found that solid ice is likely underneath the surface of mars, hence melting that ice will result in water, hence livable for human beings and other species.</a:t>
            </a:r>
          </a:p>
          <a:p>
            <a:r>
              <a:rPr lang="en-US" dirty="0"/>
              <a:t>End product : this will become and indispensable app/tool for inventors/scientists who’ll rely on our app.</a:t>
            </a:r>
          </a:p>
        </p:txBody>
      </p:sp>
    </p:spTree>
    <p:extLst>
      <p:ext uri="{BB962C8B-B14F-4D97-AF65-F5344CB8AC3E}">
        <p14:creationId xmlns:p14="http://schemas.microsoft.com/office/powerpoint/2010/main" val="681931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DE83-AAB4-6CF9-014D-D6C3342A752C}"/>
              </a:ext>
            </a:extLst>
          </p:cNvPr>
          <p:cNvSpPr>
            <a:spLocks noGrp="1"/>
          </p:cNvSpPr>
          <p:nvPr>
            <p:ph type="title"/>
          </p:nvPr>
        </p:nvSpPr>
        <p:spPr>
          <a:xfrm>
            <a:off x="838200" y="363071"/>
            <a:ext cx="10515600" cy="2070847"/>
          </a:xfrm>
        </p:spPr>
        <p:txBody>
          <a:bodyPr>
            <a:normAutofit/>
          </a:bodyPr>
          <a:lstStyle/>
          <a:p>
            <a:r>
              <a:rPr lang="en-US" dirty="0"/>
              <a:t>Thank you!</a:t>
            </a:r>
            <a:br>
              <a:rPr lang="en-US" dirty="0"/>
            </a:br>
            <a:r>
              <a:rPr lang="en-US" dirty="0"/>
              <a:t>@aimeetscybersecurity in lablabai</a:t>
            </a:r>
            <a:br>
              <a:rPr lang="en-US" dirty="0"/>
            </a:br>
            <a:r>
              <a:rPr lang="en-US" dirty="0">
                <a:solidFill>
                  <a:schemeClr val="bg2">
                    <a:lumMod val="75000"/>
                  </a:schemeClr>
                </a:solidFill>
              </a:rPr>
              <a:t>AI Meets Cybersecurity Team</a:t>
            </a:r>
          </a:p>
        </p:txBody>
      </p:sp>
      <p:pic>
        <p:nvPicPr>
          <p:cNvPr id="5" name="Picture 4">
            <a:extLst>
              <a:ext uri="{FF2B5EF4-FFF2-40B4-BE49-F238E27FC236}">
                <a16:creationId xmlns:a16="http://schemas.microsoft.com/office/drawing/2014/main" id="{7056DAD8-E382-0306-F4FF-504804CC5932}"/>
              </a:ext>
            </a:extLst>
          </p:cNvPr>
          <p:cNvPicPr>
            <a:picLocks noChangeAspect="1"/>
          </p:cNvPicPr>
          <p:nvPr/>
        </p:nvPicPr>
        <p:blipFill rotWithShape="1">
          <a:blip r:embed="rId2"/>
          <a:srcRect t="1884" b="3179"/>
          <a:stretch/>
        </p:blipFill>
        <p:spPr>
          <a:xfrm>
            <a:off x="3381401" y="2669240"/>
            <a:ext cx="4719075" cy="3610535"/>
          </a:xfrm>
          <a:prstGeom prst="rect">
            <a:avLst/>
          </a:prstGeom>
        </p:spPr>
      </p:pic>
    </p:spTree>
    <p:extLst>
      <p:ext uri="{BB962C8B-B14F-4D97-AF65-F5344CB8AC3E}">
        <p14:creationId xmlns:p14="http://schemas.microsoft.com/office/powerpoint/2010/main" val="3765167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300</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Assistant to Inventors &amp; Scientists</vt:lpstr>
      <vt:lpstr>Design &amp; Input flow</vt:lpstr>
      <vt:lpstr>Outcome</vt:lpstr>
      <vt:lpstr>Future state</vt:lpstr>
      <vt:lpstr>Thank you! @aimeetscybersecurity in lablabai AI Meets Cybersecurity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to Scientists</dc:title>
  <dc:creator>Muthukumaran Azhagesan</dc:creator>
  <cp:lastModifiedBy>Muthukumaran Azhagesan</cp:lastModifiedBy>
  <cp:revision>7</cp:revision>
  <dcterms:created xsi:type="dcterms:W3CDTF">2022-11-19T17:28:33Z</dcterms:created>
  <dcterms:modified xsi:type="dcterms:W3CDTF">2022-11-22T02:45:11Z</dcterms:modified>
</cp:coreProperties>
</file>