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256" r:id="rId5"/>
    <p:sldId id="269" r:id="rId6"/>
    <p:sldId id="260" r:id="rId7"/>
    <p:sldId id="268" r:id="rId8"/>
    <p:sldId id="267" r:id="rId9"/>
    <p:sldId id="270"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5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41" autoAdjust="0"/>
  </p:normalViewPr>
  <p:slideViewPr>
    <p:cSldViewPr snapToGrid="0">
      <p:cViewPr varScale="1">
        <p:scale>
          <a:sx n="73" d="100"/>
          <a:sy n="73" d="100"/>
        </p:scale>
        <p:origin x="400" y="-7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3000" dirty="0">
                <a:effectLst/>
              </a:rPr>
              <a:t>1</a:t>
            </a:r>
            <a:r>
              <a:rPr lang="en-IN" sz="1000" baseline="30000" dirty="0">
                <a:effectLst/>
              </a:rPr>
              <a:t>st</a:t>
            </a:r>
            <a:r>
              <a:rPr lang="en-IN" sz="1000" baseline="0" dirty="0">
                <a:effectLst/>
              </a:rPr>
              <a:t> </a:t>
            </a:r>
            <a:r>
              <a:rPr lang="en-US" dirty="0"/>
              <a:t>January </a:t>
            </a:r>
          </a:p>
        </c:rich>
      </c:tx>
      <c:layout>
        <c:manualLayout>
          <c:xMode val="edge"/>
          <c:yMode val="edge"/>
          <c:x val="0.39059611161095992"/>
          <c:y val="1.5134318867466743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extLst>
                <c:ext xmlns:c15="http://schemas.microsoft.com/office/drawing/2012/chart" uri="{02D57815-91ED-43cb-92C2-25804820EDAC}">
                  <c15:fullRef>
                    <c15:sqref>Sheet1!$A$2:$A$5</c15:sqref>
                  </c15:fullRef>
                </c:ext>
              </c:extLst>
              <c:f>Sheet1!$A$2:$A$4</c:f>
              <c:numCache>
                <c:formatCode>General</c:formatCode>
                <c:ptCount val="3"/>
                <c:pt idx="0">
                  <c:v>2019</c:v>
                </c:pt>
                <c:pt idx="1">
                  <c:v>2020</c:v>
                </c:pt>
                <c:pt idx="2">
                  <c:v>2021</c:v>
                </c:pt>
              </c:numCache>
            </c:numRef>
          </c:cat>
          <c:val>
            <c:numRef>
              <c:extLst>
                <c:ext xmlns:c15="http://schemas.microsoft.com/office/drawing/2012/chart" uri="{02D57815-91ED-43cb-92C2-25804820EDAC}">
                  <c15:fullRef>
                    <c15:sqref>Sheet1!$B$2:$B$5</c15:sqref>
                  </c15:fullRef>
                </c:ext>
              </c:extLst>
              <c:f>Sheet1!$B$2:$B$4</c:f>
              <c:numCache>
                <c:formatCode>General</c:formatCode>
                <c:ptCount val="3"/>
                <c:pt idx="0">
                  <c:v>198</c:v>
                </c:pt>
                <c:pt idx="1">
                  <c:v>201</c:v>
                </c:pt>
                <c:pt idx="2">
                  <c:v>306</c:v>
                </c:pt>
              </c:numCache>
            </c:numRef>
          </c:val>
          <c:extLst>
            <c:ext xmlns:c16="http://schemas.microsoft.com/office/drawing/2014/chart" uri="{C3380CC4-5D6E-409C-BE32-E72D297353CC}">
              <c16:uniqueId val="{00000000-FB33-43A5-97A4-365D5112F2A0}"/>
            </c:ext>
          </c:extLst>
        </c:ser>
        <c:dLbls>
          <c:dLblPos val="ctr"/>
          <c:showLegendKey val="0"/>
          <c:showVal val="1"/>
          <c:showCatName val="0"/>
          <c:showSerName val="0"/>
          <c:showPercent val="0"/>
          <c:showBubbleSize val="0"/>
        </c:dLbls>
        <c:gapWidth val="79"/>
        <c:overlap val="100"/>
        <c:axId val="394359967"/>
        <c:axId val="394360383"/>
      </c:barChart>
      <c:catAx>
        <c:axId val="3943599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94360383"/>
        <c:crosses val="autoZero"/>
        <c:auto val="1"/>
        <c:lblAlgn val="ctr"/>
        <c:lblOffset val="100"/>
        <c:noMultiLvlLbl val="0"/>
      </c:catAx>
      <c:valAx>
        <c:axId val="394360383"/>
        <c:scaling>
          <c:orientation val="minMax"/>
        </c:scaling>
        <c:delete val="0"/>
        <c:axPos val="l"/>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4359967"/>
        <c:crosses val="autoZero"/>
        <c:crossBetween val="between"/>
      </c:valAx>
      <c:spPr>
        <a:noFill/>
        <a:ln w="25400">
          <a:noFill/>
        </a:ln>
        <a:effectLst>
          <a:outerShdw blurRad="50800" dist="50800" dir="5400000" algn="ctr" rotWithShape="0">
            <a:schemeClr val="accent4"/>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44164630-2F05-47D6-AD96-D9713C7C94EA}" type="pres">
      <dgm:prSet presAssocID="{53001724-5C5A-402A-B907-ECA89FAFA97F}" presName="root" presStyleCnt="0">
        <dgm:presLayoutVars>
          <dgm:dir/>
          <dgm:resizeHandles val="exact"/>
        </dgm:presLayoutVars>
      </dgm:prSet>
      <dgm:spPr/>
    </dgm:pt>
  </dgm:ptLst>
  <dgm:cxnLst>
    <dgm:cxn modelId="{D0D95555-C348-4CF7-8A46-F7A2BF92D08A}" type="presOf" srcId="{53001724-5C5A-402A-B907-ECA89FAFA97F}" destId="{44164630-2F05-47D6-AD96-D9713C7C94EA}" srcOrd="0" destOrd="0" presId="urn:microsoft.com/office/officeart/2018/2/layout/IconVerticalSolid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0DE91-D0C9-4E6B-B296-BBE6C4E9A02E}" type="doc">
      <dgm:prSet loTypeId="urn:microsoft.com/office/officeart/2005/8/layout/chart3" loCatId="cycle" qsTypeId="urn:microsoft.com/office/officeart/2005/8/quickstyle/simple1" qsCatId="simple" csTypeId="urn:microsoft.com/office/officeart/2005/8/colors/accent1_3" csCatId="accent1" phldr="1"/>
      <dgm:spPr/>
    </dgm:pt>
    <dgm:pt modelId="{E916F942-14C7-403F-90CE-0267FA5701F2}">
      <dgm:prSet phldrT="[Text]"/>
      <dgm:spPr>
        <a:ln>
          <a:noFill/>
        </a:ln>
      </dgm:spPr>
      <dgm:t>
        <a:bodyPr/>
        <a:lstStyle/>
        <a:p>
          <a:r>
            <a:rPr lang="en-IN" dirty="0">
              <a:solidFill>
                <a:schemeClr val="bg1"/>
              </a:solidFill>
            </a:rPr>
            <a:t>Qualified leads</a:t>
          </a:r>
        </a:p>
        <a:p>
          <a:r>
            <a:rPr lang="en-IN" dirty="0">
              <a:solidFill>
                <a:schemeClr val="bg1"/>
              </a:solidFill>
            </a:rPr>
            <a:t>60%</a:t>
          </a:r>
          <a:endParaRPr lang="ru-RU" dirty="0">
            <a:solidFill>
              <a:schemeClr val="bg1"/>
            </a:solidFill>
          </a:endParaRPr>
        </a:p>
      </dgm:t>
    </dgm:pt>
    <dgm:pt modelId="{FADFEFF1-33C5-498B-866B-31BDCCDD0A87}" type="parTrans" cxnId="{80C8792E-CC76-4671-8464-4DBA5529ABBF}">
      <dgm:prSet/>
      <dgm:spPr/>
      <dgm:t>
        <a:bodyPr/>
        <a:lstStyle/>
        <a:p>
          <a:endParaRPr lang="ru-RU"/>
        </a:p>
      </dgm:t>
    </dgm:pt>
    <dgm:pt modelId="{2EE57F43-F699-406E-B070-B5388A5C3EF0}" type="sibTrans" cxnId="{80C8792E-CC76-4671-8464-4DBA5529ABBF}">
      <dgm:prSet/>
      <dgm:spPr/>
      <dgm:t>
        <a:bodyPr/>
        <a:lstStyle/>
        <a:p>
          <a:endParaRPr lang="ru-RU"/>
        </a:p>
      </dgm:t>
    </dgm:pt>
    <dgm:pt modelId="{54738B61-B011-4B50-9367-82C01E6851CB}">
      <dgm:prSet phldrT="[Text]"/>
      <dgm:spPr>
        <a:ln>
          <a:noFill/>
        </a:ln>
      </dgm:spPr>
      <dgm:t>
        <a:bodyPr/>
        <a:lstStyle/>
        <a:p>
          <a:r>
            <a:rPr lang="en-IN" dirty="0">
              <a:solidFill>
                <a:schemeClr val="bg1"/>
              </a:solidFill>
            </a:rPr>
            <a:t>Increase</a:t>
          </a:r>
        </a:p>
        <a:p>
          <a:r>
            <a:rPr lang="en-IN" dirty="0">
              <a:solidFill>
                <a:schemeClr val="bg1"/>
              </a:solidFill>
            </a:rPr>
            <a:t>105%</a:t>
          </a:r>
          <a:endParaRPr lang="ru-RU" dirty="0">
            <a:solidFill>
              <a:schemeClr val="bg1"/>
            </a:solidFill>
          </a:endParaRPr>
        </a:p>
      </dgm:t>
    </dgm:pt>
    <dgm:pt modelId="{F70B26DD-0065-48E8-B14E-21AD4FF5B073}" type="parTrans" cxnId="{21FE89D5-966D-4055-B5DE-E410287E6B89}">
      <dgm:prSet/>
      <dgm:spPr/>
      <dgm:t>
        <a:bodyPr/>
        <a:lstStyle/>
        <a:p>
          <a:endParaRPr lang="ru-RU"/>
        </a:p>
      </dgm:t>
    </dgm:pt>
    <dgm:pt modelId="{90B7832F-5C4B-438E-8A67-1DFAAD105949}" type="sibTrans" cxnId="{21FE89D5-966D-4055-B5DE-E410287E6B89}">
      <dgm:prSet/>
      <dgm:spPr/>
      <dgm:t>
        <a:bodyPr/>
        <a:lstStyle/>
        <a:p>
          <a:endParaRPr lang="ru-RU"/>
        </a:p>
      </dgm:t>
    </dgm:pt>
    <dgm:pt modelId="{063EC9EB-12EB-4B9E-9C9A-4C4F86773C6C}">
      <dgm:prSet phldrT="[Text]"/>
      <dgm:spPr>
        <a:ln>
          <a:noFill/>
        </a:ln>
      </dgm:spPr>
      <dgm:t>
        <a:bodyPr/>
        <a:lstStyle/>
        <a:p>
          <a:r>
            <a:rPr lang="en-IN" dirty="0">
              <a:solidFill>
                <a:schemeClr val="bg1"/>
              </a:solidFill>
            </a:rPr>
            <a:t>Cars</a:t>
          </a:r>
        </a:p>
        <a:p>
          <a:r>
            <a:rPr lang="en-IN" dirty="0">
              <a:solidFill>
                <a:schemeClr val="bg1"/>
              </a:solidFill>
            </a:rPr>
            <a:t>43%</a:t>
          </a:r>
          <a:endParaRPr lang="ru-RU" dirty="0">
            <a:solidFill>
              <a:schemeClr val="bg1"/>
            </a:solidFill>
          </a:endParaRPr>
        </a:p>
      </dgm:t>
    </dgm:pt>
    <dgm:pt modelId="{82F09713-42EF-44CC-95E9-63BD2E82AE71}" type="parTrans" cxnId="{1F672EFB-E26C-41D0-B09D-5FB4A541F572}">
      <dgm:prSet/>
      <dgm:spPr/>
      <dgm:t>
        <a:bodyPr/>
        <a:lstStyle/>
        <a:p>
          <a:endParaRPr lang="ru-RU"/>
        </a:p>
      </dgm:t>
    </dgm:pt>
    <dgm:pt modelId="{424B4B77-F77C-44D9-BC9A-2AE65490463A}" type="sibTrans" cxnId="{1F672EFB-E26C-41D0-B09D-5FB4A541F572}">
      <dgm:prSet/>
      <dgm:spPr/>
      <dgm:t>
        <a:bodyPr/>
        <a:lstStyle/>
        <a:p>
          <a:endParaRPr lang="ru-RU"/>
        </a:p>
      </dgm:t>
    </dgm:pt>
    <dgm:pt modelId="{927E36B5-9965-45FA-AF89-94861165F87C}" type="pres">
      <dgm:prSet presAssocID="{1500DE91-D0C9-4E6B-B296-BBE6C4E9A02E}" presName="compositeShape" presStyleCnt="0">
        <dgm:presLayoutVars>
          <dgm:chMax val="7"/>
          <dgm:dir/>
          <dgm:resizeHandles val="exact"/>
        </dgm:presLayoutVars>
      </dgm:prSet>
      <dgm:spPr/>
    </dgm:pt>
    <dgm:pt modelId="{DEA3CDBA-FBEB-49CC-BD13-C095BF3ED010}" type="pres">
      <dgm:prSet presAssocID="{1500DE91-D0C9-4E6B-B296-BBE6C4E9A02E}" presName="wedge1" presStyleLbl="node1" presStyleIdx="0" presStyleCnt="3" custLinFactNeighborX="-1024"/>
      <dgm:spPr/>
    </dgm:pt>
    <dgm:pt modelId="{6310CCC4-249B-457B-9A24-C023BA3A4DE5}" type="pres">
      <dgm:prSet presAssocID="{1500DE91-D0C9-4E6B-B296-BBE6C4E9A02E}" presName="wedge1Tx" presStyleLbl="node1" presStyleIdx="0" presStyleCnt="3">
        <dgm:presLayoutVars>
          <dgm:chMax val="0"/>
          <dgm:chPref val="0"/>
          <dgm:bulletEnabled val="1"/>
        </dgm:presLayoutVars>
      </dgm:prSet>
      <dgm:spPr/>
    </dgm:pt>
    <dgm:pt modelId="{FD3595D3-73F9-4CBA-A4EA-F47CE428B7EA}" type="pres">
      <dgm:prSet presAssocID="{1500DE91-D0C9-4E6B-B296-BBE6C4E9A02E}" presName="wedge2" presStyleLbl="node1" presStyleIdx="1" presStyleCnt="3"/>
      <dgm:spPr/>
    </dgm:pt>
    <dgm:pt modelId="{0BE500B1-58F6-4925-9A3A-EC12767F04D1}" type="pres">
      <dgm:prSet presAssocID="{1500DE91-D0C9-4E6B-B296-BBE6C4E9A02E}" presName="wedge2Tx" presStyleLbl="node1" presStyleIdx="1" presStyleCnt="3">
        <dgm:presLayoutVars>
          <dgm:chMax val="0"/>
          <dgm:chPref val="0"/>
          <dgm:bulletEnabled val="1"/>
        </dgm:presLayoutVars>
      </dgm:prSet>
      <dgm:spPr/>
    </dgm:pt>
    <dgm:pt modelId="{73020744-6ADE-4BA0-A49B-CE64F3EC1245}" type="pres">
      <dgm:prSet presAssocID="{1500DE91-D0C9-4E6B-B296-BBE6C4E9A02E}" presName="wedge3" presStyleLbl="node1" presStyleIdx="2" presStyleCnt="3"/>
      <dgm:spPr/>
    </dgm:pt>
    <dgm:pt modelId="{F6C09398-E99A-4ECF-8BCE-D43F52D5E0CF}" type="pres">
      <dgm:prSet presAssocID="{1500DE91-D0C9-4E6B-B296-BBE6C4E9A02E}" presName="wedge3Tx" presStyleLbl="node1" presStyleIdx="2" presStyleCnt="3">
        <dgm:presLayoutVars>
          <dgm:chMax val="0"/>
          <dgm:chPref val="0"/>
          <dgm:bulletEnabled val="1"/>
        </dgm:presLayoutVars>
      </dgm:prSet>
      <dgm:spPr/>
    </dgm:pt>
  </dgm:ptLst>
  <dgm:cxnLst>
    <dgm:cxn modelId="{B529F913-257A-47FA-AA1E-1C706F589805}" type="presOf" srcId="{E916F942-14C7-403F-90CE-0267FA5701F2}" destId="{6310CCC4-249B-457B-9A24-C023BA3A4DE5}" srcOrd="1" destOrd="0" presId="urn:microsoft.com/office/officeart/2005/8/layout/chart3"/>
    <dgm:cxn modelId="{E514A51F-E8EA-4EB2-B752-F4C0511FD0F2}" type="presOf" srcId="{54738B61-B011-4B50-9367-82C01E6851CB}" destId="{FD3595D3-73F9-4CBA-A4EA-F47CE428B7EA}" srcOrd="0" destOrd="0" presId="urn:microsoft.com/office/officeart/2005/8/layout/chart3"/>
    <dgm:cxn modelId="{80C8792E-CC76-4671-8464-4DBA5529ABBF}" srcId="{1500DE91-D0C9-4E6B-B296-BBE6C4E9A02E}" destId="{E916F942-14C7-403F-90CE-0267FA5701F2}" srcOrd="0" destOrd="0" parTransId="{FADFEFF1-33C5-498B-866B-31BDCCDD0A87}" sibTransId="{2EE57F43-F699-406E-B070-B5388A5C3EF0}"/>
    <dgm:cxn modelId="{532DE337-23C7-456C-AC5B-9CB743F1FCBE}" type="presOf" srcId="{E916F942-14C7-403F-90CE-0267FA5701F2}" destId="{DEA3CDBA-FBEB-49CC-BD13-C095BF3ED010}" srcOrd="0" destOrd="0" presId="urn:microsoft.com/office/officeart/2005/8/layout/chart3"/>
    <dgm:cxn modelId="{300EFC5F-8A53-4556-9C90-D8F6270CFB96}" type="presOf" srcId="{063EC9EB-12EB-4B9E-9C9A-4C4F86773C6C}" destId="{F6C09398-E99A-4ECF-8BCE-D43F52D5E0CF}" srcOrd="1" destOrd="0" presId="urn:microsoft.com/office/officeart/2005/8/layout/chart3"/>
    <dgm:cxn modelId="{9BBAB183-AE0D-4994-910A-449FA655D1ED}" type="presOf" srcId="{54738B61-B011-4B50-9367-82C01E6851CB}" destId="{0BE500B1-58F6-4925-9A3A-EC12767F04D1}" srcOrd="1" destOrd="0" presId="urn:microsoft.com/office/officeart/2005/8/layout/chart3"/>
    <dgm:cxn modelId="{FC62F7CF-4614-4822-9D96-1CCCBCF61A6F}" type="presOf" srcId="{1500DE91-D0C9-4E6B-B296-BBE6C4E9A02E}" destId="{927E36B5-9965-45FA-AF89-94861165F87C}" srcOrd="0" destOrd="0" presId="urn:microsoft.com/office/officeart/2005/8/layout/chart3"/>
    <dgm:cxn modelId="{21FE89D5-966D-4055-B5DE-E410287E6B89}" srcId="{1500DE91-D0C9-4E6B-B296-BBE6C4E9A02E}" destId="{54738B61-B011-4B50-9367-82C01E6851CB}" srcOrd="1" destOrd="0" parTransId="{F70B26DD-0065-48E8-B14E-21AD4FF5B073}" sibTransId="{90B7832F-5C4B-438E-8A67-1DFAAD105949}"/>
    <dgm:cxn modelId="{F3877BF0-6EE2-49CE-97EF-9F63074C25FA}" type="presOf" srcId="{063EC9EB-12EB-4B9E-9C9A-4C4F86773C6C}" destId="{73020744-6ADE-4BA0-A49B-CE64F3EC1245}" srcOrd="0" destOrd="0" presId="urn:microsoft.com/office/officeart/2005/8/layout/chart3"/>
    <dgm:cxn modelId="{1F672EFB-E26C-41D0-B09D-5FB4A541F572}" srcId="{1500DE91-D0C9-4E6B-B296-BBE6C4E9A02E}" destId="{063EC9EB-12EB-4B9E-9C9A-4C4F86773C6C}" srcOrd="2" destOrd="0" parTransId="{82F09713-42EF-44CC-95E9-63BD2E82AE71}" sibTransId="{424B4B77-F77C-44D9-BC9A-2AE65490463A}"/>
    <dgm:cxn modelId="{9E8478A1-782F-450D-BEA2-D8767849E849}" type="presParOf" srcId="{927E36B5-9965-45FA-AF89-94861165F87C}" destId="{DEA3CDBA-FBEB-49CC-BD13-C095BF3ED010}" srcOrd="0" destOrd="0" presId="urn:microsoft.com/office/officeart/2005/8/layout/chart3"/>
    <dgm:cxn modelId="{233FA659-49DE-4F62-8B4E-D3A689CF5FCC}" type="presParOf" srcId="{927E36B5-9965-45FA-AF89-94861165F87C}" destId="{6310CCC4-249B-457B-9A24-C023BA3A4DE5}" srcOrd="1" destOrd="0" presId="urn:microsoft.com/office/officeart/2005/8/layout/chart3"/>
    <dgm:cxn modelId="{045EC300-DE69-43EC-AB0F-3988132DCC56}" type="presParOf" srcId="{927E36B5-9965-45FA-AF89-94861165F87C}" destId="{FD3595D3-73F9-4CBA-A4EA-F47CE428B7EA}" srcOrd="2" destOrd="0" presId="urn:microsoft.com/office/officeart/2005/8/layout/chart3"/>
    <dgm:cxn modelId="{6D7FB208-5F22-4B8E-AC3F-14F3FB315DDC}" type="presParOf" srcId="{927E36B5-9965-45FA-AF89-94861165F87C}" destId="{0BE500B1-58F6-4925-9A3A-EC12767F04D1}" srcOrd="3" destOrd="0" presId="urn:microsoft.com/office/officeart/2005/8/layout/chart3"/>
    <dgm:cxn modelId="{965CAFEF-A84B-44D4-B498-0C57A750A153}" type="presParOf" srcId="{927E36B5-9965-45FA-AF89-94861165F87C}" destId="{73020744-6ADE-4BA0-A49B-CE64F3EC1245}" srcOrd="4" destOrd="0" presId="urn:microsoft.com/office/officeart/2005/8/layout/chart3"/>
    <dgm:cxn modelId="{74AA8BF0-235A-4255-9F4D-4B32052AB260}" type="presParOf" srcId="{927E36B5-9965-45FA-AF89-94861165F87C}" destId="{F6C09398-E99A-4ECF-8BCE-D43F52D5E0CF}" srcOrd="5" destOrd="0" presId="urn:microsoft.com/office/officeart/2005/8/layout/char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3CDBA-FBEB-49CC-BD13-C095BF3ED010}">
      <dsp:nvSpPr>
        <dsp:cNvPr id="0" name=""/>
        <dsp:cNvSpPr/>
      </dsp:nvSpPr>
      <dsp:spPr>
        <a:xfrm>
          <a:off x="500369" y="228419"/>
          <a:ext cx="2842560" cy="2842560"/>
        </a:xfrm>
        <a:prstGeom prst="pie">
          <a:avLst>
            <a:gd name="adj1" fmla="val 16200000"/>
            <a:gd name="adj2" fmla="val 1800000"/>
          </a:avLst>
        </a:prstGeom>
        <a:solidFill>
          <a:schemeClr val="accent1">
            <a:shade val="8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Qualified leads</a:t>
          </a:r>
        </a:p>
        <a:p>
          <a:pPr marL="0" lvl="0" indent="0" algn="ctr" defTabSz="711200">
            <a:lnSpc>
              <a:spcPct val="90000"/>
            </a:lnSpc>
            <a:spcBef>
              <a:spcPct val="0"/>
            </a:spcBef>
            <a:spcAft>
              <a:spcPct val="35000"/>
            </a:spcAft>
            <a:buNone/>
          </a:pPr>
          <a:r>
            <a:rPr lang="en-IN" sz="1600" kern="1200" dirty="0">
              <a:solidFill>
                <a:schemeClr val="bg1"/>
              </a:solidFill>
            </a:rPr>
            <a:t>60%</a:t>
          </a:r>
          <a:endParaRPr lang="ru-RU" sz="1600" kern="1200" dirty="0">
            <a:solidFill>
              <a:schemeClr val="bg1"/>
            </a:solidFill>
          </a:endParaRPr>
        </a:p>
      </dsp:txBody>
      <dsp:txXfrm>
        <a:off x="2045842" y="752940"/>
        <a:ext cx="964440" cy="947520"/>
      </dsp:txXfrm>
    </dsp:sp>
    <dsp:sp modelId="{FD3595D3-73F9-4CBA-A4EA-F47CE428B7EA}">
      <dsp:nvSpPr>
        <dsp:cNvPr id="0" name=""/>
        <dsp:cNvSpPr/>
      </dsp:nvSpPr>
      <dsp:spPr>
        <a:xfrm>
          <a:off x="382949" y="313020"/>
          <a:ext cx="2842560" cy="2842560"/>
        </a:xfrm>
        <a:prstGeom prst="pie">
          <a:avLst>
            <a:gd name="adj1" fmla="val 1800000"/>
            <a:gd name="adj2" fmla="val 9000000"/>
          </a:avLst>
        </a:prstGeom>
        <a:solidFill>
          <a:schemeClr val="accent1">
            <a:shade val="80000"/>
            <a:hueOff val="160587"/>
            <a:satOff val="-3213"/>
            <a:lumOff val="14009"/>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Increase</a:t>
          </a:r>
        </a:p>
        <a:p>
          <a:pPr marL="0" lvl="0" indent="0" algn="ctr" defTabSz="711200">
            <a:lnSpc>
              <a:spcPct val="90000"/>
            </a:lnSpc>
            <a:spcBef>
              <a:spcPct val="0"/>
            </a:spcBef>
            <a:spcAft>
              <a:spcPct val="35000"/>
            </a:spcAft>
            <a:buNone/>
          </a:pPr>
          <a:r>
            <a:rPr lang="en-IN" sz="1600" kern="1200" dirty="0">
              <a:solidFill>
                <a:schemeClr val="bg1"/>
              </a:solidFill>
            </a:rPr>
            <a:t>105%</a:t>
          </a:r>
          <a:endParaRPr lang="ru-RU" sz="1600" kern="1200" dirty="0">
            <a:solidFill>
              <a:schemeClr val="bg1"/>
            </a:solidFill>
          </a:endParaRPr>
        </a:p>
      </dsp:txBody>
      <dsp:txXfrm>
        <a:off x="1161269" y="2106540"/>
        <a:ext cx="1285920" cy="879840"/>
      </dsp:txXfrm>
    </dsp:sp>
    <dsp:sp modelId="{73020744-6ADE-4BA0-A49B-CE64F3EC1245}">
      <dsp:nvSpPr>
        <dsp:cNvPr id="0" name=""/>
        <dsp:cNvSpPr/>
      </dsp:nvSpPr>
      <dsp:spPr>
        <a:xfrm>
          <a:off x="382949" y="313020"/>
          <a:ext cx="2842560" cy="2842560"/>
        </a:xfrm>
        <a:prstGeom prst="pie">
          <a:avLst>
            <a:gd name="adj1" fmla="val 9000000"/>
            <a:gd name="adj2" fmla="val 16200000"/>
          </a:avLst>
        </a:prstGeom>
        <a:solidFill>
          <a:schemeClr val="accent1">
            <a:shade val="80000"/>
            <a:hueOff val="321174"/>
            <a:satOff val="-6427"/>
            <a:lumOff val="28019"/>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Cars</a:t>
          </a:r>
        </a:p>
        <a:p>
          <a:pPr marL="0" lvl="0" indent="0" algn="ctr" defTabSz="711200">
            <a:lnSpc>
              <a:spcPct val="90000"/>
            </a:lnSpc>
            <a:spcBef>
              <a:spcPct val="0"/>
            </a:spcBef>
            <a:spcAft>
              <a:spcPct val="35000"/>
            </a:spcAft>
            <a:buNone/>
          </a:pPr>
          <a:r>
            <a:rPr lang="en-IN" sz="1600" kern="1200" dirty="0">
              <a:solidFill>
                <a:schemeClr val="bg1"/>
              </a:solidFill>
            </a:rPr>
            <a:t>43%</a:t>
          </a:r>
          <a:endParaRPr lang="ru-RU" sz="1600" kern="1200" dirty="0">
            <a:solidFill>
              <a:schemeClr val="bg1"/>
            </a:solidFill>
          </a:endParaRPr>
        </a:p>
      </dsp:txBody>
      <dsp:txXfrm>
        <a:off x="687509" y="871380"/>
        <a:ext cx="964440" cy="9475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8/28/2022</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8/28/2022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3</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4</a:t>
            </a:fld>
            <a:endParaRPr lang="en-US" dirty="0"/>
          </a:p>
        </p:txBody>
      </p:sp>
    </p:spTree>
    <p:extLst>
      <p:ext uri="{BB962C8B-B14F-4D97-AF65-F5344CB8AC3E}">
        <p14:creationId xmlns:p14="http://schemas.microsoft.com/office/powerpoint/2010/main" val="22497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5</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p14:dur="10" advClick="0" advTm="20"/>
    </mc:Choice>
    <mc:Fallback>
      <p:transition advClick="0" advTm="20"/>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QuickStyle" Target="../diagrams/quickStyle2.xml"/><Relationship Id="rId5" Type="http://schemas.openxmlformats.org/officeDocument/2006/relationships/image" Target="../media/image3.png"/><Relationship Id="rId10" Type="http://schemas.openxmlformats.org/officeDocument/2006/relationships/diagramLayout" Target="../diagrams/layout2.xml"/><Relationship Id="rId4" Type="http://schemas.openxmlformats.org/officeDocument/2006/relationships/image" Target="../media/image2.png"/><Relationship Id="rId9"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2781788" y="-131819"/>
            <a:ext cx="5883241" cy="1138646"/>
          </a:xfrm>
        </p:spPr>
        <p:txBody>
          <a:bodyPr>
            <a:normAutofit fontScale="90000"/>
          </a:bodyPr>
          <a:lstStyle/>
          <a:p>
            <a:r>
              <a:rPr lang="en-US" dirty="0">
                <a:solidFill>
                  <a:schemeClr val="accent4">
                    <a:lumMod val="60000"/>
                    <a:lumOff val="40000"/>
                  </a:schemeClr>
                </a:solidFill>
              </a:rPr>
              <a:t>TATA MOTORS</a:t>
            </a:r>
            <a:endParaRPr lang="ru-RU"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a:normAutofit/>
          </a:bodyPr>
          <a:lstStyle/>
          <a:p>
            <a:endParaRPr lang="en-US" dirty="0"/>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1CC1C7C-E6AA-8A6D-1FEB-CF5F3C35E58F}"/>
              </a:ext>
            </a:extLst>
          </p:cNvPr>
          <p:cNvPicPr>
            <a:picLocks noChangeAspect="1"/>
          </p:cNvPicPr>
          <p:nvPr/>
        </p:nvPicPr>
        <p:blipFill>
          <a:blip r:embed="rId4"/>
          <a:stretch>
            <a:fillRect/>
          </a:stretch>
        </p:blipFill>
        <p:spPr>
          <a:xfrm>
            <a:off x="0" y="0"/>
            <a:ext cx="2340864" cy="2340864"/>
          </a:xfrm>
          <a:prstGeom prst="rect">
            <a:avLst/>
          </a:prstGeom>
        </p:spPr>
      </p:pic>
      <p:pic>
        <p:nvPicPr>
          <p:cNvPr id="12" name="Picture 11">
            <a:extLst>
              <a:ext uri="{FF2B5EF4-FFF2-40B4-BE49-F238E27FC236}">
                <a16:creationId xmlns:a16="http://schemas.microsoft.com/office/drawing/2014/main" id="{16C9502E-554E-3105-253B-7CE77C1EC44C}"/>
              </a:ext>
            </a:extLst>
          </p:cNvPr>
          <p:cNvPicPr>
            <a:picLocks noChangeAspect="1"/>
          </p:cNvPicPr>
          <p:nvPr/>
        </p:nvPicPr>
        <p:blipFill>
          <a:blip r:embed="rId5"/>
          <a:stretch>
            <a:fillRect/>
          </a:stretch>
        </p:blipFill>
        <p:spPr>
          <a:xfrm>
            <a:off x="-18618" y="2340864"/>
            <a:ext cx="12210618" cy="4761204"/>
          </a:xfrm>
          <a:prstGeom prst="rect">
            <a:avLst/>
          </a:prstGeom>
        </p:spPr>
      </p:pic>
      <p:sp>
        <p:nvSpPr>
          <p:cNvPr id="14" name="TextBox 13">
            <a:extLst>
              <a:ext uri="{FF2B5EF4-FFF2-40B4-BE49-F238E27FC236}">
                <a16:creationId xmlns:a16="http://schemas.microsoft.com/office/drawing/2014/main" id="{96AF999C-C092-3491-5901-7344A3B115D6}"/>
              </a:ext>
            </a:extLst>
          </p:cNvPr>
          <p:cNvSpPr txBox="1"/>
          <p:nvPr/>
        </p:nvSpPr>
        <p:spPr>
          <a:xfrm>
            <a:off x="2868930" y="718433"/>
            <a:ext cx="6103620" cy="1477328"/>
          </a:xfrm>
          <a:prstGeom prst="rect">
            <a:avLst/>
          </a:prstGeom>
          <a:noFill/>
        </p:spPr>
        <p:txBody>
          <a:bodyPr wrap="square">
            <a:spAutoFit/>
          </a:bodyPr>
          <a:lstStyle/>
          <a:p>
            <a:r>
              <a:rPr lang="en-US" b="0" i="0" dirty="0">
                <a:solidFill>
                  <a:schemeClr val="bg2">
                    <a:lumMod val="40000"/>
                    <a:lumOff val="60000"/>
                  </a:schemeClr>
                </a:solidFill>
                <a:effectLst/>
                <a:latin typeface="arial" panose="020B0604020202020204" pitchFamily="34" charset="0"/>
              </a:rPr>
              <a:t>Tata Motors Limited is an Indian multinational automotive manufacturing company, headquartered in the city of Mumbai, India which is part of Tata Group. The company produces passenger cars, trucks, vans, coaches, buses, luxury cars, sports cars, construction</a:t>
            </a:r>
            <a:endParaRPr lang="en-IN" dirty="0">
              <a:solidFill>
                <a:schemeClr val="bg2">
                  <a:lumMod val="40000"/>
                  <a:lumOff val="60000"/>
                </a:schemeClr>
              </a:solidFill>
            </a:endParaRPr>
          </a:p>
        </p:txBody>
      </p:sp>
    </p:spTree>
    <p:extLst>
      <p:ext uri="{BB962C8B-B14F-4D97-AF65-F5344CB8AC3E}">
        <p14:creationId xmlns:p14="http://schemas.microsoft.com/office/powerpoint/2010/main" val="193000927"/>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0" y="1219200"/>
            <a:ext cx="12192001" cy="1733006"/>
          </a:xfrm>
        </p:spPr>
        <p:txBody>
          <a:bodyPr>
            <a:normAutofit/>
          </a:bodyPr>
          <a:lstStyle/>
          <a:p>
            <a:r>
              <a:rPr lang="en-IN" sz="30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Chart Of The Day: How far is Tata Motors DVR away from the stock?</a:t>
            </a:r>
            <a:br>
              <a:rPr lang="en-IN" sz="30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br>
            <a:endParaRPr lang="en-US" sz="3000" dirty="0">
              <a:solidFill>
                <a:schemeClr val="accent6"/>
              </a:solidFill>
            </a:endParaRPr>
          </a:p>
        </p:txBody>
      </p:sp>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descr="SmartArt graphic">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3238595251"/>
              </p:ext>
            </p:extLst>
          </p:nvPr>
        </p:nvGraphicFramePr>
        <p:xfrm>
          <a:off x="0" y="2386892"/>
          <a:ext cx="6096000" cy="4454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DDB6B49D-B71A-2910-F3ED-326F0EE6CEE5}"/>
              </a:ext>
            </a:extLst>
          </p:cNvPr>
          <p:cNvPicPr>
            <a:picLocks noChangeAspect="1"/>
          </p:cNvPicPr>
          <p:nvPr/>
        </p:nvPicPr>
        <p:blipFill>
          <a:blip r:embed="rId9"/>
          <a:stretch>
            <a:fillRect/>
          </a:stretch>
        </p:blipFill>
        <p:spPr>
          <a:xfrm>
            <a:off x="6133714" y="2386891"/>
            <a:ext cx="6058286" cy="4454777"/>
          </a:xfrm>
          <a:prstGeom prst="rect">
            <a:avLst/>
          </a:prstGeom>
        </p:spPr>
      </p:pic>
      <p:sp>
        <p:nvSpPr>
          <p:cNvPr id="10" name="Rectangle 9">
            <a:extLst>
              <a:ext uri="{FF2B5EF4-FFF2-40B4-BE49-F238E27FC236}">
                <a16:creationId xmlns:a16="http://schemas.microsoft.com/office/drawing/2014/main" id="{4579D7EA-BF67-8843-C67F-8C6F3F1A73D9}"/>
              </a:ext>
            </a:extLst>
          </p:cNvPr>
          <p:cNvSpPr/>
          <p:nvPr/>
        </p:nvSpPr>
        <p:spPr>
          <a:xfrm>
            <a:off x="6191794" y="2487566"/>
            <a:ext cx="5686697" cy="400110"/>
          </a:xfrm>
          <a:prstGeom prst="rect">
            <a:avLst/>
          </a:prstGeom>
          <a:noFill/>
        </p:spPr>
        <p:txBody>
          <a:bodyPr wrap="square" lIns="91440" tIns="45720" rIns="91440" bIns="45720">
            <a:spAutoFit/>
          </a:bodyPr>
          <a:lstStyle/>
          <a:p>
            <a:pPr algn="ctr"/>
            <a:r>
              <a:rPr lang="en-US" sz="2000" b="1" spc="50" dirty="0">
                <a:ln w="0"/>
                <a:solidFill>
                  <a:sysClr val="windowText" lastClr="000000"/>
                </a:solidFill>
                <a:effectLst>
                  <a:innerShdw blurRad="63500" dist="50800" dir="13500000">
                    <a:srgbClr val="000000">
                      <a:alpha val="50000"/>
                    </a:srgbClr>
                  </a:innerShdw>
                </a:effectLst>
              </a:rPr>
              <a:t>Tata Motors DVR</a:t>
            </a:r>
            <a:endParaRPr lang="en-US" sz="2000" b="1" cap="none" spc="50" dirty="0">
              <a:ln w="0"/>
              <a:solidFill>
                <a:sysClr val="windowText" lastClr="0000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33881612"/>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C570-72AC-45BE-BB60-458EBBAC8C19}"/>
              </a:ext>
            </a:extLst>
          </p:cNvPr>
          <p:cNvSpPr>
            <a:spLocks noGrp="1"/>
          </p:cNvSpPr>
          <p:nvPr>
            <p:ph type="title"/>
          </p:nvPr>
        </p:nvSpPr>
        <p:spPr>
          <a:xfrm>
            <a:off x="0" y="-121920"/>
            <a:ext cx="11117651" cy="2149341"/>
          </a:xfrm>
        </p:spPr>
        <p:txBody>
          <a:bodyPr/>
          <a:lstStyle/>
          <a:p>
            <a:r>
              <a:rPr lang="en-IN" sz="4000" dirty="0">
                <a:solidFill>
                  <a:srgbClr val="FFC000"/>
                </a:solidFill>
                <a:effectLst/>
                <a:latin typeface="Open Sans" panose="020B0606030504020204" pitchFamily="34" charset="0"/>
                <a:ea typeface="Calibri" panose="020F0502020204030204" pitchFamily="34" charset="0"/>
                <a:cs typeface="Times New Roman" panose="02020603050405020304" pitchFamily="18" charset="0"/>
              </a:rPr>
              <a:t>Tata Motors DVR Dividends:</a:t>
            </a:r>
            <a:br>
              <a:rPr lang="en-IN" sz="3200" dirty="0">
                <a:solidFill>
                  <a:srgbClr val="FFC000"/>
                </a:solidFill>
                <a:effectLst/>
                <a:latin typeface="Open Sans" panose="020B0606030504020204" pitchFamily="34" charset="0"/>
                <a:ea typeface="Calibri" panose="020F0502020204030204" pitchFamily="34" charset="0"/>
                <a:cs typeface="Times New Roman" panose="02020603050405020304" pitchFamily="18" charset="0"/>
              </a:rPr>
            </a:br>
            <a:r>
              <a:rPr lang="en-IN" sz="3200" dirty="0">
                <a:solidFill>
                  <a:srgbClr val="FFC000"/>
                </a:solidFill>
                <a:effectLst/>
                <a:latin typeface="Open Sans" panose="020B0606030504020204" pitchFamily="34" charset="0"/>
                <a:ea typeface="Calibri" panose="020F0502020204030204" pitchFamily="34" charset="0"/>
                <a:cs typeface="Times New Roman" panose="02020603050405020304" pitchFamily="18" charset="0"/>
              </a:rPr>
              <a:t>The DVR Holders receive a higher dividend on Face Value making the Dividend yield higher for DVR Holders.</a:t>
            </a:r>
            <a:br>
              <a:rPr lang="en-IN" sz="32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br>
            <a:endParaRPr lang="ru-RU" sz="3200" dirty="0"/>
          </a:p>
        </p:txBody>
      </p:sp>
      <p:graphicFrame>
        <p:nvGraphicFramePr>
          <p:cNvPr id="3" name="Table 2">
            <a:extLst>
              <a:ext uri="{FF2B5EF4-FFF2-40B4-BE49-F238E27FC236}">
                <a16:creationId xmlns:a16="http://schemas.microsoft.com/office/drawing/2014/main" id="{763E1368-B493-DD3A-FD60-9CC78E58A15E}"/>
              </a:ext>
            </a:extLst>
          </p:cNvPr>
          <p:cNvGraphicFramePr>
            <a:graphicFrameLocks noGrp="1"/>
          </p:cNvGraphicFramePr>
          <p:nvPr>
            <p:extLst>
              <p:ext uri="{D42A27DB-BD31-4B8C-83A1-F6EECF244321}">
                <p14:modId xmlns:p14="http://schemas.microsoft.com/office/powerpoint/2010/main" val="3813186648"/>
              </p:ext>
            </p:extLst>
          </p:nvPr>
        </p:nvGraphicFramePr>
        <p:xfrm>
          <a:off x="0" y="1602376"/>
          <a:ext cx="12191999" cy="5495108"/>
        </p:xfrm>
        <a:graphic>
          <a:graphicData uri="http://schemas.openxmlformats.org/drawingml/2006/table">
            <a:tbl>
              <a:tblPr firstRow="1" firstCol="1" bandRow="1">
                <a:tableStyleId>{5C22544A-7EE6-4342-B048-85BDC9FD1C3A}</a:tableStyleId>
              </a:tblPr>
              <a:tblGrid>
                <a:gridCol w="2647036">
                  <a:extLst>
                    <a:ext uri="{9D8B030D-6E8A-4147-A177-3AD203B41FA5}">
                      <a16:colId xmlns:a16="http://schemas.microsoft.com/office/drawing/2014/main" val="1179117118"/>
                    </a:ext>
                  </a:extLst>
                </a:gridCol>
                <a:gridCol w="4668764">
                  <a:extLst>
                    <a:ext uri="{9D8B030D-6E8A-4147-A177-3AD203B41FA5}">
                      <a16:colId xmlns:a16="http://schemas.microsoft.com/office/drawing/2014/main" val="3873719182"/>
                    </a:ext>
                  </a:extLst>
                </a:gridCol>
                <a:gridCol w="4876199">
                  <a:extLst>
                    <a:ext uri="{9D8B030D-6E8A-4147-A177-3AD203B41FA5}">
                      <a16:colId xmlns:a16="http://schemas.microsoft.com/office/drawing/2014/main" val="172075423"/>
                    </a:ext>
                  </a:extLst>
                </a:gridCol>
              </a:tblGrid>
              <a:tr h="560950">
                <a:tc gridSpan="3">
                  <a:txBody>
                    <a:bodyPr/>
                    <a:lstStyle/>
                    <a:p>
                      <a:pPr algn="l">
                        <a:lnSpc>
                          <a:spcPct val="107000"/>
                        </a:lnSpc>
                      </a:pPr>
                      <a:r>
                        <a:rPr lang="en-IN" sz="1000" dirty="0">
                          <a:effectLst/>
                        </a:rPr>
                        <a:t>Dividend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75141406"/>
                  </a:ext>
                </a:extLst>
              </a:tr>
              <a:tr h="560950">
                <a:tc>
                  <a:txBody>
                    <a:bodyPr/>
                    <a:lstStyle/>
                    <a:p>
                      <a:pPr algn="l">
                        <a:lnSpc>
                          <a:spcPct val="107000"/>
                        </a:lnSpc>
                      </a:pPr>
                      <a:r>
                        <a:rPr lang="en-IN" sz="10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dirty="0">
                          <a:effectLst/>
                        </a:rPr>
                        <a:t>Tata Motors DVR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Tata Motors Equity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3803775365"/>
                  </a:ext>
                </a:extLst>
              </a:tr>
              <a:tr h="784229">
                <a:tc>
                  <a:txBody>
                    <a:bodyPr/>
                    <a:lstStyle/>
                    <a:p>
                      <a:pPr algn="l">
                        <a:lnSpc>
                          <a:spcPct val="107000"/>
                        </a:lnSpc>
                      </a:pPr>
                      <a:r>
                        <a:rPr lang="en-IN" sz="1000">
                          <a:effectLst/>
                        </a:rPr>
                        <a:t>03-Aug-09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dirty="0">
                          <a:effectLst/>
                        </a:rPr>
                        <a:t>6.5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307411072"/>
                  </a:ext>
                </a:extLst>
              </a:tr>
              <a:tr h="784229">
                <a:tc>
                  <a:txBody>
                    <a:bodyPr/>
                    <a:lstStyle/>
                    <a:p>
                      <a:pPr algn="l">
                        <a:lnSpc>
                          <a:spcPct val="107000"/>
                        </a:lnSpc>
                      </a:pPr>
                      <a:r>
                        <a:rPr lang="en-IN" sz="1000">
                          <a:effectLst/>
                        </a:rPr>
                        <a:t>10-Aug-10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dirty="0">
                          <a:effectLst/>
                        </a:rPr>
                        <a:t>15.5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2711034625"/>
                  </a:ext>
                </a:extLst>
              </a:tr>
              <a:tr h="560950">
                <a:tc>
                  <a:txBody>
                    <a:bodyPr/>
                    <a:lstStyle/>
                    <a:p>
                      <a:pPr algn="l">
                        <a:lnSpc>
                          <a:spcPct val="107000"/>
                        </a:lnSpc>
                      </a:pPr>
                      <a:r>
                        <a:rPr lang="en-IN" sz="1000">
                          <a:effectLst/>
                        </a:rPr>
                        <a:t>19-Jul-11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dirty="0">
                          <a:effectLst/>
                        </a:rPr>
                        <a:t>20.5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513629046"/>
                  </a:ext>
                </a:extLst>
              </a:tr>
              <a:tr h="560950">
                <a:tc>
                  <a:txBody>
                    <a:bodyPr/>
                    <a:lstStyle/>
                    <a:p>
                      <a:pPr algn="l">
                        <a:lnSpc>
                          <a:spcPct val="107000"/>
                        </a:lnSpc>
                      </a:pPr>
                      <a:r>
                        <a:rPr lang="en-IN" sz="1000">
                          <a:effectLst/>
                        </a:rPr>
                        <a:t>18-Jul-12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4.1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285184975"/>
                  </a:ext>
                </a:extLst>
              </a:tr>
              <a:tr h="560950">
                <a:tc>
                  <a:txBody>
                    <a:bodyPr/>
                    <a:lstStyle/>
                    <a:p>
                      <a:pPr algn="l">
                        <a:lnSpc>
                          <a:spcPct val="107000"/>
                        </a:lnSpc>
                      </a:pPr>
                      <a:r>
                        <a:rPr lang="en-IN" sz="1000">
                          <a:effectLst/>
                        </a:rPr>
                        <a:t>30-Jul-13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3808254758"/>
                  </a:ext>
                </a:extLst>
              </a:tr>
              <a:tr h="560950">
                <a:tc>
                  <a:txBody>
                    <a:bodyPr/>
                    <a:lstStyle/>
                    <a:p>
                      <a:pPr algn="l">
                        <a:lnSpc>
                          <a:spcPct val="107000"/>
                        </a:lnSpc>
                      </a:pPr>
                      <a:r>
                        <a:rPr lang="en-IN" sz="1000">
                          <a:effectLst/>
                        </a:rPr>
                        <a:t>09-Jul-14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4284209692"/>
                  </a:ext>
                </a:extLst>
              </a:tr>
              <a:tr h="560950">
                <a:tc>
                  <a:txBody>
                    <a:bodyPr/>
                    <a:lstStyle/>
                    <a:p>
                      <a:pPr algn="l">
                        <a:lnSpc>
                          <a:spcPct val="107000"/>
                        </a:lnSpc>
                      </a:pPr>
                      <a:r>
                        <a:rPr lang="en-IN" sz="1000">
                          <a:effectLst/>
                        </a:rPr>
                        <a:t>18-Jul-16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a:effectLst/>
                        </a:rPr>
                        <a:t>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tc>
                  <a:txBody>
                    <a:bodyPr/>
                    <a:lstStyle/>
                    <a:p>
                      <a:pPr algn="l">
                        <a:lnSpc>
                          <a:spcPct val="107000"/>
                        </a:lnSpc>
                      </a:pPr>
                      <a:r>
                        <a:rPr lang="en-IN" sz="1000" dirty="0">
                          <a:effectLst/>
                        </a:rPr>
                        <a:t>0.2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5861" marR="185861" marT="132758" marB="132758" anchor="ctr"/>
                </a:tc>
                <a:extLst>
                  <a:ext uri="{0D108BD9-81ED-4DB2-BD59-A6C34878D82A}">
                    <a16:rowId xmlns:a16="http://schemas.microsoft.com/office/drawing/2014/main" val="722316671"/>
                  </a:ext>
                </a:extLst>
              </a:tr>
            </a:tbl>
          </a:graphicData>
        </a:graphic>
      </p:graphicFrame>
    </p:spTree>
    <p:extLst>
      <p:ext uri="{BB962C8B-B14F-4D97-AF65-F5344CB8AC3E}">
        <p14:creationId xmlns:p14="http://schemas.microsoft.com/office/powerpoint/2010/main" val="70285356"/>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0">
            <a:extLst>
              <a:ext uri="{FF2B5EF4-FFF2-40B4-BE49-F238E27FC236}">
                <a16:creationId xmlns:a16="http://schemas.microsoft.com/office/drawing/2014/main" id="{148C75AA-C615-44E8-850A-3C0634ABFA22}"/>
              </a:ext>
            </a:extLst>
          </p:cNvPr>
          <p:cNvSpPr>
            <a:spLocks noGrp="1"/>
          </p:cNvSpPr>
          <p:nvPr>
            <p:ph type="title"/>
          </p:nvPr>
        </p:nvSpPr>
        <p:spPr>
          <a:xfrm>
            <a:off x="7790541" y="1450259"/>
            <a:ext cx="3753599" cy="1442153"/>
          </a:xfrm>
        </p:spPr>
        <p:txBody>
          <a:bodyPr vert="horz" lIns="91440" tIns="45720" rIns="91440" bIns="45720" rtlCol="0" anchor="t">
            <a:normAutofit fontScale="90000"/>
          </a:bodyPr>
          <a:lstStyle/>
          <a:p>
            <a:r>
              <a:rPr lang="en-US" sz="3300" dirty="0">
                <a:solidFill>
                  <a:srgbClr val="92D050"/>
                </a:solidFill>
              </a:rPr>
              <a:t>Digital Marketing Metrics Pyramid</a:t>
            </a:r>
            <a:br>
              <a:rPr lang="en-US" sz="3300" dirty="0"/>
            </a:br>
            <a:endParaRPr lang="en-US" sz="3300" dirty="0"/>
          </a:p>
        </p:txBody>
      </p:sp>
      <p:pic>
        <p:nvPicPr>
          <p:cNvPr id="16" name="Content Placeholder 7" descr="abstract image">
            <a:extLst>
              <a:ext uri="{FF2B5EF4-FFF2-40B4-BE49-F238E27FC236}">
                <a16:creationId xmlns:a16="http://schemas.microsoft.com/office/drawing/2014/main" id="{472DB91B-0BC3-4630-809F-F181BB9A338A}"/>
              </a:ext>
            </a:extLst>
          </p:cNvPr>
          <p:cNvPicPr>
            <a:picLocks noGrp="1" noChangeAspect="1"/>
          </p:cNvPicPr>
          <p:nvPr>
            <p:ph sz="half" idx="2"/>
          </p:nvPr>
        </p:nvPicPr>
        <p:blipFill rotWithShape="1">
          <a:blip r:embed="rId8">
            <a:extLst>
              <a:ext uri="{28A0092B-C50C-407E-A947-70E740481C1C}">
                <a14:useLocalDpi xmlns:a14="http://schemas.microsoft.com/office/drawing/2010/main"/>
              </a:ext>
            </a:extLst>
          </a:blip>
          <a:srcRect/>
          <a:stretch/>
        </p:blipFill>
        <p:spPr>
          <a:xfrm>
            <a:off x="-184914" y="0"/>
            <a:ext cx="7140442" cy="6858000"/>
          </a:xfrm>
          <a:prstGeom prst="rect">
            <a:avLst/>
          </a:prstGeom>
          <a:effectLst>
            <a:outerShdw blurRad="50800" dist="38100" dir="5400000" algn="t" rotWithShape="0">
              <a:prstClr val="black">
                <a:alpha val="43000"/>
              </a:prstClr>
            </a:outerShdw>
          </a:effectLst>
        </p:spPr>
      </p:pic>
      <p:graphicFrame>
        <p:nvGraphicFramePr>
          <p:cNvPr id="14" name="Diagram 13" descr="Pie chart">
            <a:extLst>
              <a:ext uri="{FF2B5EF4-FFF2-40B4-BE49-F238E27FC236}">
                <a16:creationId xmlns:a16="http://schemas.microsoft.com/office/drawing/2014/main" id="{BB7631D3-885A-4D6E-809B-E28CCF5B91A7}"/>
              </a:ext>
            </a:extLst>
          </p:cNvPr>
          <p:cNvGraphicFramePr/>
          <p:nvPr>
            <p:extLst>
              <p:ext uri="{D42A27DB-BD31-4B8C-83A1-F6EECF244321}">
                <p14:modId xmlns:p14="http://schemas.microsoft.com/office/powerpoint/2010/main" val="2317549551"/>
              </p:ext>
            </p:extLst>
          </p:nvPr>
        </p:nvGraphicFramePr>
        <p:xfrm>
          <a:off x="7780694" y="2528098"/>
          <a:ext cx="3754987" cy="338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TextBox 2">
            <a:extLst>
              <a:ext uri="{FF2B5EF4-FFF2-40B4-BE49-F238E27FC236}">
                <a16:creationId xmlns:a16="http://schemas.microsoft.com/office/drawing/2014/main" id="{8E478CFC-D123-3FFF-A6CB-C2E009A70361}"/>
              </a:ext>
            </a:extLst>
          </p:cNvPr>
          <p:cNvSpPr txBox="1"/>
          <p:nvPr/>
        </p:nvSpPr>
        <p:spPr>
          <a:xfrm>
            <a:off x="-184914" y="1"/>
            <a:ext cx="7130595" cy="354257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 </a:t>
            </a:r>
            <a: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t>Stock Radar: Down 20% from highs! Tata Motors is a good buy-on-dips stock</a:t>
            </a:r>
            <a:r>
              <a:rPr lang="en-IN" sz="1800" dirty="0">
                <a:solidFill>
                  <a:srgbClr val="FFC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t>Tata Motors</a:t>
            </a:r>
            <a:endParaRPr lang="en-IN" sz="2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t> NSE 1.27 % Ltd, part of the automobile sector, has fallen by about 20 per cent from its recent high but technical suggest that the stock is holding on to its crucial support levels and any dips from here on could be looked at going long.</a:t>
            </a:r>
            <a:b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br>
            <a:b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br>
            <a:r>
              <a:rPr lang="en-IN" sz="1800" dirty="0">
                <a:solidFill>
                  <a:srgbClr val="FFC000"/>
                </a:solidFill>
                <a:effectLst/>
                <a:latin typeface="Montserrat" panose="00000500000000000000" pitchFamily="2" charset="0"/>
                <a:ea typeface="Times New Roman" panose="02020603050405020304" pitchFamily="18" charset="0"/>
                <a:cs typeface="Times New Roman" panose="02020603050405020304" pitchFamily="18" charset="0"/>
              </a:rPr>
              <a:t>Tata Motors saw a steep fall of about 20 per cent from its recent high of Rs 536.50 recorded on 17 November 2021 to Rs 429.60 on 27 May 2022.</a:t>
            </a:r>
            <a:r>
              <a:rPr lang="en-IN" sz="1800" dirty="0">
                <a:solidFill>
                  <a:srgbClr val="FFC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DC4C26A-9BCE-B6CC-2C50-8C0AE495FBC2}"/>
              </a:ext>
            </a:extLst>
          </p:cNvPr>
          <p:cNvSpPr txBox="1"/>
          <p:nvPr/>
        </p:nvSpPr>
        <p:spPr>
          <a:xfrm>
            <a:off x="-135636" y="3844261"/>
            <a:ext cx="7140442" cy="2785378"/>
          </a:xfrm>
          <a:prstGeom prst="rect">
            <a:avLst/>
          </a:prstGeom>
          <a:noFill/>
        </p:spPr>
        <p:txBody>
          <a:bodyPr wrap="square">
            <a:spAutoFit/>
          </a:bodyPr>
          <a:lstStyle/>
          <a:p>
            <a:pPr algn="l"/>
            <a:r>
              <a:rPr lang="en-US" sz="2500" b="1" i="0" dirty="0">
                <a:solidFill>
                  <a:schemeClr val="accent4">
                    <a:lumMod val="40000"/>
                    <a:lumOff val="60000"/>
                  </a:schemeClr>
                </a:solidFill>
                <a:effectLst/>
                <a:latin typeface="Poppins" panose="020B0502040204020203" pitchFamily="2" charset="0"/>
              </a:rPr>
              <a:t>The Result</a:t>
            </a:r>
          </a:p>
          <a:p>
            <a:pPr algn="ctr"/>
            <a:r>
              <a:rPr lang="en-US" sz="2500" b="1" i="0" dirty="0">
                <a:solidFill>
                  <a:schemeClr val="accent4">
                    <a:lumMod val="40000"/>
                    <a:lumOff val="60000"/>
                  </a:schemeClr>
                </a:solidFill>
                <a:effectLst/>
                <a:latin typeface="Barlow Condensed" panose="020B0604020202020204" pitchFamily="2" charset="0"/>
              </a:rPr>
              <a:t>43%</a:t>
            </a:r>
          </a:p>
          <a:p>
            <a:pPr algn="ctr"/>
            <a:r>
              <a:rPr lang="en-US" sz="2500" b="0" i="0" dirty="0">
                <a:solidFill>
                  <a:schemeClr val="accent4">
                    <a:lumMod val="40000"/>
                    <a:lumOff val="60000"/>
                  </a:schemeClr>
                </a:solidFill>
                <a:effectLst/>
                <a:latin typeface="Poppins" panose="020B0502040204020203" pitchFamily="2" charset="0"/>
              </a:rPr>
              <a:t>increase in car sales</a:t>
            </a:r>
          </a:p>
          <a:p>
            <a:pPr algn="ctr"/>
            <a:r>
              <a:rPr lang="en-US" sz="2500" b="1" i="0" dirty="0">
                <a:solidFill>
                  <a:schemeClr val="accent4">
                    <a:lumMod val="40000"/>
                    <a:lumOff val="60000"/>
                  </a:schemeClr>
                </a:solidFill>
                <a:effectLst/>
                <a:latin typeface="Barlow Condensed" panose="020B0604020202020204" pitchFamily="2" charset="0"/>
              </a:rPr>
              <a:t>60%</a:t>
            </a:r>
          </a:p>
          <a:p>
            <a:pPr algn="ctr"/>
            <a:r>
              <a:rPr lang="en-US" sz="2500" b="0" i="0" dirty="0">
                <a:solidFill>
                  <a:schemeClr val="accent4">
                    <a:lumMod val="40000"/>
                    <a:lumOff val="60000"/>
                  </a:schemeClr>
                </a:solidFill>
                <a:effectLst/>
                <a:latin typeface="Poppins" panose="020B0502040204020203" pitchFamily="2" charset="0"/>
              </a:rPr>
              <a:t>increase in qualified leads</a:t>
            </a:r>
          </a:p>
          <a:p>
            <a:pPr algn="ctr"/>
            <a:r>
              <a:rPr lang="en-US" sz="2500" b="1" i="0" dirty="0">
                <a:solidFill>
                  <a:schemeClr val="accent4">
                    <a:lumMod val="40000"/>
                    <a:lumOff val="60000"/>
                  </a:schemeClr>
                </a:solidFill>
                <a:effectLst/>
                <a:latin typeface="Barlow Condensed" panose="020B0604020202020204" pitchFamily="2" charset="0"/>
              </a:rPr>
              <a:t>105%</a:t>
            </a:r>
          </a:p>
          <a:p>
            <a:pPr algn="ctr"/>
            <a:r>
              <a:rPr lang="en-US" sz="2500" b="0" i="0" dirty="0">
                <a:solidFill>
                  <a:schemeClr val="accent4">
                    <a:lumMod val="40000"/>
                    <a:lumOff val="60000"/>
                  </a:schemeClr>
                </a:solidFill>
                <a:effectLst/>
                <a:latin typeface="Poppins" panose="020B0502040204020203" pitchFamily="2" charset="0"/>
              </a:rPr>
              <a:t>increase in social media</a:t>
            </a:r>
          </a:p>
        </p:txBody>
      </p:sp>
    </p:spTree>
    <p:extLst>
      <p:ext uri="{BB962C8B-B14F-4D97-AF65-F5344CB8AC3E}">
        <p14:creationId xmlns:p14="http://schemas.microsoft.com/office/powerpoint/2010/main" val="555089011"/>
      </p:ext>
    </p:extLst>
  </p:cSld>
  <p:clrMapOvr>
    <a:masterClrMapping/>
  </p:clrMapOvr>
  <mc:AlternateContent xmlns:mc="http://schemas.openxmlformats.org/markup-compatibility/2006">
    <mc:Choice xmlns:p14="http://schemas.microsoft.com/office/powerpoint/2010/main" Requires="p14">
      <p:transition p14:dur="0" advClick="0" advTm="20"/>
    </mc:Choice>
    <mc:Fallback>
      <p:transition advClick="0" advTm="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18" y="10"/>
            <a:ext cx="12191981" cy="698162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28025" y="2253294"/>
            <a:ext cx="11935949" cy="1114919"/>
          </a:xfrm>
        </p:spPr>
        <p:txBody>
          <a:bodyPr>
            <a:noAutofit/>
          </a:bodyPr>
          <a:lstStyle/>
          <a:p>
            <a:pPr algn="ctr"/>
            <a:r>
              <a:rPr lang="en-IN" sz="2000" dirty="0"/>
              <a:t>Delivery percentage and Volume Analysis for Tata Motors Ltd.</a:t>
            </a:r>
            <a:endParaRPr lang="ru-RU" sz="2000"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BA22A65E-C5D7-6558-A8B3-A3B3D03EC4A3}"/>
              </a:ext>
            </a:extLst>
          </p:cNvPr>
          <p:cNvSpPr txBox="1"/>
          <p:nvPr/>
        </p:nvSpPr>
        <p:spPr>
          <a:xfrm>
            <a:off x="3566160" y="173736"/>
            <a:ext cx="4830554" cy="2862322"/>
          </a:xfrm>
          <a:prstGeom prst="rect">
            <a:avLst/>
          </a:prstGeom>
          <a:noFill/>
        </p:spPr>
        <p:txBody>
          <a:bodyPr wrap="square">
            <a:spAutoFit/>
          </a:bodyPr>
          <a:lstStyle/>
          <a:p>
            <a:pPr algn="l"/>
            <a:r>
              <a:rPr lang="en-US" b="1" i="0" cap="all" dirty="0">
                <a:solidFill>
                  <a:srgbClr val="202020"/>
                </a:solidFill>
                <a:effectLst/>
                <a:latin typeface="Lato" panose="020F0502020204030203" pitchFamily="34" charset="0"/>
              </a:rPr>
              <a:t>TATA MOTORS LTD. DAY PIVOT LEVEL</a:t>
            </a:r>
          </a:p>
          <a:p>
            <a:pPr algn="ctr"/>
            <a:r>
              <a:rPr lang="en-US" b="1" i="0" dirty="0">
                <a:solidFill>
                  <a:srgbClr val="FF4F55"/>
                </a:solidFill>
                <a:effectLst/>
                <a:latin typeface="Lato" panose="020F0502020204030203" pitchFamily="34" charset="0"/>
              </a:rPr>
              <a:t> </a:t>
            </a:r>
            <a:r>
              <a:rPr lang="en-US" b="1" i="0" dirty="0">
                <a:solidFill>
                  <a:schemeClr val="bg1"/>
                </a:solidFill>
                <a:effectLst/>
                <a:latin typeface="Lato" panose="020F0502020204030203" pitchFamily="34" charset="0"/>
              </a:rPr>
              <a:t>PIVOT</a:t>
            </a:r>
            <a:r>
              <a:rPr lang="en-US" b="1" i="0" dirty="0">
                <a:solidFill>
                  <a:srgbClr val="FF4F55"/>
                </a:solidFill>
                <a:effectLst/>
                <a:latin typeface="Lato" panose="020F0502020204030203" pitchFamily="34" charset="0"/>
              </a:rPr>
              <a:t>     </a:t>
            </a:r>
            <a:endParaRPr lang="en-US" b="1" i="0" dirty="0">
              <a:solidFill>
                <a:srgbClr val="373A3C"/>
              </a:solidFill>
              <a:effectLst/>
              <a:latin typeface="Lato" panose="020F0502020204030203" pitchFamily="34" charset="0"/>
            </a:endParaRPr>
          </a:p>
          <a:p>
            <a:pPr algn="ctr"/>
            <a:r>
              <a:rPr lang="en-US" b="1" i="0" dirty="0">
                <a:solidFill>
                  <a:srgbClr val="202020"/>
                </a:solidFill>
                <a:effectLst/>
                <a:latin typeface="Lato" panose="020F0502020204030203" pitchFamily="34" charset="0"/>
              </a:rPr>
              <a:t>      </a:t>
            </a:r>
          </a:p>
          <a:p>
            <a:endParaRPr lang="en-US" b="0" i="0" dirty="0">
              <a:solidFill>
                <a:srgbClr val="373A3C"/>
              </a:solidFill>
              <a:effectLst/>
              <a:latin typeface="Lato" panose="020B0604020202020204" pitchFamily="34" charset="0"/>
            </a:endParaRPr>
          </a:p>
          <a:p>
            <a:pPr algn="l"/>
            <a:r>
              <a:rPr lang="en-IN" b="1" i="0" dirty="0">
                <a:solidFill>
                  <a:srgbClr val="202020"/>
                </a:solidFill>
                <a:effectLst/>
                <a:latin typeface="Lato" panose="020F0502020204030203" pitchFamily="34" charset="0"/>
              </a:rPr>
              <a:t>RESISTANCE    </a:t>
            </a:r>
          </a:p>
          <a:p>
            <a:pPr algn="l"/>
            <a:r>
              <a:rPr lang="en-IN" b="0" i="0" dirty="0">
                <a:solidFill>
                  <a:srgbClr val="202020"/>
                </a:solidFill>
                <a:effectLst/>
                <a:latin typeface="Lato" panose="020F0502020204030203" pitchFamily="34" charset="0"/>
              </a:rPr>
              <a:t>R1</a:t>
            </a:r>
            <a:r>
              <a:rPr lang="en-IN" b="1" i="0" dirty="0">
                <a:solidFill>
                  <a:srgbClr val="FF4F55"/>
                </a:solidFill>
                <a:effectLst/>
                <a:latin typeface="Lato" panose="020F0502020204030203" pitchFamily="34" charset="0"/>
              </a:rPr>
              <a:t>469.02</a:t>
            </a:r>
            <a:endParaRPr lang="en-IN" b="0" i="0" dirty="0">
              <a:solidFill>
                <a:srgbClr val="373A3C"/>
              </a:solidFill>
              <a:effectLst/>
              <a:latin typeface="Lato" panose="020F0502020204030203" pitchFamily="34" charset="0"/>
            </a:endParaRPr>
          </a:p>
          <a:p>
            <a:pPr algn="l"/>
            <a:r>
              <a:rPr lang="en-IN" b="0" i="0" dirty="0">
                <a:solidFill>
                  <a:srgbClr val="202020"/>
                </a:solidFill>
                <a:effectLst/>
                <a:latin typeface="Lato" panose="020F0502020204030203" pitchFamily="34" charset="0"/>
              </a:rPr>
              <a:t>R2</a:t>
            </a:r>
            <a:r>
              <a:rPr lang="en-IN" b="1" i="0" dirty="0">
                <a:solidFill>
                  <a:srgbClr val="FF4F55"/>
                </a:solidFill>
                <a:effectLst/>
                <a:latin typeface="Lato" panose="020F0502020204030203" pitchFamily="34" charset="0"/>
              </a:rPr>
              <a:t>472.98</a:t>
            </a:r>
            <a:endParaRPr lang="en-IN" b="0" i="0" dirty="0">
              <a:solidFill>
                <a:srgbClr val="373A3C"/>
              </a:solidFill>
              <a:effectLst/>
              <a:latin typeface="Lato" panose="020F0502020204030203" pitchFamily="34" charset="0"/>
            </a:endParaRPr>
          </a:p>
          <a:p>
            <a:pPr algn="l"/>
            <a:r>
              <a:rPr lang="en-IN" b="0" i="0" dirty="0">
                <a:solidFill>
                  <a:srgbClr val="202020"/>
                </a:solidFill>
                <a:effectLst/>
                <a:latin typeface="Lato" panose="020F0502020204030203" pitchFamily="34" charset="0"/>
              </a:rPr>
              <a:t>R3</a:t>
            </a:r>
            <a:r>
              <a:rPr lang="en-IN" b="1" i="0" dirty="0">
                <a:solidFill>
                  <a:srgbClr val="FF4F55"/>
                </a:solidFill>
                <a:effectLst/>
                <a:latin typeface="Lato" panose="020F0502020204030203" pitchFamily="34" charset="0"/>
              </a:rPr>
              <a:t>475.52</a:t>
            </a:r>
            <a:endParaRPr lang="en-IN" b="0" i="0" dirty="0">
              <a:solidFill>
                <a:srgbClr val="373A3C"/>
              </a:solidFill>
              <a:effectLst/>
              <a:latin typeface="Lato" panose="020F0502020204030203" pitchFamily="34" charset="0"/>
            </a:endParaRPr>
          </a:p>
          <a:p>
            <a:br>
              <a:rPr lang="en-US" b="0" i="0" dirty="0">
                <a:solidFill>
                  <a:srgbClr val="373A3C"/>
                </a:solidFill>
                <a:effectLst/>
                <a:latin typeface="Lato" panose="020B0604020202020204" pitchFamily="34" charset="0"/>
              </a:rPr>
            </a:br>
            <a:endParaRPr lang="en-IN" dirty="0"/>
          </a:p>
        </p:txBody>
      </p:sp>
      <p:sp>
        <p:nvSpPr>
          <p:cNvPr id="5" name="TextBox 4">
            <a:extLst>
              <a:ext uri="{FF2B5EF4-FFF2-40B4-BE49-F238E27FC236}">
                <a16:creationId xmlns:a16="http://schemas.microsoft.com/office/drawing/2014/main" id="{DD8CF80C-849D-45D3-4452-4DC25076389A}"/>
              </a:ext>
            </a:extLst>
          </p:cNvPr>
          <p:cNvSpPr txBox="1"/>
          <p:nvPr/>
        </p:nvSpPr>
        <p:spPr>
          <a:xfrm>
            <a:off x="7122427" y="1327168"/>
            <a:ext cx="6185916" cy="1200329"/>
          </a:xfrm>
          <a:prstGeom prst="rect">
            <a:avLst/>
          </a:prstGeom>
          <a:noFill/>
        </p:spPr>
        <p:txBody>
          <a:bodyPr wrap="square">
            <a:spAutoFit/>
          </a:bodyPr>
          <a:lstStyle/>
          <a:p>
            <a:pPr algn="l"/>
            <a:r>
              <a:rPr lang="en-IN" b="1" i="0" dirty="0">
                <a:solidFill>
                  <a:srgbClr val="202020"/>
                </a:solidFill>
                <a:effectLst/>
                <a:latin typeface="Lato" panose="020F0502020204030203" pitchFamily="34" charset="0"/>
              </a:rPr>
              <a:t>SUPPORT</a:t>
            </a:r>
          </a:p>
          <a:p>
            <a:pPr algn="l"/>
            <a:r>
              <a:rPr lang="en-IN" b="0" i="0" dirty="0">
                <a:solidFill>
                  <a:srgbClr val="202020"/>
                </a:solidFill>
                <a:effectLst/>
                <a:latin typeface="Lato" panose="020F0502020204030203" pitchFamily="34" charset="0"/>
              </a:rPr>
              <a:t>S1</a:t>
            </a:r>
            <a:r>
              <a:rPr lang="en-IN" b="1" i="0" dirty="0">
                <a:solidFill>
                  <a:srgbClr val="31A745"/>
                </a:solidFill>
                <a:effectLst/>
                <a:latin typeface="Lato" panose="020F0502020204030203" pitchFamily="34" charset="0"/>
              </a:rPr>
              <a:t>462.52</a:t>
            </a:r>
            <a:endParaRPr lang="en-IN" b="0" i="0" dirty="0">
              <a:solidFill>
                <a:srgbClr val="373A3C"/>
              </a:solidFill>
              <a:effectLst/>
              <a:latin typeface="Lato" panose="020F0502020204030203" pitchFamily="34" charset="0"/>
            </a:endParaRPr>
          </a:p>
          <a:p>
            <a:pPr algn="l"/>
            <a:r>
              <a:rPr lang="en-IN" b="0" i="0" dirty="0">
                <a:solidFill>
                  <a:srgbClr val="202020"/>
                </a:solidFill>
                <a:effectLst/>
                <a:latin typeface="Lato" panose="020F0502020204030203" pitchFamily="34" charset="0"/>
              </a:rPr>
              <a:t>S2</a:t>
            </a:r>
            <a:r>
              <a:rPr lang="en-IN" b="1" i="0" dirty="0">
                <a:solidFill>
                  <a:srgbClr val="31A745"/>
                </a:solidFill>
                <a:effectLst/>
                <a:latin typeface="Lato" panose="020F0502020204030203" pitchFamily="34" charset="0"/>
              </a:rPr>
              <a:t>459.98</a:t>
            </a:r>
            <a:endParaRPr lang="en-IN" b="0" i="0" dirty="0">
              <a:solidFill>
                <a:srgbClr val="373A3C"/>
              </a:solidFill>
              <a:effectLst/>
              <a:latin typeface="Lato" panose="020F0502020204030203" pitchFamily="34" charset="0"/>
            </a:endParaRPr>
          </a:p>
          <a:p>
            <a:pPr algn="l"/>
            <a:r>
              <a:rPr lang="en-IN" b="0" i="0" dirty="0">
                <a:solidFill>
                  <a:srgbClr val="202020"/>
                </a:solidFill>
                <a:effectLst/>
                <a:latin typeface="Lato" panose="020F0502020204030203" pitchFamily="34" charset="0"/>
              </a:rPr>
              <a:t>S3</a:t>
            </a:r>
            <a:r>
              <a:rPr lang="en-IN" b="1" i="0" dirty="0">
                <a:solidFill>
                  <a:srgbClr val="31A745"/>
                </a:solidFill>
                <a:effectLst/>
                <a:latin typeface="Lato" panose="020F0502020204030203" pitchFamily="34" charset="0"/>
              </a:rPr>
              <a:t>456.02</a:t>
            </a:r>
            <a:endParaRPr lang="en-IN" b="0" i="0" dirty="0">
              <a:solidFill>
                <a:srgbClr val="373A3C"/>
              </a:solidFill>
              <a:effectLst/>
              <a:latin typeface="Lato" panose="020F0502020204030203" pitchFamily="34" charset="0"/>
            </a:endParaRPr>
          </a:p>
        </p:txBody>
      </p:sp>
      <p:sp>
        <p:nvSpPr>
          <p:cNvPr id="9" name="Subtitle 8">
            <a:extLst>
              <a:ext uri="{FF2B5EF4-FFF2-40B4-BE49-F238E27FC236}">
                <a16:creationId xmlns:a16="http://schemas.microsoft.com/office/drawing/2014/main" id="{84305CC5-6981-7708-0768-3D5A5E2D0024}"/>
              </a:ext>
            </a:extLst>
          </p:cNvPr>
          <p:cNvSpPr>
            <a:spLocks noGrp="1"/>
          </p:cNvSpPr>
          <p:nvPr>
            <p:ph type="subTitle" idx="1"/>
          </p:nvPr>
        </p:nvSpPr>
        <p:spPr/>
        <p:txBody>
          <a:bodyPr/>
          <a:lstStyle/>
          <a:p>
            <a:endParaRPr lang="en-IN" dirty="0"/>
          </a:p>
        </p:txBody>
      </p:sp>
      <p:pic>
        <p:nvPicPr>
          <p:cNvPr id="11" name="Picture 10">
            <a:extLst>
              <a:ext uri="{FF2B5EF4-FFF2-40B4-BE49-F238E27FC236}">
                <a16:creationId xmlns:a16="http://schemas.microsoft.com/office/drawing/2014/main" id="{434ACCE4-DEF9-5302-DA72-AD00730B22A6}"/>
              </a:ext>
            </a:extLst>
          </p:cNvPr>
          <p:cNvPicPr>
            <a:picLocks noChangeAspect="1"/>
          </p:cNvPicPr>
          <p:nvPr/>
        </p:nvPicPr>
        <p:blipFill>
          <a:blip r:embed="rId5"/>
          <a:stretch>
            <a:fillRect/>
          </a:stretch>
        </p:blipFill>
        <p:spPr>
          <a:xfrm>
            <a:off x="20" y="3368213"/>
            <a:ext cx="12191980" cy="348977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t="100000" r="100000"/>
            </a:path>
            <a:tileRect l="-100000" b="-100000"/>
          </a:gradFill>
          <a:ln>
            <a:solidFill>
              <a:schemeClr val="accent1"/>
            </a:solidFill>
          </a:ln>
        </p:spPr>
      </p:pic>
    </p:spTree>
    <p:extLst>
      <p:ext uri="{BB962C8B-B14F-4D97-AF65-F5344CB8AC3E}">
        <p14:creationId xmlns:p14="http://schemas.microsoft.com/office/powerpoint/2010/main" val="510767980"/>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36F7-7855-ADA9-4A3C-8E658592643C}"/>
              </a:ext>
            </a:extLst>
          </p:cNvPr>
          <p:cNvSpPr>
            <a:spLocks noGrp="1"/>
          </p:cNvSpPr>
          <p:nvPr>
            <p:ph type="title"/>
          </p:nvPr>
        </p:nvSpPr>
        <p:spPr/>
        <p:txBody>
          <a:bodyPr/>
          <a:lstStyle/>
          <a:p>
            <a:pPr fontAlgn="base"/>
            <a:r>
              <a:rPr lang="en-US" sz="2000" b="1" i="0" dirty="0">
                <a:solidFill>
                  <a:srgbClr val="000000"/>
                </a:solidFill>
                <a:effectLst/>
                <a:latin typeface="Montserrat" panose="00000500000000000000" pitchFamily="2" charset="0"/>
              </a:rPr>
              <a:t>Synopsis</a:t>
            </a:r>
            <a:br>
              <a:rPr lang="en-US" sz="2000" b="1" i="0" dirty="0">
                <a:solidFill>
                  <a:srgbClr val="000000"/>
                </a:solidFill>
                <a:effectLst/>
                <a:latin typeface="Montserrat" panose="00000500000000000000" pitchFamily="2" charset="0"/>
              </a:rPr>
            </a:br>
            <a:r>
              <a:rPr lang="en-US" sz="2000" b="1" i="0" dirty="0">
                <a:solidFill>
                  <a:srgbClr val="000000"/>
                </a:solidFill>
                <a:effectLst/>
                <a:latin typeface="Montserrat" panose="00000500000000000000" pitchFamily="2" charset="0"/>
              </a:rPr>
              <a:t>​Tata Motors said that its total sales in the domestic and international market for July 2022 stood at 81,790 vehicles, compared to 54,119 units during July last year . The company's domestic passenger vehicle sales in July stood at 47,505 units, a YoY growth of 57 per cent. In the commercial vehicle segment, the sales were at 34,154 units, recording YoY growth of 43 per cent.</a:t>
            </a:r>
            <a:br>
              <a:rPr lang="en-US" b="1" i="0" dirty="0">
                <a:solidFill>
                  <a:srgbClr val="000000"/>
                </a:solidFill>
                <a:effectLst/>
                <a:latin typeface="Montserrat" panose="00000500000000000000" pitchFamily="2" charset="0"/>
              </a:rPr>
            </a:br>
            <a:br>
              <a:rPr lang="en-US" dirty="0"/>
            </a:br>
            <a:br>
              <a:rPr lang="en-US" dirty="0"/>
            </a:br>
            <a:br>
              <a:rPr lang="en-US"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ED2CA4D-CBEA-6243-6751-74532D63FECE}"/>
              </a:ext>
            </a:extLst>
          </p:cNvPr>
          <p:cNvSpPr>
            <a:spLocks noGrp="1"/>
          </p:cNvSpPr>
          <p:nvPr>
            <p:ph idx="1"/>
          </p:nvPr>
        </p:nvSpPr>
        <p:spPr>
          <a:xfrm>
            <a:off x="0" y="2660904"/>
            <a:ext cx="12192000" cy="4370832"/>
          </a:xfrm>
        </p:spPr>
        <p:txBody>
          <a:bodyPr>
            <a:normAutofit/>
          </a:bodyPr>
          <a:lstStyle/>
          <a:p>
            <a:endParaRPr lang="en-US" b="0" i="0" dirty="0">
              <a:solidFill>
                <a:schemeClr val="accent4">
                  <a:lumMod val="40000"/>
                  <a:lumOff val="60000"/>
                </a:schemeClr>
              </a:solidFill>
              <a:effectLst/>
              <a:latin typeface="Montserrat" panose="00000500000000000000" pitchFamily="2" charset="0"/>
            </a:endParaRPr>
          </a:p>
          <a:p>
            <a:r>
              <a:rPr lang="en-US" b="0" i="0" dirty="0">
                <a:solidFill>
                  <a:schemeClr val="accent4">
                    <a:lumMod val="40000"/>
                    <a:lumOff val="60000"/>
                  </a:schemeClr>
                </a:solidFill>
                <a:effectLst/>
                <a:latin typeface="Montserrat" panose="00000500000000000000" pitchFamily="2" charset="0"/>
              </a:rPr>
              <a:t>Tata Motors said that its total sales in the domestic and international market for July 2022 stood at 81,790 vehicles, compared to 54,119 units during July last year.</a:t>
            </a:r>
            <a:br>
              <a:rPr lang="en-US" dirty="0">
                <a:solidFill>
                  <a:schemeClr val="accent4">
                    <a:lumMod val="40000"/>
                    <a:lumOff val="60000"/>
                  </a:schemeClr>
                </a:solidFill>
              </a:rPr>
            </a:br>
            <a:br>
              <a:rPr lang="en-US" dirty="0">
                <a:solidFill>
                  <a:schemeClr val="accent4">
                    <a:lumMod val="40000"/>
                    <a:lumOff val="60000"/>
                  </a:schemeClr>
                </a:solidFill>
              </a:rPr>
            </a:br>
            <a:r>
              <a:rPr lang="en-US" b="0" i="0" dirty="0">
                <a:solidFill>
                  <a:schemeClr val="accent4">
                    <a:lumMod val="40000"/>
                    <a:lumOff val="60000"/>
                  </a:schemeClr>
                </a:solidFill>
                <a:effectLst/>
                <a:latin typeface="Montserrat" panose="00000500000000000000" pitchFamily="2" charset="0"/>
              </a:rPr>
              <a:t>The company's domestic passenger vehicle sales in July stood at 47,505 units, a YoY growth of 57 per cent. In the commercial vehicle segment, the sales were at 34,154 units, recording YoY growth of 43 per cent.</a:t>
            </a:r>
            <a:br>
              <a:rPr lang="en-US" dirty="0">
                <a:solidFill>
                  <a:schemeClr val="accent4">
                    <a:lumMod val="40000"/>
                    <a:lumOff val="60000"/>
                  </a:schemeClr>
                </a:solidFill>
              </a:rPr>
            </a:br>
            <a:br>
              <a:rPr lang="en-US" dirty="0">
                <a:solidFill>
                  <a:schemeClr val="accent4">
                    <a:lumMod val="40000"/>
                    <a:lumOff val="60000"/>
                  </a:schemeClr>
                </a:solidFill>
              </a:rPr>
            </a:br>
            <a:r>
              <a:rPr lang="en-US" b="0" i="0" dirty="0">
                <a:solidFill>
                  <a:schemeClr val="accent4">
                    <a:lumMod val="40000"/>
                    <a:lumOff val="60000"/>
                  </a:schemeClr>
                </a:solidFill>
                <a:effectLst/>
                <a:latin typeface="Montserrat" panose="00000500000000000000" pitchFamily="2" charset="0"/>
              </a:rPr>
              <a:t>"Domestic sale of MH&amp;ICV in July 2022, including trucks and buses, stood at 12,012 units, compared..</a:t>
            </a:r>
            <a:br>
              <a:rPr lang="en-US" dirty="0">
                <a:solidFill>
                  <a:schemeClr val="accent4">
                    <a:lumMod val="40000"/>
                    <a:lumOff val="60000"/>
                  </a:schemeClr>
                </a:solidFill>
              </a:rPr>
            </a:br>
            <a:br>
              <a:rPr lang="en-US" dirty="0">
                <a:solidFill>
                  <a:schemeClr val="accent4">
                    <a:lumMod val="40000"/>
                    <a:lumOff val="60000"/>
                  </a:schemeClr>
                </a:solidFill>
              </a:rPr>
            </a:br>
            <a:endParaRPr lang="en-IN" dirty="0">
              <a:solidFill>
                <a:schemeClr val="accent4">
                  <a:lumMod val="40000"/>
                  <a:lumOff val="60000"/>
                </a:schemeClr>
              </a:solidFill>
            </a:endParaRPr>
          </a:p>
        </p:txBody>
      </p:sp>
    </p:spTree>
    <p:extLst>
      <p:ext uri="{BB962C8B-B14F-4D97-AF65-F5344CB8AC3E}">
        <p14:creationId xmlns:p14="http://schemas.microsoft.com/office/powerpoint/2010/main" val="1778842940"/>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F495-BB8B-1FFB-0CD4-B0F561219B53}"/>
              </a:ext>
            </a:extLst>
          </p:cNvPr>
          <p:cNvSpPr>
            <a:spLocks noGrp="1"/>
          </p:cNvSpPr>
          <p:nvPr>
            <p:ph type="title"/>
          </p:nvPr>
        </p:nvSpPr>
        <p:spPr>
          <a:xfrm>
            <a:off x="635951" y="452718"/>
            <a:ext cx="9404723" cy="1400530"/>
          </a:xfrm>
        </p:spPr>
        <p:txBody>
          <a:bodyPr/>
          <a:lstStyle/>
          <a:p>
            <a:r>
              <a:rPr lang="en-US" dirty="0"/>
              <a:t>                  Year Wise Data</a:t>
            </a:r>
            <a:endParaRPr lang="en-IN" dirty="0"/>
          </a:p>
        </p:txBody>
      </p:sp>
      <p:graphicFrame>
        <p:nvGraphicFramePr>
          <p:cNvPr id="6" name="Content Placeholder 5">
            <a:extLst>
              <a:ext uri="{FF2B5EF4-FFF2-40B4-BE49-F238E27FC236}">
                <a16:creationId xmlns:a16="http://schemas.microsoft.com/office/drawing/2014/main" id="{B46459DA-7438-8B93-82CF-CEDD3F40A26C}"/>
              </a:ext>
            </a:extLst>
          </p:cNvPr>
          <p:cNvGraphicFramePr>
            <a:graphicFrameLocks noGrp="1"/>
          </p:cNvGraphicFramePr>
          <p:nvPr>
            <p:ph idx="1"/>
            <p:extLst>
              <p:ext uri="{D42A27DB-BD31-4B8C-83A1-F6EECF244321}">
                <p14:modId xmlns:p14="http://schemas.microsoft.com/office/powerpoint/2010/main" val="2606851442"/>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373783"/>
      </p:ext>
    </p:extLst>
  </p:cSld>
  <p:clrMapOvr>
    <a:masterClrMapping/>
  </p:clrMapOvr>
  <mc:AlternateContent xmlns:mc="http://schemas.openxmlformats.org/markup-compatibility/2006">
    <mc:Choice xmlns:p14="http://schemas.microsoft.com/office/powerpoint/2010/main" Requires="p14">
      <p:transition p14:dur="10" advClick="0" advTm="20"/>
    </mc:Choice>
    <mc:Fallback>
      <p:transition advClick="0" advTm="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additive="base">
                                        <p:cTn id="7" dur="500" fill="hold"/>
                                        <p:tgtEl>
                                          <p:spTgt spid="6">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additive="base">
                                        <p:cTn id="13" dur="500" fill="hold"/>
                                        <p:tgtEl>
                                          <p:spTgt spid="6">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additive="base">
                                        <p:cTn id="19" dur="500" fill="hold"/>
                                        <p:tgtEl>
                                          <p:spTgt spid="6">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additive="base">
                                        <p:cTn id="25" dur="500" fill="hold"/>
                                        <p:tgtEl>
                                          <p:spTgt spid="6">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design</Template>
  <TotalTime>1501</TotalTime>
  <Words>482</Words>
  <Application>Microsoft Office PowerPoint</Application>
  <PresentationFormat>Widescreen</PresentationFormat>
  <Paragraphs>71</Paragraphs>
  <Slides>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vt:lpstr>
      <vt:lpstr>Barlow Condensed</vt:lpstr>
      <vt:lpstr>Calibri</vt:lpstr>
      <vt:lpstr>Century Gothic</vt:lpstr>
      <vt:lpstr>Lato</vt:lpstr>
      <vt:lpstr>Montserrat</vt:lpstr>
      <vt:lpstr>Open Sans</vt:lpstr>
      <vt:lpstr>Poppins</vt:lpstr>
      <vt:lpstr>Wingdings 3</vt:lpstr>
      <vt:lpstr>Ion</vt:lpstr>
      <vt:lpstr>TATA MOTORS</vt:lpstr>
      <vt:lpstr>         Chart Of The Day: How far is Tata Motors DVR away from the stock? </vt:lpstr>
      <vt:lpstr>Tata Motors DVR Dividends: The DVR Holders receive a higher dividend on Face Value making the Dividend yield higher for DVR Holders. </vt:lpstr>
      <vt:lpstr>Digital Marketing Metrics Pyramid </vt:lpstr>
      <vt:lpstr>Delivery percentage and Volume Analysis for Tata Motors Ltd.</vt:lpstr>
      <vt:lpstr>Synopsis ​Tata Motors said that its total sales in the domestic and international market for July 2022 stood at 81,790 vehicles, compared to 54,119 units during July last year . The company's domestic passenger vehicle sales in July stood at 47,505 units, a YoY growth of 57 per cent. In the commercial vehicle segment, the sales were at 34,154 units, recording YoY growth of 43 per cent.    </vt:lpstr>
      <vt:lpstr>                  Year Wise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MOTORS</dc:title>
  <dc:creator>avni vaidya</dc:creator>
  <cp:lastModifiedBy>avni vaidya</cp:lastModifiedBy>
  <cp:revision>11</cp:revision>
  <dcterms:created xsi:type="dcterms:W3CDTF">2022-08-27T08:34:35Z</dcterms:created>
  <dcterms:modified xsi:type="dcterms:W3CDTF">2022-08-28T18:46:29Z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