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8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6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984D7C-9FD9-422C-B08B-A0EE1D80E032}" type="datetimeFigureOut">
              <a:rPr lang="en-US" smtClean="0"/>
              <a:t>27-Oct-18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E42B1C-7606-440A-8D7F-E8290AAD2D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9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2638697"/>
            <a:ext cx="10659291" cy="3466011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cap="none" spc="0" dirty="0" smtClean="0">
                <a:solidFill>
                  <a:schemeClr val="tx1"/>
                </a:solidFill>
              </a:rPr>
              <a:t>ABOUT THE PROBLEM</a:t>
            </a:r>
          </a:p>
          <a:p>
            <a:pPr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cap="none" spc="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cap="none" spc="0" dirty="0" smtClean="0">
                <a:solidFill>
                  <a:schemeClr val="tx1"/>
                </a:solidFill>
              </a:rPr>
              <a:t>To put some limelight on socializing robots with human, understanding the facial gestures and visual cues of an individual is a need. It allows a robot to understand the expressions of humans enhancing its effectiveness in performing various tasks.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cap="none" spc="0" dirty="0" smtClean="0">
                <a:solidFill>
                  <a:schemeClr val="tx1"/>
                </a:solidFill>
              </a:rPr>
              <a:t>It serves as a measurement systems for </a:t>
            </a:r>
            <a:r>
              <a:rPr lang="en-US" sz="1600" b="1" cap="none" spc="0" dirty="0" err="1" smtClean="0">
                <a:solidFill>
                  <a:schemeClr val="tx1"/>
                </a:solidFill>
              </a:rPr>
              <a:t>behavioural</a:t>
            </a:r>
            <a:r>
              <a:rPr lang="en-US" sz="1600" b="1" cap="none" spc="0" dirty="0" smtClean="0">
                <a:solidFill>
                  <a:schemeClr val="tx1"/>
                </a:solidFill>
              </a:rPr>
              <a:t> science.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cap="none" spc="0" dirty="0" smtClean="0">
                <a:solidFill>
                  <a:schemeClr val="tx1"/>
                </a:solidFill>
              </a:rPr>
              <a:t>Socially intelligent software tools can be accomplished which are economically viable and can boost profit marketing.</a:t>
            </a:r>
          </a:p>
          <a:p>
            <a:pPr algn="just"/>
            <a:endParaRPr lang="en-US" sz="300" b="1" cap="none" spc="0" dirty="0" smtClean="0">
              <a:solidFill>
                <a:schemeClr val="tx1"/>
              </a:solidFill>
            </a:endParaRPr>
          </a:p>
          <a:p>
            <a:pPr algn="just"/>
            <a:endParaRPr lang="en-US" sz="300" b="1" cap="none" spc="0" dirty="0">
              <a:solidFill>
                <a:schemeClr val="tx1"/>
              </a:solidFill>
            </a:endParaRPr>
          </a:p>
          <a:p>
            <a:pPr algn="just"/>
            <a:r>
              <a:rPr lang="en-US" sz="1800" b="1" cap="none" spc="0" dirty="0" smtClean="0">
                <a:solidFill>
                  <a:schemeClr val="tx1"/>
                </a:solidFill>
              </a:rPr>
              <a:t>OBJECTIVE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cap="none" spc="0" dirty="0" smtClean="0">
                <a:solidFill>
                  <a:schemeClr val="tx1"/>
                </a:solidFill>
              </a:rPr>
              <a:t>To develop a prototype to determine facial expressions corresponding to the basic emotions. 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cap="none" spc="0" dirty="0">
                <a:solidFill>
                  <a:schemeClr val="tx1"/>
                </a:solidFill>
              </a:rPr>
              <a:t>T</a:t>
            </a:r>
            <a:r>
              <a:rPr lang="en-US" sz="1800" b="1" cap="none" spc="0" dirty="0" smtClean="0">
                <a:solidFill>
                  <a:schemeClr val="tx1"/>
                </a:solidFill>
              </a:rPr>
              <a:t>o identify the suitable image processing techniques for facial expression recognition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b="1" cap="none" spc="0" dirty="0" smtClean="0">
              <a:solidFill>
                <a:schemeClr val="tx1"/>
              </a:solidFill>
            </a:endParaRPr>
          </a:p>
          <a:p>
            <a:endParaRPr lang="en-US" sz="1200" cap="none" spc="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6502" y="290349"/>
            <a:ext cx="5516674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FACIAL EXPRESSION 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RECOGNITION SYSTEM</a:t>
            </a:r>
          </a:p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Recognising</a:t>
            </a:r>
            <a:r>
              <a:rPr lang="en-US" b="1" dirty="0" smtClean="0">
                <a:solidFill>
                  <a:srgbClr val="FF0000"/>
                </a:solidFill>
              </a:rPr>
              <a:t> emotions from ensemble of features</a:t>
            </a:r>
            <a:endParaRPr lang="en-US" sz="4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605" y="2041035"/>
            <a:ext cx="1060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INPUT DATA STAGE        PRE-PROCESSING         FEATURE EXTRACTION        FEATURE CLASSIFICATION          EMOTION DETECTED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538548" y="2169458"/>
            <a:ext cx="243840" cy="9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50079" y="2169458"/>
            <a:ext cx="226423" cy="9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237380" y="2176501"/>
            <a:ext cx="252548" cy="9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730517" y="2176501"/>
            <a:ext cx="226423" cy="9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motion recognition system 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t="29977" r="12824" b="13927"/>
          <a:stretch/>
        </p:blipFill>
        <p:spPr bwMode="auto">
          <a:xfrm>
            <a:off x="666462" y="140102"/>
            <a:ext cx="3600738" cy="190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94" cy="63485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43228" y="644433"/>
            <a:ext cx="81947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Fisher Face Recognizer Algorithm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11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248" y="499723"/>
            <a:ext cx="82191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PROGRAMMING ENVIRONMENT 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393" y="1269164"/>
            <a:ext cx="120962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Anaconda 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Spyder</a:t>
            </a:r>
            <a:endParaRPr lang="en-US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913" y="1946272"/>
            <a:ext cx="3348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TECH STACK</a:t>
            </a:r>
          </a:p>
        </p:txBody>
      </p:sp>
      <p:sp>
        <p:nvSpPr>
          <p:cNvPr id="5" name="Rectangle 4"/>
          <p:cNvSpPr/>
          <p:nvPr/>
        </p:nvSpPr>
        <p:spPr>
          <a:xfrm>
            <a:off x="656489" y="2576113"/>
            <a:ext cx="10891077" cy="26161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OpenCV</a:t>
            </a:r>
          </a:p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Learning (PYTHON)</a:t>
            </a:r>
          </a:p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Fisher Face Recognizer 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Classifier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Haar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Cascade Classifier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5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5590" y="372180"/>
            <a:ext cx="536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DEMONSTRATION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r="1"/>
          <a:stretch/>
        </p:blipFill>
        <p:spPr>
          <a:xfrm>
            <a:off x="1280160" y="351110"/>
            <a:ext cx="1740195" cy="5830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52" y="351110"/>
            <a:ext cx="1687937" cy="6005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84" y="2142148"/>
            <a:ext cx="1999431" cy="24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0135" y="328638"/>
            <a:ext cx="65130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BUSINESS RELIABILITY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189" y="1454332"/>
            <a:ext cx="108770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</a:rPr>
              <a:t>FaceReader</a:t>
            </a:r>
            <a:r>
              <a:rPr lang="en-US" sz="2800" dirty="0">
                <a:latin typeface="Arial" panose="020B0604020202020204" pitchFamily="34" charset="0"/>
              </a:rPr>
              <a:t> could be an effective tool to evaluate consumer emotion in the field of design research. </a:t>
            </a:r>
            <a:endParaRPr lang="en-US" sz="2800" dirty="0" smtClean="0">
              <a:latin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</a:rPr>
              <a:t>he </a:t>
            </a:r>
            <a:r>
              <a:rPr lang="en-US" sz="2800" dirty="0">
                <a:latin typeface="Arial" panose="020B0604020202020204" pitchFamily="34" charset="0"/>
              </a:rPr>
              <a:t>importance and practicality of using R</a:t>
            </a:r>
            <a:r>
              <a:rPr lang="en-US" sz="2800" dirty="0" smtClean="0">
                <a:latin typeface="Arial" panose="020B0604020202020204" pitchFamily="34" charset="0"/>
              </a:rPr>
              <a:t>eal-time facial </a:t>
            </a:r>
            <a:r>
              <a:rPr lang="en-US" sz="2800" dirty="0">
                <a:latin typeface="Arial" panose="020B0604020202020204" pitchFamily="34" charset="0"/>
              </a:rPr>
              <a:t>expression recognition to evaluate participants’ emotions in response to different </a:t>
            </a:r>
            <a:r>
              <a:rPr lang="en-US" sz="2800" dirty="0" smtClean="0">
                <a:latin typeface="Arial" panose="020B0604020202020204" pitchFamily="34" charset="0"/>
              </a:rPr>
              <a:t>pop-up advertisements is emphasized.</a:t>
            </a:r>
          </a:p>
          <a:p>
            <a:endParaRPr lang="en-US" sz="2800" dirty="0" smtClean="0"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</a:rPr>
              <a:t>This </a:t>
            </a:r>
            <a:r>
              <a:rPr lang="en-US" sz="2800" dirty="0">
                <a:latin typeface="Arial" panose="020B0604020202020204" pitchFamily="34" charset="0"/>
              </a:rPr>
              <a:t>approach provides a preferable basis in relevant fields of </a:t>
            </a:r>
            <a:r>
              <a:rPr lang="en-US" sz="2800" dirty="0" smtClean="0">
                <a:latin typeface="Arial" panose="020B0604020202020204" pitchFamily="34" charset="0"/>
              </a:rPr>
              <a:t>ad design </a:t>
            </a:r>
            <a:r>
              <a:rPr lang="en-US" sz="2800" dirty="0">
                <a:latin typeface="Arial" panose="020B0604020202020204" pitchFamily="34" charset="0"/>
              </a:rPr>
              <a:t>practice and </a:t>
            </a:r>
            <a:r>
              <a:rPr lang="en-US" sz="2800" dirty="0" smtClean="0">
                <a:latin typeface="Arial" panose="020B0604020202020204" pitchFamily="34" charset="0"/>
              </a:rPr>
              <a:t>product marketing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3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0831" y="372180"/>
            <a:ext cx="4498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SCOPE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137" y="1484034"/>
            <a:ext cx="115649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range of age of the samples is 18-26 years </a:t>
            </a:r>
            <a:r>
              <a:rPr lang="en-US" sz="2800" dirty="0" smtClean="0"/>
              <a:t>old based </a:t>
            </a:r>
            <a:r>
              <a:rPr lang="en-US" sz="2800" dirty="0"/>
              <a:t>on physical expression </a:t>
            </a:r>
            <a:r>
              <a:rPr lang="en-US" sz="2800" dirty="0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lighting condition is always consistent with 220-240V 50Hz fluorescent lamp.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Images </a:t>
            </a:r>
            <a:r>
              <a:rPr lang="en-US" sz="2800" dirty="0"/>
              <a:t>taken had length range from </a:t>
            </a:r>
            <a:r>
              <a:rPr lang="en-US" sz="2800" dirty="0" smtClean="0"/>
              <a:t>350*350 </a:t>
            </a:r>
            <a:r>
              <a:rPr lang="en-US" sz="2800" dirty="0" err="1" smtClean="0"/>
              <a:t>px</a:t>
            </a:r>
            <a:r>
              <a:rPr lang="en-US" sz="2800" dirty="0" smtClean="0"/>
              <a:t> between </a:t>
            </a:r>
            <a:r>
              <a:rPr lang="en-US" sz="2800" dirty="0"/>
              <a:t>the camera and the samples.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Only </a:t>
            </a:r>
            <a:r>
              <a:rPr lang="en-US" sz="2800" dirty="0"/>
              <a:t>one sample is being captured during image acquisition phase for each testing conducted. 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This </a:t>
            </a:r>
            <a:r>
              <a:rPr lang="en-US" sz="2800" dirty="0"/>
              <a:t>system is not a fully automated system. </a:t>
            </a:r>
          </a:p>
        </p:txBody>
      </p:sp>
    </p:spTree>
    <p:extLst>
      <p:ext uri="{BB962C8B-B14F-4D97-AF65-F5344CB8AC3E}">
        <p14:creationId xmlns:p14="http://schemas.microsoft.com/office/powerpoint/2010/main" val="36340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5394" y="547985"/>
            <a:ext cx="93339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MEMBERS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451" y="1852315"/>
            <a:ext cx="4723715" cy="33855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Pratyush Sharma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Rahul Singh </a:t>
            </a: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Rawat</a:t>
            </a:r>
            <a:endParaRPr lang="en-US" sz="4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Mohit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Gupta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Disha</a:t>
            </a:r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Varshney</a:t>
            </a:r>
            <a:endParaRPr lang="en-US" sz="4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7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282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2018-10-27T01:25:18Z</dcterms:created>
  <dcterms:modified xsi:type="dcterms:W3CDTF">2018-10-27T05:44:05Z</dcterms:modified>
</cp:coreProperties>
</file>