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64" r:id="rId5"/>
    <p:sldId id="282" r:id="rId6"/>
    <p:sldId id="283" r:id="rId7"/>
    <p:sldId id="284" r:id="rId8"/>
    <p:sldId id="311" r:id="rId9"/>
    <p:sldId id="307" r:id="rId10"/>
    <p:sldId id="308" r:id="rId11"/>
    <p:sldId id="309" r:id="rId12"/>
    <p:sldId id="312" r:id="rId13"/>
    <p:sldId id="266"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howGuides="1">
      <p:cViewPr varScale="1">
        <p:scale>
          <a:sx n="70" d="100"/>
          <a:sy n="70" d="100"/>
        </p:scale>
        <p:origin x="-120" y="-168"/>
      </p:cViewPr>
      <p:guideLst>
        <p:guide orient="horz" pos="2160"/>
        <p:guide pos="3839"/>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pPr/>
              <a:t>16-Oct-18</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pPr/>
              <a:t>‹#›</a:t>
            </a:fld>
            <a:endParaRPr>
              <a:solidFill>
                <a:schemeClr val="tx2"/>
              </a:solidFill>
            </a:endParaRPr>
          </a:p>
        </p:txBody>
      </p:sp>
    </p:spTree>
    <p:extLst>
      <p:ext uri="{BB962C8B-B14F-4D97-AF65-F5344CB8AC3E}">
        <p14:creationId xmlns:p14="http://schemas.microsoft.com/office/powerpoint/2010/main" xmlns=""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16-Oct-18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xmlns=""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10</a:t>
            </a:fld>
            <a:endParaRPr lang="en-US"/>
          </a:p>
        </p:txBody>
      </p:sp>
    </p:spTree>
    <p:extLst>
      <p:ext uri="{BB962C8B-B14F-4D97-AF65-F5344CB8AC3E}">
        <p14:creationId xmlns:p14="http://schemas.microsoft.com/office/powerpoint/2010/main" xmlns="" val="2646662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smtClean="0"/>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xmlns=""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pPr/>
              <a:t>16-Oct-18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pPr/>
              <a:t>‹#›</a:t>
            </a:fld>
            <a:endParaRPr/>
          </a:p>
        </p:txBody>
      </p:sp>
    </p:spTree>
    <p:extLst>
      <p:ext uri="{BB962C8B-B14F-4D97-AF65-F5344CB8AC3E}">
        <p14:creationId xmlns:p14="http://schemas.microsoft.com/office/powerpoint/2010/main" xmlns="" val="10104347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pPr/>
              <a:t>16-Oct-18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pPr/>
              <a:t>‹#›</a:t>
            </a:fld>
            <a:endParaRPr/>
          </a:p>
        </p:txBody>
      </p:sp>
    </p:spTree>
    <p:extLst>
      <p:ext uri="{BB962C8B-B14F-4D97-AF65-F5344CB8AC3E}">
        <p14:creationId xmlns:p14="http://schemas.microsoft.com/office/powerpoint/2010/main" xmlns="" val="36507153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pPr/>
              <a:t>16-Oct-18</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pPr/>
              <a:t>‹#›</a:t>
            </a:fld>
            <a:endParaRPr/>
          </a:p>
        </p:txBody>
      </p:sp>
    </p:spTree>
    <p:extLst>
      <p:ext uri="{BB962C8B-B14F-4D97-AF65-F5344CB8AC3E}">
        <p14:creationId xmlns:p14="http://schemas.microsoft.com/office/powerpoint/2010/main" xmlns="" val="15635241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xmlns=""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pPr/>
              <a:t>16-Oct-18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pPr/>
              <a:t>‹#›</a:t>
            </a:fld>
            <a:endParaRPr/>
          </a:p>
        </p:txBody>
      </p:sp>
    </p:spTree>
    <p:extLst>
      <p:ext uri="{BB962C8B-B14F-4D97-AF65-F5344CB8AC3E}">
        <p14:creationId xmlns:p14="http://schemas.microsoft.com/office/powerpoint/2010/main" xmlns="" val="34893391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pPr/>
              <a:t>16-Oct-18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pPr/>
              <a:t>‹#›</a:t>
            </a:fld>
            <a:endParaRPr/>
          </a:p>
        </p:txBody>
      </p:sp>
    </p:spTree>
    <p:extLst>
      <p:ext uri="{BB962C8B-B14F-4D97-AF65-F5344CB8AC3E}">
        <p14:creationId xmlns:p14="http://schemas.microsoft.com/office/powerpoint/2010/main" xmlns="" val="3552830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pPr/>
              <a:t>16-Oct-18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pPr/>
              <a:t>‹#›</a:t>
            </a:fld>
            <a:endParaRPr/>
          </a:p>
        </p:txBody>
      </p:sp>
    </p:spTree>
    <p:extLst>
      <p:ext uri="{BB962C8B-B14F-4D97-AF65-F5344CB8AC3E}">
        <p14:creationId xmlns:p14="http://schemas.microsoft.com/office/powerpoint/2010/main" xmlns="" val="35167638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pPr/>
              <a:t>16-Oct-18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pPr/>
              <a:t>‹#›</a:t>
            </a:fld>
            <a:endParaRPr/>
          </a:p>
        </p:txBody>
      </p:sp>
    </p:spTree>
    <p:extLst>
      <p:ext uri="{BB962C8B-B14F-4D97-AF65-F5344CB8AC3E}">
        <p14:creationId xmlns:p14="http://schemas.microsoft.com/office/powerpoint/2010/main" xmlns="" val="20687318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smtClean="0"/>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pPr/>
              <a:t>16-Oct-18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pPr/>
              <a:t>‹#›</a:t>
            </a:fld>
            <a:endParaRPr/>
          </a:p>
        </p:txBody>
      </p:sp>
    </p:spTree>
    <p:extLst>
      <p:ext uri="{BB962C8B-B14F-4D97-AF65-F5344CB8AC3E}">
        <p14:creationId xmlns:p14="http://schemas.microsoft.com/office/powerpoint/2010/main" xmlns="" val="19680720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pPr/>
              <a:t>16-Oct-18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pPr/>
              <a:t>‹#›</a:t>
            </a:fld>
            <a:endParaRPr/>
          </a:p>
        </p:txBody>
      </p:sp>
    </p:spTree>
    <p:extLst>
      <p:ext uri="{BB962C8B-B14F-4D97-AF65-F5344CB8AC3E}">
        <p14:creationId xmlns:p14="http://schemas.microsoft.com/office/powerpoint/2010/main" xmlns="" val="12213374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16-Oct-18</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xmlns=""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6140" y="1844824"/>
            <a:ext cx="7272808" cy="936104"/>
          </a:xfrm>
        </p:spPr>
        <p:txBody>
          <a:bodyPr>
            <a:normAutofit fontScale="90000"/>
          </a:bodyPr>
          <a:lstStyle/>
          <a:p>
            <a:r>
              <a:rPr lang="en-US" sz="6000" dirty="0" err="1" smtClean="0">
                <a:solidFill>
                  <a:srgbClr val="CC0000"/>
                </a:solidFill>
                <a:latin typeface="Gabriola" panose="04040605051002020D02" pitchFamily="82" charset="0"/>
              </a:rPr>
              <a:t>Sushen</a:t>
            </a:r>
            <a:r>
              <a:rPr lang="en-US" sz="6000" dirty="0" smtClean="0">
                <a:solidFill>
                  <a:srgbClr val="CC0000"/>
                </a:solidFill>
                <a:latin typeface="Gabriola" panose="04040605051002020D02" pitchFamily="82" charset="0"/>
              </a:rPr>
              <a:t>-your medical assistant</a:t>
            </a:r>
            <a:endParaRPr lang="en-US" sz="6000" dirty="0">
              <a:solidFill>
                <a:srgbClr val="CC0000"/>
              </a:solidFill>
              <a:latin typeface="Gabriola" panose="04040605051002020D02" pitchFamily="82" charset="0"/>
            </a:endParaRPr>
          </a:p>
        </p:txBody>
      </p:sp>
      <p:sp>
        <p:nvSpPr>
          <p:cNvPr id="4" name="TextBox 3"/>
          <p:cNvSpPr txBox="1"/>
          <p:nvPr/>
        </p:nvSpPr>
        <p:spPr>
          <a:xfrm>
            <a:off x="8712296" y="3571876"/>
            <a:ext cx="3476529" cy="1569660"/>
          </a:xfrm>
          <a:prstGeom prst="rect">
            <a:avLst/>
          </a:prstGeom>
          <a:noFill/>
        </p:spPr>
        <p:txBody>
          <a:bodyPr wrap="none" rtlCol="0">
            <a:spAutoFit/>
          </a:bodyPr>
          <a:lstStyle/>
          <a:p>
            <a:pPr algn="r"/>
            <a:r>
              <a:rPr lang="en-IN" dirty="0" smtClean="0">
                <a:solidFill>
                  <a:srgbClr val="CC0000"/>
                </a:solidFill>
                <a:latin typeface="Adobe Garamond Pro" panose="02020502060506020403" pitchFamily="18" charset="0"/>
              </a:rPr>
              <a:t>Presented by :</a:t>
            </a:r>
            <a:endParaRPr lang="en-IN" dirty="0" smtClean="0">
              <a:latin typeface="Adobe Caslon Pro" panose="0205050205050A020403" pitchFamily="18" charset="0"/>
            </a:endParaRPr>
          </a:p>
          <a:p>
            <a:pPr algn="r"/>
            <a:r>
              <a:rPr lang="en-IN" dirty="0" err="1" smtClean="0">
                <a:latin typeface="Adobe Caslon Pro" panose="0205050205050A020403" pitchFamily="18" charset="0"/>
              </a:rPr>
              <a:t>Pratyut</a:t>
            </a:r>
            <a:r>
              <a:rPr lang="en-IN" dirty="0" smtClean="0">
                <a:latin typeface="Adobe Caslon Pro" panose="0205050205050A020403" pitchFamily="18" charset="0"/>
              </a:rPr>
              <a:t> Sharma(15CS49)</a:t>
            </a:r>
          </a:p>
          <a:p>
            <a:pPr algn="r"/>
            <a:r>
              <a:rPr lang="en-IN" dirty="0" err="1" smtClean="0">
                <a:latin typeface="Adobe Caslon Pro" panose="0205050205050A020403" pitchFamily="18" charset="0"/>
              </a:rPr>
              <a:t>Shivam</a:t>
            </a:r>
            <a:r>
              <a:rPr lang="en-IN" dirty="0" smtClean="0">
                <a:latin typeface="Adobe Caslon Pro" panose="0205050205050A020403" pitchFamily="18" charset="0"/>
              </a:rPr>
              <a:t> </a:t>
            </a:r>
            <a:r>
              <a:rPr lang="en-IN" dirty="0" err="1" smtClean="0">
                <a:latin typeface="Adobe Caslon Pro" panose="0205050205050A020403" pitchFamily="18" charset="0"/>
              </a:rPr>
              <a:t>Kasat</a:t>
            </a:r>
            <a:r>
              <a:rPr lang="en-IN" dirty="0" smtClean="0">
                <a:latin typeface="Adobe Caslon Pro" panose="0205050205050A020403" pitchFamily="18" charset="0"/>
              </a:rPr>
              <a:t>(15CS71)</a:t>
            </a:r>
          </a:p>
          <a:p>
            <a:pPr algn="r"/>
            <a:r>
              <a:rPr lang="en-US" dirty="0" err="1" smtClean="0">
                <a:latin typeface="Adobe Garamond Pro" panose="02020502060506020403" pitchFamily="18" charset="0"/>
              </a:rPr>
              <a:t>Amit</a:t>
            </a:r>
            <a:r>
              <a:rPr lang="en-US" dirty="0" smtClean="0">
                <a:latin typeface="Adobe Garamond Pro" panose="02020502060506020403" pitchFamily="18" charset="0"/>
              </a:rPr>
              <a:t> </a:t>
            </a:r>
            <a:r>
              <a:rPr lang="en-US" dirty="0" err="1" smtClean="0">
                <a:latin typeface="Adobe Garamond Pro" panose="02020502060506020403" pitchFamily="18" charset="0"/>
              </a:rPr>
              <a:t>Shukla</a:t>
            </a:r>
            <a:r>
              <a:rPr lang="en-US" dirty="0" smtClean="0">
                <a:latin typeface="Adobe Garamond Pro" panose="02020502060506020403" pitchFamily="18" charset="0"/>
              </a:rPr>
              <a:t>(16CS102D)</a:t>
            </a:r>
            <a:endParaRPr lang="en-US" dirty="0">
              <a:latin typeface="Adobe Garamond Pro" panose="02020502060506020403" pitchFamily="18" charset="0"/>
            </a:endParaRPr>
          </a:p>
        </p:txBody>
      </p:sp>
      <p:sp>
        <p:nvSpPr>
          <p:cNvPr id="6" name="TextBox 5"/>
          <p:cNvSpPr txBox="1"/>
          <p:nvPr/>
        </p:nvSpPr>
        <p:spPr>
          <a:xfrm>
            <a:off x="3665520" y="2786058"/>
            <a:ext cx="7088800" cy="830997"/>
          </a:xfrm>
          <a:prstGeom prst="rect">
            <a:avLst/>
          </a:prstGeom>
          <a:noFill/>
        </p:spPr>
        <p:txBody>
          <a:bodyPr wrap="none" rtlCol="0">
            <a:spAutoFit/>
          </a:bodyPr>
          <a:lstStyle/>
          <a:p>
            <a:r>
              <a:rPr lang="en-IN" dirty="0">
                <a:solidFill>
                  <a:srgbClr val="CC0000"/>
                </a:solidFill>
              </a:rPr>
              <a:t>An Android application </a:t>
            </a:r>
            <a:r>
              <a:rPr lang="en-IN" dirty="0" smtClean="0">
                <a:solidFill>
                  <a:srgbClr val="CC0000"/>
                </a:solidFill>
              </a:rPr>
              <a:t>for medical assistance</a:t>
            </a:r>
            <a:endParaRPr lang="en-US" dirty="0">
              <a:solidFill>
                <a:srgbClr val="CC0000"/>
              </a:solidFill>
            </a:endParaRPr>
          </a:p>
          <a:p>
            <a:endParaRPr lang="en-US" dirty="0">
              <a:solidFill>
                <a:srgbClr val="CC0000"/>
              </a:solidFill>
            </a:endParaRPr>
          </a:p>
        </p:txBody>
      </p:sp>
      <p:pic>
        <p:nvPicPr>
          <p:cNvPr id="7" name="Picture 6"/>
          <p:cNvPicPr>
            <a:picLocks noChangeAspect="1"/>
          </p:cNvPicPr>
          <p:nvPr/>
        </p:nvPicPr>
        <p:blipFill>
          <a:blip r:embed="rId2" cstate="print">
            <a:extLst>
              <a:ext uri="{BEBA8EAE-BF5A-486C-A8C5-ECC9F3942E4B}">
                <a14:imgProps xmlns:a14="http://schemas.microsoft.com/office/drawing/2010/main" xmlns="">
                  <a14:imgLayer r:embed="rId3">
                    <a14:imgEffect>
                      <a14:backgroundRemoval t="180" b="100000" l="0" r="100000"/>
                    </a14:imgEffect>
                  </a14:imgLayer>
                </a14:imgProps>
              </a:ext>
              <a:ext uri="{28A0092B-C50C-407E-A947-70E740481C1C}">
                <a14:useLocalDpi xmlns:a14="http://schemas.microsoft.com/office/drawing/2010/main" xmlns="" val="0"/>
              </a:ext>
            </a:extLst>
          </a:blip>
          <a:stretch>
            <a:fillRect/>
          </a:stretch>
        </p:blipFill>
        <p:spPr>
          <a:xfrm>
            <a:off x="9694812" y="188640"/>
            <a:ext cx="2306090" cy="2061392"/>
          </a:xfrm>
          <a:prstGeom prst="rect">
            <a:avLst/>
          </a:prstGeom>
        </p:spPr>
      </p:pic>
      <p:sp>
        <p:nvSpPr>
          <p:cNvPr id="8" name="TextBox 7"/>
          <p:cNvSpPr txBox="1"/>
          <p:nvPr/>
        </p:nvSpPr>
        <p:spPr>
          <a:xfrm>
            <a:off x="3862164" y="3645024"/>
            <a:ext cx="2626425" cy="1200329"/>
          </a:xfrm>
          <a:prstGeom prst="rect">
            <a:avLst/>
          </a:prstGeom>
          <a:noFill/>
        </p:spPr>
        <p:txBody>
          <a:bodyPr wrap="none" rtlCol="0">
            <a:spAutoFit/>
          </a:bodyPr>
          <a:lstStyle/>
          <a:p>
            <a:r>
              <a:rPr lang="en-IN" dirty="0" smtClean="0">
                <a:solidFill>
                  <a:srgbClr val="C00000"/>
                </a:solidFill>
                <a:latin typeface="Adobe Garamond Pro" panose="02020502060506020403" pitchFamily="18" charset="0"/>
              </a:rPr>
              <a:t>Submitted</a:t>
            </a:r>
            <a:r>
              <a:rPr lang="en-IN" dirty="0" smtClean="0">
                <a:solidFill>
                  <a:srgbClr val="C00000"/>
                </a:solidFill>
              </a:rPr>
              <a:t> </a:t>
            </a:r>
            <a:r>
              <a:rPr lang="en-IN" dirty="0" smtClean="0">
                <a:solidFill>
                  <a:srgbClr val="C00000"/>
                </a:solidFill>
                <a:latin typeface="Adobe Garamond Pro" panose="02020502060506020403" pitchFamily="18" charset="0"/>
              </a:rPr>
              <a:t>to :</a:t>
            </a:r>
          </a:p>
          <a:p>
            <a:r>
              <a:rPr lang="en-IN" dirty="0" smtClean="0">
                <a:latin typeface="Adobe Caslon Pro" panose="0205050205050A020403" pitchFamily="18" charset="0"/>
              </a:rPr>
              <a:t>Mr.  </a:t>
            </a:r>
            <a:r>
              <a:rPr lang="en-IN" dirty="0" err="1" smtClean="0">
                <a:latin typeface="Adobe Caslon Pro" panose="0205050205050A020403" pitchFamily="18" charset="0"/>
              </a:rPr>
              <a:t>Vinesh</a:t>
            </a:r>
            <a:r>
              <a:rPr lang="en-IN" dirty="0" smtClean="0">
                <a:latin typeface="Adobe Caslon Pro" panose="0205050205050A020403" pitchFamily="18" charset="0"/>
              </a:rPr>
              <a:t> Jain Sir</a:t>
            </a:r>
          </a:p>
          <a:p>
            <a:r>
              <a:rPr lang="en-IN" dirty="0" smtClean="0">
                <a:latin typeface="Adobe Caslon Pro" panose="0205050205050A020403" pitchFamily="18" charset="0"/>
              </a:rPr>
              <a:t>Mrs. </a:t>
            </a:r>
            <a:r>
              <a:rPr lang="en-IN" dirty="0" err="1" smtClean="0">
                <a:latin typeface="Adobe Caslon Pro" panose="0205050205050A020403" pitchFamily="18" charset="0"/>
              </a:rPr>
              <a:t>Jyoti</a:t>
            </a:r>
            <a:r>
              <a:rPr lang="en-IN" dirty="0" smtClean="0">
                <a:latin typeface="Adobe Caslon Pro" panose="0205050205050A020403" pitchFamily="18" charset="0"/>
              </a:rPr>
              <a:t> </a:t>
            </a:r>
            <a:r>
              <a:rPr lang="en-IN" dirty="0" err="1" smtClean="0">
                <a:latin typeface="Adobe Caslon Pro" panose="0205050205050A020403" pitchFamily="18" charset="0"/>
              </a:rPr>
              <a:t>Gajrani</a:t>
            </a:r>
            <a:endParaRPr lang="en-IN" dirty="0" smtClean="0">
              <a:latin typeface="Adobe Caslon Pro" panose="0205050205050A020403" pitchFamily="18" charset="0"/>
            </a:endParaRPr>
          </a:p>
        </p:txBody>
      </p:sp>
      <p:sp>
        <p:nvSpPr>
          <p:cNvPr id="9" name="TextBox 8"/>
          <p:cNvSpPr txBox="1"/>
          <p:nvPr/>
        </p:nvSpPr>
        <p:spPr>
          <a:xfrm>
            <a:off x="3879834" y="5286388"/>
            <a:ext cx="2474139" cy="830997"/>
          </a:xfrm>
          <a:prstGeom prst="rect">
            <a:avLst/>
          </a:prstGeom>
          <a:noFill/>
        </p:spPr>
        <p:txBody>
          <a:bodyPr wrap="none" rtlCol="0">
            <a:spAutoFit/>
          </a:bodyPr>
          <a:lstStyle/>
          <a:p>
            <a:r>
              <a:rPr lang="en-IN" dirty="0" smtClean="0">
                <a:solidFill>
                  <a:srgbClr val="C00000"/>
                </a:solidFill>
                <a:latin typeface="Adobe Garamond Pro" panose="02020502060506020403" pitchFamily="18" charset="0"/>
              </a:rPr>
              <a:t>Project Guide:</a:t>
            </a:r>
          </a:p>
          <a:p>
            <a:r>
              <a:rPr lang="en-IN" dirty="0" smtClean="0">
                <a:latin typeface="Adobe Caslon Pro" panose="0205050205050A020403" pitchFamily="18" charset="0"/>
              </a:rPr>
              <a:t>Dr. </a:t>
            </a:r>
            <a:r>
              <a:rPr lang="en-IN" dirty="0" err="1" smtClean="0">
                <a:latin typeface="Adobe Caslon Pro" panose="0205050205050A020403" pitchFamily="18" charset="0"/>
              </a:rPr>
              <a:t>Neetu</a:t>
            </a:r>
            <a:r>
              <a:rPr lang="en-IN" dirty="0" smtClean="0">
                <a:latin typeface="Adobe Caslon Pro" panose="0205050205050A020403" pitchFamily="18" charset="0"/>
              </a:rPr>
              <a:t> Sharma</a:t>
            </a:r>
          </a:p>
        </p:txBody>
      </p:sp>
    </p:spTree>
    <p:extLst>
      <p:ext uri="{BB962C8B-B14F-4D97-AF65-F5344CB8AC3E}">
        <p14:creationId xmlns:p14="http://schemas.microsoft.com/office/powerpoint/2010/main" xmlns="" val="36503403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C0000"/>
                </a:solidFill>
              </a:rPr>
              <a:t>Thank You …</a:t>
            </a:r>
            <a:endParaRPr lang="en-US" dirty="0">
              <a:solidFill>
                <a:srgbClr val="CC0000"/>
              </a:solidFill>
            </a:endParaRPr>
          </a:p>
        </p:txBody>
      </p:sp>
      <p:sp>
        <p:nvSpPr>
          <p:cNvPr id="3" name="Text Placeholder 2"/>
          <p:cNvSpPr>
            <a:spLocks noGrp="1"/>
          </p:cNvSpPr>
          <p:nvPr>
            <p:ph type="body" idx="1"/>
          </p:nvPr>
        </p:nvSpPr>
        <p:spPr/>
        <p:txBody>
          <a:bodyPr/>
          <a:lstStyle/>
          <a:p>
            <a:r>
              <a:rPr lang="en-IN" dirty="0" smtClean="0"/>
              <a:t>We appreciate your Patience</a:t>
            </a:r>
            <a:endParaRPr lang="en-US" dirty="0"/>
          </a:p>
        </p:txBody>
      </p:sp>
    </p:spTree>
    <p:extLst>
      <p:ext uri="{BB962C8B-B14F-4D97-AF65-F5344CB8AC3E}">
        <p14:creationId xmlns:p14="http://schemas.microsoft.com/office/powerpoint/2010/main" xmlns="" val="19976979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solidFill>
                  <a:srgbClr val="CC0000"/>
                </a:solidFill>
              </a:rPr>
              <a:t>Objectives achieved so far..</a:t>
            </a:r>
            <a:endParaRPr lang="en-US" dirty="0">
              <a:solidFill>
                <a:srgbClr val="CC0000"/>
              </a:solidFill>
            </a:endParaRPr>
          </a:p>
        </p:txBody>
      </p:sp>
      <p:sp>
        <p:nvSpPr>
          <p:cNvPr id="14" name="Content Placeholder 13"/>
          <p:cNvSpPr>
            <a:spLocks noGrp="1"/>
          </p:cNvSpPr>
          <p:nvPr>
            <p:ph idx="1"/>
          </p:nvPr>
        </p:nvSpPr>
        <p:spPr>
          <a:xfrm>
            <a:off x="1117309" y="1701800"/>
            <a:ext cx="10157354" cy="4751536"/>
          </a:xfrm>
        </p:spPr>
        <p:txBody>
          <a:bodyPr>
            <a:noAutofit/>
          </a:bodyPr>
          <a:lstStyle/>
          <a:p>
            <a:pPr marL="285750" indent="-285750">
              <a:buFont typeface="Wingdings" panose="05000000000000000000" pitchFamily="2" charset="2"/>
              <a:buChar char="Ø"/>
            </a:pPr>
            <a:r>
              <a:rPr lang="en-IN" sz="1800" dirty="0" smtClean="0"/>
              <a:t>Patient Registration: Patient will  successfully be able to register with credentials in app.</a:t>
            </a:r>
          </a:p>
          <a:p>
            <a:pPr marL="285750" indent="-285750">
              <a:buFont typeface="Wingdings" panose="05000000000000000000" pitchFamily="2" charset="2"/>
              <a:buChar char="Ø"/>
            </a:pPr>
            <a:r>
              <a:rPr lang="en-IN" sz="1800" dirty="0" smtClean="0"/>
              <a:t>Doctor Registration: Doctor of the premise will be able to register into the application and there data will be recorded into the database.</a:t>
            </a:r>
          </a:p>
          <a:p>
            <a:pPr marL="285750" indent="-285750">
              <a:buFont typeface="Wingdings" panose="05000000000000000000" pitchFamily="2" charset="2"/>
              <a:buChar char="Ø"/>
            </a:pPr>
            <a:r>
              <a:rPr lang="en-IN" sz="1800" dirty="0" smtClean="0"/>
              <a:t>Token Generation: Token will be generated for each and every patient.</a:t>
            </a:r>
          </a:p>
          <a:p>
            <a:pPr marL="285750" indent="-285750">
              <a:buFont typeface="Wingdings" panose="05000000000000000000" pitchFamily="2" charset="2"/>
              <a:buChar char="Ø"/>
            </a:pPr>
            <a:r>
              <a:rPr lang="en-IN" sz="1800" dirty="0" smtClean="0"/>
              <a:t>Personalized User Space: A simple and user-specific UX/UI is created for easy use by the patient.</a:t>
            </a:r>
            <a:endParaRPr lang="en-IN" sz="1800" dirty="0"/>
          </a:p>
        </p:txBody>
      </p:sp>
    </p:spTree>
    <p:extLst>
      <p:ext uri="{BB962C8B-B14F-4D97-AF65-F5344CB8AC3E}">
        <p14:creationId xmlns:p14="http://schemas.microsoft.com/office/powerpoint/2010/main" xmlns="" val="16051214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000" dirty="0" smtClean="0">
                <a:solidFill>
                  <a:srgbClr val="CC0000"/>
                </a:solidFill>
              </a:rPr>
              <a:t>Features and Uses..</a:t>
            </a:r>
            <a:endParaRPr lang="en-US" sz="4000" dirty="0">
              <a:solidFill>
                <a:srgbClr val="CC0000"/>
              </a:solidFill>
            </a:endParaRPr>
          </a:p>
        </p:txBody>
      </p:sp>
      <p:sp>
        <p:nvSpPr>
          <p:cNvPr id="14" name="Content Placeholder 13"/>
          <p:cNvSpPr>
            <a:spLocks noGrp="1"/>
          </p:cNvSpPr>
          <p:nvPr>
            <p:ph idx="1"/>
          </p:nvPr>
        </p:nvSpPr>
        <p:spPr>
          <a:xfrm>
            <a:off x="1117309" y="1701800"/>
            <a:ext cx="10157354" cy="4967560"/>
          </a:xfrm>
        </p:spPr>
        <p:txBody>
          <a:bodyPr>
            <a:noAutofit/>
          </a:bodyPr>
          <a:lstStyle/>
          <a:p>
            <a:pPr marL="285750" indent="-285750">
              <a:buFont typeface="Wingdings" panose="05000000000000000000" pitchFamily="2" charset="2"/>
              <a:buChar char="Ø"/>
            </a:pPr>
            <a:r>
              <a:rPr lang="en-IN" sz="1800" b="1" dirty="0" smtClean="0"/>
              <a:t>Location Constraint: </a:t>
            </a:r>
            <a:r>
              <a:rPr lang="en-IN" sz="1800" dirty="0" smtClean="0"/>
              <a:t> Patient who specifically belong to Ajmer and nearby location will only be able to register there appointment with the doctor. So that no fake appointments can be created .</a:t>
            </a:r>
          </a:p>
          <a:p>
            <a:pPr marL="285750" indent="-285750">
              <a:buFont typeface="Wingdings" panose="05000000000000000000" pitchFamily="2" charset="2"/>
              <a:buChar char="Ø"/>
            </a:pPr>
            <a:r>
              <a:rPr lang="en-IN" sz="1800" dirty="0" smtClean="0"/>
              <a:t>Complete database of all the doctors belonging to the premise will be available at one click.</a:t>
            </a:r>
          </a:p>
          <a:p>
            <a:pPr marL="285750" indent="-285750">
              <a:buFont typeface="Wingdings" panose="05000000000000000000" pitchFamily="2" charset="2"/>
              <a:buChar char="Ø"/>
            </a:pPr>
            <a:r>
              <a:rPr lang="en-IN" sz="1800" dirty="0" smtClean="0"/>
              <a:t>Firebase is selected for database and API calls, so that further modifications can be done easily. Also due to its fast response towards data changes it was suitable for our needs.	</a:t>
            </a:r>
            <a:endParaRPr lang="en-IN" sz="1800" dirty="0"/>
          </a:p>
        </p:txBody>
      </p:sp>
    </p:spTree>
    <p:extLst>
      <p:ext uri="{BB962C8B-B14F-4D97-AF65-F5344CB8AC3E}">
        <p14:creationId xmlns:p14="http://schemas.microsoft.com/office/powerpoint/2010/main" xmlns="" val="4885768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17309" y="404664"/>
            <a:ext cx="10157354" cy="1397000"/>
          </a:xfrm>
        </p:spPr>
        <p:txBody>
          <a:bodyPr>
            <a:normAutofit/>
          </a:bodyPr>
          <a:lstStyle/>
          <a:p>
            <a:r>
              <a:rPr lang="en-IN" sz="4000" dirty="0" smtClean="0">
                <a:solidFill>
                  <a:srgbClr val="CC0000"/>
                </a:solidFill>
              </a:rPr>
              <a:t>Patient related </a:t>
            </a:r>
            <a:r>
              <a:rPr lang="en-IN" sz="4000" smtClean="0">
                <a:solidFill>
                  <a:srgbClr val="CC0000"/>
                </a:solidFill>
              </a:rPr>
              <a:t>data node include</a:t>
            </a:r>
            <a:r>
              <a:rPr lang="en-IN" sz="4000" dirty="0" smtClean="0">
                <a:solidFill>
                  <a:srgbClr val="CC0000"/>
                </a:solidFill>
              </a:rPr>
              <a:t>:</a:t>
            </a:r>
            <a:endParaRPr lang="en-US" sz="4000" dirty="0">
              <a:solidFill>
                <a:srgbClr val="CC0000"/>
              </a:solidFill>
            </a:endParaRPr>
          </a:p>
        </p:txBody>
      </p:sp>
      <p:sp>
        <p:nvSpPr>
          <p:cNvPr id="2" name="Content Placeholder 1"/>
          <p:cNvSpPr>
            <a:spLocks noGrp="1"/>
          </p:cNvSpPr>
          <p:nvPr>
            <p:ph idx="1"/>
          </p:nvPr>
        </p:nvSpPr>
        <p:spPr>
          <a:xfrm>
            <a:off x="1117309" y="2204864"/>
            <a:ext cx="10157354" cy="4470400"/>
          </a:xfrm>
        </p:spPr>
        <p:txBody>
          <a:bodyPr/>
          <a:lstStyle/>
          <a:p>
            <a:r>
              <a:rPr lang="en-US" dirty="0" smtClean="0"/>
              <a:t>Email</a:t>
            </a:r>
          </a:p>
          <a:p>
            <a:r>
              <a:rPr lang="en-US" dirty="0" smtClean="0"/>
              <a:t>Contact Number</a:t>
            </a:r>
          </a:p>
          <a:p>
            <a:r>
              <a:rPr lang="en-US" dirty="0" smtClean="0"/>
              <a:t>Password</a:t>
            </a:r>
          </a:p>
          <a:p>
            <a:r>
              <a:rPr lang="en-US" dirty="0" smtClean="0"/>
              <a:t>Record (of the previous Appointment including Doctor name and date of appointment)</a:t>
            </a:r>
          </a:p>
          <a:p>
            <a:endParaRPr lang="en-US" dirty="0"/>
          </a:p>
        </p:txBody>
      </p:sp>
    </p:spTree>
    <p:extLst>
      <p:ext uri="{BB962C8B-B14F-4D97-AF65-F5344CB8AC3E}">
        <p14:creationId xmlns:p14="http://schemas.microsoft.com/office/powerpoint/2010/main" xmlns="" val="29218385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C00000"/>
                </a:solidFill>
              </a:rPr>
              <a:t>Challenges faced during development </a:t>
            </a:r>
            <a:endParaRPr lang="en-IN" sz="4000" dirty="0">
              <a:solidFill>
                <a:srgbClr val="C00000"/>
              </a:solidFill>
            </a:endParaRPr>
          </a:p>
        </p:txBody>
      </p:sp>
      <p:sp>
        <p:nvSpPr>
          <p:cNvPr id="3" name="Content Placeholder 2"/>
          <p:cNvSpPr>
            <a:spLocks noGrp="1"/>
          </p:cNvSpPr>
          <p:nvPr>
            <p:ph idx="1"/>
          </p:nvPr>
        </p:nvSpPr>
        <p:spPr/>
        <p:txBody>
          <a:bodyPr/>
          <a:lstStyle/>
          <a:p>
            <a:r>
              <a:rPr lang="en-US" b="1" dirty="0" smtClean="0"/>
              <a:t>Problem of foreign login:</a:t>
            </a:r>
            <a:r>
              <a:rPr lang="en-IN" b="1" dirty="0" smtClean="0"/>
              <a:t> </a:t>
            </a:r>
            <a:r>
              <a:rPr lang="en-IN" dirty="0" smtClean="0"/>
              <a:t>will solved using location checking module where user’s location coordinate will be checked in range of lat-long.</a:t>
            </a:r>
          </a:p>
          <a:p>
            <a:r>
              <a:rPr lang="en-US" b="1" dirty="0" smtClean="0"/>
              <a:t>Problem of separate login for doctor &amp; patient: </a:t>
            </a:r>
            <a:r>
              <a:rPr lang="en-US" dirty="0" smtClean="0"/>
              <a:t>solved using creating different login panels for both of them.</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81844" y="476672"/>
            <a:ext cx="10157354" cy="964952"/>
          </a:xfrm>
        </p:spPr>
        <p:txBody>
          <a:bodyPr>
            <a:normAutofit/>
          </a:bodyPr>
          <a:lstStyle/>
          <a:p>
            <a:r>
              <a:rPr lang="en-US" sz="3600" dirty="0" smtClean="0">
                <a:solidFill>
                  <a:srgbClr val="CC0000"/>
                </a:solidFill>
              </a:rPr>
              <a:t>Doctor data nodes will include</a:t>
            </a:r>
            <a:endParaRPr lang="en-US" sz="3600" dirty="0">
              <a:solidFill>
                <a:srgbClr val="CC0000"/>
              </a:solidFill>
            </a:endParaRPr>
          </a:p>
        </p:txBody>
      </p:sp>
      <p:sp>
        <p:nvSpPr>
          <p:cNvPr id="2" name="Content Placeholder 1"/>
          <p:cNvSpPr>
            <a:spLocks noGrp="1"/>
          </p:cNvSpPr>
          <p:nvPr>
            <p:ph idx="1"/>
          </p:nvPr>
        </p:nvSpPr>
        <p:spPr>
          <a:xfrm>
            <a:off x="1125860" y="1772816"/>
            <a:ext cx="10665735" cy="4470400"/>
          </a:xfrm>
        </p:spPr>
        <p:txBody>
          <a:bodyPr>
            <a:normAutofit/>
          </a:bodyPr>
          <a:lstStyle/>
          <a:p>
            <a:pPr marL="285750" indent="-285750">
              <a:buFont typeface="Wingdings" panose="05000000000000000000" pitchFamily="2" charset="2"/>
              <a:buChar char="Ø"/>
            </a:pPr>
            <a:r>
              <a:rPr lang="en-IN" sz="1800" dirty="0" smtClean="0"/>
              <a:t>Name</a:t>
            </a:r>
          </a:p>
          <a:p>
            <a:pPr marL="285750" indent="-285750">
              <a:buFont typeface="Wingdings" panose="05000000000000000000" pitchFamily="2" charset="2"/>
              <a:buChar char="Ø"/>
            </a:pPr>
            <a:r>
              <a:rPr lang="en-IN" sz="1800" dirty="0" smtClean="0"/>
              <a:t>Email</a:t>
            </a:r>
          </a:p>
          <a:p>
            <a:pPr marL="285750" indent="-285750">
              <a:buFont typeface="Wingdings" panose="05000000000000000000" pitchFamily="2" charset="2"/>
              <a:buChar char="Ø"/>
            </a:pPr>
            <a:r>
              <a:rPr lang="en-IN" sz="1800" dirty="0" smtClean="0"/>
              <a:t>Contact Information</a:t>
            </a:r>
          </a:p>
          <a:p>
            <a:pPr marL="285750" indent="-285750">
              <a:buFont typeface="Wingdings" panose="05000000000000000000" pitchFamily="2" charset="2"/>
              <a:buChar char="Ø"/>
            </a:pPr>
            <a:r>
              <a:rPr lang="en-IN" sz="1800" dirty="0" smtClean="0"/>
              <a:t>Field of Specialization</a:t>
            </a:r>
            <a:endParaRPr lang="en-IN" sz="1800" dirty="0"/>
          </a:p>
        </p:txBody>
      </p:sp>
    </p:spTree>
    <p:extLst>
      <p:ext uri="{BB962C8B-B14F-4D97-AF65-F5344CB8AC3E}">
        <p14:creationId xmlns:p14="http://schemas.microsoft.com/office/powerpoint/2010/main" xmlns="" val="13228211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Future Target </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Database of medicine available in the premise</a:t>
            </a:r>
          </a:p>
          <a:p>
            <a:r>
              <a:rPr lang="en-US" dirty="0" smtClean="0"/>
              <a:t>Queue of the patients.</a:t>
            </a:r>
          </a:p>
          <a:p>
            <a:r>
              <a:rPr lang="en-US" dirty="0" smtClean="0"/>
              <a:t>The presence of a respective doctor will be dynamically refreshed everyday.</a:t>
            </a:r>
          </a:p>
          <a:p>
            <a:r>
              <a:rPr lang="en-US" dirty="0" smtClean="0"/>
              <a:t>List of precious appointments will be made available to patient.</a:t>
            </a:r>
          </a:p>
          <a:p>
            <a:pPr>
              <a:buNone/>
            </a:pP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Database Snapshots..</a:t>
            </a:r>
            <a:endParaRPr lang="en-US" dirty="0">
              <a:solidFill>
                <a:srgbClr val="C00000"/>
              </a:solidFill>
            </a:endParaRPr>
          </a:p>
        </p:txBody>
      </p:sp>
      <p:pic>
        <p:nvPicPr>
          <p:cNvPr id="4" name="Picture 2" descr="H:\Screenshot (98).png"/>
          <p:cNvPicPr>
            <a:picLocks noGrp="1" noChangeAspect="1" noChangeArrowheads="1"/>
          </p:cNvPicPr>
          <p:nvPr>
            <p:ph idx="1"/>
          </p:nvPr>
        </p:nvPicPr>
        <p:blipFill>
          <a:blip r:embed="rId2" cstate="print"/>
          <a:srcRect/>
          <a:stretch>
            <a:fillRect/>
          </a:stretch>
        </p:blipFill>
        <p:spPr bwMode="auto">
          <a:xfrm>
            <a:off x="2220383" y="1701800"/>
            <a:ext cx="7951258" cy="4470400"/>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UI Snapshots:</a:t>
            </a:r>
            <a:endParaRPr lang="en-US" dirty="0">
              <a:solidFill>
                <a:srgbClr val="C00000"/>
              </a:solidFill>
            </a:endParaRPr>
          </a:p>
        </p:txBody>
      </p:sp>
      <p:pic>
        <p:nvPicPr>
          <p:cNvPr id="1026" name="Picture 2" descr="C:\Users\user\Desktop\Screenshot_2018-10-16-11-23-47-0661179897.png"/>
          <p:cNvPicPr>
            <a:picLocks noGrp="1" noChangeAspect="1" noChangeArrowheads="1"/>
          </p:cNvPicPr>
          <p:nvPr>
            <p:ph idx="1"/>
          </p:nvPr>
        </p:nvPicPr>
        <p:blipFill>
          <a:blip r:embed="rId2" cstate="print"/>
          <a:srcRect/>
          <a:stretch>
            <a:fillRect/>
          </a:stretch>
        </p:blipFill>
        <p:spPr bwMode="auto">
          <a:xfrm>
            <a:off x="909836" y="1628800"/>
            <a:ext cx="2514600" cy="4470400"/>
          </a:xfrm>
          <a:prstGeom prst="rect">
            <a:avLst/>
          </a:prstGeom>
          <a:noFill/>
        </p:spPr>
      </p:pic>
      <p:pic>
        <p:nvPicPr>
          <p:cNvPr id="1027" name="Picture 3" descr="C:\Users\user\Desktop\Screenshot_2018-10-16-11-24-17-1801940337.png"/>
          <p:cNvPicPr>
            <a:picLocks noChangeAspect="1" noChangeArrowheads="1"/>
          </p:cNvPicPr>
          <p:nvPr/>
        </p:nvPicPr>
        <p:blipFill>
          <a:blip r:embed="rId3" cstate="print"/>
          <a:srcRect/>
          <a:stretch>
            <a:fillRect/>
          </a:stretch>
        </p:blipFill>
        <p:spPr bwMode="auto">
          <a:xfrm>
            <a:off x="3646140" y="1575048"/>
            <a:ext cx="2541515" cy="4518248"/>
          </a:xfrm>
          <a:prstGeom prst="rect">
            <a:avLst/>
          </a:prstGeom>
          <a:noFill/>
        </p:spPr>
      </p:pic>
      <p:sp>
        <p:nvSpPr>
          <p:cNvPr id="6" name="TextBox 5"/>
          <p:cNvSpPr txBox="1"/>
          <p:nvPr/>
        </p:nvSpPr>
        <p:spPr>
          <a:xfrm>
            <a:off x="6454452" y="1628800"/>
            <a:ext cx="1800200" cy="461665"/>
          </a:xfrm>
          <a:prstGeom prst="rect">
            <a:avLst/>
          </a:prstGeom>
          <a:noFill/>
        </p:spPr>
        <p:txBody>
          <a:bodyPr wrap="square" rtlCol="0">
            <a:spAutoFit/>
          </a:bodyPr>
          <a:lstStyle/>
          <a:p>
            <a:endParaRPr lang="en-US" dirty="0"/>
          </a:p>
        </p:txBody>
      </p:sp>
      <p:pic>
        <p:nvPicPr>
          <p:cNvPr id="1028" name="Picture 4" descr="C:\Users\user\Desktop\Screenshot_2018-10-16-11-25-15-0694258357.png"/>
          <p:cNvPicPr>
            <a:picLocks noChangeAspect="1" noChangeArrowheads="1"/>
          </p:cNvPicPr>
          <p:nvPr/>
        </p:nvPicPr>
        <p:blipFill>
          <a:blip r:embed="rId4" cstate="print"/>
          <a:srcRect/>
          <a:stretch>
            <a:fillRect/>
          </a:stretch>
        </p:blipFill>
        <p:spPr bwMode="auto">
          <a:xfrm>
            <a:off x="6310436" y="1556792"/>
            <a:ext cx="2592288" cy="4535488"/>
          </a:xfrm>
          <a:prstGeom prst="rect">
            <a:avLst/>
          </a:prstGeom>
          <a:noFill/>
        </p:spPr>
      </p:pic>
      <p:sp>
        <p:nvSpPr>
          <p:cNvPr id="8" name="TextBox 7"/>
          <p:cNvSpPr txBox="1"/>
          <p:nvPr/>
        </p:nvSpPr>
        <p:spPr>
          <a:xfrm>
            <a:off x="837828" y="6237312"/>
            <a:ext cx="2376264" cy="461665"/>
          </a:xfrm>
          <a:prstGeom prst="rect">
            <a:avLst/>
          </a:prstGeom>
          <a:noFill/>
        </p:spPr>
        <p:txBody>
          <a:bodyPr wrap="square" rtlCol="0">
            <a:spAutoFit/>
          </a:bodyPr>
          <a:lstStyle/>
          <a:p>
            <a:r>
              <a:rPr lang="en-US" dirty="0" smtClean="0"/>
              <a:t>OPTION USER</a:t>
            </a:r>
            <a:endParaRPr lang="en-US" dirty="0"/>
          </a:p>
        </p:txBody>
      </p:sp>
      <p:pic>
        <p:nvPicPr>
          <p:cNvPr id="1029" name="Picture 5" descr="C:\Users\user\Desktop\Screenshot_2018-10-16-11-25-25-0465575944.png"/>
          <p:cNvPicPr>
            <a:picLocks noChangeAspect="1" noChangeArrowheads="1"/>
          </p:cNvPicPr>
          <p:nvPr/>
        </p:nvPicPr>
        <p:blipFill>
          <a:blip r:embed="rId5" cstate="print"/>
          <a:srcRect/>
          <a:stretch>
            <a:fillRect/>
          </a:stretch>
        </p:blipFill>
        <p:spPr bwMode="auto">
          <a:xfrm>
            <a:off x="9046740" y="1484785"/>
            <a:ext cx="2880320" cy="4608512"/>
          </a:xfrm>
          <a:prstGeom prst="rect">
            <a:avLst/>
          </a:prstGeom>
          <a:noFill/>
        </p:spPr>
      </p:pic>
      <p:sp>
        <p:nvSpPr>
          <p:cNvPr id="11" name="TextBox 10"/>
          <p:cNvSpPr txBox="1"/>
          <p:nvPr/>
        </p:nvSpPr>
        <p:spPr>
          <a:xfrm>
            <a:off x="3934172" y="6237312"/>
            <a:ext cx="1440160" cy="461665"/>
          </a:xfrm>
          <a:prstGeom prst="rect">
            <a:avLst/>
          </a:prstGeom>
          <a:noFill/>
        </p:spPr>
        <p:txBody>
          <a:bodyPr wrap="square" rtlCol="0">
            <a:spAutoFit/>
          </a:bodyPr>
          <a:lstStyle/>
          <a:p>
            <a:r>
              <a:rPr lang="en-US" dirty="0" smtClean="0"/>
              <a:t>SIGN IN</a:t>
            </a:r>
            <a:endParaRPr lang="en-US" dirty="0"/>
          </a:p>
        </p:txBody>
      </p:sp>
      <p:sp>
        <p:nvSpPr>
          <p:cNvPr id="12" name="TextBox 11"/>
          <p:cNvSpPr txBox="1"/>
          <p:nvPr/>
        </p:nvSpPr>
        <p:spPr>
          <a:xfrm>
            <a:off x="6454452" y="6237312"/>
            <a:ext cx="2304256" cy="461665"/>
          </a:xfrm>
          <a:prstGeom prst="rect">
            <a:avLst/>
          </a:prstGeom>
          <a:noFill/>
        </p:spPr>
        <p:txBody>
          <a:bodyPr wrap="square" rtlCol="0">
            <a:spAutoFit/>
          </a:bodyPr>
          <a:lstStyle/>
          <a:p>
            <a:r>
              <a:rPr lang="en-US" dirty="0" smtClean="0"/>
              <a:t>PATIENT PAGE</a:t>
            </a:r>
            <a:endParaRPr lang="en-US" dirty="0"/>
          </a:p>
        </p:txBody>
      </p:sp>
      <p:sp>
        <p:nvSpPr>
          <p:cNvPr id="14" name="TextBox 13"/>
          <p:cNvSpPr txBox="1"/>
          <p:nvPr/>
        </p:nvSpPr>
        <p:spPr>
          <a:xfrm>
            <a:off x="9190756" y="6237312"/>
            <a:ext cx="2782045" cy="461665"/>
          </a:xfrm>
          <a:prstGeom prst="rect">
            <a:avLst/>
          </a:prstGeom>
          <a:noFill/>
        </p:spPr>
        <p:txBody>
          <a:bodyPr wrap="square" rtlCol="0">
            <a:spAutoFit/>
          </a:bodyPr>
          <a:lstStyle/>
          <a:p>
            <a:r>
              <a:rPr lang="en-US" dirty="0" smtClean="0"/>
              <a:t>PROFILE PAGE</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xmlns="" name="TF02787940.potx" id="{F769AD3B-90E4-4F81-9CF2-8BD9F607FEC3}" vid="{18F656D2-BE2F-4155-8430-D393897A45F9}"/>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http://purl.org/dc/elements/1.1/"/>
    <ds:schemaRef ds:uri="http://schemas.microsoft.com/office/2006/documentManagement/types"/>
    <ds:schemaRef ds:uri="http://purl.org/dc/terms/"/>
    <ds:schemaRef ds:uri="http://purl.org/dc/dcmitype/"/>
    <ds:schemaRef ds:uri="http://schemas.openxmlformats.org/package/2006/metadata/core-properties"/>
    <ds:schemaRef ds:uri="4873beb7-5857-4685-be1f-d57550cc96cc"/>
    <ds:schemaRef ds:uri="http://www.w3.org/XML/1998/namespace"/>
  </ds:schemaRefs>
</ds:datastoreItem>
</file>

<file path=customXml/itemProps2.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bookstack presentation (widescreen)</Template>
  <TotalTime>1635</TotalTime>
  <Words>346</Words>
  <Application>Microsoft Office PowerPoint</Application>
  <PresentationFormat>Custom</PresentationFormat>
  <Paragraphs>47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Books 16x9</vt:lpstr>
      <vt:lpstr>Sushen-your medical assistant</vt:lpstr>
      <vt:lpstr>Objectives achieved so far..</vt:lpstr>
      <vt:lpstr>Features and Uses..</vt:lpstr>
      <vt:lpstr>Patient related data node include:</vt:lpstr>
      <vt:lpstr>Challenges faced during development </vt:lpstr>
      <vt:lpstr>Doctor data nodes will include</vt:lpstr>
      <vt:lpstr>Future Target </vt:lpstr>
      <vt:lpstr>Database Snapshots..</vt:lpstr>
      <vt:lpstr>UI Snapshots:</vt:lpstr>
      <vt:lpstr>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A Book</dc:title>
  <dc:creator>Rajendra Singh Rathore</dc:creator>
  <cp:lastModifiedBy>user</cp:lastModifiedBy>
  <cp:revision>73</cp:revision>
  <dcterms:created xsi:type="dcterms:W3CDTF">2017-08-03T13:22:58Z</dcterms:created>
  <dcterms:modified xsi:type="dcterms:W3CDTF">2018-10-16T06:27:52Z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