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6858000" cx="12192000"/>
  <p:notesSz cx="6858000" cy="9144000"/>
  <p:embeddedFontLst>
    <p:embeddedFont>
      <p:font typeface="Quattrocento Sans"/>
      <p:bold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4BD337-3AF5-4E31-A212-C9E85FD9C0ED}">
  <a:tblStyle styleId="{A74BD337-3AF5-4E31-A212-C9E85FD9C0E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7E4C0DF8-583A-4AC9-AD61-2526C6AE073D}"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F3E9"/>
          </a:solidFill>
        </a:fill>
      </a:tcStyle>
    </a:wholeTbl>
    <a:band1H>
      <a:tcTxStyle/>
      <a:tcStyle>
        <a:fill>
          <a:solidFill>
            <a:srgbClr val="DEE7D0"/>
          </a:solidFill>
        </a:fill>
      </a:tcStyle>
    </a:band1H>
    <a:band2H>
      <a:tcTxStyle/>
    </a:band2H>
    <a:band1V>
      <a:tcTxStyle/>
      <a:tcStyle>
        <a:fill>
          <a:solidFill>
            <a:srgbClr val="DEE7D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2699BC1A-0355-46F0-9441-37C649C51CBF}" styleName="Table_2">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QuattrocentoSans-bold.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Quattrocento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914400" y="2130430"/>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2"/>
          <p:cNvSpPr txBox="1"/>
          <p:nvPr>
            <p:ph idx="10" type="dt"/>
          </p:nvPr>
        </p:nvSpPr>
        <p:spPr>
          <a:xfrm>
            <a:off x="609600" y="6356355"/>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165600" y="6356355"/>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737600" y="6356355"/>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833019" y="-1623214"/>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1"/>
          <p:cNvSpPr txBox="1"/>
          <p:nvPr>
            <p:ph idx="10" type="dt"/>
          </p:nvPr>
        </p:nvSpPr>
        <p:spPr>
          <a:xfrm>
            <a:off x="609600" y="6356355"/>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165600" y="6356355"/>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737600" y="6356355"/>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10688638" y="1371606"/>
            <a:ext cx="5851525" cy="36576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3271838" y="-2184394"/>
            <a:ext cx="5851525" cy="1076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2"/>
          <p:cNvSpPr txBox="1"/>
          <p:nvPr>
            <p:ph idx="10" type="dt"/>
          </p:nvPr>
        </p:nvSpPr>
        <p:spPr>
          <a:xfrm>
            <a:off x="609600" y="6356355"/>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165600" y="6356355"/>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737600" y="6356355"/>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609600" y="1600205"/>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3"/>
          <p:cNvSpPr txBox="1"/>
          <p:nvPr>
            <p:ph idx="10" type="dt"/>
          </p:nvPr>
        </p:nvSpPr>
        <p:spPr>
          <a:xfrm>
            <a:off x="609600" y="6356355"/>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165600" y="6356355"/>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737600" y="6356355"/>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GB"/>
              <a:t>1</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963084" y="4406905"/>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609600" y="6356355"/>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165600" y="6356355"/>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737600" y="6356355"/>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812800" y="1600205"/>
            <a:ext cx="7213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5"/>
          <p:cNvSpPr txBox="1"/>
          <p:nvPr>
            <p:ph idx="2" type="body"/>
          </p:nvPr>
        </p:nvSpPr>
        <p:spPr>
          <a:xfrm>
            <a:off x="8229600" y="1600205"/>
            <a:ext cx="7213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9" name="Google Shape;39;p5"/>
          <p:cNvSpPr txBox="1"/>
          <p:nvPr>
            <p:ph idx="10" type="dt"/>
          </p:nvPr>
        </p:nvSpPr>
        <p:spPr>
          <a:xfrm>
            <a:off x="609600" y="6356355"/>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165600" y="6356355"/>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737600" y="6356355"/>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3" type="body"/>
          </p:nvPr>
        </p:nvSpPr>
        <p:spPr>
          <a:xfrm>
            <a:off x="6193370"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6"/>
          <p:cNvSpPr txBox="1"/>
          <p:nvPr>
            <p:ph idx="4" type="body"/>
          </p:nvPr>
        </p:nvSpPr>
        <p:spPr>
          <a:xfrm>
            <a:off x="6193370"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6"/>
          <p:cNvSpPr txBox="1"/>
          <p:nvPr>
            <p:ph idx="10" type="dt"/>
          </p:nvPr>
        </p:nvSpPr>
        <p:spPr>
          <a:xfrm>
            <a:off x="609600" y="6356355"/>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4165600" y="6356355"/>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8737600" y="6356355"/>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609600" y="6356355"/>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165600" y="6356355"/>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737600" y="6356355"/>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609600" y="6356355"/>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165600" y="6356355"/>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737600" y="6356355"/>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609603"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4766733" y="273055"/>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3" name="Google Shape;63;p9"/>
          <p:cNvSpPr txBox="1"/>
          <p:nvPr>
            <p:ph idx="2" type="body"/>
          </p:nvPr>
        </p:nvSpPr>
        <p:spPr>
          <a:xfrm>
            <a:off x="609603"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9"/>
          <p:cNvSpPr txBox="1"/>
          <p:nvPr>
            <p:ph idx="10" type="dt"/>
          </p:nvPr>
        </p:nvSpPr>
        <p:spPr>
          <a:xfrm>
            <a:off x="609600" y="6356355"/>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165600" y="6356355"/>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737600" y="6356355"/>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2389717" y="612775"/>
            <a:ext cx="7315200" cy="4114800"/>
          </a:xfrm>
          <a:prstGeom prst="rect">
            <a:avLst/>
          </a:prstGeom>
          <a:noFill/>
          <a:ln>
            <a:noFill/>
          </a:ln>
        </p:spPr>
      </p:sp>
      <p:sp>
        <p:nvSpPr>
          <p:cNvPr id="70" name="Google Shape;70;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1" name="Google Shape;71;p10"/>
          <p:cNvSpPr txBox="1"/>
          <p:nvPr>
            <p:ph idx="10" type="dt"/>
          </p:nvPr>
        </p:nvSpPr>
        <p:spPr>
          <a:xfrm>
            <a:off x="609600" y="6356355"/>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165600" y="6356355"/>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737600" y="6356355"/>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600" y="1600205"/>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600" y="6356355"/>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600" y="6356355"/>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7600" y="6356355"/>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GB"/>
              <a:t>1</a:t>
            </a:r>
            <a:endParaRPr/>
          </a:p>
        </p:txBody>
      </p:sp>
      <p:pic>
        <p:nvPicPr>
          <p:cNvPr id="15" name="Google Shape;15;p1"/>
          <p:cNvPicPr preferRelativeResize="0"/>
          <p:nvPr/>
        </p:nvPicPr>
        <p:blipFill rotWithShape="1">
          <a:blip r:embed="rId1">
            <a:alphaModFix/>
          </a:blip>
          <a:srcRect b="0" l="0" r="0" t="0"/>
          <a:stretch/>
        </p:blipFill>
        <p:spPr>
          <a:xfrm>
            <a:off x="10449353" y="325938"/>
            <a:ext cx="1446786" cy="379864"/>
          </a:xfrm>
          <a:prstGeom prst="rect">
            <a:avLst/>
          </a:prstGeom>
          <a:noFill/>
          <a:ln>
            <a:noFill/>
          </a:ln>
        </p:spPr>
      </p:pic>
      <p:pic>
        <p:nvPicPr>
          <p:cNvPr id="16" name="Google Shape;16;p1"/>
          <p:cNvPicPr preferRelativeResize="0"/>
          <p:nvPr/>
        </p:nvPicPr>
        <p:blipFill rotWithShape="1">
          <a:blip r:embed="rId2">
            <a:alphaModFix/>
          </a:blip>
          <a:srcRect b="0" l="0" r="0" t="0"/>
          <a:stretch/>
        </p:blipFill>
        <p:spPr>
          <a:xfrm>
            <a:off x="0" y="177766"/>
            <a:ext cx="1268279" cy="81501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35.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21.png"/><Relationship Id="rId6"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36.png"/><Relationship Id="rId5" Type="http://schemas.openxmlformats.org/officeDocument/2006/relationships/image" Target="../media/image49.png"/><Relationship Id="rId6"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32.png"/><Relationship Id="rId5" Type="http://schemas.openxmlformats.org/officeDocument/2006/relationships/image" Target="../media/image48.png"/><Relationship Id="rId6"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33.png"/><Relationship Id="rId5"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3.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0.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4.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9.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1.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0.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6.png"/><Relationship Id="rId4" Type="http://schemas.openxmlformats.org/officeDocument/2006/relationships/image" Target="../media/image61.png"/><Relationship Id="rId5" Type="http://schemas.openxmlformats.org/officeDocument/2006/relationships/image" Target="../media/image5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7.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63.png"/><Relationship Id="rId6" Type="http://schemas.openxmlformats.org/officeDocument/2006/relationships/image" Target="../media/image66.png"/><Relationship Id="rId7" Type="http://schemas.openxmlformats.org/officeDocument/2006/relationships/image" Target="../media/image7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7.png"/><Relationship Id="rId4" Type="http://schemas.openxmlformats.org/officeDocument/2006/relationships/image" Target="../media/image7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3"/>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3"/>
          <p:cNvSpPr/>
          <p:nvPr/>
        </p:nvSpPr>
        <p:spPr>
          <a:xfrm>
            <a:off x="1" y="0"/>
            <a:ext cx="12191998" cy="6858000"/>
          </a:xfrm>
          <a:prstGeom prst="rect">
            <a:avLst/>
          </a:prstGeom>
          <a:gradFill>
            <a:gsLst>
              <a:gs pos="0">
                <a:srgbClr val="4173AF"/>
              </a:gs>
              <a:gs pos="25000">
                <a:srgbClr val="4173AF"/>
              </a:gs>
              <a:gs pos="94000">
                <a:srgbClr val="494429"/>
              </a:gs>
              <a:gs pos="100000">
                <a:srgbClr val="494429"/>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2" name="Google Shape;92;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Google Shape;93;p13"/>
          <p:cNvSpPr txBox="1"/>
          <p:nvPr>
            <p:ph type="ctr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4400"/>
              <a:buFont typeface="Calibri"/>
              <a:buNone/>
            </a:pPr>
            <a:r>
              <a:rPr lang="en-GB">
                <a:solidFill>
                  <a:srgbClr val="FFFFFF"/>
                </a:solidFill>
              </a:rPr>
              <a:t>BFS – Capstone Project</a:t>
            </a:r>
            <a:endParaRPr sz="4400">
              <a:solidFill>
                <a:srgbClr val="FFFFFF"/>
              </a:solidFill>
              <a:latin typeface="Calibri"/>
              <a:ea typeface="Calibri"/>
              <a:cs typeface="Calibri"/>
              <a:sym typeface="Calibri"/>
            </a:endParaRPr>
          </a:p>
        </p:txBody>
      </p:sp>
      <p:sp>
        <p:nvSpPr>
          <p:cNvPr id="94" name="Google Shape;94;p13"/>
          <p:cNvSpPr txBox="1"/>
          <p:nvPr>
            <p:ph idx="1" type="subTitle"/>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228600" rtl="0" algn="l">
              <a:spcBef>
                <a:spcPts val="0"/>
              </a:spcBef>
              <a:spcAft>
                <a:spcPts val="0"/>
              </a:spcAft>
              <a:buClr>
                <a:srgbClr val="000000"/>
              </a:buClr>
              <a:buSzPts val="3200"/>
              <a:buNone/>
            </a:pPr>
            <a:r>
              <a:rPr lang="en-GB">
                <a:solidFill>
                  <a:srgbClr val="000000"/>
                </a:solidFill>
                <a:latin typeface="Calibri"/>
                <a:ea typeface="Calibri"/>
                <a:cs typeface="Calibri"/>
                <a:sym typeface="Calibri"/>
              </a:rPr>
              <a:t>BY	</a:t>
            </a:r>
            <a:endParaRPr/>
          </a:p>
          <a:p>
            <a:pPr indent="0" lvl="0" marL="228600" rtl="0" algn="l">
              <a:spcBef>
                <a:spcPts val="640"/>
              </a:spcBef>
              <a:spcAft>
                <a:spcPts val="0"/>
              </a:spcAft>
              <a:buClr>
                <a:srgbClr val="000000"/>
              </a:buClr>
              <a:buSzPts val="3200"/>
              <a:buNone/>
            </a:pPr>
            <a:r>
              <a:rPr lang="en-GB">
                <a:solidFill>
                  <a:srgbClr val="000000"/>
                </a:solidFill>
              </a:rPr>
              <a:t>PRATYUSH SHARMA</a:t>
            </a:r>
            <a:endParaRPr/>
          </a:p>
          <a:p>
            <a:pPr indent="0" lvl="0" marL="228600" rtl="0" algn="l">
              <a:spcBef>
                <a:spcPts val="640"/>
              </a:spcBef>
              <a:spcAft>
                <a:spcPts val="0"/>
              </a:spcAft>
              <a:buClr>
                <a:srgbClr val="888888"/>
              </a:buClr>
              <a:buSzPts val="3200"/>
              <a:buNone/>
            </a:pPr>
            <a:r>
              <a:t/>
            </a:r>
            <a:endParaRPr>
              <a:solidFill>
                <a:srgbClr val="000000"/>
              </a:solidFill>
            </a:endParaRPr>
          </a:p>
          <a:p>
            <a:pPr indent="0" lvl="0" marL="228600" rtl="0" algn="l">
              <a:spcBef>
                <a:spcPts val="640"/>
              </a:spcBef>
              <a:spcAft>
                <a:spcPts val="0"/>
              </a:spcAft>
              <a:buClr>
                <a:srgbClr val="000000"/>
              </a:buClr>
              <a:buSzPts val="3200"/>
              <a:buNone/>
            </a:pPr>
            <a:r>
              <a:rPr lang="en-GB">
                <a:solidFill>
                  <a:srgbClr val="000000"/>
                </a:solidFill>
                <a:latin typeface="Calibri"/>
                <a:ea typeface="Calibri"/>
                <a:cs typeface="Calibri"/>
                <a:sym typeface="Calibri"/>
              </a:rPr>
              <a:t>Date – 2</a:t>
            </a:r>
            <a:r>
              <a:rPr lang="en-GB">
                <a:solidFill>
                  <a:srgbClr val="000000"/>
                </a:solidFill>
              </a:rPr>
              <a:t>5</a:t>
            </a:r>
            <a:r>
              <a:rPr baseline="30000" lang="en-GB">
                <a:solidFill>
                  <a:srgbClr val="000000"/>
                </a:solidFill>
              </a:rPr>
              <a:t>th</a:t>
            </a:r>
            <a:r>
              <a:rPr lang="en-GB">
                <a:solidFill>
                  <a:srgbClr val="000000"/>
                </a:solidFill>
                <a:latin typeface="Calibri"/>
                <a:ea typeface="Calibri"/>
                <a:cs typeface="Calibri"/>
                <a:sym typeface="Calibri"/>
              </a:rPr>
              <a:t> </a:t>
            </a:r>
            <a:r>
              <a:rPr lang="en-GB">
                <a:solidFill>
                  <a:srgbClr val="000000"/>
                </a:solidFill>
              </a:rPr>
              <a:t>Mar</a:t>
            </a:r>
            <a:r>
              <a:rPr lang="en-GB">
                <a:solidFill>
                  <a:srgbClr val="000000"/>
                </a:solidFill>
                <a:latin typeface="Calibri"/>
                <a:ea typeface="Calibri"/>
                <a:cs typeface="Calibri"/>
                <a:sym typeface="Calibri"/>
              </a:rPr>
              <a:t> 20</a:t>
            </a:r>
            <a:r>
              <a:rPr lang="en-GB">
                <a:solidFill>
                  <a:srgbClr val="000000"/>
                </a:solidFill>
              </a:rPr>
              <a:t>24</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p:nvPr/>
        </p:nvSpPr>
        <p:spPr>
          <a:xfrm>
            <a:off x="1180730" y="225088"/>
            <a:ext cx="8985153"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Data Cleaning – Demographic Dataset Continued..</a:t>
            </a:r>
            <a:endParaRPr b="1" sz="3200">
              <a:solidFill>
                <a:srgbClr val="5F497A"/>
              </a:solidFill>
              <a:latin typeface="Quattrocento Sans"/>
              <a:ea typeface="Quattrocento Sans"/>
              <a:cs typeface="Quattrocento Sans"/>
              <a:sym typeface="Quattrocento Sans"/>
            </a:endParaRPr>
          </a:p>
        </p:txBody>
      </p:sp>
      <p:graphicFrame>
        <p:nvGraphicFramePr>
          <p:cNvPr id="179" name="Google Shape;179;p22"/>
          <p:cNvGraphicFramePr/>
          <p:nvPr/>
        </p:nvGraphicFramePr>
        <p:xfrm>
          <a:off x="582832" y="1056082"/>
          <a:ext cx="3000000" cy="3000000"/>
        </p:xfrm>
        <a:graphic>
          <a:graphicData uri="http://schemas.openxmlformats.org/drawingml/2006/table">
            <a:tbl>
              <a:tblPr bandRow="1" firstRow="1">
                <a:noFill/>
                <a:tableStyleId>{A74BD337-3AF5-4E31-A212-C9E85FD9C0ED}</a:tableStyleId>
              </a:tblPr>
              <a:tblGrid>
                <a:gridCol w="3765250"/>
                <a:gridCol w="3765250"/>
                <a:gridCol w="3765250"/>
              </a:tblGrid>
              <a:tr h="461200">
                <a:tc>
                  <a:txBody>
                    <a:bodyPr/>
                    <a:lstStyle/>
                    <a:p>
                      <a:pPr indent="0" lvl="0" marL="0" marR="0" rtl="0" algn="ctr">
                        <a:spcBef>
                          <a:spcPts val="0"/>
                        </a:spcBef>
                        <a:spcAft>
                          <a:spcPts val="0"/>
                        </a:spcAft>
                        <a:buNone/>
                      </a:pPr>
                      <a:r>
                        <a:rPr lang="en-GB" sz="1800"/>
                        <a:t>Feature Name</a:t>
                      </a:r>
                      <a:endParaRPr/>
                    </a:p>
                  </a:txBody>
                  <a:tcPr marT="45725" marB="45725" marR="91450" marL="91450"/>
                </a:tc>
                <a:tc>
                  <a:txBody>
                    <a:bodyPr/>
                    <a:lstStyle/>
                    <a:p>
                      <a:pPr indent="0" lvl="0" marL="0" marR="0" rtl="0" algn="ctr">
                        <a:spcBef>
                          <a:spcPts val="0"/>
                        </a:spcBef>
                        <a:spcAft>
                          <a:spcPts val="0"/>
                        </a:spcAft>
                        <a:buNone/>
                      </a:pPr>
                      <a:r>
                        <a:rPr lang="en-GB" sz="1800"/>
                        <a:t>Feature Description</a:t>
                      </a:r>
                      <a:endParaRPr/>
                    </a:p>
                  </a:txBody>
                  <a:tcPr marT="45725" marB="45725" marR="91450" marL="91450"/>
                </a:tc>
                <a:tc>
                  <a:txBody>
                    <a:bodyPr/>
                    <a:lstStyle/>
                    <a:p>
                      <a:pPr indent="0" lvl="0" marL="0" marR="0" rtl="0" algn="ctr">
                        <a:spcBef>
                          <a:spcPts val="0"/>
                        </a:spcBef>
                        <a:spcAft>
                          <a:spcPts val="0"/>
                        </a:spcAft>
                        <a:buNone/>
                      </a:pPr>
                      <a:r>
                        <a:rPr lang="en-GB" sz="1800"/>
                        <a:t>Data Issues &amp; Treatment</a:t>
                      </a:r>
                      <a:endParaRPr/>
                    </a:p>
                  </a:txBody>
                  <a:tcPr marT="45725" marB="45725" marR="91450" marL="91450"/>
                </a:tc>
              </a:tr>
              <a:tr h="461200">
                <a:tc>
                  <a:txBody>
                    <a:bodyPr/>
                    <a:lstStyle/>
                    <a:p>
                      <a:pPr indent="0" lvl="0" marL="0" marR="0" rtl="0" algn="l">
                        <a:spcBef>
                          <a:spcPts val="0"/>
                        </a:spcBef>
                        <a:spcAft>
                          <a:spcPts val="0"/>
                        </a:spcAft>
                        <a:buNone/>
                      </a:pPr>
                      <a:r>
                        <a:rPr lang="en-GB" sz="1800"/>
                        <a:t>Education</a:t>
                      </a:r>
                      <a:endParaRPr/>
                    </a:p>
                  </a:txBody>
                  <a:tcPr marT="45725" marB="45725" marR="91450" marL="91450"/>
                </a:tc>
                <a:tc>
                  <a:txBody>
                    <a:bodyPr/>
                    <a:lstStyle/>
                    <a:p>
                      <a:pPr indent="0" lvl="0" marL="0" marR="0" rtl="0" algn="l">
                        <a:spcBef>
                          <a:spcPts val="0"/>
                        </a:spcBef>
                        <a:spcAft>
                          <a:spcPts val="0"/>
                        </a:spcAft>
                        <a:buNone/>
                      </a:pPr>
                      <a:r>
                        <a:rPr lang="en-GB" sz="1800"/>
                        <a:t>Education of the applicant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Missing values were replaced with “Unknown”.</a:t>
                      </a:r>
                      <a:endParaRPr sz="1800"/>
                    </a:p>
                  </a:txBody>
                  <a:tcPr marT="45725" marB="45725" marR="91450" marL="91450"/>
                </a:tc>
              </a:tr>
              <a:tr h="461200">
                <a:tc>
                  <a:txBody>
                    <a:bodyPr/>
                    <a:lstStyle/>
                    <a:p>
                      <a:pPr indent="0" lvl="0" marL="0" marR="0" rtl="0" algn="l">
                        <a:spcBef>
                          <a:spcPts val="0"/>
                        </a:spcBef>
                        <a:spcAft>
                          <a:spcPts val="0"/>
                        </a:spcAft>
                        <a:buNone/>
                      </a:pPr>
                      <a:r>
                        <a:rPr lang="en-GB" sz="1800"/>
                        <a:t>Profession</a:t>
                      </a:r>
                      <a:endParaRPr/>
                    </a:p>
                  </a:txBody>
                  <a:tcPr marT="45725" marB="45725" marR="91450" marL="91450"/>
                </a:tc>
                <a:tc>
                  <a:txBody>
                    <a:bodyPr/>
                    <a:lstStyle/>
                    <a:p>
                      <a:pPr indent="0" lvl="0" marL="0" marR="0" rtl="0" algn="l">
                        <a:spcBef>
                          <a:spcPts val="0"/>
                        </a:spcBef>
                        <a:spcAft>
                          <a:spcPts val="0"/>
                        </a:spcAft>
                        <a:buNone/>
                      </a:pPr>
                      <a:r>
                        <a:rPr lang="en-GB" sz="1800"/>
                        <a:t>Profession of the applicant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Missing values</a:t>
                      </a:r>
                      <a:r>
                        <a:rPr lang="en-GB" sz="1800"/>
                        <a:t> were replaced with the most frequent value “SAL”.</a:t>
                      </a:r>
                      <a:endParaRPr sz="1800"/>
                    </a:p>
                  </a:txBody>
                  <a:tcPr marT="45725" marB="45725" marR="91450" marL="91450"/>
                </a:tc>
              </a:tr>
              <a:tr h="461200">
                <a:tc>
                  <a:txBody>
                    <a:bodyPr/>
                    <a:lstStyle/>
                    <a:p>
                      <a:pPr indent="0" lvl="0" marL="0" marR="0" rtl="0" algn="l">
                        <a:spcBef>
                          <a:spcPts val="0"/>
                        </a:spcBef>
                        <a:spcAft>
                          <a:spcPts val="0"/>
                        </a:spcAft>
                        <a:buNone/>
                      </a:pPr>
                      <a:r>
                        <a:rPr lang="en-GB" sz="1800"/>
                        <a:t>Type</a:t>
                      </a:r>
                      <a:r>
                        <a:rPr lang="en-GB" sz="1800"/>
                        <a:t> Of Residence</a:t>
                      </a:r>
                      <a:endParaRPr sz="1800"/>
                    </a:p>
                  </a:txBody>
                  <a:tcPr marT="45725" marB="45725" marR="91450" marL="91450"/>
                </a:tc>
                <a:tc>
                  <a:txBody>
                    <a:bodyPr/>
                    <a:lstStyle/>
                    <a:p>
                      <a:pPr indent="0" lvl="0" marL="0" marR="0" rtl="0" algn="l">
                        <a:spcBef>
                          <a:spcPts val="0"/>
                        </a:spcBef>
                        <a:spcAft>
                          <a:spcPts val="0"/>
                        </a:spcAft>
                        <a:buNone/>
                      </a:pPr>
                      <a:r>
                        <a:rPr lang="en-GB" sz="1800"/>
                        <a:t>Type of residence applicant live in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Missing values were replaced with most frequent</a:t>
                      </a:r>
                      <a:r>
                        <a:rPr lang="en-GB" sz="1800"/>
                        <a:t> value </a:t>
                      </a:r>
                      <a:r>
                        <a:rPr lang="en-GB" sz="1800"/>
                        <a:t>'Rented’.</a:t>
                      </a:r>
                      <a:endParaRPr sz="1800"/>
                    </a:p>
                  </a:txBody>
                  <a:tcPr marT="45725" marB="45725" marR="91450" marL="91450"/>
                </a:tc>
              </a:tr>
              <a:tr h="461200">
                <a:tc>
                  <a:txBody>
                    <a:bodyPr/>
                    <a:lstStyle/>
                    <a:p>
                      <a:pPr indent="0" lvl="0" marL="0" marR="0" rtl="0" algn="l">
                        <a:spcBef>
                          <a:spcPts val="0"/>
                        </a:spcBef>
                        <a:spcAft>
                          <a:spcPts val="0"/>
                        </a:spcAft>
                        <a:buNone/>
                      </a:pPr>
                      <a:r>
                        <a:rPr lang="en-GB" sz="1800"/>
                        <a:t>No. Of Months</a:t>
                      </a:r>
                      <a:r>
                        <a:rPr lang="en-GB" sz="1800"/>
                        <a:t> in Current Residence</a:t>
                      </a:r>
                      <a:endParaRPr sz="1800"/>
                    </a:p>
                  </a:txBody>
                  <a:tcPr marT="45725" marB="45725" marR="91450" marL="91450"/>
                </a:tc>
                <a:tc>
                  <a:txBody>
                    <a:bodyPr/>
                    <a:lstStyle/>
                    <a:p>
                      <a:pPr indent="0" lvl="0" marL="0" marR="0" rtl="0" algn="l">
                        <a:spcBef>
                          <a:spcPts val="0"/>
                        </a:spcBef>
                        <a:spcAft>
                          <a:spcPts val="0"/>
                        </a:spcAft>
                        <a:buNone/>
                      </a:pPr>
                      <a:r>
                        <a:rPr lang="en-GB" sz="1800"/>
                        <a:t>No.</a:t>
                      </a:r>
                      <a:r>
                        <a:rPr lang="en-GB" sz="1800"/>
                        <a:t> of Months in Current Residence</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No</a:t>
                      </a:r>
                      <a:r>
                        <a:rPr lang="en-GB" sz="1800"/>
                        <a:t> Data Issues Found</a:t>
                      </a:r>
                      <a:endParaRPr sz="1800"/>
                    </a:p>
                  </a:txBody>
                  <a:tcPr marT="45725" marB="45725" marR="91450" marL="91450"/>
                </a:tc>
              </a:tr>
              <a:tr h="461200">
                <a:tc>
                  <a:txBody>
                    <a:bodyPr/>
                    <a:lstStyle/>
                    <a:p>
                      <a:pPr indent="0" lvl="0" marL="0" marR="0" rtl="0" algn="l">
                        <a:lnSpc>
                          <a:spcPct val="100000"/>
                        </a:lnSpc>
                        <a:spcBef>
                          <a:spcPts val="0"/>
                        </a:spcBef>
                        <a:spcAft>
                          <a:spcPts val="0"/>
                        </a:spcAft>
                        <a:buClr>
                          <a:schemeClr val="dk1"/>
                        </a:buClr>
                        <a:buSzPts val="1800"/>
                        <a:buFont typeface="Calibri"/>
                        <a:buNone/>
                      </a:pPr>
                      <a:r>
                        <a:rPr lang="en-GB" sz="1800">
                          <a:solidFill>
                            <a:schemeClr val="dk1"/>
                          </a:solidFill>
                          <a:latin typeface="Calibri"/>
                          <a:ea typeface="Calibri"/>
                          <a:cs typeface="Calibri"/>
                          <a:sym typeface="Calibri"/>
                        </a:rPr>
                        <a:t>No. Of Months in Current Company</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solidFill>
                            <a:schemeClr val="dk1"/>
                          </a:solidFill>
                          <a:latin typeface="Calibri"/>
                          <a:ea typeface="Calibri"/>
                          <a:cs typeface="Calibri"/>
                          <a:sym typeface="Calibri"/>
                        </a:rPr>
                        <a:t>No. Of Months in Current Company</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No</a:t>
                      </a:r>
                      <a:r>
                        <a:rPr lang="en-GB" sz="1800"/>
                        <a:t> Data Issues Found</a:t>
                      </a:r>
                      <a:endParaRPr sz="1800"/>
                    </a:p>
                  </a:txBody>
                  <a:tcPr marT="45725" marB="45725" marR="91450" marL="91450"/>
                </a:tc>
              </a:tr>
              <a:tr h="461200">
                <a:tc>
                  <a:txBody>
                    <a:bodyPr/>
                    <a:lstStyle/>
                    <a:p>
                      <a:pPr indent="0" lvl="0" marL="0" marR="0" rtl="0" algn="l">
                        <a:spcBef>
                          <a:spcPts val="0"/>
                        </a:spcBef>
                        <a:spcAft>
                          <a:spcPts val="0"/>
                        </a:spcAft>
                        <a:buNone/>
                      </a:pPr>
                      <a:r>
                        <a:rPr lang="en-GB" sz="1800"/>
                        <a:t>Performance</a:t>
                      </a:r>
                      <a:r>
                        <a:rPr lang="en-GB" sz="1800"/>
                        <a:t> Tag</a:t>
                      </a:r>
                      <a:endParaRPr sz="1800"/>
                    </a:p>
                  </a:txBody>
                  <a:tcPr marT="45725" marB="45725" marR="91450" marL="91450"/>
                </a:tc>
                <a:tc>
                  <a:txBody>
                    <a:bodyPr/>
                    <a:lstStyle/>
                    <a:p>
                      <a:pPr indent="0" lvl="0" marL="0" marR="0" rtl="0" algn="l">
                        <a:spcBef>
                          <a:spcPts val="0"/>
                        </a:spcBef>
                        <a:spcAft>
                          <a:spcPts val="0"/>
                        </a:spcAft>
                        <a:buNone/>
                      </a:pPr>
                      <a:r>
                        <a:rPr lang="en-GB" sz="1800"/>
                        <a:t>Status of customer performance (" 1 represents "Default")</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Records with</a:t>
                      </a:r>
                      <a:r>
                        <a:rPr lang="en-GB" sz="1800"/>
                        <a:t> missing performance tags were dropped as these records belonged to the customers who were never issued the credit card.</a:t>
                      </a:r>
                      <a:endParaRPr sz="1800"/>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p:nvPr/>
        </p:nvSpPr>
        <p:spPr>
          <a:xfrm>
            <a:off x="2225889" y="225088"/>
            <a:ext cx="6894836"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Data Cleaning – Credit Bureau Dataset</a:t>
            </a:r>
            <a:endParaRPr b="1" sz="3200">
              <a:solidFill>
                <a:srgbClr val="5F497A"/>
              </a:solidFill>
              <a:latin typeface="Quattrocento Sans"/>
              <a:ea typeface="Quattrocento Sans"/>
              <a:cs typeface="Quattrocento Sans"/>
              <a:sym typeface="Quattrocento Sans"/>
            </a:endParaRPr>
          </a:p>
        </p:txBody>
      </p:sp>
      <p:graphicFrame>
        <p:nvGraphicFramePr>
          <p:cNvPr id="185" name="Google Shape;185;p23"/>
          <p:cNvGraphicFramePr/>
          <p:nvPr/>
        </p:nvGraphicFramePr>
        <p:xfrm>
          <a:off x="582832" y="1038828"/>
          <a:ext cx="3000000" cy="3000000"/>
        </p:xfrm>
        <a:graphic>
          <a:graphicData uri="http://schemas.openxmlformats.org/drawingml/2006/table">
            <a:tbl>
              <a:tblPr bandRow="1" firstRow="1">
                <a:noFill/>
                <a:tableStyleId>{A74BD337-3AF5-4E31-A212-C9E85FD9C0ED}</a:tableStyleId>
              </a:tblPr>
              <a:tblGrid>
                <a:gridCol w="3742250"/>
                <a:gridCol w="3742250"/>
                <a:gridCol w="3742250"/>
              </a:tblGrid>
              <a:tr h="370850">
                <a:tc>
                  <a:txBody>
                    <a:bodyPr/>
                    <a:lstStyle/>
                    <a:p>
                      <a:pPr indent="0" lvl="0" marL="0" marR="0" rtl="0" algn="ctr">
                        <a:spcBef>
                          <a:spcPts val="0"/>
                        </a:spcBef>
                        <a:spcAft>
                          <a:spcPts val="0"/>
                        </a:spcAft>
                        <a:buNone/>
                      </a:pPr>
                      <a:r>
                        <a:rPr lang="en-GB" sz="1800"/>
                        <a:t>Feature(s) Name</a:t>
                      </a:r>
                      <a:endParaRPr/>
                    </a:p>
                  </a:txBody>
                  <a:tcPr marT="45725" marB="45725" marR="91450" marL="91450"/>
                </a:tc>
                <a:tc>
                  <a:txBody>
                    <a:bodyPr/>
                    <a:lstStyle/>
                    <a:p>
                      <a:pPr indent="0" lvl="0" marL="0" marR="0" rtl="0" algn="ctr">
                        <a:spcBef>
                          <a:spcPts val="0"/>
                        </a:spcBef>
                        <a:spcAft>
                          <a:spcPts val="0"/>
                        </a:spcAft>
                        <a:buNone/>
                      </a:pPr>
                      <a:r>
                        <a:rPr lang="en-GB" sz="1800"/>
                        <a:t>Feature Description</a:t>
                      </a:r>
                      <a:endParaRPr/>
                    </a:p>
                  </a:txBody>
                  <a:tcPr marT="45725" marB="45725" marR="91450" marL="91450"/>
                </a:tc>
                <a:tc>
                  <a:txBody>
                    <a:bodyPr/>
                    <a:lstStyle/>
                    <a:p>
                      <a:pPr indent="0" lvl="0" marL="0" marR="0" rtl="0" algn="ctr">
                        <a:spcBef>
                          <a:spcPts val="0"/>
                        </a:spcBef>
                        <a:spcAft>
                          <a:spcPts val="0"/>
                        </a:spcAft>
                        <a:buNone/>
                      </a:pPr>
                      <a:r>
                        <a:rPr lang="en-GB" sz="1800"/>
                        <a:t>Data Issues &amp; Treatment</a:t>
                      </a:r>
                      <a:endParaRPr/>
                    </a:p>
                  </a:txBody>
                  <a:tcPr marT="45725" marB="45725" marR="91450" marL="91450"/>
                </a:tc>
              </a:tr>
              <a:tr h="370850">
                <a:tc>
                  <a:txBody>
                    <a:bodyPr/>
                    <a:lstStyle/>
                    <a:p>
                      <a:pPr indent="0" lvl="0" marL="0" marR="0" rtl="0" algn="l">
                        <a:spcBef>
                          <a:spcPts val="0"/>
                        </a:spcBef>
                        <a:spcAft>
                          <a:spcPts val="0"/>
                        </a:spcAft>
                        <a:buNone/>
                      </a:pPr>
                      <a:r>
                        <a:rPr lang="en-GB" sz="1800"/>
                        <a:t>Application</a:t>
                      </a:r>
                      <a:r>
                        <a:rPr lang="en-GB" sz="1800"/>
                        <a:t> Id</a:t>
                      </a:r>
                      <a:endParaRPr sz="1800"/>
                    </a:p>
                  </a:txBody>
                  <a:tcPr marT="45725" marB="45725" marR="91450" marL="91450"/>
                </a:tc>
                <a:tc>
                  <a:txBody>
                    <a:bodyPr/>
                    <a:lstStyle/>
                    <a:p>
                      <a:pPr indent="0" lvl="0" marL="0" marR="0" rtl="0" algn="l">
                        <a:spcBef>
                          <a:spcPts val="0"/>
                        </a:spcBef>
                        <a:spcAft>
                          <a:spcPts val="0"/>
                        </a:spcAft>
                        <a:buNone/>
                      </a:pPr>
                      <a:r>
                        <a:rPr lang="en-GB" sz="1800"/>
                        <a:t>Application</a:t>
                      </a:r>
                      <a:r>
                        <a:rPr lang="en-GB" sz="1800"/>
                        <a:t> id </a:t>
                      </a:r>
                      <a:r>
                        <a:rPr lang="en-GB" sz="1800"/>
                        <a:t>of the</a:t>
                      </a:r>
                      <a:r>
                        <a:rPr lang="en-GB" sz="1800"/>
                        <a:t> applicant</a:t>
                      </a:r>
                      <a:endParaRPr sz="1800"/>
                    </a:p>
                  </a:txBody>
                  <a:tcPr marT="45725" marB="45725" marR="91450" marL="91450"/>
                </a:tc>
                <a:tc>
                  <a:txBody>
                    <a:bodyPr/>
                    <a:lstStyle/>
                    <a:p>
                      <a:pPr indent="0" lvl="0" marL="0" marR="0" rtl="0" algn="l">
                        <a:spcBef>
                          <a:spcPts val="0"/>
                        </a:spcBef>
                        <a:spcAft>
                          <a:spcPts val="0"/>
                        </a:spcAft>
                        <a:buNone/>
                      </a:pPr>
                      <a:r>
                        <a:rPr lang="en-GB" sz="1800"/>
                        <a:t>There were 3 duplicate</a:t>
                      </a:r>
                      <a:r>
                        <a:rPr lang="en-GB" sz="1800"/>
                        <a:t> application ids which were deleted from the dataset.</a:t>
                      </a:r>
                      <a:endParaRPr sz="1800"/>
                    </a:p>
                  </a:txBody>
                  <a:tcPr marT="45725" marB="45725" marR="91450" marL="91450"/>
                </a:tc>
              </a:tr>
              <a:tr h="370850">
                <a:tc>
                  <a:txBody>
                    <a:bodyPr/>
                    <a:lstStyle/>
                    <a:p>
                      <a:pPr indent="0" lvl="0" marL="0" marR="0" rtl="0" algn="l">
                        <a:spcBef>
                          <a:spcPts val="0"/>
                        </a:spcBef>
                        <a:spcAft>
                          <a:spcPts val="0"/>
                        </a:spcAft>
                        <a:buNone/>
                      </a:pPr>
                      <a:r>
                        <a:rPr b="0" i="0" lang="en-GB" sz="1800">
                          <a:solidFill>
                            <a:schemeClr val="dk1"/>
                          </a:solidFill>
                          <a:latin typeface="Calibri"/>
                          <a:ea typeface="Calibri"/>
                          <a:cs typeface="Calibri"/>
                          <a:sym typeface="Calibri"/>
                        </a:rPr>
                        <a:t>No of times 90/60/30 DPD or worse in last 6 months</a:t>
                      </a:r>
                      <a:endParaRPr b="0" sz="1800"/>
                    </a:p>
                  </a:txBody>
                  <a:tcPr marT="45725" marB="45725" marR="91450" marL="91450"/>
                </a:tc>
                <a:tc>
                  <a:txBody>
                    <a:bodyPr/>
                    <a:lstStyle/>
                    <a:p>
                      <a:pPr indent="0" lvl="0" marL="0" marR="0" rtl="0" algn="l">
                        <a:spcBef>
                          <a:spcPts val="0"/>
                        </a:spcBef>
                        <a:spcAft>
                          <a:spcPts val="0"/>
                        </a:spcAft>
                        <a:buNone/>
                      </a:pPr>
                      <a:r>
                        <a:rPr b="0" i="0" lang="en-GB" sz="1800">
                          <a:solidFill>
                            <a:schemeClr val="dk1"/>
                          </a:solidFill>
                          <a:latin typeface="Calibri"/>
                          <a:ea typeface="Calibri"/>
                          <a:cs typeface="Calibri"/>
                          <a:sym typeface="Calibri"/>
                        </a:rPr>
                        <a:t>No of times 90/60/30 DPD or worse in last 6 months</a:t>
                      </a:r>
                      <a:endParaRPr b="0" sz="1800"/>
                    </a:p>
                  </a:txBody>
                  <a:tcPr marT="45725" marB="45725" marR="91450" marL="91450"/>
                </a:tc>
                <a:tc>
                  <a:txBody>
                    <a:bodyPr/>
                    <a:lstStyle/>
                    <a:p>
                      <a:pPr indent="0" lvl="0" marL="0" marR="0" rtl="0" algn="l">
                        <a:spcBef>
                          <a:spcPts val="0"/>
                        </a:spcBef>
                        <a:spcAft>
                          <a:spcPts val="0"/>
                        </a:spcAft>
                        <a:buNone/>
                      </a:pPr>
                      <a:r>
                        <a:rPr lang="en-GB" sz="1800"/>
                        <a:t>No</a:t>
                      </a:r>
                      <a:r>
                        <a:rPr lang="en-GB" sz="1800"/>
                        <a:t> Data Issues Found.</a:t>
                      </a:r>
                      <a:endParaRPr sz="1800"/>
                    </a:p>
                  </a:txBody>
                  <a:tcPr marT="45725" marB="45725" marR="91450" marL="91450"/>
                </a:tc>
              </a:tr>
              <a:tr h="370850">
                <a:tc>
                  <a:txBody>
                    <a:bodyPr/>
                    <a:lstStyle/>
                    <a:p>
                      <a:pPr indent="0" lvl="0" marL="0" marR="0" rtl="0" algn="l">
                        <a:spcBef>
                          <a:spcPts val="0"/>
                        </a:spcBef>
                        <a:spcAft>
                          <a:spcPts val="0"/>
                        </a:spcAft>
                        <a:buNone/>
                      </a:pPr>
                      <a:r>
                        <a:rPr b="0" i="0" lang="en-GB" sz="1800">
                          <a:solidFill>
                            <a:schemeClr val="dk1"/>
                          </a:solidFill>
                          <a:latin typeface="Calibri"/>
                          <a:ea typeface="Calibri"/>
                          <a:cs typeface="Calibri"/>
                          <a:sym typeface="Calibri"/>
                        </a:rPr>
                        <a:t>No of times 90/60/30 DPD or worse in last 12 months</a:t>
                      </a:r>
                      <a:endParaRPr b="0" sz="1800"/>
                    </a:p>
                  </a:txBody>
                  <a:tcPr marT="45725" marB="45725" marR="91450" marL="91450"/>
                </a:tc>
                <a:tc>
                  <a:txBody>
                    <a:bodyPr/>
                    <a:lstStyle/>
                    <a:p>
                      <a:pPr indent="0" lvl="0" marL="0" marR="0" rtl="0" algn="l">
                        <a:spcBef>
                          <a:spcPts val="0"/>
                        </a:spcBef>
                        <a:spcAft>
                          <a:spcPts val="0"/>
                        </a:spcAft>
                        <a:buNone/>
                      </a:pPr>
                      <a:r>
                        <a:rPr b="0" i="0" lang="en-GB" sz="1800">
                          <a:solidFill>
                            <a:schemeClr val="dk1"/>
                          </a:solidFill>
                          <a:latin typeface="Calibri"/>
                          <a:ea typeface="Calibri"/>
                          <a:cs typeface="Calibri"/>
                          <a:sym typeface="Calibri"/>
                        </a:rPr>
                        <a:t>No of times 90/60/30 DPD or worse in last 6 months</a:t>
                      </a:r>
                      <a:endParaRPr b="0"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No</a:t>
                      </a:r>
                      <a:r>
                        <a:rPr lang="en-GB" sz="1800"/>
                        <a:t> Data Issues Found.</a:t>
                      </a:r>
                      <a:endParaRPr sz="1800"/>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GB" sz="1800"/>
                        <a:t>Avgas CC Utilization in last 12 months</a:t>
                      </a:r>
                      <a:endParaRPr/>
                    </a:p>
                  </a:txBody>
                  <a:tcPr marT="45725" marB="45725" marR="91450" marL="91450"/>
                </a:tc>
                <a:tc>
                  <a:txBody>
                    <a:bodyPr/>
                    <a:lstStyle/>
                    <a:p>
                      <a:pPr indent="0" lvl="0" marL="0" marR="0" rtl="0" algn="l">
                        <a:spcBef>
                          <a:spcPts val="0"/>
                        </a:spcBef>
                        <a:spcAft>
                          <a:spcPts val="0"/>
                        </a:spcAft>
                        <a:buNone/>
                      </a:pPr>
                      <a:r>
                        <a:rPr lang="en-GB" sz="1800"/>
                        <a:t>Average utilization of credit card by customer</a:t>
                      </a:r>
                      <a:endParaRPr/>
                    </a:p>
                  </a:txBody>
                  <a:tcPr marT="45725" marB="45725" marR="91450" marL="91450"/>
                </a:tc>
                <a:tc>
                  <a:txBody>
                    <a:bodyPr/>
                    <a:lstStyle/>
                    <a:p>
                      <a:pPr indent="0" lvl="0" marL="0" marR="0" rtl="0" algn="l">
                        <a:spcBef>
                          <a:spcPts val="0"/>
                        </a:spcBef>
                        <a:spcAft>
                          <a:spcPts val="0"/>
                        </a:spcAft>
                        <a:buNone/>
                      </a:pPr>
                      <a:r>
                        <a:rPr lang="en-GB" sz="1800"/>
                        <a:t>Missing values were replaced with 0 as null values for this field</a:t>
                      </a:r>
                      <a:r>
                        <a:rPr lang="en-GB" sz="1800"/>
                        <a:t> means credit card was never utilized in the last 12 months.</a:t>
                      </a:r>
                      <a:endParaRPr sz="1800"/>
                    </a:p>
                  </a:txBody>
                  <a:tcPr marT="45725" marB="45725" marR="91450" marL="91450"/>
                </a:tc>
              </a:tr>
              <a:tr h="370850">
                <a:tc>
                  <a:txBody>
                    <a:bodyPr/>
                    <a:lstStyle/>
                    <a:p>
                      <a:pPr indent="0" lvl="0" marL="0" marR="0" rtl="0" algn="l">
                        <a:spcBef>
                          <a:spcPts val="0"/>
                        </a:spcBef>
                        <a:spcAft>
                          <a:spcPts val="0"/>
                        </a:spcAft>
                        <a:buNone/>
                      </a:pPr>
                      <a:r>
                        <a:rPr b="0" lang="en-GB" sz="1800"/>
                        <a:t>No of trades opened in last 6 months</a:t>
                      </a:r>
                      <a:endParaRPr/>
                    </a:p>
                  </a:txBody>
                  <a:tcPr marT="45725" marB="45725" marR="91450" marL="91450"/>
                </a:tc>
                <a:tc>
                  <a:txBody>
                    <a:bodyPr/>
                    <a:lstStyle/>
                    <a:p>
                      <a:pPr indent="0" lvl="0" marL="0" marR="0" rtl="0" algn="l">
                        <a:spcBef>
                          <a:spcPts val="0"/>
                        </a:spcBef>
                        <a:spcAft>
                          <a:spcPts val="0"/>
                        </a:spcAft>
                        <a:buNone/>
                      </a:pPr>
                      <a:r>
                        <a:rPr lang="en-GB" sz="1800"/>
                        <a:t>Number of times the customer has done the trades in last 6 months</a:t>
                      </a:r>
                      <a:endParaRPr/>
                    </a:p>
                  </a:txBody>
                  <a:tcPr marT="45725" marB="45725" marR="91450" marL="91450"/>
                </a:tc>
                <a:tc>
                  <a:txBody>
                    <a:bodyPr/>
                    <a:lstStyle/>
                    <a:p>
                      <a:pPr indent="0" lvl="0" marL="0" marR="0" rtl="0" algn="l">
                        <a:spcBef>
                          <a:spcPts val="0"/>
                        </a:spcBef>
                        <a:spcAft>
                          <a:spcPts val="0"/>
                        </a:spcAft>
                        <a:buNone/>
                      </a:pPr>
                      <a:r>
                        <a:rPr lang="en-GB" sz="1800"/>
                        <a:t>Missing values</a:t>
                      </a:r>
                      <a:r>
                        <a:rPr lang="en-GB" sz="1800"/>
                        <a:t> were replaced with the most frequent value i.e. 1.0.</a:t>
                      </a:r>
                      <a:endParaRPr sz="1800"/>
                    </a:p>
                  </a:txBody>
                  <a:tcPr marT="45725" marB="45725" marR="91450" marL="91450"/>
                </a:tc>
              </a:tr>
              <a:tr h="370850">
                <a:tc>
                  <a:txBody>
                    <a:bodyPr/>
                    <a:lstStyle/>
                    <a:p>
                      <a:pPr indent="0" lvl="0" marL="0" marR="0" rtl="0" algn="l">
                        <a:spcBef>
                          <a:spcPts val="0"/>
                        </a:spcBef>
                        <a:spcAft>
                          <a:spcPts val="0"/>
                        </a:spcAft>
                        <a:buNone/>
                      </a:pPr>
                      <a:r>
                        <a:rPr b="0" lang="en-GB" sz="1800"/>
                        <a:t>No of trades opened in last 12 months</a:t>
                      </a:r>
                      <a:endParaRPr/>
                    </a:p>
                  </a:txBody>
                  <a:tcPr marT="45725" marB="45725" marR="91450" marL="91450"/>
                </a:tc>
                <a:tc>
                  <a:txBody>
                    <a:bodyPr/>
                    <a:lstStyle/>
                    <a:p>
                      <a:pPr indent="0" lvl="0" marL="0" marR="0" rtl="0" algn="l">
                        <a:spcBef>
                          <a:spcPts val="0"/>
                        </a:spcBef>
                        <a:spcAft>
                          <a:spcPts val="0"/>
                        </a:spcAft>
                        <a:buNone/>
                      </a:pPr>
                      <a:r>
                        <a:rPr lang="en-GB" sz="1800"/>
                        <a:t>Number of times the customer has done the trades in last 12 months</a:t>
                      </a:r>
                      <a:endParaRPr/>
                    </a:p>
                  </a:txBody>
                  <a:tcPr marT="45725" marB="45725" marR="91450" marL="91450"/>
                </a:tc>
                <a:tc>
                  <a:txBody>
                    <a:bodyPr/>
                    <a:lstStyle/>
                    <a:p>
                      <a:pPr indent="0" lvl="0" marL="0" marR="0" rtl="0" algn="l">
                        <a:spcBef>
                          <a:spcPts val="0"/>
                        </a:spcBef>
                        <a:spcAft>
                          <a:spcPts val="0"/>
                        </a:spcAft>
                        <a:buNone/>
                      </a:pPr>
                      <a:r>
                        <a:rPr lang="en-GB" sz="1800"/>
                        <a:t>No</a:t>
                      </a:r>
                      <a:r>
                        <a:rPr lang="en-GB" sz="1800"/>
                        <a:t> Data Issues found.</a:t>
                      </a:r>
                      <a:endParaRPr sz="1800"/>
                    </a:p>
                  </a:txBody>
                  <a:tcPr marT="45725" marB="45725" marR="91450" marL="91450"/>
                </a:tc>
              </a:tr>
              <a:tr h="370850">
                <a:tc>
                  <a:txBody>
                    <a:bodyPr/>
                    <a:lstStyle/>
                    <a:p>
                      <a:pPr indent="0" lvl="0" marL="0" marR="0" rtl="0" algn="l">
                        <a:spcBef>
                          <a:spcPts val="0"/>
                        </a:spcBef>
                        <a:spcAft>
                          <a:spcPts val="0"/>
                        </a:spcAft>
                        <a:buNone/>
                      </a:pPr>
                      <a:r>
                        <a:rPr b="0" i="0" lang="en-GB" sz="1800">
                          <a:solidFill>
                            <a:schemeClr val="dk1"/>
                          </a:solidFill>
                          <a:latin typeface="Calibri"/>
                          <a:ea typeface="Calibri"/>
                          <a:cs typeface="Calibri"/>
                          <a:sym typeface="Calibri"/>
                        </a:rPr>
                        <a:t>No of PL trades opened in last 6/12 months</a:t>
                      </a:r>
                      <a:endParaRPr/>
                    </a:p>
                  </a:txBody>
                  <a:tcPr marT="45725" marB="45725" marR="91450" marL="91450"/>
                </a:tc>
                <a:tc>
                  <a:txBody>
                    <a:bodyPr/>
                    <a:lstStyle/>
                    <a:p>
                      <a:pPr indent="0" lvl="0" marL="0" marR="0" rtl="0" algn="l">
                        <a:spcBef>
                          <a:spcPts val="0"/>
                        </a:spcBef>
                        <a:spcAft>
                          <a:spcPts val="0"/>
                        </a:spcAft>
                        <a:buNone/>
                      </a:pPr>
                      <a:r>
                        <a:rPr lang="en-GB" sz="1800"/>
                        <a:t>No of PL trades in last 6/12 month  of customer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No</a:t>
                      </a:r>
                      <a:r>
                        <a:rPr lang="en-GB" sz="1800"/>
                        <a:t> Data Issues found.</a:t>
                      </a:r>
                      <a:endParaRPr sz="1800"/>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p:nvPr/>
        </p:nvSpPr>
        <p:spPr>
          <a:xfrm>
            <a:off x="2225889" y="225088"/>
            <a:ext cx="6894836"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Data Cleaning – Credit Bureau Dataset</a:t>
            </a:r>
            <a:endParaRPr b="1" sz="3200">
              <a:solidFill>
                <a:srgbClr val="5F497A"/>
              </a:solidFill>
              <a:latin typeface="Quattrocento Sans"/>
              <a:ea typeface="Quattrocento Sans"/>
              <a:cs typeface="Quattrocento Sans"/>
              <a:sym typeface="Quattrocento Sans"/>
            </a:endParaRPr>
          </a:p>
        </p:txBody>
      </p:sp>
      <p:graphicFrame>
        <p:nvGraphicFramePr>
          <p:cNvPr id="191" name="Google Shape;191;p24"/>
          <p:cNvGraphicFramePr/>
          <p:nvPr/>
        </p:nvGraphicFramePr>
        <p:xfrm>
          <a:off x="582832" y="1004324"/>
          <a:ext cx="3000000" cy="3000000"/>
        </p:xfrm>
        <a:graphic>
          <a:graphicData uri="http://schemas.openxmlformats.org/drawingml/2006/table">
            <a:tbl>
              <a:tblPr bandRow="1" firstRow="1">
                <a:noFill/>
                <a:tableStyleId>{A74BD337-3AF5-4E31-A212-C9E85FD9C0ED}</a:tableStyleId>
              </a:tblPr>
              <a:tblGrid>
                <a:gridCol w="3742250"/>
                <a:gridCol w="3742250"/>
                <a:gridCol w="3742250"/>
              </a:tblGrid>
              <a:tr h="370850">
                <a:tc>
                  <a:txBody>
                    <a:bodyPr/>
                    <a:lstStyle/>
                    <a:p>
                      <a:pPr indent="0" lvl="0" marL="0" marR="0" rtl="0" algn="ctr">
                        <a:spcBef>
                          <a:spcPts val="0"/>
                        </a:spcBef>
                        <a:spcAft>
                          <a:spcPts val="0"/>
                        </a:spcAft>
                        <a:buNone/>
                      </a:pPr>
                      <a:r>
                        <a:rPr lang="en-GB" sz="1800"/>
                        <a:t>Feature Name</a:t>
                      </a:r>
                      <a:endParaRPr/>
                    </a:p>
                  </a:txBody>
                  <a:tcPr marT="45725" marB="45725" marR="91450" marL="91450"/>
                </a:tc>
                <a:tc>
                  <a:txBody>
                    <a:bodyPr/>
                    <a:lstStyle/>
                    <a:p>
                      <a:pPr indent="0" lvl="0" marL="0" marR="0" rtl="0" algn="ctr">
                        <a:spcBef>
                          <a:spcPts val="0"/>
                        </a:spcBef>
                        <a:spcAft>
                          <a:spcPts val="0"/>
                        </a:spcAft>
                        <a:buNone/>
                      </a:pPr>
                      <a:r>
                        <a:rPr lang="en-GB" sz="1800"/>
                        <a:t>Feature Description</a:t>
                      </a:r>
                      <a:endParaRPr/>
                    </a:p>
                  </a:txBody>
                  <a:tcPr marT="45725" marB="45725" marR="91450" marL="91450"/>
                </a:tc>
                <a:tc>
                  <a:txBody>
                    <a:bodyPr/>
                    <a:lstStyle/>
                    <a:p>
                      <a:pPr indent="0" lvl="0" marL="0" marR="0" rtl="0" algn="ctr">
                        <a:spcBef>
                          <a:spcPts val="0"/>
                        </a:spcBef>
                        <a:spcAft>
                          <a:spcPts val="0"/>
                        </a:spcAft>
                        <a:buNone/>
                      </a:pPr>
                      <a:r>
                        <a:rPr lang="en-GB" sz="1800"/>
                        <a:t>Data Issues &amp; Treatment</a:t>
                      </a:r>
                      <a:endParaRPr/>
                    </a:p>
                  </a:txBody>
                  <a:tcPr marT="45725" marB="45725" marR="91450" marL="91450"/>
                </a:tc>
              </a:tr>
              <a:tr h="370850">
                <a:tc>
                  <a:txBody>
                    <a:bodyPr/>
                    <a:lstStyle/>
                    <a:p>
                      <a:pPr indent="0" lvl="0" marL="0" marR="0" rtl="0" algn="l">
                        <a:spcBef>
                          <a:spcPts val="0"/>
                        </a:spcBef>
                        <a:spcAft>
                          <a:spcPts val="0"/>
                        </a:spcAft>
                        <a:buNone/>
                      </a:pPr>
                      <a:r>
                        <a:rPr b="0" lang="en-GB" sz="1800"/>
                        <a:t>No of Inquiries in last 6/12 months (excluding home &amp; auto loans)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Number of times the customers has inquired in last 6/12 months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No</a:t>
                      </a:r>
                      <a:r>
                        <a:rPr lang="en-GB" sz="1800"/>
                        <a:t> Data Issues found.</a:t>
                      </a:r>
                      <a:endParaRPr sz="1800"/>
                    </a:p>
                  </a:txBody>
                  <a:tcPr marT="45725" marB="45725" marR="91450" marL="91450"/>
                </a:tc>
              </a:tr>
              <a:tr h="370850">
                <a:tc>
                  <a:txBody>
                    <a:bodyPr/>
                    <a:lstStyle/>
                    <a:p>
                      <a:pPr indent="0" lvl="0" marL="0" marR="0" rtl="0" algn="l">
                        <a:spcBef>
                          <a:spcPts val="0"/>
                        </a:spcBef>
                        <a:spcAft>
                          <a:spcPts val="0"/>
                        </a:spcAft>
                        <a:buNone/>
                      </a:pPr>
                      <a:r>
                        <a:rPr b="0" lang="en-GB" sz="1800"/>
                        <a:t>Presence of open home loan </a:t>
                      </a:r>
                      <a:endParaRPr b="0"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If the customer has home loan (1 represents "Yes")</a:t>
                      </a:r>
                      <a:endParaRPr/>
                    </a:p>
                  </a:txBody>
                  <a:tcPr marT="45725" marB="45725" marR="91450" marL="91450"/>
                </a:tc>
                <a:tc>
                  <a:txBody>
                    <a:bodyPr/>
                    <a:lstStyle/>
                    <a:p>
                      <a:pPr indent="0" lvl="0" marL="0" marR="0" rtl="0" algn="l">
                        <a:spcBef>
                          <a:spcPts val="0"/>
                        </a:spcBef>
                        <a:spcAft>
                          <a:spcPts val="0"/>
                        </a:spcAft>
                        <a:buNone/>
                      </a:pPr>
                      <a:r>
                        <a:rPr lang="en-GB" sz="1800"/>
                        <a:t>Missing values were replaced with the most frequent</a:t>
                      </a:r>
                      <a:r>
                        <a:rPr lang="en-GB" sz="1800"/>
                        <a:t> one i.e. 1</a:t>
                      </a:r>
                      <a:r>
                        <a:rPr lang="en-GB" sz="1800"/>
                        <a:t>. </a:t>
                      </a:r>
                      <a:endParaRPr sz="1800"/>
                    </a:p>
                  </a:txBody>
                  <a:tcPr marT="45725" marB="45725" marR="91450" marL="91450"/>
                </a:tc>
              </a:tr>
              <a:tr h="370850">
                <a:tc>
                  <a:txBody>
                    <a:bodyPr/>
                    <a:lstStyle/>
                    <a:p>
                      <a:pPr indent="0" lvl="0" marL="0" marR="0" rtl="0" algn="l">
                        <a:spcBef>
                          <a:spcPts val="0"/>
                        </a:spcBef>
                        <a:spcAft>
                          <a:spcPts val="0"/>
                        </a:spcAft>
                        <a:buNone/>
                      </a:pPr>
                      <a:r>
                        <a:rPr lang="en-GB" sz="1800"/>
                        <a:t>Outstanding Balance </a:t>
                      </a:r>
                      <a:endParaRPr/>
                    </a:p>
                  </a:txBody>
                  <a:tcPr marT="45725" marB="45725" marR="91450" marL="91450"/>
                </a:tc>
                <a:tc>
                  <a:txBody>
                    <a:bodyPr/>
                    <a:lstStyle/>
                    <a:p>
                      <a:pPr indent="0" lvl="0" marL="0" marR="0" rtl="0" algn="l">
                        <a:spcBef>
                          <a:spcPts val="0"/>
                        </a:spcBef>
                        <a:spcAft>
                          <a:spcPts val="0"/>
                        </a:spcAft>
                        <a:buNone/>
                      </a:pPr>
                      <a:r>
                        <a:rPr lang="en-GB" sz="1800"/>
                        <a:t>Outstanding Balance  of the</a:t>
                      </a:r>
                      <a:r>
                        <a:rPr lang="en-GB" sz="1800"/>
                        <a:t> applicant</a:t>
                      </a:r>
                      <a:endParaRPr sz="1800"/>
                    </a:p>
                  </a:txBody>
                  <a:tcPr marT="45725" marB="45725" marR="91450" marL="91450"/>
                </a:tc>
                <a:tc>
                  <a:txBody>
                    <a:bodyPr/>
                    <a:lstStyle/>
                    <a:p>
                      <a:pPr indent="0" lvl="0" marL="0" marR="0" rtl="0" algn="l">
                        <a:spcBef>
                          <a:spcPts val="0"/>
                        </a:spcBef>
                        <a:spcAft>
                          <a:spcPts val="0"/>
                        </a:spcAft>
                        <a:buNone/>
                      </a:pPr>
                      <a:r>
                        <a:rPr lang="en-GB" sz="1800"/>
                        <a:t>Missing values were replaced with 0 assuming these are the records</a:t>
                      </a:r>
                      <a:r>
                        <a:rPr lang="en-GB" sz="1800"/>
                        <a:t> for which the credit card was never utilized as these records also had avg card utilization as null</a:t>
                      </a:r>
                      <a:r>
                        <a:rPr lang="en-GB" sz="1800"/>
                        <a:t>. </a:t>
                      </a:r>
                      <a:endParaRPr/>
                    </a:p>
                  </a:txBody>
                  <a:tcPr marT="45725" marB="45725" marR="91450" marL="91450"/>
                </a:tc>
              </a:tr>
              <a:tr h="370850">
                <a:tc>
                  <a:txBody>
                    <a:bodyPr/>
                    <a:lstStyle/>
                    <a:p>
                      <a:pPr indent="0" lvl="0" marL="0" marR="0" rtl="0" algn="l">
                        <a:spcBef>
                          <a:spcPts val="0"/>
                        </a:spcBef>
                        <a:spcAft>
                          <a:spcPts val="0"/>
                        </a:spcAft>
                        <a:buNone/>
                      </a:pPr>
                      <a:r>
                        <a:rPr b="0" lang="en-GB" sz="1800"/>
                        <a:t>Total No of Trades </a:t>
                      </a:r>
                      <a:endParaRPr/>
                    </a:p>
                  </a:txBody>
                  <a:tcPr marT="45725" marB="45725" marR="91450" marL="91450"/>
                </a:tc>
                <a:tc>
                  <a:txBody>
                    <a:bodyPr/>
                    <a:lstStyle/>
                    <a:p>
                      <a:pPr indent="0" lvl="0" marL="0" marR="0" rtl="0" algn="l">
                        <a:spcBef>
                          <a:spcPts val="0"/>
                        </a:spcBef>
                        <a:spcAft>
                          <a:spcPts val="0"/>
                        </a:spcAft>
                        <a:buNone/>
                      </a:pPr>
                      <a:r>
                        <a:rPr lang="en-GB" sz="1800"/>
                        <a:t>Number of times the customer has done total trades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No</a:t>
                      </a:r>
                      <a:r>
                        <a:rPr lang="en-GB" sz="1800"/>
                        <a:t> Data Issues found.</a:t>
                      </a:r>
                      <a:endParaRPr sz="1800"/>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b="0" lang="en-GB" sz="1800"/>
                        <a:t>Presence of open auto loan </a:t>
                      </a:r>
                      <a:endParaRPr/>
                    </a:p>
                  </a:txBody>
                  <a:tcPr marT="45725" marB="45725" marR="91450" marL="91450"/>
                </a:tc>
                <a:tc>
                  <a:txBody>
                    <a:bodyPr/>
                    <a:lstStyle/>
                    <a:p>
                      <a:pPr indent="0" lvl="0" marL="0" marR="0" rtl="0" algn="l">
                        <a:spcBef>
                          <a:spcPts val="0"/>
                        </a:spcBef>
                        <a:spcAft>
                          <a:spcPts val="0"/>
                        </a:spcAft>
                        <a:buNone/>
                      </a:pPr>
                      <a:r>
                        <a:rPr lang="en-GB" sz="1800"/>
                        <a:t>If the customer has auto loan (1 represents "Yes")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Missing</a:t>
                      </a:r>
                      <a:r>
                        <a:rPr lang="en-GB" sz="1800"/>
                        <a:t> values were replaced with the most frequent value i.e. 0.</a:t>
                      </a:r>
                      <a:endParaRPr sz="1800"/>
                    </a:p>
                  </a:txBody>
                  <a:tcPr marT="45725" marB="45725" marR="91450" marL="91450"/>
                </a:tc>
              </a:tr>
              <a:tr h="370850">
                <a:tc>
                  <a:txBody>
                    <a:bodyPr/>
                    <a:lstStyle/>
                    <a:p>
                      <a:pPr indent="0" lvl="0" marL="0" marR="0" rtl="0" algn="l">
                        <a:spcBef>
                          <a:spcPts val="0"/>
                        </a:spcBef>
                        <a:spcAft>
                          <a:spcPts val="0"/>
                        </a:spcAft>
                        <a:buNone/>
                      </a:pPr>
                      <a:r>
                        <a:rPr b="0" i="0" lang="en-GB" sz="1800">
                          <a:solidFill>
                            <a:schemeClr val="dk1"/>
                          </a:solidFill>
                          <a:latin typeface="Calibri"/>
                          <a:ea typeface="Calibri"/>
                          <a:cs typeface="Calibri"/>
                          <a:sym typeface="Calibri"/>
                        </a:rPr>
                        <a:t>Performance Tag </a:t>
                      </a:r>
                      <a:endParaRPr/>
                    </a:p>
                  </a:txBody>
                  <a:tcPr marT="45725" marB="45725" marR="91450" marL="91450"/>
                </a:tc>
                <a:tc>
                  <a:txBody>
                    <a:bodyPr/>
                    <a:lstStyle/>
                    <a:p>
                      <a:pPr indent="0" lvl="0" marL="0" marR="0" rtl="0" algn="l">
                        <a:spcBef>
                          <a:spcPts val="0"/>
                        </a:spcBef>
                        <a:spcAft>
                          <a:spcPts val="0"/>
                        </a:spcAft>
                        <a:buNone/>
                      </a:pPr>
                      <a:r>
                        <a:rPr lang="en-GB" sz="1800"/>
                        <a:t>Status of customer performance (" 1 represents "Default")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Records with</a:t>
                      </a:r>
                      <a:r>
                        <a:rPr lang="en-GB" sz="1800"/>
                        <a:t> missing performance tags were dropped as these records belonged to the customers who were never issued the credit card.</a:t>
                      </a:r>
                      <a:endParaRPr sz="1800"/>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p:nvPr/>
        </p:nvSpPr>
        <p:spPr>
          <a:xfrm>
            <a:off x="1463674" y="225088"/>
            <a:ext cx="8419292"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Demographic Dataset-Socio(Univariate) </a:t>
            </a:r>
            <a:endParaRPr b="1" sz="3200">
              <a:solidFill>
                <a:srgbClr val="5F497A"/>
              </a:solidFill>
              <a:latin typeface="Quattrocento Sans"/>
              <a:ea typeface="Quattrocento Sans"/>
              <a:cs typeface="Quattrocento Sans"/>
              <a:sym typeface="Quattrocento Sans"/>
            </a:endParaRPr>
          </a:p>
        </p:txBody>
      </p:sp>
      <p:pic>
        <p:nvPicPr>
          <p:cNvPr id="197" name="Google Shape;197;p25"/>
          <p:cNvPicPr preferRelativeResize="0"/>
          <p:nvPr/>
        </p:nvPicPr>
        <p:blipFill rotWithShape="1">
          <a:blip r:embed="rId3">
            <a:alphaModFix/>
          </a:blip>
          <a:srcRect b="0" l="0" r="0" t="0"/>
          <a:stretch/>
        </p:blipFill>
        <p:spPr>
          <a:xfrm>
            <a:off x="4001311" y="1237787"/>
            <a:ext cx="3677283" cy="2570538"/>
          </a:xfrm>
          <a:prstGeom prst="rect">
            <a:avLst/>
          </a:prstGeom>
          <a:noFill/>
          <a:ln>
            <a:noFill/>
          </a:ln>
        </p:spPr>
      </p:pic>
      <p:pic>
        <p:nvPicPr>
          <p:cNvPr id="198" name="Google Shape;198;p25"/>
          <p:cNvPicPr preferRelativeResize="0"/>
          <p:nvPr/>
        </p:nvPicPr>
        <p:blipFill rotWithShape="1">
          <a:blip r:embed="rId4">
            <a:alphaModFix/>
          </a:blip>
          <a:srcRect b="0" l="0" r="0" t="0"/>
          <a:stretch/>
        </p:blipFill>
        <p:spPr>
          <a:xfrm>
            <a:off x="7707676" y="1275958"/>
            <a:ext cx="3600000" cy="2419921"/>
          </a:xfrm>
          <a:prstGeom prst="rect">
            <a:avLst/>
          </a:prstGeom>
          <a:noFill/>
          <a:ln>
            <a:noFill/>
          </a:ln>
        </p:spPr>
      </p:pic>
      <p:sp>
        <p:nvSpPr>
          <p:cNvPr id="199" name="Google Shape;199;p25"/>
          <p:cNvSpPr txBox="1"/>
          <p:nvPr/>
        </p:nvSpPr>
        <p:spPr>
          <a:xfrm>
            <a:off x="1386672" y="4300694"/>
            <a:ext cx="7053943"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Age groups:  As expected middle aged people represent a significant portion of the customer base</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Gender:  More number of Males compared to Females</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Marital Status: More Married customers in data than single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25"/>
          <p:cNvPicPr preferRelativeResize="0"/>
          <p:nvPr/>
        </p:nvPicPr>
        <p:blipFill rotWithShape="1">
          <a:blip r:embed="rId5">
            <a:alphaModFix/>
          </a:blip>
          <a:srcRect b="0" l="0" r="0" t="0"/>
          <a:stretch/>
        </p:blipFill>
        <p:spPr>
          <a:xfrm>
            <a:off x="351692" y="1242305"/>
            <a:ext cx="3661160" cy="27468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p:nvPr/>
        </p:nvSpPr>
        <p:spPr>
          <a:xfrm>
            <a:off x="1094185" y="225088"/>
            <a:ext cx="9158276"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Demographic Dataset-Economic (Univariate)</a:t>
            </a:r>
            <a:endParaRPr b="1" sz="3200">
              <a:solidFill>
                <a:srgbClr val="5F497A"/>
              </a:solidFill>
              <a:latin typeface="Quattrocento Sans"/>
              <a:ea typeface="Quattrocento Sans"/>
              <a:cs typeface="Quattrocento Sans"/>
              <a:sym typeface="Quattrocento Sans"/>
            </a:endParaRPr>
          </a:p>
        </p:txBody>
      </p:sp>
      <p:pic>
        <p:nvPicPr>
          <p:cNvPr id="206" name="Google Shape;206;p26"/>
          <p:cNvPicPr preferRelativeResize="0"/>
          <p:nvPr/>
        </p:nvPicPr>
        <p:blipFill rotWithShape="1">
          <a:blip r:embed="rId3">
            <a:alphaModFix/>
          </a:blip>
          <a:srcRect b="0" l="0" r="0" t="0"/>
          <a:stretch/>
        </p:blipFill>
        <p:spPr>
          <a:xfrm>
            <a:off x="659993" y="1038192"/>
            <a:ext cx="3449782" cy="2819254"/>
          </a:xfrm>
          <a:prstGeom prst="rect">
            <a:avLst/>
          </a:prstGeom>
          <a:noFill/>
          <a:ln>
            <a:noFill/>
          </a:ln>
        </p:spPr>
      </p:pic>
      <p:pic>
        <p:nvPicPr>
          <p:cNvPr id="207" name="Google Shape;207;p26"/>
          <p:cNvPicPr preferRelativeResize="0"/>
          <p:nvPr/>
        </p:nvPicPr>
        <p:blipFill rotWithShape="1">
          <a:blip r:embed="rId4">
            <a:alphaModFix/>
          </a:blip>
          <a:srcRect b="0" l="0" r="0" t="0"/>
          <a:stretch/>
        </p:blipFill>
        <p:spPr>
          <a:xfrm>
            <a:off x="7874266" y="1057646"/>
            <a:ext cx="3490420" cy="2846542"/>
          </a:xfrm>
          <a:prstGeom prst="rect">
            <a:avLst/>
          </a:prstGeom>
          <a:noFill/>
          <a:ln>
            <a:noFill/>
          </a:ln>
        </p:spPr>
      </p:pic>
      <p:pic>
        <p:nvPicPr>
          <p:cNvPr id="208" name="Google Shape;208;p26"/>
          <p:cNvPicPr preferRelativeResize="0"/>
          <p:nvPr/>
        </p:nvPicPr>
        <p:blipFill rotWithShape="1">
          <a:blip r:embed="rId5">
            <a:alphaModFix/>
          </a:blip>
          <a:srcRect b="0" l="0" r="0" t="0"/>
          <a:stretch/>
        </p:blipFill>
        <p:spPr>
          <a:xfrm>
            <a:off x="4119408" y="1036759"/>
            <a:ext cx="3821966" cy="2902194"/>
          </a:xfrm>
          <a:prstGeom prst="rect">
            <a:avLst/>
          </a:prstGeom>
          <a:noFill/>
          <a:ln>
            <a:noFill/>
          </a:ln>
        </p:spPr>
      </p:pic>
      <p:sp>
        <p:nvSpPr>
          <p:cNvPr id="209" name="Google Shape;209;p26"/>
          <p:cNvSpPr txBox="1"/>
          <p:nvPr/>
        </p:nvSpPr>
        <p:spPr>
          <a:xfrm>
            <a:off x="1396721" y="4541854"/>
            <a:ext cx="6471138"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No. of Dependants: Almost evenly distributed</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Education: Significant amount of Professionals/Masters</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Income Bins:  High Income earners are low compared to low Income earners</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Profession: Significant number of Employees compared to self employed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0" name="Google Shape;210;p26"/>
          <p:cNvPicPr preferRelativeResize="0"/>
          <p:nvPr/>
        </p:nvPicPr>
        <p:blipFill rotWithShape="1">
          <a:blip r:embed="rId6">
            <a:alphaModFix/>
          </a:blip>
          <a:srcRect b="0" l="0" r="0" t="0"/>
          <a:stretch/>
        </p:blipFill>
        <p:spPr>
          <a:xfrm>
            <a:off x="7989613" y="3960121"/>
            <a:ext cx="3284638" cy="28978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p:nvPr/>
        </p:nvSpPr>
        <p:spPr>
          <a:xfrm>
            <a:off x="1226428" y="225088"/>
            <a:ext cx="8893781"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Demographic Dataset (Univariate Analysis)</a:t>
            </a:r>
            <a:endParaRPr b="1" sz="3200">
              <a:solidFill>
                <a:srgbClr val="5F497A"/>
              </a:solidFill>
              <a:latin typeface="Quattrocento Sans"/>
              <a:ea typeface="Quattrocento Sans"/>
              <a:cs typeface="Quattrocento Sans"/>
              <a:sym typeface="Quattrocento Sans"/>
            </a:endParaRPr>
          </a:p>
        </p:txBody>
      </p:sp>
      <p:pic>
        <p:nvPicPr>
          <p:cNvPr id="216" name="Google Shape;216;p27"/>
          <p:cNvPicPr preferRelativeResize="0"/>
          <p:nvPr/>
        </p:nvPicPr>
        <p:blipFill rotWithShape="1">
          <a:blip r:embed="rId3">
            <a:alphaModFix/>
          </a:blip>
          <a:srcRect b="0" l="0" r="0" t="0"/>
          <a:stretch/>
        </p:blipFill>
        <p:spPr>
          <a:xfrm>
            <a:off x="340183" y="1121695"/>
            <a:ext cx="3518384" cy="2835329"/>
          </a:xfrm>
          <a:prstGeom prst="rect">
            <a:avLst/>
          </a:prstGeom>
          <a:noFill/>
          <a:ln>
            <a:noFill/>
          </a:ln>
        </p:spPr>
      </p:pic>
      <p:pic>
        <p:nvPicPr>
          <p:cNvPr id="217" name="Google Shape;217;p27"/>
          <p:cNvPicPr preferRelativeResize="0"/>
          <p:nvPr/>
        </p:nvPicPr>
        <p:blipFill rotWithShape="1">
          <a:blip r:embed="rId4">
            <a:alphaModFix/>
          </a:blip>
          <a:srcRect b="0" l="0" r="0" t="0"/>
          <a:stretch/>
        </p:blipFill>
        <p:spPr>
          <a:xfrm>
            <a:off x="3875722" y="1086771"/>
            <a:ext cx="3914906" cy="3073247"/>
          </a:xfrm>
          <a:prstGeom prst="rect">
            <a:avLst/>
          </a:prstGeom>
          <a:noFill/>
          <a:ln>
            <a:noFill/>
          </a:ln>
        </p:spPr>
      </p:pic>
      <p:pic>
        <p:nvPicPr>
          <p:cNvPr id="218" name="Google Shape;218;p27"/>
          <p:cNvPicPr preferRelativeResize="0"/>
          <p:nvPr/>
        </p:nvPicPr>
        <p:blipFill rotWithShape="1">
          <a:blip r:embed="rId5">
            <a:alphaModFix/>
          </a:blip>
          <a:srcRect b="0" l="0" r="0" t="0"/>
          <a:stretch/>
        </p:blipFill>
        <p:spPr>
          <a:xfrm>
            <a:off x="7676051" y="1070569"/>
            <a:ext cx="3336941" cy="3156412"/>
          </a:xfrm>
          <a:prstGeom prst="rect">
            <a:avLst/>
          </a:prstGeom>
          <a:noFill/>
          <a:ln>
            <a:noFill/>
          </a:ln>
        </p:spPr>
      </p:pic>
      <p:sp>
        <p:nvSpPr>
          <p:cNvPr id="219" name="Google Shape;219;p27"/>
          <p:cNvSpPr txBox="1"/>
          <p:nvPr/>
        </p:nvSpPr>
        <p:spPr>
          <a:xfrm>
            <a:off x="874207" y="4602145"/>
            <a:ext cx="11010899" cy="216982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Type of Residence: Significant amounts of Customers living in rented homes and then followed by owned houses</a:t>
            </a:r>
            <a:endParaRPr/>
          </a:p>
          <a:p>
            <a:pPr indent="-285750" lvl="0" marL="285750" marR="0" rtl="0" algn="l">
              <a:lnSpc>
                <a:spcPct val="150000"/>
              </a:lnSpc>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No. of months in current residence: Short term residents are way high than long term residents</a:t>
            </a:r>
            <a:endParaRPr/>
          </a:p>
          <a:p>
            <a:pPr indent="-285750" lvl="0" marL="285750" marR="0" rtl="0" algn="l">
              <a:lnSpc>
                <a:spcPct val="150000"/>
              </a:lnSpc>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No. of months in current company : Distributed well, a little more short term employees compared to others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p:nvPr/>
        </p:nvSpPr>
        <p:spPr>
          <a:xfrm>
            <a:off x="1633594" y="225088"/>
            <a:ext cx="8079456"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No. of times DPD(Univariate Analysis)</a:t>
            </a:r>
            <a:endParaRPr b="1" sz="3200">
              <a:solidFill>
                <a:srgbClr val="5F497A"/>
              </a:solidFill>
              <a:latin typeface="Quattrocento Sans"/>
              <a:ea typeface="Quattrocento Sans"/>
              <a:cs typeface="Quattrocento Sans"/>
              <a:sym typeface="Quattrocento Sans"/>
            </a:endParaRPr>
          </a:p>
        </p:txBody>
      </p:sp>
      <p:sp>
        <p:nvSpPr>
          <p:cNvPr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id="225" name="Google Shape;225;p2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id="226" name="Google Shape;226;p28"/>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id="227" name="Google Shape;227;p28"/>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8" name="Google Shape;228;p28"/>
          <p:cNvPicPr preferRelativeResize="0"/>
          <p:nvPr/>
        </p:nvPicPr>
        <p:blipFill rotWithShape="1">
          <a:blip r:embed="rId3">
            <a:alphaModFix/>
          </a:blip>
          <a:srcRect b="0" l="0" r="0" t="0"/>
          <a:stretch/>
        </p:blipFill>
        <p:spPr>
          <a:xfrm>
            <a:off x="1505923" y="1099967"/>
            <a:ext cx="8130446" cy="3713194"/>
          </a:xfrm>
          <a:prstGeom prst="rect">
            <a:avLst/>
          </a:prstGeom>
          <a:noFill/>
          <a:ln>
            <a:noFill/>
          </a:ln>
        </p:spPr>
      </p:pic>
      <p:sp>
        <p:nvSpPr>
          <p:cNvPr id="229" name="Google Shape;229;p28"/>
          <p:cNvSpPr txBox="1"/>
          <p:nvPr/>
        </p:nvSpPr>
        <p:spPr>
          <a:xfrm>
            <a:off x="994786" y="5134708"/>
            <a:ext cx="875284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Observations: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No of times 90/60/30 DPD in last 12months - Majority of the customers belongs to 0 value,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which means most of the customers have paid their dues on time.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p:nvPr/>
        </p:nvSpPr>
        <p:spPr>
          <a:xfrm>
            <a:off x="1866028" y="225088"/>
            <a:ext cx="7614585"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Trades opened(Univariate Analysis)</a:t>
            </a:r>
            <a:endParaRPr b="1" sz="3200">
              <a:solidFill>
                <a:srgbClr val="5F497A"/>
              </a:solidFill>
              <a:latin typeface="Quattrocento Sans"/>
              <a:ea typeface="Quattrocento Sans"/>
              <a:cs typeface="Quattrocento Sans"/>
              <a:sym typeface="Quattrocento Sans"/>
            </a:endParaRPr>
          </a:p>
        </p:txBody>
      </p:sp>
      <p:pic>
        <p:nvPicPr>
          <p:cNvPr id="235" name="Google Shape;235;p29"/>
          <p:cNvPicPr preferRelativeResize="0"/>
          <p:nvPr/>
        </p:nvPicPr>
        <p:blipFill rotWithShape="1">
          <a:blip r:embed="rId3">
            <a:alphaModFix/>
          </a:blip>
          <a:srcRect b="0" l="0" r="0" t="0"/>
          <a:stretch/>
        </p:blipFill>
        <p:spPr>
          <a:xfrm>
            <a:off x="3969385" y="1099820"/>
            <a:ext cx="3534953" cy="2649220"/>
          </a:xfrm>
          <a:prstGeom prst="rect">
            <a:avLst/>
          </a:prstGeom>
          <a:noFill/>
          <a:ln>
            <a:noFill/>
          </a:ln>
        </p:spPr>
      </p:pic>
      <p:pic>
        <p:nvPicPr>
          <p:cNvPr id="236" name="Google Shape;236;p29"/>
          <p:cNvPicPr preferRelativeResize="0"/>
          <p:nvPr/>
        </p:nvPicPr>
        <p:blipFill rotWithShape="1">
          <a:blip r:embed="rId4">
            <a:alphaModFix/>
          </a:blip>
          <a:srcRect b="0" l="0" r="0" t="0"/>
          <a:stretch/>
        </p:blipFill>
        <p:spPr>
          <a:xfrm>
            <a:off x="7690485" y="961390"/>
            <a:ext cx="3668395" cy="2846321"/>
          </a:xfrm>
          <a:prstGeom prst="rect">
            <a:avLst/>
          </a:prstGeom>
          <a:noFill/>
          <a:ln>
            <a:noFill/>
          </a:ln>
        </p:spPr>
      </p:pic>
      <p:pic>
        <p:nvPicPr>
          <p:cNvPr id="237" name="Google Shape;237;p29"/>
          <p:cNvPicPr preferRelativeResize="0"/>
          <p:nvPr/>
        </p:nvPicPr>
        <p:blipFill rotWithShape="1">
          <a:blip r:embed="rId5">
            <a:alphaModFix/>
          </a:blip>
          <a:srcRect b="0" l="0" r="0" t="0"/>
          <a:stretch/>
        </p:blipFill>
        <p:spPr>
          <a:xfrm>
            <a:off x="558483" y="1191578"/>
            <a:ext cx="3249881" cy="2587942"/>
          </a:xfrm>
          <a:prstGeom prst="rect">
            <a:avLst/>
          </a:prstGeom>
          <a:noFill/>
          <a:ln>
            <a:noFill/>
          </a:ln>
        </p:spPr>
      </p:pic>
      <p:sp>
        <p:nvSpPr>
          <p:cNvPr id="238" name="Google Shape;238;p29"/>
          <p:cNvSpPr txBox="1"/>
          <p:nvPr/>
        </p:nvSpPr>
        <p:spPr>
          <a:xfrm>
            <a:off x="1483360" y="4856480"/>
            <a:ext cx="70586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Total trades and trades opened in recent months follows a similar pattern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p:nvPr/>
        </p:nvSpPr>
        <p:spPr>
          <a:xfrm>
            <a:off x="1290553" y="225088"/>
            <a:ext cx="8765541"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Presence of loan &amp; CC utilization&amp; Balance</a:t>
            </a:r>
            <a:endParaRPr b="1" sz="3200">
              <a:solidFill>
                <a:srgbClr val="5F497A"/>
              </a:solidFill>
              <a:latin typeface="Quattrocento Sans"/>
              <a:ea typeface="Quattrocento Sans"/>
              <a:cs typeface="Quattrocento Sans"/>
              <a:sym typeface="Quattrocento Sans"/>
            </a:endParaRPr>
          </a:p>
        </p:txBody>
      </p:sp>
      <p:sp>
        <p:nvSpPr>
          <p:cNvPr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id="244" name="Google Shape;244;p3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id="245" name="Google Shape;245;p30"/>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id="246" name="Google Shape;246;p30"/>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7" name="Google Shape;247;p30"/>
          <p:cNvPicPr preferRelativeResize="0"/>
          <p:nvPr/>
        </p:nvPicPr>
        <p:blipFill rotWithShape="1">
          <a:blip r:embed="rId3">
            <a:alphaModFix/>
          </a:blip>
          <a:srcRect b="0" l="0" r="0" t="0"/>
          <a:stretch/>
        </p:blipFill>
        <p:spPr>
          <a:xfrm>
            <a:off x="488539" y="3916804"/>
            <a:ext cx="3859941" cy="2792437"/>
          </a:xfrm>
          <a:prstGeom prst="rect">
            <a:avLst/>
          </a:prstGeom>
          <a:noFill/>
          <a:ln>
            <a:noFill/>
          </a:ln>
        </p:spPr>
      </p:pic>
      <p:pic>
        <p:nvPicPr>
          <p:cNvPr id="248" name="Google Shape;248;p30"/>
          <p:cNvPicPr preferRelativeResize="0"/>
          <p:nvPr/>
        </p:nvPicPr>
        <p:blipFill rotWithShape="1">
          <a:blip r:embed="rId4">
            <a:alphaModFix/>
          </a:blip>
          <a:srcRect b="0" l="0" r="0" t="0"/>
          <a:stretch/>
        </p:blipFill>
        <p:spPr>
          <a:xfrm>
            <a:off x="4111943" y="3952240"/>
            <a:ext cx="3462973" cy="2905760"/>
          </a:xfrm>
          <a:prstGeom prst="rect">
            <a:avLst/>
          </a:prstGeom>
          <a:noFill/>
          <a:ln>
            <a:noFill/>
          </a:ln>
        </p:spPr>
      </p:pic>
      <p:pic>
        <p:nvPicPr>
          <p:cNvPr id="249" name="Google Shape;249;p30"/>
          <p:cNvPicPr preferRelativeResize="0"/>
          <p:nvPr/>
        </p:nvPicPr>
        <p:blipFill rotWithShape="1">
          <a:blip r:embed="rId5">
            <a:alphaModFix/>
          </a:blip>
          <a:srcRect b="0" l="0" r="0" t="0"/>
          <a:stretch/>
        </p:blipFill>
        <p:spPr>
          <a:xfrm>
            <a:off x="370523" y="883603"/>
            <a:ext cx="3646438" cy="2916238"/>
          </a:xfrm>
          <a:prstGeom prst="rect">
            <a:avLst/>
          </a:prstGeom>
          <a:noFill/>
          <a:ln>
            <a:noFill/>
          </a:ln>
        </p:spPr>
      </p:pic>
      <p:pic>
        <p:nvPicPr>
          <p:cNvPr id="250" name="Google Shape;250;p30"/>
          <p:cNvPicPr preferRelativeResize="0"/>
          <p:nvPr/>
        </p:nvPicPr>
        <p:blipFill rotWithShape="1">
          <a:blip r:embed="rId6">
            <a:alphaModFix/>
          </a:blip>
          <a:srcRect b="0" l="0" r="0" t="0"/>
          <a:stretch/>
        </p:blipFill>
        <p:spPr>
          <a:xfrm>
            <a:off x="4019550" y="854709"/>
            <a:ext cx="3691890" cy="2827447"/>
          </a:xfrm>
          <a:prstGeom prst="rect">
            <a:avLst/>
          </a:prstGeom>
          <a:noFill/>
          <a:ln>
            <a:noFill/>
          </a:ln>
        </p:spPr>
      </p:pic>
      <p:sp>
        <p:nvSpPr>
          <p:cNvPr id="251" name="Google Shape;251;p30"/>
          <p:cNvSpPr txBox="1"/>
          <p:nvPr/>
        </p:nvSpPr>
        <p:spPr>
          <a:xfrm>
            <a:off x="8087360" y="1645920"/>
            <a:ext cx="3778150"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Presence of auto loan, home loans:</a:t>
            </a:r>
            <a:endParaRPr/>
          </a:p>
          <a:p>
            <a:pPr indent="0" lvl="1" marL="457200" marR="0" rtl="0" algn="l">
              <a:spcBef>
                <a:spcPts val="0"/>
              </a:spcBef>
              <a:spcAft>
                <a:spcPts val="0"/>
              </a:spcAft>
              <a:buNone/>
            </a:pPr>
            <a:r>
              <a:rPr b="0" i="0" lang="en-GB" sz="1800" u="none" cap="none" strike="noStrike">
                <a:solidFill>
                  <a:schemeClr val="dk1"/>
                </a:solidFill>
                <a:latin typeface="Calibri"/>
                <a:ea typeface="Calibri"/>
                <a:cs typeface="Calibri"/>
                <a:sym typeface="Calibri"/>
              </a:rPr>
              <a:t>0 – no loan</a:t>
            </a:r>
            <a:endParaRPr/>
          </a:p>
          <a:p>
            <a:pPr indent="0" lvl="1" marL="457200" marR="0" rtl="0" algn="l">
              <a:spcBef>
                <a:spcPts val="0"/>
              </a:spcBef>
              <a:spcAft>
                <a:spcPts val="0"/>
              </a:spcAft>
              <a:buNone/>
            </a:pPr>
            <a:r>
              <a:rPr b="0" i="0" lang="en-GB" sz="1800" u="none" cap="none" strike="noStrike">
                <a:solidFill>
                  <a:schemeClr val="dk1"/>
                </a:solidFill>
                <a:latin typeface="Calibri"/>
                <a:ea typeface="Calibri"/>
                <a:cs typeface="Calibri"/>
                <a:sym typeface="Calibri"/>
              </a:rPr>
              <a:t>1 – loan</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Customers have more home loans</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 than auto loans</a:t>
            </a:r>
            <a:endParaRPr/>
          </a:p>
        </p:txBody>
      </p:sp>
      <p:sp>
        <p:nvSpPr>
          <p:cNvPr id="252" name="Google Shape;252;p30"/>
          <p:cNvSpPr txBox="1"/>
          <p:nvPr/>
        </p:nvSpPr>
        <p:spPr>
          <a:xfrm>
            <a:off x="8097520" y="4399280"/>
            <a:ext cx="4251036"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Customers with low usage of Credit card</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are high and followed by others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Customers with low outstanding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balance are more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p:nvPr/>
        </p:nvSpPr>
        <p:spPr>
          <a:xfrm>
            <a:off x="1338644" y="225088"/>
            <a:ext cx="8669361"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PL trades &amp; Inquiries(Univariate Analysis)</a:t>
            </a:r>
            <a:endParaRPr b="1" sz="3200">
              <a:solidFill>
                <a:srgbClr val="5F497A"/>
              </a:solidFill>
              <a:latin typeface="Quattrocento Sans"/>
              <a:ea typeface="Quattrocento Sans"/>
              <a:cs typeface="Quattrocento Sans"/>
              <a:sym typeface="Quattrocento Sans"/>
            </a:endParaRPr>
          </a:p>
        </p:txBody>
      </p:sp>
      <p:sp>
        <p:nvSpPr>
          <p:cNvPr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id="258" name="Google Shape;258;p3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id="259" name="Google Shape;259;p31"/>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id="260" name="Google Shape;260;p31"/>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1" name="Google Shape;261;p31"/>
          <p:cNvPicPr preferRelativeResize="0"/>
          <p:nvPr/>
        </p:nvPicPr>
        <p:blipFill rotWithShape="1">
          <a:blip r:embed="rId3">
            <a:alphaModFix/>
          </a:blip>
          <a:srcRect b="0" l="0" r="0" t="0"/>
          <a:stretch/>
        </p:blipFill>
        <p:spPr>
          <a:xfrm>
            <a:off x="206129" y="1066801"/>
            <a:ext cx="4029202" cy="2519680"/>
          </a:xfrm>
          <a:prstGeom prst="rect">
            <a:avLst/>
          </a:prstGeom>
          <a:noFill/>
          <a:ln>
            <a:noFill/>
          </a:ln>
        </p:spPr>
      </p:pic>
      <p:pic>
        <p:nvPicPr>
          <p:cNvPr id="262" name="Google Shape;262;p31"/>
          <p:cNvPicPr preferRelativeResize="0"/>
          <p:nvPr/>
        </p:nvPicPr>
        <p:blipFill rotWithShape="1">
          <a:blip r:embed="rId4">
            <a:alphaModFix/>
          </a:blip>
          <a:srcRect b="0" l="0" r="0" t="0"/>
          <a:stretch/>
        </p:blipFill>
        <p:spPr>
          <a:xfrm>
            <a:off x="4300035" y="1026160"/>
            <a:ext cx="3980366" cy="2524039"/>
          </a:xfrm>
          <a:prstGeom prst="rect">
            <a:avLst/>
          </a:prstGeom>
          <a:noFill/>
          <a:ln>
            <a:noFill/>
          </a:ln>
        </p:spPr>
      </p:pic>
      <p:pic>
        <p:nvPicPr>
          <p:cNvPr id="263" name="Google Shape;263;p31"/>
          <p:cNvPicPr preferRelativeResize="0"/>
          <p:nvPr/>
        </p:nvPicPr>
        <p:blipFill rotWithShape="1">
          <a:blip r:embed="rId5">
            <a:alphaModFix/>
          </a:blip>
          <a:srcRect b="0" l="0" r="0" t="0"/>
          <a:stretch/>
        </p:blipFill>
        <p:spPr>
          <a:xfrm>
            <a:off x="535941" y="3723958"/>
            <a:ext cx="3517899" cy="2668310"/>
          </a:xfrm>
          <a:prstGeom prst="rect">
            <a:avLst/>
          </a:prstGeom>
          <a:noFill/>
          <a:ln>
            <a:noFill/>
          </a:ln>
        </p:spPr>
      </p:pic>
      <p:pic>
        <p:nvPicPr>
          <p:cNvPr id="264" name="Google Shape;264;p31"/>
          <p:cNvPicPr preferRelativeResize="0"/>
          <p:nvPr/>
        </p:nvPicPr>
        <p:blipFill rotWithShape="1">
          <a:blip r:embed="rId6">
            <a:alphaModFix/>
          </a:blip>
          <a:srcRect b="0" l="0" r="0" t="0"/>
          <a:stretch/>
        </p:blipFill>
        <p:spPr>
          <a:xfrm>
            <a:off x="4450397" y="3706813"/>
            <a:ext cx="3515043" cy="2732010"/>
          </a:xfrm>
          <a:prstGeom prst="rect">
            <a:avLst/>
          </a:prstGeom>
          <a:noFill/>
          <a:ln>
            <a:noFill/>
          </a:ln>
        </p:spPr>
      </p:pic>
      <p:sp>
        <p:nvSpPr>
          <p:cNvPr id="265" name="Google Shape;265;p31"/>
          <p:cNvSpPr txBox="1"/>
          <p:nvPr/>
        </p:nvSpPr>
        <p:spPr>
          <a:xfrm>
            <a:off x="8483600" y="1788160"/>
            <a:ext cx="312928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Customers with no enquiries are more and following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Not much Inquiries overall</a:t>
            </a:r>
            <a:endParaRPr/>
          </a:p>
        </p:txBody>
      </p:sp>
      <p:sp>
        <p:nvSpPr>
          <p:cNvPr id="266" name="Google Shape;266;p31"/>
          <p:cNvSpPr txBox="1"/>
          <p:nvPr/>
        </p:nvSpPr>
        <p:spPr>
          <a:xfrm>
            <a:off x="8757920" y="4185920"/>
            <a:ext cx="2843151"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PL trades opened almost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follows a similar pattern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4"/>
          <p:cNvSpPr/>
          <p:nvPr/>
        </p:nvSpPr>
        <p:spPr>
          <a:xfrm>
            <a:off x="3696614" y="225088"/>
            <a:ext cx="3953326" cy="5355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GB" sz="3200" u="none" cap="none" strike="noStrike">
                <a:solidFill>
                  <a:srgbClr val="5F497A"/>
                </a:solidFill>
                <a:latin typeface="Quattrocento Sans"/>
                <a:ea typeface="Quattrocento Sans"/>
                <a:cs typeface="Quattrocento Sans"/>
                <a:sym typeface="Quattrocento Sans"/>
              </a:rPr>
              <a:t>Business Objective</a:t>
            </a:r>
            <a:endParaRPr/>
          </a:p>
        </p:txBody>
      </p:sp>
      <p:sp>
        <p:nvSpPr>
          <p:cNvPr id="100" name="Google Shape;100;p14"/>
          <p:cNvSpPr txBox="1"/>
          <p:nvPr/>
        </p:nvSpPr>
        <p:spPr>
          <a:xfrm>
            <a:off x="672860" y="905787"/>
            <a:ext cx="10248181"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CredX is a leading credit card provider that gets thousands of credit card applications every year. </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But in the past few years, it has experienced an increase in credit loss. The CEO believes that the best strategy to mitigate credit risk is to ‘acquire the right customers’.</a:t>
            </a:r>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In this project,  our task is to help CredX identify the right customers using predictive models. Using past data of the bank’s applicants.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We need to determine the factors affecting credit risk, create strategies to mitigate the acquisition risk and assess the financial benefit of your project.   </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p:nvPr/>
        </p:nvSpPr>
        <p:spPr>
          <a:xfrm>
            <a:off x="783203" y="225088"/>
            <a:ext cx="9780241"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Demographic-Socio Dataset (Bivariate Analysis)</a:t>
            </a:r>
            <a:endParaRPr b="1" sz="3200">
              <a:solidFill>
                <a:srgbClr val="5F497A"/>
              </a:solidFill>
              <a:latin typeface="Quattrocento Sans"/>
              <a:ea typeface="Quattrocento Sans"/>
              <a:cs typeface="Quattrocento Sans"/>
              <a:sym typeface="Quattrocento Sans"/>
            </a:endParaRPr>
          </a:p>
        </p:txBody>
      </p:sp>
      <p:sp>
        <p:nvSpPr>
          <p:cNvPr id="272" name="Google Shape;272;p32"/>
          <p:cNvSpPr/>
          <p:nvPr/>
        </p:nvSpPr>
        <p:spPr>
          <a:xfrm>
            <a:off x="4565525" y="651951"/>
            <a:ext cx="47140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5F497A"/>
                </a:solidFill>
                <a:latin typeface="Quattrocento Sans"/>
                <a:ea typeface="Quattrocento Sans"/>
                <a:cs typeface="Quattrocento Sans"/>
                <a:sym typeface="Quattrocento Sans"/>
              </a:rPr>
              <a:t>	</a:t>
            </a:r>
            <a:endParaRPr sz="1800">
              <a:solidFill>
                <a:schemeClr val="dk1"/>
              </a:solidFill>
              <a:latin typeface="Calibri"/>
              <a:ea typeface="Calibri"/>
              <a:cs typeface="Calibri"/>
              <a:sym typeface="Calibri"/>
            </a:endParaRPr>
          </a:p>
        </p:txBody>
      </p:sp>
      <p:pic>
        <p:nvPicPr>
          <p:cNvPr id="273" name="Google Shape;273;p32"/>
          <p:cNvPicPr preferRelativeResize="0"/>
          <p:nvPr/>
        </p:nvPicPr>
        <p:blipFill rotWithShape="1">
          <a:blip r:embed="rId3">
            <a:alphaModFix/>
          </a:blip>
          <a:srcRect b="0" l="0" r="0" t="0"/>
          <a:stretch/>
        </p:blipFill>
        <p:spPr>
          <a:xfrm>
            <a:off x="4123447" y="1218651"/>
            <a:ext cx="3451329" cy="2571029"/>
          </a:xfrm>
          <a:prstGeom prst="rect">
            <a:avLst/>
          </a:prstGeom>
          <a:noFill/>
          <a:ln>
            <a:noFill/>
          </a:ln>
        </p:spPr>
      </p:pic>
      <p:pic>
        <p:nvPicPr>
          <p:cNvPr id="274" name="Google Shape;274;p32"/>
          <p:cNvPicPr preferRelativeResize="0"/>
          <p:nvPr/>
        </p:nvPicPr>
        <p:blipFill rotWithShape="1">
          <a:blip r:embed="rId4">
            <a:alphaModFix/>
          </a:blip>
          <a:srcRect b="0" l="0" r="0" t="0"/>
          <a:stretch/>
        </p:blipFill>
        <p:spPr>
          <a:xfrm>
            <a:off x="8114647" y="1058545"/>
            <a:ext cx="3210068" cy="2802255"/>
          </a:xfrm>
          <a:prstGeom prst="rect">
            <a:avLst/>
          </a:prstGeom>
          <a:noFill/>
          <a:ln>
            <a:noFill/>
          </a:ln>
        </p:spPr>
      </p:pic>
      <p:sp>
        <p:nvSpPr>
          <p:cNvPr id="275" name="Google Shape;275;p32"/>
          <p:cNvSpPr txBox="1"/>
          <p:nvPr/>
        </p:nvSpPr>
        <p:spPr>
          <a:xfrm>
            <a:off x="894080" y="4480560"/>
            <a:ext cx="678390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Socio data of customers which include Age , Gender , Marital status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does not show any significance with default rate</a:t>
            </a:r>
            <a:endParaRPr/>
          </a:p>
        </p:txBody>
      </p:sp>
      <p:pic>
        <p:nvPicPr>
          <p:cNvPr id="276" name="Google Shape;276;p32"/>
          <p:cNvPicPr preferRelativeResize="0"/>
          <p:nvPr/>
        </p:nvPicPr>
        <p:blipFill rotWithShape="1">
          <a:blip r:embed="rId5">
            <a:alphaModFix/>
          </a:blip>
          <a:srcRect b="0" l="0" r="0" t="0"/>
          <a:stretch/>
        </p:blipFill>
        <p:spPr>
          <a:xfrm>
            <a:off x="550863" y="1188720"/>
            <a:ext cx="3553778" cy="30073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p:nvPr/>
        </p:nvSpPr>
        <p:spPr>
          <a:xfrm>
            <a:off x="414513" y="225088"/>
            <a:ext cx="10517623"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Demographic Dataset-Economic (Bivariate Analysis)</a:t>
            </a:r>
            <a:endParaRPr b="1" sz="3200">
              <a:solidFill>
                <a:srgbClr val="5F497A"/>
              </a:solidFill>
              <a:latin typeface="Quattrocento Sans"/>
              <a:ea typeface="Quattrocento Sans"/>
              <a:cs typeface="Quattrocento Sans"/>
              <a:sym typeface="Quattrocento Sans"/>
            </a:endParaRPr>
          </a:p>
        </p:txBody>
      </p:sp>
      <p:sp>
        <p:nvSpPr>
          <p:cNvPr id="282" name="Google Shape;282;p33"/>
          <p:cNvSpPr/>
          <p:nvPr/>
        </p:nvSpPr>
        <p:spPr>
          <a:xfrm>
            <a:off x="4565525" y="651951"/>
            <a:ext cx="47140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5F497A"/>
                </a:solidFill>
                <a:latin typeface="Quattrocento Sans"/>
                <a:ea typeface="Quattrocento Sans"/>
                <a:cs typeface="Quattrocento Sans"/>
                <a:sym typeface="Quattrocento Sans"/>
              </a:rPr>
              <a:t>	</a:t>
            </a:r>
            <a:endParaRPr sz="1800">
              <a:solidFill>
                <a:schemeClr val="dk1"/>
              </a:solidFill>
              <a:latin typeface="Calibri"/>
              <a:ea typeface="Calibri"/>
              <a:cs typeface="Calibri"/>
              <a:sym typeface="Calibri"/>
            </a:endParaRPr>
          </a:p>
        </p:txBody>
      </p:sp>
      <p:pic>
        <p:nvPicPr>
          <p:cNvPr id="283" name="Google Shape;283;p33"/>
          <p:cNvPicPr preferRelativeResize="0"/>
          <p:nvPr/>
        </p:nvPicPr>
        <p:blipFill rotWithShape="1">
          <a:blip r:embed="rId3">
            <a:alphaModFix/>
          </a:blip>
          <a:srcRect b="0" l="0" r="0" t="0"/>
          <a:stretch/>
        </p:blipFill>
        <p:spPr>
          <a:xfrm>
            <a:off x="711200" y="1007065"/>
            <a:ext cx="3186472" cy="2670855"/>
          </a:xfrm>
          <a:prstGeom prst="rect">
            <a:avLst/>
          </a:prstGeom>
          <a:noFill/>
          <a:ln>
            <a:noFill/>
          </a:ln>
        </p:spPr>
      </p:pic>
      <p:pic>
        <p:nvPicPr>
          <p:cNvPr id="284" name="Google Shape;284;p33"/>
          <p:cNvPicPr preferRelativeResize="0"/>
          <p:nvPr/>
        </p:nvPicPr>
        <p:blipFill rotWithShape="1">
          <a:blip r:embed="rId4">
            <a:alphaModFix/>
          </a:blip>
          <a:srcRect b="0" l="0" r="0" t="0"/>
          <a:stretch/>
        </p:blipFill>
        <p:spPr>
          <a:xfrm>
            <a:off x="7541625" y="949830"/>
            <a:ext cx="3286029" cy="2987299"/>
          </a:xfrm>
          <a:prstGeom prst="rect">
            <a:avLst/>
          </a:prstGeom>
          <a:noFill/>
          <a:ln>
            <a:noFill/>
          </a:ln>
        </p:spPr>
      </p:pic>
      <p:pic>
        <p:nvPicPr>
          <p:cNvPr id="285" name="Google Shape;285;p33"/>
          <p:cNvPicPr preferRelativeResize="0"/>
          <p:nvPr/>
        </p:nvPicPr>
        <p:blipFill rotWithShape="1">
          <a:blip r:embed="rId5">
            <a:alphaModFix/>
          </a:blip>
          <a:srcRect b="0" l="0" r="0" t="0"/>
          <a:stretch/>
        </p:blipFill>
        <p:spPr>
          <a:xfrm>
            <a:off x="629921" y="3856029"/>
            <a:ext cx="3149600" cy="2805545"/>
          </a:xfrm>
          <a:prstGeom prst="rect">
            <a:avLst/>
          </a:prstGeom>
          <a:noFill/>
          <a:ln>
            <a:noFill/>
          </a:ln>
        </p:spPr>
      </p:pic>
      <p:sp>
        <p:nvSpPr>
          <p:cNvPr id="286" name="Google Shape;286;p33"/>
          <p:cNvSpPr txBox="1"/>
          <p:nvPr/>
        </p:nvSpPr>
        <p:spPr>
          <a:xfrm>
            <a:off x="4958080" y="4511040"/>
            <a:ext cx="6692473" cy="129586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No. of dependants and Profession does not have much significance</a:t>
            </a:r>
            <a:endParaRPr/>
          </a:p>
          <a:p>
            <a:pPr indent="-285750" lvl="0" marL="285750" marR="0" rtl="0" algn="l">
              <a:lnSpc>
                <a:spcPct val="150000"/>
              </a:lnSpc>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Less Income has a positive effect on default rate</a:t>
            </a:r>
            <a:endParaRPr/>
          </a:p>
          <a:p>
            <a:pPr indent="-285750" lvl="0" marL="285750" marR="0" rtl="0" algn="l">
              <a:lnSpc>
                <a:spcPct val="150000"/>
              </a:lnSpc>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Education : Others has effect on default rate</a:t>
            </a:r>
            <a:endParaRPr/>
          </a:p>
        </p:txBody>
      </p:sp>
      <p:pic>
        <p:nvPicPr>
          <p:cNvPr id="287" name="Google Shape;287;p33"/>
          <p:cNvPicPr preferRelativeResize="0"/>
          <p:nvPr/>
        </p:nvPicPr>
        <p:blipFill rotWithShape="1">
          <a:blip r:embed="rId6">
            <a:alphaModFix/>
          </a:blip>
          <a:srcRect b="0" l="0" r="0" t="0"/>
          <a:stretch/>
        </p:blipFill>
        <p:spPr>
          <a:xfrm>
            <a:off x="3979078" y="1011122"/>
            <a:ext cx="3702868" cy="26754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p:nvPr/>
        </p:nvSpPr>
        <p:spPr>
          <a:xfrm>
            <a:off x="1330627" y="225088"/>
            <a:ext cx="8685391"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Demographic Dataset (Bivariate Analysis)</a:t>
            </a:r>
            <a:endParaRPr b="1" sz="3200">
              <a:solidFill>
                <a:srgbClr val="5F497A"/>
              </a:solidFill>
              <a:latin typeface="Quattrocento Sans"/>
              <a:ea typeface="Quattrocento Sans"/>
              <a:cs typeface="Quattrocento Sans"/>
              <a:sym typeface="Quattrocento Sans"/>
            </a:endParaRPr>
          </a:p>
        </p:txBody>
      </p:sp>
      <p:sp>
        <p:nvSpPr>
          <p:cNvPr id="293" name="Google Shape;293;p34"/>
          <p:cNvSpPr/>
          <p:nvPr/>
        </p:nvSpPr>
        <p:spPr>
          <a:xfrm>
            <a:off x="4565525" y="651951"/>
            <a:ext cx="47140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5F497A"/>
                </a:solidFill>
                <a:latin typeface="Quattrocento Sans"/>
                <a:ea typeface="Quattrocento Sans"/>
                <a:cs typeface="Quattrocento Sans"/>
                <a:sym typeface="Quattrocento Sans"/>
              </a:rPr>
              <a:t>	</a:t>
            </a:r>
            <a:endParaRPr sz="1800">
              <a:solidFill>
                <a:schemeClr val="dk1"/>
              </a:solidFill>
              <a:latin typeface="Calibri"/>
              <a:ea typeface="Calibri"/>
              <a:cs typeface="Calibri"/>
              <a:sym typeface="Calibri"/>
            </a:endParaRPr>
          </a:p>
        </p:txBody>
      </p:sp>
      <p:pic>
        <p:nvPicPr>
          <p:cNvPr id="294" name="Google Shape;294;p34"/>
          <p:cNvPicPr preferRelativeResize="0"/>
          <p:nvPr/>
        </p:nvPicPr>
        <p:blipFill rotWithShape="1">
          <a:blip r:embed="rId3">
            <a:alphaModFix/>
          </a:blip>
          <a:srcRect b="0" l="0" r="0" t="0"/>
          <a:stretch/>
        </p:blipFill>
        <p:spPr>
          <a:xfrm>
            <a:off x="372564" y="1356563"/>
            <a:ext cx="3213078" cy="2737917"/>
          </a:xfrm>
          <a:prstGeom prst="rect">
            <a:avLst/>
          </a:prstGeom>
          <a:noFill/>
          <a:ln>
            <a:noFill/>
          </a:ln>
        </p:spPr>
      </p:pic>
      <p:pic>
        <p:nvPicPr>
          <p:cNvPr id="295" name="Google Shape;295;p34"/>
          <p:cNvPicPr preferRelativeResize="0"/>
          <p:nvPr/>
        </p:nvPicPr>
        <p:blipFill rotWithShape="1">
          <a:blip r:embed="rId4">
            <a:alphaModFix/>
          </a:blip>
          <a:srcRect b="0" l="0" r="0" t="0"/>
          <a:stretch/>
        </p:blipFill>
        <p:spPr>
          <a:xfrm>
            <a:off x="4023360" y="1391920"/>
            <a:ext cx="3119120" cy="2904565"/>
          </a:xfrm>
          <a:prstGeom prst="rect">
            <a:avLst/>
          </a:prstGeom>
          <a:noFill/>
          <a:ln>
            <a:noFill/>
          </a:ln>
        </p:spPr>
      </p:pic>
      <p:pic>
        <p:nvPicPr>
          <p:cNvPr id="296" name="Google Shape;296;p34"/>
          <p:cNvPicPr preferRelativeResize="0"/>
          <p:nvPr/>
        </p:nvPicPr>
        <p:blipFill rotWithShape="1">
          <a:blip r:embed="rId5">
            <a:alphaModFix/>
          </a:blip>
          <a:srcRect b="0" l="0" r="0" t="0"/>
          <a:stretch/>
        </p:blipFill>
        <p:spPr>
          <a:xfrm>
            <a:off x="7622865" y="1412241"/>
            <a:ext cx="3477939" cy="2814320"/>
          </a:xfrm>
          <a:prstGeom prst="rect">
            <a:avLst/>
          </a:prstGeom>
          <a:noFill/>
          <a:ln>
            <a:noFill/>
          </a:ln>
        </p:spPr>
      </p:pic>
      <p:sp>
        <p:nvSpPr>
          <p:cNvPr id="297" name="Google Shape;297;p34"/>
          <p:cNvSpPr txBox="1"/>
          <p:nvPr/>
        </p:nvSpPr>
        <p:spPr>
          <a:xfrm>
            <a:off x="1330960" y="5059680"/>
            <a:ext cx="689631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Type of Residence does not show any pattern it’s random</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No. of months in current residence/company are also having no pattern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p:nvPr/>
        </p:nvSpPr>
        <p:spPr>
          <a:xfrm>
            <a:off x="1418796" y="225088"/>
            <a:ext cx="8509061"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No. of trades opened(Bivariate Analysis)</a:t>
            </a:r>
            <a:endParaRPr b="1" sz="3200">
              <a:solidFill>
                <a:srgbClr val="5F497A"/>
              </a:solidFill>
              <a:latin typeface="Quattrocento Sans"/>
              <a:ea typeface="Quattrocento Sans"/>
              <a:cs typeface="Quattrocento Sans"/>
              <a:sym typeface="Quattrocento Sans"/>
            </a:endParaRPr>
          </a:p>
        </p:txBody>
      </p:sp>
      <p:sp>
        <p:nvSpPr>
          <p:cNvPr id="303" name="Google Shape;303;p35"/>
          <p:cNvSpPr/>
          <p:nvPr/>
        </p:nvSpPr>
        <p:spPr>
          <a:xfrm>
            <a:off x="4565525" y="651951"/>
            <a:ext cx="47140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5F497A"/>
                </a:solidFill>
                <a:latin typeface="Quattrocento Sans"/>
                <a:ea typeface="Quattrocento Sans"/>
                <a:cs typeface="Quattrocento Sans"/>
                <a:sym typeface="Quattrocento Sans"/>
              </a:rPr>
              <a:t>	</a:t>
            </a:r>
            <a:endParaRPr sz="1800">
              <a:solidFill>
                <a:schemeClr val="dk1"/>
              </a:solidFill>
              <a:latin typeface="Calibri"/>
              <a:ea typeface="Calibri"/>
              <a:cs typeface="Calibri"/>
              <a:sym typeface="Calibri"/>
            </a:endParaRPr>
          </a:p>
        </p:txBody>
      </p:sp>
      <p:sp>
        <p:nvSpPr>
          <p:cNvPr id="304" name="Google Shape;304;p35"/>
          <p:cNvSpPr/>
          <p:nvPr/>
        </p:nvSpPr>
        <p:spPr>
          <a:xfrm>
            <a:off x="883920" y="5027136"/>
            <a:ext cx="9083040"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No of trades opened in last 6 months – There is no clear trend for the default rate.</a:t>
            </a:r>
            <a:endParaRPr/>
          </a:p>
          <a:p>
            <a:pPr indent="-342900" lvl="0" marL="34290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No of trades opened in last 12 months  - Default rate increases as the no. of trades increases Initially then it starts decreasing with one exception.</a:t>
            </a:r>
            <a:endParaRPr/>
          </a:p>
          <a:p>
            <a:pPr indent="-342900" lvl="0" marL="34290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No of trades also follows same as above</a:t>
            </a:r>
            <a:endParaRPr/>
          </a:p>
        </p:txBody>
      </p:sp>
      <p:pic>
        <p:nvPicPr>
          <p:cNvPr id="305" name="Google Shape;305;p35"/>
          <p:cNvPicPr preferRelativeResize="0"/>
          <p:nvPr/>
        </p:nvPicPr>
        <p:blipFill rotWithShape="1">
          <a:blip r:embed="rId3">
            <a:alphaModFix/>
          </a:blip>
          <a:srcRect b="0" l="0" r="0" t="0"/>
          <a:stretch/>
        </p:blipFill>
        <p:spPr>
          <a:xfrm>
            <a:off x="3412817" y="1136489"/>
            <a:ext cx="4594107" cy="3089285"/>
          </a:xfrm>
          <a:prstGeom prst="rect">
            <a:avLst/>
          </a:prstGeom>
          <a:noFill/>
          <a:ln>
            <a:noFill/>
          </a:ln>
        </p:spPr>
      </p:pic>
      <p:pic>
        <p:nvPicPr>
          <p:cNvPr id="306" name="Google Shape;306;p35"/>
          <p:cNvPicPr preferRelativeResize="0"/>
          <p:nvPr/>
        </p:nvPicPr>
        <p:blipFill rotWithShape="1">
          <a:blip r:embed="rId4">
            <a:alphaModFix/>
          </a:blip>
          <a:srcRect b="0" l="0" r="0" t="0"/>
          <a:stretch/>
        </p:blipFill>
        <p:spPr>
          <a:xfrm>
            <a:off x="8007641" y="1216391"/>
            <a:ext cx="4149300" cy="3009383"/>
          </a:xfrm>
          <a:prstGeom prst="rect">
            <a:avLst/>
          </a:prstGeom>
          <a:noFill/>
          <a:ln>
            <a:noFill/>
          </a:ln>
        </p:spPr>
      </p:pic>
      <p:pic>
        <p:nvPicPr>
          <p:cNvPr id="307" name="Google Shape;307;p35"/>
          <p:cNvPicPr preferRelativeResize="0"/>
          <p:nvPr/>
        </p:nvPicPr>
        <p:blipFill rotWithShape="1">
          <a:blip r:embed="rId5">
            <a:alphaModFix/>
          </a:blip>
          <a:srcRect b="0" l="0" r="0" t="0"/>
          <a:stretch/>
        </p:blipFill>
        <p:spPr>
          <a:xfrm>
            <a:off x="68164" y="1212031"/>
            <a:ext cx="3385257" cy="301374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6"/>
          <p:cNvSpPr/>
          <p:nvPr/>
        </p:nvSpPr>
        <p:spPr>
          <a:xfrm>
            <a:off x="1762638" y="225088"/>
            <a:ext cx="7821372"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No of times DPD (Bivariate Analysis)</a:t>
            </a:r>
            <a:endParaRPr b="1" sz="3200">
              <a:solidFill>
                <a:srgbClr val="5F497A"/>
              </a:solidFill>
              <a:latin typeface="Quattrocento Sans"/>
              <a:ea typeface="Quattrocento Sans"/>
              <a:cs typeface="Quattrocento Sans"/>
              <a:sym typeface="Quattrocento Sans"/>
            </a:endParaRPr>
          </a:p>
        </p:txBody>
      </p:sp>
      <p:sp>
        <p:nvSpPr>
          <p:cNvPr id="313" name="Google Shape;313;p36"/>
          <p:cNvSpPr/>
          <p:nvPr/>
        </p:nvSpPr>
        <p:spPr>
          <a:xfrm>
            <a:off x="4565525" y="651951"/>
            <a:ext cx="47140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5F497A"/>
                </a:solidFill>
                <a:latin typeface="Quattrocento Sans"/>
                <a:ea typeface="Quattrocento Sans"/>
                <a:cs typeface="Quattrocento Sans"/>
                <a:sym typeface="Quattrocento Sans"/>
              </a:rPr>
              <a:t>	</a:t>
            </a:r>
            <a:endParaRPr sz="1800">
              <a:solidFill>
                <a:schemeClr val="dk1"/>
              </a:solidFill>
              <a:latin typeface="Calibri"/>
              <a:ea typeface="Calibri"/>
              <a:cs typeface="Calibri"/>
              <a:sym typeface="Calibri"/>
            </a:endParaRPr>
          </a:p>
        </p:txBody>
      </p:sp>
      <p:pic>
        <p:nvPicPr>
          <p:cNvPr id="314" name="Google Shape;314;p36"/>
          <p:cNvPicPr preferRelativeResize="0"/>
          <p:nvPr/>
        </p:nvPicPr>
        <p:blipFill rotWithShape="1">
          <a:blip r:embed="rId3">
            <a:alphaModFix/>
          </a:blip>
          <a:srcRect b="0" l="0" r="0" t="0"/>
          <a:stretch/>
        </p:blipFill>
        <p:spPr>
          <a:xfrm>
            <a:off x="444789" y="1017868"/>
            <a:ext cx="7629536" cy="5078132"/>
          </a:xfrm>
          <a:prstGeom prst="rect">
            <a:avLst/>
          </a:prstGeom>
          <a:noFill/>
          <a:ln>
            <a:noFill/>
          </a:ln>
        </p:spPr>
      </p:pic>
      <p:sp>
        <p:nvSpPr>
          <p:cNvPr id="315" name="Google Shape;315;p36"/>
          <p:cNvSpPr/>
          <p:nvPr/>
        </p:nvSpPr>
        <p:spPr>
          <a:xfrm>
            <a:off x="4734560" y="4034135"/>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No of times 90/60/30 DPD in last 6 months – General trend is default rate increases as the no. of times 90/60/30 DPD increases.</a:t>
            </a:r>
            <a:endParaRPr sz="16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p:nvPr/>
        </p:nvSpPr>
        <p:spPr>
          <a:xfrm>
            <a:off x="1154302" y="225088"/>
            <a:ext cx="9038052"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No. of PL trades opened(Bivariate Analysis)</a:t>
            </a:r>
            <a:endParaRPr b="1" sz="3200">
              <a:solidFill>
                <a:srgbClr val="5F497A"/>
              </a:solidFill>
              <a:latin typeface="Quattrocento Sans"/>
              <a:ea typeface="Quattrocento Sans"/>
              <a:cs typeface="Quattrocento Sans"/>
              <a:sym typeface="Quattrocento Sans"/>
            </a:endParaRPr>
          </a:p>
        </p:txBody>
      </p:sp>
      <p:sp>
        <p:nvSpPr>
          <p:cNvPr id="321" name="Google Shape;321;p37"/>
          <p:cNvSpPr/>
          <p:nvPr/>
        </p:nvSpPr>
        <p:spPr>
          <a:xfrm>
            <a:off x="4565525" y="651951"/>
            <a:ext cx="47140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5F497A"/>
                </a:solidFill>
                <a:latin typeface="Quattrocento Sans"/>
                <a:ea typeface="Quattrocento Sans"/>
                <a:cs typeface="Quattrocento Sans"/>
                <a:sym typeface="Quattrocento Sans"/>
              </a:rPr>
              <a:t>	</a:t>
            </a:r>
            <a:endParaRPr sz="1800">
              <a:solidFill>
                <a:schemeClr val="dk1"/>
              </a:solidFill>
              <a:latin typeface="Calibri"/>
              <a:ea typeface="Calibri"/>
              <a:cs typeface="Calibri"/>
              <a:sym typeface="Calibri"/>
            </a:endParaRPr>
          </a:p>
        </p:txBody>
      </p:sp>
      <p:pic>
        <p:nvPicPr>
          <p:cNvPr id="322" name="Google Shape;322;p37"/>
          <p:cNvPicPr preferRelativeResize="0"/>
          <p:nvPr/>
        </p:nvPicPr>
        <p:blipFill rotWithShape="1">
          <a:blip r:embed="rId3">
            <a:alphaModFix/>
          </a:blip>
          <a:srcRect b="0" l="0" r="0" t="0"/>
          <a:stretch/>
        </p:blipFill>
        <p:spPr>
          <a:xfrm>
            <a:off x="1683827" y="1260565"/>
            <a:ext cx="3670494" cy="2696643"/>
          </a:xfrm>
          <a:prstGeom prst="rect">
            <a:avLst/>
          </a:prstGeom>
          <a:noFill/>
          <a:ln>
            <a:noFill/>
          </a:ln>
        </p:spPr>
      </p:pic>
      <p:pic>
        <p:nvPicPr>
          <p:cNvPr id="323" name="Google Shape;323;p37"/>
          <p:cNvPicPr preferRelativeResize="0"/>
          <p:nvPr/>
        </p:nvPicPr>
        <p:blipFill rotWithShape="1">
          <a:blip r:embed="rId4">
            <a:alphaModFix/>
          </a:blip>
          <a:srcRect b="0" l="0" r="0" t="0"/>
          <a:stretch/>
        </p:blipFill>
        <p:spPr>
          <a:xfrm>
            <a:off x="5854227" y="993646"/>
            <a:ext cx="3824611" cy="2963562"/>
          </a:xfrm>
          <a:prstGeom prst="rect">
            <a:avLst/>
          </a:prstGeom>
          <a:noFill/>
          <a:ln>
            <a:noFill/>
          </a:ln>
        </p:spPr>
      </p:pic>
      <p:sp>
        <p:nvSpPr>
          <p:cNvPr id="324" name="Google Shape;324;p37"/>
          <p:cNvSpPr txBox="1"/>
          <p:nvPr/>
        </p:nvSpPr>
        <p:spPr>
          <a:xfrm>
            <a:off x="1422400" y="4673600"/>
            <a:ext cx="9766969"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No of PL trades opened in last 6 months – Default rate increases initially and starts decreasing later.</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No of PL trades opened in last 12 months  - Default rate increases initially,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it then decreases in the middle and ends up with a spike.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p:nvPr/>
        </p:nvSpPr>
        <p:spPr>
          <a:xfrm>
            <a:off x="1957405" y="225088"/>
            <a:ext cx="7431843"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no of Inquiries(Bivariate Analysis)</a:t>
            </a:r>
            <a:endParaRPr b="1" sz="3200">
              <a:solidFill>
                <a:srgbClr val="5F497A"/>
              </a:solidFill>
              <a:latin typeface="Quattrocento Sans"/>
              <a:ea typeface="Quattrocento Sans"/>
              <a:cs typeface="Quattrocento Sans"/>
              <a:sym typeface="Quattrocento Sans"/>
            </a:endParaRPr>
          </a:p>
        </p:txBody>
      </p:sp>
      <p:sp>
        <p:nvSpPr>
          <p:cNvPr id="330" name="Google Shape;330;p38"/>
          <p:cNvSpPr txBox="1"/>
          <p:nvPr/>
        </p:nvSpPr>
        <p:spPr>
          <a:xfrm>
            <a:off x="1534160" y="4836160"/>
            <a:ext cx="8277587" cy="147732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No of  inquiries in last 6 months (excluding home &amp; auto loans) –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Default rates increases for the values 0 to 2, it then decreases for the higher values.</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No of inquiries in last 12 months(excluding home &amp; auto loans) –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Default rate increases as the value of this variable increase except for the last bin</a:t>
            </a:r>
            <a:endParaRPr sz="1800">
              <a:solidFill>
                <a:schemeClr val="dk1"/>
              </a:solidFill>
              <a:latin typeface="Calibri"/>
              <a:ea typeface="Calibri"/>
              <a:cs typeface="Calibri"/>
              <a:sym typeface="Calibri"/>
            </a:endParaRPr>
          </a:p>
        </p:txBody>
      </p:sp>
      <p:pic>
        <p:nvPicPr>
          <p:cNvPr id="331" name="Google Shape;331;p38"/>
          <p:cNvPicPr preferRelativeResize="0"/>
          <p:nvPr/>
        </p:nvPicPr>
        <p:blipFill rotWithShape="1">
          <a:blip r:embed="rId3">
            <a:alphaModFix/>
          </a:blip>
          <a:srcRect b="0" l="0" r="0" t="0"/>
          <a:stretch/>
        </p:blipFill>
        <p:spPr>
          <a:xfrm>
            <a:off x="6418022" y="1037040"/>
            <a:ext cx="5334771" cy="3185118"/>
          </a:xfrm>
          <a:prstGeom prst="rect">
            <a:avLst/>
          </a:prstGeom>
          <a:noFill/>
          <a:ln>
            <a:noFill/>
          </a:ln>
        </p:spPr>
      </p:pic>
      <p:pic>
        <p:nvPicPr>
          <p:cNvPr id="332" name="Google Shape;332;p38"/>
          <p:cNvPicPr preferRelativeResize="0"/>
          <p:nvPr/>
        </p:nvPicPr>
        <p:blipFill rotWithShape="1">
          <a:blip r:embed="rId4">
            <a:alphaModFix/>
          </a:blip>
          <a:srcRect b="0" l="0" r="0" t="0"/>
          <a:stretch/>
        </p:blipFill>
        <p:spPr>
          <a:xfrm>
            <a:off x="810093" y="999661"/>
            <a:ext cx="5091943" cy="319120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p:nvPr/>
        </p:nvSpPr>
        <p:spPr>
          <a:xfrm>
            <a:off x="1704131" y="225088"/>
            <a:ext cx="7938392"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Presence of Loans(Bivariate Analysis)</a:t>
            </a:r>
            <a:endParaRPr b="1" sz="3200">
              <a:solidFill>
                <a:srgbClr val="5F497A"/>
              </a:solidFill>
              <a:latin typeface="Quattrocento Sans"/>
              <a:ea typeface="Quattrocento Sans"/>
              <a:cs typeface="Quattrocento Sans"/>
              <a:sym typeface="Quattrocento Sans"/>
            </a:endParaRPr>
          </a:p>
        </p:txBody>
      </p:sp>
      <p:sp>
        <p:nvSpPr>
          <p:cNvPr id="338" name="Google Shape;338;p39"/>
          <p:cNvSpPr/>
          <p:nvPr/>
        </p:nvSpPr>
        <p:spPr>
          <a:xfrm>
            <a:off x="4565525" y="651951"/>
            <a:ext cx="47140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5F497A"/>
                </a:solidFill>
                <a:latin typeface="Quattrocento Sans"/>
                <a:ea typeface="Quattrocento Sans"/>
                <a:cs typeface="Quattrocento Sans"/>
                <a:sym typeface="Quattrocento Sans"/>
              </a:rPr>
              <a:t>	</a:t>
            </a:r>
            <a:endParaRPr sz="1800">
              <a:solidFill>
                <a:schemeClr val="dk1"/>
              </a:solidFill>
              <a:latin typeface="Calibri"/>
              <a:ea typeface="Calibri"/>
              <a:cs typeface="Calibri"/>
              <a:sym typeface="Calibri"/>
            </a:endParaRPr>
          </a:p>
        </p:txBody>
      </p:sp>
      <p:pic>
        <p:nvPicPr>
          <p:cNvPr id="339" name="Google Shape;339;p39"/>
          <p:cNvPicPr preferRelativeResize="0"/>
          <p:nvPr/>
        </p:nvPicPr>
        <p:blipFill rotWithShape="1">
          <a:blip r:embed="rId3">
            <a:alphaModFix/>
          </a:blip>
          <a:srcRect b="0" l="0" r="0" t="0"/>
          <a:stretch/>
        </p:blipFill>
        <p:spPr>
          <a:xfrm>
            <a:off x="720437" y="1299605"/>
            <a:ext cx="3181003" cy="3363836"/>
          </a:xfrm>
          <a:prstGeom prst="rect">
            <a:avLst/>
          </a:prstGeom>
          <a:noFill/>
          <a:ln>
            <a:noFill/>
          </a:ln>
        </p:spPr>
      </p:pic>
      <p:pic>
        <p:nvPicPr>
          <p:cNvPr id="340" name="Google Shape;340;p39"/>
          <p:cNvPicPr preferRelativeResize="0"/>
          <p:nvPr/>
        </p:nvPicPr>
        <p:blipFill rotWithShape="1">
          <a:blip r:embed="rId4">
            <a:alphaModFix/>
          </a:blip>
          <a:srcRect b="0" l="0" r="0" t="0"/>
          <a:stretch/>
        </p:blipFill>
        <p:spPr>
          <a:xfrm>
            <a:off x="4408449" y="1243847"/>
            <a:ext cx="3158255" cy="3439913"/>
          </a:xfrm>
          <a:prstGeom prst="rect">
            <a:avLst/>
          </a:prstGeom>
          <a:noFill/>
          <a:ln>
            <a:noFill/>
          </a:ln>
        </p:spPr>
      </p:pic>
      <p:sp>
        <p:nvSpPr>
          <p:cNvPr id="341" name="Google Shape;341;p39"/>
          <p:cNvSpPr txBox="1"/>
          <p:nvPr/>
        </p:nvSpPr>
        <p:spPr>
          <a:xfrm>
            <a:off x="985520" y="5283200"/>
            <a:ext cx="54321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Presence of no home/auto loans have more default rate</a:t>
            </a:r>
            <a:endParaRPr/>
          </a:p>
        </p:txBody>
      </p:sp>
      <p:cxnSp>
        <p:nvCxnSpPr>
          <p:cNvPr id="342" name="Google Shape;342;p39"/>
          <p:cNvCxnSpPr/>
          <p:nvPr/>
        </p:nvCxnSpPr>
        <p:spPr>
          <a:xfrm>
            <a:off x="8962046" y="1605280"/>
            <a:ext cx="761074"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43" name="Google Shape;343;p39"/>
          <p:cNvCxnSpPr/>
          <p:nvPr/>
        </p:nvCxnSpPr>
        <p:spPr>
          <a:xfrm>
            <a:off x="8991600" y="1889760"/>
            <a:ext cx="731520"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1"/>
              </a:srgbClr>
            </a:outerShdw>
          </a:effectLst>
        </p:spPr>
      </p:cxnSp>
      <p:sp>
        <p:nvSpPr>
          <p:cNvPr id="344" name="Google Shape;344;p39"/>
          <p:cNvSpPr txBox="1"/>
          <p:nvPr/>
        </p:nvSpPr>
        <p:spPr>
          <a:xfrm>
            <a:off x="9743440" y="1371600"/>
            <a:ext cx="9156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No loan</a:t>
            </a:r>
            <a:endParaRPr/>
          </a:p>
        </p:txBody>
      </p:sp>
      <p:sp>
        <p:nvSpPr>
          <p:cNvPr id="345" name="Google Shape;345;p39"/>
          <p:cNvSpPr txBox="1"/>
          <p:nvPr/>
        </p:nvSpPr>
        <p:spPr>
          <a:xfrm>
            <a:off x="9784080" y="1676400"/>
            <a:ext cx="6367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Loan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p:nvPr/>
        </p:nvSpPr>
        <p:spPr>
          <a:xfrm>
            <a:off x="558785" y="225088"/>
            <a:ext cx="10229082"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 Credit card utilization/balance (Bivariate Analysis)</a:t>
            </a:r>
            <a:endParaRPr b="1" sz="3200">
              <a:solidFill>
                <a:srgbClr val="5F497A"/>
              </a:solidFill>
              <a:latin typeface="Quattrocento Sans"/>
              <a:ea typeface="Quattrocento Sans"/>
              <a:cs typeface="Quattrocento Sans"/>
              <a:sym typeface="Quattrocento Sans"/>
            </a:endParaRPr>
          </a:p>
        </p:txBody>
      </p:sp>
      <p:sp>
        <p:nvSpPr>
          <p:cNvPr id="351" name="Google Shape;351;p40"/>
          <p:cNvSpPr/>
          <p:nvPr/>
        </p:nvSpPr>
        <p:spPr>
          <a:xfrm>
            <a:off x="4565525" y="651951"/>
            <a:ext cx="47140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5F497A"/>
                </a:solidFill>
                <a:latin typeface="Quattrocento Sans"/>
                <a:ea typeface="Quattrocento Sans"/>
                <a:cs typeface="Quattrocento Sans"/>
                <a:sym typeface="Quattrocento Sans"/>
              </a:rPr>
              <a:t>	</a:t>
            </a:r>
            <a:endParaRPr sz="1800">
              <a:solidFill>
                <a:schemeClr val="dk1"/>
              </a:solidFill>
              <a:latin typeface="Calibri"/>
              <a:ea typeface="Calibri"/>
              <a:cs typeface="Calibri"/>
              <a:sym typeface="Calibri"/>
            </a:endParaRPr>
          </a:p>
        </p:txBody>
      </p:sp>
      <p:sp>
        <p:nvSpPr>
          <p:cNvPr id="352" name="Google Shape;352;p40"/>
          <p:cNvSpPr txBox="1"/>
          <p:nvPr/>
        </p:nvSpPr>
        <p:spPr>
          <a:xfrm>
            <a:off x="568960" y="5063126"/>
            <a:ext cx="9305176"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Credit card utilization follows a pattern, default rate increases with their usage of credit card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Outstanding Balance : 1) Default rate is the lowest for couple of bins in the middle of the graph</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2) Default rate is maximum for the 2nd &amp; 6th bins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3) For rest of the bins, default rate varies from 3.5 to 4.5</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353" name="Google Shape;353;p40"/>
          <p:cNvPicPr preferRelativeResize="0"/>
          <p:nvPr/>
        </p:nvPicPr>
        <p:blipFill rotWithShape="1">
          <a:blip r:embed="rId3">
            <a:alphaModFix/>
          </a:blip>
          <a:srcRect b="0" l="0" r="0" t="0"/>
          <a:stretch/>
        </p:blipFill>
        <p:spPr>
          <a:xfrm>
            <a:off x="5897938" y="787126"/>
            <a:ext cx="5836482" cy="4142826"/>
          </a:xfrm>
          <a:prstGeom prst="rect">
            <a:avLst/>
          </a:prstGeom>
          <a:noFill/>
          <a:ln>
            <a:noFill/>
          </a:ln>
        </p:spPr>
      </p:pic>
      <p:pic>
        <p:nvPicPr>
          <p:cNvPr id="354" name="Google Shape;354;p40"/>
          <p:cNvPicPr preferRelativeResize="0"/>
          <p:nvPr/>
        </p:nvPicPr>
        <p:blipFill rotWithShape="1">
          <a:blip r:embed="rId4">
            <a:alphaModFix/>
          </a:blip>
          <a:srcRect b="0" l="0" r="0" t="0"/>
          <a:stretch/>
        </p:blipFill>
        <p:spPr>
          <a:xfrm>
            <a:off x="169621" y="771010"/>
            <a:ext cx="5279834" cy="390185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1"/>
          <p:cNvSpPr/>
          <p:nvPr/>
        </p:nvSpPr>
        <p:spPr>
          <a:xfrm>
            <a:off x="1876456" y="225088"/>
            <a:ext cx="7593746"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Results – List of important predictors</a:t>
            </a:r>
            <a:endParaRPr b="1" sz="3200">
              <a:solidFill>
                <a:srgbClr val="5F497A"/>
              </a:solidFill>
              <a:latin typeface="Quattrocento Sans"/>
              <a:ea typeface="Quattrocento Sans"/>
              <a:cs typeface="Quattrocento Sans"/>
              <a:sym typeface="Quattrocento Sans"/>
            </a:endParaRPr>
          </a:p>
        </p:txBody>
      </p:sp>
      <p:graphicFrame>
        <p:nvGraphicFramePr>
          <p:cNvPr id="360" name="Google Shape;360;p41"/>
          <p:cNvGraphicFramePr/>
          <p:nvPr/>
        </p:nvGraphicFramePr>
        <p:xfrm>
          <a:off x="750498" y="1530510"/>
          <a:ext cx="3000000" cy="3000000"/>
        </p:xfrm>
        <a:graphic>
          <a:graphicData uri="http://schemas.openxmlformats.org/drawingml/2006/table">
            <a:tbl>
              <a:tblPr bandRow="1" firstRow="1">
                <a:noFill/>
                <a:tableStyleId>{7E4C0DF8-583A-4AC9-AD61-2526C6AE073D}</a:tableStyleId>
              </a:tblPr>
              <a:tblGrid>
                <a:gridCol w="5447575"/>
                <a:gridCol w="5447575"/>
              </a:tblGrid>
              <a:tr h="642775">
                <a:tc>
                  <a:txBody>
                    <a:bodyPr/>
                    <a:lstStyle/>
                    <a:p>
                      <a:pPr indent="0" lvl="0" marL="0" marR="0" rtl="0" algn="ctr">
                        <a:spcBef>
                          <a:spcPts val="0"/>
                        </a:spcBef>
                        <a:spcAft>
                          <a:spcPts val="0"/>
                        </a:spcAft>
                        <a:buNone/>
                      </a:pPr>
                      <a:r>
                        <a:rPr lang="en-GB" sz="1800"/>
                        <a:t>Feature Name</a:t>
                      </a:r>
                      <a:endParaRPr/>
                    </a:p>
                  </a:txBody>
                  <a:tcPr marT="45725" marB="45725" marR="91450" marL="91450"/>
                </a:tc>
                <a:tc>
                  <a:txBody>
                    <a:bodyPr/>
                    <a:lstStyle/>
                    <a:p>
                      <a:pPr indent="0" lvl="0" marL="0" marR="0" rtl="0" algn="ctr">
                        <a:spcBef>
                          <a:spcPts val="0"/>
                        </a:spcBef>
                        <a:spcAft>
                          <a:spcPts val="0"/>
                        </a:spcAft>
                        <a:buNone/>
                      </a:pPr>
                      <a:r>
                        <a:rPr lang="en-GB" sz="1800"/>
                        <a:t>Default</a:t>
                      </a:r>
                      <a:r>
                        <a:rPr lang="en-GB" sz="1800"/>
                        <a:t> Rate</a:t>
                      </a:r>
                      <a:endParaRPr sz="1800"/>
                    </a:p>
                  </a:txBody>
                  <a:tcPr marT="45725" marB="45725" marR="91450" marL="91450"/>
                </a:tc>
              </a:tr>
              <a:tr h="1109425">
                <a:tc>
                  <a:txBody>
                    <a:bodyPr/>
                    <a:lstStyle/>
                    <a:p>
                      <a:pPr indent="0" lvl="0" marL="0" marR="0" rtl="0" algn="l">
                        <a:spcBef>
                          <a:spcPts val="0"/>
                        </a:spcBef>
                        <a:spcAft>
                          <a:spcPts val="0"/>
                        </a:spcAft>
                        <a:buNone/>
                      </a:pPr>
                      <a:r>
                        <a:rPr lang="en-GB" sz="1800"/>
                        <a:t>Income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Default rate decreases as the income increases across the bins.</a:t>
                      </a:r>
                      <a:endParaRPr/>
                    </a:p>
                  </a:txBody>
                  <a:tcPr marT="45725" marB="45725" marR="91450" marL="91450"/>
                </a:tc>
              </a:tr>
              <a:tr h="1584900">
                <a:tc>
                  <a:txBody>
                    <a:bodyPr/>
                    <a:lstStyle/>
                    <a:p>
                      <a:pPr indent="0" lvl="0" marL="0" marR="0" rtl="0" algn="l">
                        <a:spcBef>
                          <a:spcPts val="0"/>
                        </a:spcBef>
                        <a:spcAft>
                          <a:spcPts val="0"/>
                        </a:spcAft>
                        <a:buNone/>
                      </a:pPr>
                      <a:r>
                        <a:rPr lang="en-GB" sz="1800"/>
                        <a:t>No. of months in current residence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Default rate decreases as the no. of months in the current residence increases.</a:t>
                      </a:r>
                      <a:endParaRPr/>
                    </a:p>
                  </a:txBody>
                  <a:tcPr marT="45725" marB="45725" marR="91450" marL="91450"/>
                </a:tc>
              </a:tr>
              <a:tr h="1584900">
                <a:tc>
                  <a:txBody>
                    <a:bodyPr/>
                    <a:lstStyle/>
                    <a:p>
                      <a:pPr indent="0" lvl="0" marL="0" marR="0" rtl="0" algn="l">
                        <a:spcBef>
                          <a:spcPts val="0"/>
                        </a:spcBef>
                        <a:spcAft>
                          <a:spcPts val="0"/>
                        </a:spcAft>
                        <a:buNone/>
                      </a:pPr>
                      <a:r>
                        <a:rPr lang="en-GB" sz="1800"/>
                        <a:t>No. of months in current company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GB" sz="1800"/>
                        <a:t>Default rate decreases as the no. of months in the current company increases.</a:t>
                      </a:r>
                      <a:endParaRPr/>
                    </a:p>
                  </a:txBody>
                  <a:tcPr marT="45725" marB="45725" marR="91450" marL="91450"/>
                </a:tc>
              </a:tr>
            </a:tbl>
          </a:graphicData>
        </a:graphic>
      </p:graphicFrame>
      <p:sp>
        <p:nvSpPr>
          <p:cNvPr id="361" name="Google Shape;361;p41"/>
          <p:cNvSpPr/>
          <p:nvPr/>
        </p:nvSpPr>
        <p:spPr>
          <a:xfrm>
            <a:off x="3823422" y="912300"/>
            <a:ext cx="4004622"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Demographic Dataset</a:t>
            </a:r>
            <a:endParaRPr b="1" sz="3200">
              <a:solidFill>
                <a:srgbClr val="5F497A"/>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p:nvPr/>
        </p:nvSpPr>
        <p:spPr>
          <a:xfrm>
            <a:off x="3552340" y="225088"/>
            <a:ext cx="4241867" cy="5355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3200">
                <a:solidFill>
                  <a:srgbClr val="5F497A"/>
                </a:solidFill>
                <a:latin typeface="Quattrocento Sans"/>
                <a:ea typeface="Quattrocento Sans"/>
                <a:cs typeface="Quattrocento Sans"/>
                <a:sym typeface="Quattrocento Sans"/>
              </a:rPr>
              <a:t>Data Understanding</a:t>
            </a:r>
            <a:endParaRPr/>
          </a:p>
        </p:txBody>
      </p:sp>
      <p:sp>
        <p:nvSpPr>
          <p:cNvPr id="106" name="Google Shape;106;p15"/>
          <p:cNvSpPr txBox="1"/>
          <p:nvPr/>
        </p:nvSpPr>
        <p:spPr>
          <a:xfrm>
            <a:off x="672860" y="905787"/>
            <a:ext cx="10248181"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There are two data sets provided for analysis:</a:t>
            </a:r>
            <a:endParaRPr/>
          </a:p>
          <a:p>
            <a:pPr indent="-285750" lvl="1" marL="742950" marR="0" rtl="0" algn="l">
              <a:spcBef>
                <a:spcPts val="0"/>
              </a:spcBef>
              <a:spcAft>
                <a:spcPts val="0"/>
              </a:spcAft>
              <a:buClr>
                <a:schemeClr val="dk1"/>
              </a:buClr>
              <a:buSzPts val="1600"/>
              <a:buFont typeface="Noto Sans Symbols"/>
              <a:buChar char="⮚"/>
            </a:pPr>
            <a:r>
              <a:rPr b="1" i="0" lang="en-GB" sz="1600" u="none" cap="none" strike="noStrike">
                <a:solidFill>
                  <a:schemeClr val="dk1"/>
                </a:solidFill>
                <a:latin typeface="Calibri"/>
                <a:ea typeface="Calibri"/>
                <a:cs typeface="Calibri"/>
                <a:sym typeface="Calibri"/>
              </a:rPr>
              <a:t>Demographic</a:t>
            </a:r>
            <a:r>
              <a:rPr b="0" i="0" lang="en-GB" sz="1600" u="none" cap="none" strike="noStrike">
                <a:solidFill>
                  <a:schemeClr val="dk1"/>
                </a:solidFill>
                <a:latin typeface="Calibri"/>
                <a:ea typeface="Calibri"/>
                <a:cs typeface="Calibri"/>
                <a:sym typeface="Calibri"/>
              </a:rPr>
              <a:t> data</a:t>
            </a:r>
            <a:endParaRPr/>
          </a:p>
          <a:p>
            <a:pPr indent="-285750" lvl="1" marL="742950" marR="0" rtl="0" algn="l">
              <a:spcBef>
                <a:spcPts val="0"/>
              </a:spcBef>
              <a:spcAft>
                <a:spcPts val="0"/>
              </a:spcAft>
              <a:buClr>
                <a:schemeClr val="dk1"/>
              </a:buClr>
              <a:buSzPts val="1600"/>
              <a:buFont typeface="Noto Sans Symbols"/>
              <a:buChar char="⮚"/>
            </a:pPr>
            <a:r>
              <a:rPr b="1" i="0" lang="en-GB" sz="1600" u="none" cap="none" strike="noStrike">
                <a:solidFill>
                  <a:schemeClr val="dk1"/>
                </a:solidFill>
                <a:latin typeface="Calibri"/>
                <a:ea typeface="Calibri"/>
                <a:cs typeface="Calibri"/>
                <a:sym typeface="Calibri"/>
              </a:rPr>
              <a:t>Credit Bureau</a:t>
            </a:r>
            <a:r>
              <a:rPr b="0" i="0" lang="en-GB" sz="1600" u="none" cap="none" strike="noStrike">
                <a:solidFill>
                  <a:schemeClr val="dk1"/>
                </a:solidFill>
                <a:latin typeface="Calibri"/>
                <a:ea typeface="Calibri"/>
                <a:cs typeface="Calibri"/>
                <a:sym typeface="Calibri"/>
              </a:rPr>
              <a:t> data.  </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600">
                <a:solidFill>
                  <a:schemeClr val="dk1"/>
                </a:solidFill>
                <a:latin typeface="Calibri"/>
                <a:ea typeface="Calibri"/>
                <a:cs typeface="Calibri"/>
                <a:sym typeface="Calibri"/>
              </a:rPr>
              <a:t>Demographic/application data</a:t>
            </a:r>
            <a:r>
              <a:rPr lang="en-GB" sz="1600">
                <a:solidFill>
                  <a:schemeClr val="dk1"/>
                </a:solidFill>
                <a:latin typeface="Calibri"/>
                <a:ea typeface="Calibri"/>
                <a:cs typeface="Calibri"/>
                <a:sym typeface="Calibri"/>
              </a:rPr>
              <a:t>: This is obtained from the information provided by the applicants at the time of credit card application. It contains customer-level information on age, gender, income, marital status, etc.</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600">
                <a:solidFill>
                  <a:schemeClr val="dk1"/>
                </a:solidFill>
                <a:latin typeface="Calibri"/>
                <a:ea typeface="Calibri"/>
                <a:cs typeface="Calibri"/>
                <a:sym typeface="Calibri"/>
              </a:rPr>
              <a:t>Credit bureau data</a:t>
            </a:r>
            <a:r>
              <a:rPr lang="en-GB" sz="1600">
                <a:solidFill>
                  <a:schemeClr val="dk1"/>
                </a:solidFill>
                <a:latin typeface="Calibri"/>
                <a:ea typeface="Calibri"/>
                <a:cs typeface="Calibri"/>
                <a:sym typeface="Calibri"/>
              </a:rPr>
              <a:t>: This is taken from the credit bureau and contains variables such as 'number of times 30 DPD or worse in last 3/6/12 months', 'outstanding balance', 'number of trades', etc.</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Both files contain a </a:t>
            </a:r>
            <a:r>
              <a:rPr b="1" lang="en-GB" sz="1600">
                <a:solidFill>
                  <a:schemeClr val="dk1"/>
                </a:solidFill>
                <a:latin typeface="Calibri"/>
                <a:ea typeface="Calibri"/>
                <a:cs typeface="Calibri"/>
                <a:sym typeface="Calibri"/>
              </a:rPr>
              <a:t>performance tag</a:t>
            </a:r>
            <a:r>
              <a:rPr lang="en-GB" sz="1600">
                <a:solidFill>
                  <a:schemeClr val="dk1"/>
                </a:solidFill>
                <a:latin typeface="Calibri"/>
                <a:ea typeface="Calibri"/>
                <a:cs typeface="Calibri"/>
                <a:sym typeface="Calibri"/>
              </a:rPr>
              <a:t>, which indicates whether the applicant has gone 90 days past due (DPD) or worse in the past 12 months (i.e. defaulted) after getting a credit card.</a:t>
            </a:r>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In some cases, we have records for which all the variables in the credit bureau data are zero and credit card utilisation is missing. These represent cases in which there is a no-hit in the credit bureau. </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There are also cases with missing credit card utilisation. These are the cases in which the applicant does not have any other credit card.</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There are missing values in target variable </a:t>
            </a:r>
            <a:r>
              <a:rPr b="1" lang="en-GB" sz="1600">
                <a:solidFill>
                  <a:schemeClr val="dk1"/>
                </a:solidFill>
                <a:latin typeface="Calibri"/>
                <a:ea typeface="Calibri"/>
                <a:cs typeface="Calibri"/>
                <a:sym typeface="Calibri"/>
              </a:rPr>
              <a:t>performance tag, </a:t>
            </a:r>
            <a:r>
              <a:rPr lang="en-GB" sz="1600">
                <a:solidFill>
                  <a:schemeClr val="dk1"/>
                </a:solidFill>
                <a:latin typeface="Calibri"/>
                <a:ea typeface="Calibri"/>
                <a:cs typeface="Calibri"/>
                <a:sym typeface="Calibri"/>
              </a:rPr>
              <a:t>which indicates rejected applicants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2"/>
          <p:cNvSpPr/>
          <p:nvPr/>
        </p:nvSpPr>
        <p:spPr>
          <a:xfrm>
            <a:off x="1876456" y="95698"/>
            <a:ext cx="7593746"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EDA Results – List of important predictors</a:t>
            </a:r>
            <a:endParaRPr b="1" sz="3200">
              <a:solidFill>
                <a:srgbClr val="5F497A"/>
              </a:solidFill>
              <a:latin typeface="Quattrocento Sans"/>
              <a:ea typeface="Quattrocento Sans"/>
              <a:cs typeface="Quattrocento Sans"/>
              <a:sym typeface="Quattrocento Sans"/>
            </a:endParaRPr>
          </a:p>
        </p:txBody>
      </p:sp>
      <p:graphicFrame>
        <p:nvGraphicFramePr>
          <p:cNvPr id="367" name="Google Shape;367;p42"/>
          <p:cNvGraphicFramePr/>
          <p:nvPr/>
        </p:nvGraphicFramePr>
        <p:xfrm>
          <a:off x="694968" y="995657"/>
          <a:ext cx="3000000" cy="3000000"/>
        </p:xfrm>
        <a:graphic>
          <a:graphicData uri="http://schemas.openxmlformats.org/drawingml/2006/table">
            <a:tbl>
              <a:tblPr bandRow="1" firstRow="1">
                <a:noFill/>
                <a:tableStyleId>{7E4C0DF8-583A-4AC9-AD61-2526C6AE073D}</a:tableStyleId>
              </a:tblPr>
              <a:tblGrid>
                <a:gridCol w="5354575"/>
                <a:gridCol w="5354575"/>
              </a:tblGrid>
              <a:tr h="358050">
                <a:tc>
                  <a:txBody>
                    <a:bodyPr/>
                    <a:lstStyle/>
                    <a:p>
                      <a:pPr indent="0" lvl="0" marL="0" marR="0" rtl="0" algn="ctr">
                        <a:spcBef>
                          <a:spcPts val="0"/>
                        </a:spcBef>
                        <a:spcAft>
                          <a:spcPts val="0"/>
                        </a:spcAft>
                        <a:buNone/>
                      </a:pPr>
                      <a:r>
                        <a:rPr lang="en-GB" sz="1800"/>
                        <a:t>Feature</a:t>
                      </a:r>
                      <a:endParaRPr/>
                    </a:p>
                  </a:txBody>
                  <a:tcPr marT="45725" marB="45725" marR="91450" marL="91450"/>
                </a:tc>
                <a:tc>
                  <a:txBody>
                    <a:bodyPr/>
                    <a:lstStyle/>
                    <a:p>
                      <a:pPr indent="0" lvl="0" marL="0" marR="0" rtl="0" algn="ctr">
                        <a:spcBef>
                          <a:spcPts val="0"/>
                        </a:spcBef>
                        <a:spcAft>
                          <a:spcPts val="0"/>
                        </a:spcAft>
                        <a:buNone/>
                      </a:pPr>
                      <a:r>
                        <a:rPr lang="en-GB" sz="1800"/>
                        <a:t>Default</a:t>
                      </a:r>
                      <a:r>
                        <a:rPr lang="en-GB" sz="1800"/>
                        <a:t> Rate</a:t>
                      </a:r>
                      <a:endParaRPr sz="1800"/>
                    </a:p>
                  </a:txBody>
                  <a:tcPr marT="45725" marB="45725" marR="91450" marL="91450"/>
                </a:tc>
              </a:tr>
              <a:tr h="618000">
                <a:tc>
                  <a:txBody>
                    <a:bodyPr/>
                    <a:lstStyle/>
                    <a:p>
                      <a:pPr indent="0" lvl="0" marL="0" marR="0" rtl="0" algn="l">
                        <a:spcBef>
                          <a:spcPts val="0"/>
                        </a:spcBef>
                        <a:spcAft>
                          <a:spcPts val="0"/>
                        </a:spcAft>
                        <a:buNone/>
                      </a:pPr>
                      <a:r>
                        <a:rPr lang="en-GB" sz="1400"/>
                        <a:t>No of times 90/60/30 DPD or worse in last  6 months</a:t>
                      </a:r>
                      <a:endParaRPr sz="1400"/>
                    </a:p>
                  </a:txBody>
                  <a:tcPr marT="45725" marB="45725" marR="91450" marL="91450"/>
                </a:tc>
                <a:tc>
                  <a:txBody>
                    <a:bodyPr/>
                    <a:lstStyle/>
                    <a:p>
                      <a:pPr indent="0" lvl="0" marL="0" marR="0" rtl="0" algn="l">
                        <a:spcBef>
                          <a:spcPts val="0"/>
                        </a:spcBef>
                        <a:spcAft>
                          <a:spcPts val="0"/>
                        </a:spcAft>
                        <a:buNone/>
                      </a:pPr>
                      <a:r>
                        <a:rPr lang="en-GB" sz="1400"/>
                        <a:t>Default rate increases as the no. of times  90/60/30 DPD or worse increases</a:t>
                      </a:r>
                      <a:endParaRPr sz="1400"/>
                    </a:p>
                  </a:txBody>
                  <a:tcPr marT="45725" marB="45725" marR="91450" marL="91450"/>
                </a:tc>
              </a:tr>
              <a:tr h="618000">
                <a:tc>
                  <a:txBody>
                    <a:bodyPr/>
                    <a:lstStyle/>
                    <a:p>
                      <a:pPr indent="0" lvl="0" marL="0" marR="0" rtl="0" algn="l">
                        <a:spcBef>
                          <a:spcPts val="0"/>
                        </a:spcBef>
                        <a:spcAft>
                          <a:spcPts val="0"/>
                        </a:spcAft>
                        <a:buNone/>
                      </a:pPr>
                      <a:r>
                        <a:rPr lang="en-GB" sz="1400"/>
                        <a:t>No of times 90/60/30 DPD or worse in last  12 months</a:t>
                      </a:r>
                      <a:endParaRPr sz="1400"/>
                    </a:p>
                  </a:txBody>
                  <a:tcPr marT="45725" marB="45725" marR="91450" marL="91450"/>
                </a:tc>
                <a:tc>
                  <a:txBody>
                    <a:bodyPr/>
                    <a:lstStyle/>
                    <a:p>
                      <a:pPr indent="0" lvl="0" marL="0" marR="0" rtl="0" algn="l">
                        <a:spcBef>
                          <a:spcPts val="0"/>
                        </a:spcBef>
                        <a:spcAft>
                          <a:spcPts val="0"/>
                        </a:spcAft>
                        <a:buNone/>
                      </a:pPr>
                      <a:r>
                        <a:rPr lang="en-GB" sz="1400"/>
                        <a:t>Default rate increases as the no. of times  90/60/30 DPD or worse increases </a:t>
                      </a:r>
                      <a:endParaRPr sz="1400"/>
                    </a:p>
                  </a:txBody>
                  <a:tcPr marT="45725" marB="45725" marR="91450" marL="91450"/>
                </a:tc>
              </a:tr>
              <a:tr h="882850">
                <a:tc>
                  <a:txBody>
                    <a:bodyPr/>
                    <a:lstStyle/>
                    <a:p>
                      <a:pPr indent="0" lvl="0" marL="0" marR="0" rtl="0" algn="l">
                        <a:spcBef>
                          <a:spcPts val="0"/>
                        </a:spcBef>
                        <a:spcAft>
                          <a:spcPts val="0"/>
                        </a:spcAft>
                        <a:buNone/>
                      </a:pPr>
                      <a:r>
                        <a:rPr lang="en-GB" sz="1400"/>
                        <a:t>Avgas CC Utilization in last 12 months </a:t>
                      </a:r>
                      <a:endParaRPr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n-GB" sz="1400"/>
                        <a:t>Default rate increases as bin values for Avgas CC Utilization in last 12 months </a:t>
                      </a:r>
                      <a:endParaRPr sz="1400"/>
                    </a:p>
                    <a:p>
                      <a:pPr indent="0" lvl="0" marL="0" marR="0" rtl="0" algn="l">
                        <a:lnSpc>
                          <a:spcPct val="100000"/>
                        </a:lnSpc>
                        <a:spcBef>
                          <a:spcPts val="0"/>
                        </a:spcBef>
                        <a:spcAft>
                          <a:spcPts val="0"/>
                        </a:spcAft>
                        <a:buClr>
                          <a:schemeClr val="dk1"/>
                        </a:buClr>
                        <a:buSzPts val="1400"/>
                        <a:buFont typeface="Calibri"/>
                        <a:buNone/>
                      </a:pPr>
                      <a:r>
                        <a:rPr lang="en-GB" sz="1400"/>
                        <a:t>Increases</a:t>
                      </a:r>
                      <a:endParaRPr/>
                    </a:p>
                  </a:txBody>
                  <a:tcPr marT="45725" marB="45725" marR="91450" marL="91450"/>
                </a:tc>
              </a:tr>
              <a:tr h="882850">
                <a:tc>
                  <a:txBody>
                    <a:bodyPr/>
                    <a:lstStyle/>
                    <a:p>
                      <a:pPr indent="0" lvl="0" marL="0" marR="0" rtl="0" algn="l">
                        <a:spcBef>
                          <a:spcPts val="0"/>
                        </a:spcBef>
                        <a:spcAft>
                          <a:spcPts val="0"/>
                        </a:spcAft>
                        <a:buNone/>
                      </a:pPr>
                      <a:r>
                        <a:rPr lang="en-GB" sz="1400"/>
                        <a:t>No of trades opened in last 6/12 months </a:t>
                      </a:r>
                      <a:endParaRPr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n-GB" sz="1400"/>
                        <a:t>Default rate increases as  the value for No. of trades opened in the last 6/12 month increases</a:t>
                      </a:r>
                      <a:endParaRPr/>
                    </a:p>
                  </a:txBody>
                  <a:tcPr marT="45725" marB="45725" marR="91450" marL="91450"/>
                </a:tc>
              </a:tr>
              <a:tr h="411850">
                <a:tc>
                  <a:txBody>
                    <a:bodyPr/>
                    <a:lstStyle/>
                    <a:p>
                      <a:pPr indent="0" lvl="0" marL="0" marR="0" rtl="0" algn="l">
                        <a:lnSpc>
                          <a:spcPct val="100000"/>
                        </a:lnSpc>
                        <a:spcBef>
                          <a:spcPts val="0"/>
                        </a:spcBef>
                        <a:spcAft>
                          <a:spcPts val="0"/>
                        </a:spcAft>
                        <a:buClr>
                          <a:schemeClr val="dk1"/>
                        </a:buClr>
                        <a:buSzPts val="1400"/>
                        <a:buFont typeface="Calibri"/>
                        <a:buNone/>
                      </a:pPr>
                      <a:r>
                        <a:rPr lang="en-GB" sz="1400"/>
                        <a:t>No of PL trades opened in last 6/12 months </a:t>
                      </a:r>
                      <a:endParaRPr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n-GB" sz="1400"/>
                        <a:t>Default rate increases as  the value for No. of PL trades opened in the last 6/12 month increases</a:t>
                      </a:r>
                      <a:endParaRPr/>
                    </a:p>
                  </a:txBody>
                  <a:tcPr marT="45725" marB="45725" marR="91450" marL="91450"/>
                </a:tc>
              </a:tr>
              <a:tr h="576600">
                <a:tc>
                  <a:txBody>
                    <a:bodyPr/>
                    <a:lstStyle/>
                    <a:p>
                      <a:pPr indent="0" lvl="0" marL="0" marR="0" rtl="0" algn="l">
                        <a:lnSpc>
                          <a:spcPct val="100000"/>
                        </a:lnSpc>
                        <a:spcBef>
                          <a:spcPts val="0"/>
                        </a:spcBef>
                        <a:spcAft>
                          <a:spcPts val="0"/>
                        </a:spcAft>
                        <a:buClr>
                          <a:schemeClr val="dk1"/>
                        </a:buClr>
                        <a:buSzPts val="1400"/>
                        <a:buFont typeface="Calibri"/>
                        <a:buNone/>
                      </a:pPr>
                      <a:r>
                        <a:rPr lang="en-GB" sz="1400"/>
                        <a:t>No of Inquiries in last 6/12 months (excluding home &amp; auto loans)</a:t>
                      </a:r>
                      <a:endParaRPr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n-GB" sz="1400"/>
                        <a:t>Default rate increases as  the value for No of Inquiries in last 6/12 months (excluding home &amp; auto loans)</a:t>
                      </a:r>
                      <a:endParaRPr sz="1400"/>
                    </a:p>
                    <a:p>
                      <a:pPr indent="0" lvl="0" marL="0" marR="0" rtl="0" algn="l">
                        <a:lnSpc>
                          <a:spcPct val="100000"/>
                        </a:lnSpc>
                        <a:spcBef>
                          <a:spcPts val="0"/>
                        </a:spcBef>
                        <a:spcAft>
                          <a:spcPts val="0"/>
                        </a:spcAft>
                        <a:buClr>
                          <a:schemeClr val="dk1"/>
                        </a:buClr>
                        <a:buSzPts val="1400"/>
                        <a:buFont typeface="Calibri"/>
                        <a:buNone/>
                      </a:pPr>
                      <a:r>
                        <a:rPr lang="en-GB" sz="1400"/>
                        <a:t>Increases</a:t>
                      </a:r>
                      <a:endParaRPr/>
                    </a:p>
                  </a:txBody>
                  <a:tcPr marT="45725" marB="45725" marR="91450" marL="91450"/>
                </a:tc>
              </a:tr>
              <a:tr h="358050">
                <a:tc>
                  <a:txBody>
                    <a:bodyPr/>
                    <a:lstStyle/>
                    <a:p>
                      <a:pPr indent="0" lvl="0" marL="0" marR="0" rtl="0" algn="l">
                        <a:spcBef>
                          <a:spcPts val="0"/>
                        </a:spcBef>
                        <a:spcAft>
                          <a:spcPts val="0"/>
                        </a:spcAft>
                        <a:buNone/>
                      </a:pPr>
                      <a:r>
                        <a:rPr lang="en-GB" sz="1400"/>
                        <a:t>Presence of open home/auto loan</a:t>
                      </a:r>
                      <a:endParaRPr/>
                    </a:p>
                  </a:txBody>
                  <a:tcPr marT="45725" marB="45725" marR="91450" marL="91450"/>
                </a:tc>
                <a:tc>
                  <a:txBody>
                    <a:bodyPr/>
                    <a:lstStyle/>
                    <a:p>
                      <a:pPr indent="0" lvl="0" marL="0" marR="0" rtl="0" algn="l">
                        <a:spcBef>
                          <a:spcPts val="0"/>
                        </a:spcBef>
                        <a:spcAft>
                          <a:spcPts val="0"/>
                        </a:spcAft>
                        <a:buNone/>
                      </a:pPr>
                      <a:r>
                        <a:rPr lang="en-GB" sz="1400"/>
                        <a:t>Default rate is more for those who have not taken home/auto loan</a:t>
                      </a:r>
                      <a:endParaRPr/>
                    </a:p>
                  </a:txBody>
                  <a:tcPr marT="45725" marB="45725" marR="91450" marL="91450"/>
                </a:tc>
              </a:tr>
              <a:tr h="358050">
                <a:tc>
                  <a:txBody>
                    <a:bodyPr/>
                    <a:lstStyle/>
                    <a:p>
                      <a:pPr indent="0" lvl="0" marL="0" marR="0" rtl="0" algn="l">
                        <a:spcBef>
                          <a:spcPts val="0"/>
                        </a:spcBef>
                        <a:spcAft>
                          <a:spcPts val="0"/>
                        </a:spcAft>
                        <a:buNone/>
                      </a:pPr>
                      <a:r>
                        <a:rPr lang="en-GB" sz="1400"/>
                        <a:t>Outstanding Balance</a:t>
                      </a:r>
                      <a:endParaRPr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n-GB" sz="1400"/>
                        <a:t>Default rate increases as Outstanding Balance increases</a:t>
                      </a:r>
                      <a:endParaRPr/>
                    </a:p>
                  </a:txBody>
                  <a:tcPr marT="45725" marB="45725" marR="91450" marL="91450"/>
                </a:tc>
              </a:tr>
              <a:tr h="358050">
                <a:tc>
                  <a:txBody>
                    <a:bodyPr/>
                    <a:lstStyle/>
                    <a:p>
                      <a:pPr indent="0" lvl="0" marL="0" marR="0" rtl="0" algn="l">
                        <a:spcBef>
                          <a:spcPts val="0"/>
                        </a:spcBef>
                        <a:spcAft>
                          <a:spcPts val="0"/>
                        </a:spcAft>
                        <a:buNone/>
                      </a:pPr>
                      <a:r>
                        <a:rPr lang="en-GB" sz="1400"/>
                        <a:t>Total No of Trades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n-GB" sz="1400"/>
                        <a:t>Default rate increases as Total No of Trades increases</a:t>
                      </a:r>
                      <a:endParaRPr/>
                    </a:p>
                  </a:txBody>
                  <a:tcPr marT="45725" marB="45725" marR="91450" marL="91450"/>
                </a:tc>
              </a:tr>
            </a:tbl>
          </a:graphicData>
        </a:graphic>
      </p:graphicFrame>
      <p:sp>
        <p:nvSpPr>
          <p:cNvPr id="368" name="Google Shape;368;p42"/>
          <p:cNvSpPr/>
          <p:nvPr/>
        </p:nvSpPr>
        <p:spPr>
          <a:xfrm>
            <a:off x="3587545" y="498252"/>
            <a:ext cx="4062331"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Credit Bureau Dataset</a:t>
            </a:r>
            <a:endParaRPr b="1" sz="3200">
              <a:solidFill>
                <a:srgbClr val="5F497A"/>
              </a:solidFill>
              <a:latin typeface="Quattrocento Sans"/>
              <a:ea typeface="Quattrocento Sans"/>
              <a:cs typeface="Quattrocento Sans"/>
              <a:sym typeface="Quattrocento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GB" sz="3200"/>
              <a:t>Results of WOE &amp; IV on Demographic dataset</a:t>
            </a:r>
            <a:endParaRPr/>
          </a:p>
        </p:txBody>
      </p:sp>
      <p:graphicFrame>
        <p:nvGraphicFramePr>
          <p:cNvPr id="374" name="Google Shape;374;p43"/>
          <p:cNvGraphicFramePr/>
          <p:nvPr/>
        </p:nvGraphicFramePr>
        <p:xfrm>
          <a:off x="6461761" y="1419239"/>
          <a:ext cx="3000000" cy="3000000"/>
        </p:xfrm>
        <a:graphic>
          <a:graphicData uri="http://schemas.openxmlformats.org/drawingml/2006/table">
            <a:tbl>
              <a:tblPr>
                <a:noFill/>
                <a:tableStyleId>{2699BC1A-0355-46F0-9441-37C649C51CBF}</a:tableStyleId>
              </a:tblPr>
              <a:tblGrid>
                <a:gridCol w="2665800"/>
                <a:gridCol w="1357550"/>
              </a:tblGrid>
              <a:tr h="256125">
                <a:tc>
                  <a:txBody>
                    <a:bodyPr/>
                    <a:lstStyle/>
                    <a:p>
                      <a:pPr indent="0" lvl="0" marL="0" marR="0" rtl="0" algn="ctr">
                        <a:spcBef>
                          <a:spcPts val="0"/>
                        </a:spcBef>
                        <a:spcAft>
                          <a:spcPts val="0"/>
                        </a:spcAft>
                        <a:buNone/>
                      </a:pPr>
                      <a:r>
                        <a:rPr b="1" lang="en-GB" sz="1200">
                          <a:solidFill>
                            <a:schemeClr val="lt1"/>
                          </a:solidFill>
                        </a:rPr>
                        <a:t> Variable</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dk2"/>
                    </a:solidFill>
                  </a:tcPr>
                </a:tc>
                <a:tc>
                  <a:txBody>
                    <a:bodyPr/>
                    <a:lstStyle/>
                    <a:p>
                      <a:pPr indent="0" lvl="0" marL="0" marR="0" rtl="0" algn="ctr">
                        <a:spcBef>
                          <a:spcPts val="0"/>
                        </a:spcBef>
                        <a:spcAft>
                          <a:spcPts val="0"/>
                        </a:spcAft>
                        <a:buNone/>
                      </a:pPr>
                      <a:r>
                        <a:rPr b="1" lang="en-GB" sz="1200">
                          <a:solidFill>
                            <a:schemeClr val="lt1"/>
                          </a:solidFill>
                        </a:rPr>
                        <a:t>IV</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dk2"/>
                    </a:solidFill>
                  </a:tcPr>
                </a:tc>
              </a:tr>
              <a:tr h="256125">
                <a:tc>
                  <a:txBody>
                    <a:bodyPr/>
                    <a:lstStyle/>
                    <a:p>
                      <a:pPr indent="0" lvl="0" marL="0" marR="0" rtl="0" algn="l">
                        <a:spcBef>
                          <a:spcPts val="0"/>
                        </a:spcBef>
                        <a:spcAft>
                          <a:spcPts val="0"/>
                        </a:spcAft>
                        <a:buNone/>
                      </a:pPr>
                      <a:r>
                        <a:rPr lang="en-GB" sz="1200"/>
                        <a:t>Income</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en-GB" sz="1200"/>
                        <a:t>0.038354</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r h="167850">
                <a:tc>
                  <a:txBody>
                    <a:bodyPr/>
                    <a:lstStyle/>
                    <a:p>
                      <a:pPr indent="0" lvl="0" marL="0" marR="0" rtl="0" algn="l">
                        <a:spcBef>
                          <a:spcPts val="0"/>
                        </a:spcBef>
                        <a:spcAft>
                          <a:spcPts val="0"/>
                        </a:spcAft>
                        <a:buNone/>
                      </a:pPr>
                      <a:r>
                        <a:rPr lang="en-GB" sz="1200"/>
                        <a:t>No of months in current residence</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en-GB" sz="1200"/>
                        <a:t>0.017329</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r h="256125">
                <a:tc>
                  <a:txBody>
                    <a:bodyPr/>
                    <a:lstStyle/>
                    <a:p>
                      <a:pPr indent="0" lvl="0" marL="0" marR="0" rtl="0" algn="l">
                        <a:spcBef>
                          <a:spcPts val="0"/>
                        </a:spcBef>
                        <a:spcAft>
                          <a:spcPts val="0"/>
                        </a:spcAft>
                        <a:buNone/>
                      </a:pPr>
                      <a:r>
                        <a:rPr lang="en-GB" sz="1200"/>
                        <a:t>No of months in current company</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en-GB" sz="1200"/>
                        <a:t>0.010054</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r h="256125">
                <a:tc>
                  <a:txBody>
                    <a:bodyPr/>
                    <a:lstStyle/>
                    <a:p>
                      <a:pPr indent="0" lvl="0" marL="0" marR="0" rtl="0" algn="l">
                        <a:spcBef>
                          <a:spcPts val="0"/>
                        </a:spcBef>
                        <a:spcAft>
                          <a:spcPts val="0"/>
                        </a:spcAft>
                        <a:buNone/>
                      </a:pPr>
                      <a:r>
                        <a:rPr lang="en-GB" sz="1200"/>
                        <a:t>Age</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en-GB" sz="1200"/>
                        <a:t>0.002649</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r h="256125">
                <a:tc>
                  <a:txBody>
                    <a:bodyPr/>
                    <a:lstStyle/>
                    <a:p>
                      <a:pPr indent="0" lvl="0" marL="0" marR="0" rtl="0" algn="l">
                        <a:spcBef>
                          <a:spcPts val="0"/>
                        </a:spcBef>
                        <a:spcAft>
                          <a:spcPts val="0"/>
                        </a:spcAft>
                        <a:buNone/>
                      </a:pPr>
                      <a:r>
                        <a:rPr lang="en-GB" sz="1200"/>
                        <a:t>No of dependents</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en-GB" sz="1200"/>
                        <a:t>0.002649</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r h="256125">
                <a:tc>
                  <a:txBody>
                    <a:bodyPr/>
                    <a:lstStyle/>
                    <a:p>
                      <a:pPr indent="0" lvl="0" marL="0" marR="0" rtl="0" algn="l">
                        <a:spcBef>
                          <a:spcPts val="0"/>
                        </a:spcBef>
                        <a:spcAft>
                          <a:spcPts val="0"/>
                        </a:spcAft>
                        <a:buNone/>
                      </a:pPr>
                      <a:r>
                        <a:rPr lang="en-GB" sz="1200"/>
                        <a:t>Profession</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en-GB" sz="1200"/>
                        <a:t>0.002231</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r h="256125">
                <a:tc>
                  <a:txBody>
                    <a:bodyPr/>
                    <a:lstStyle/>
                    <a:p>
                      <a:pPr indent="0" lvl="0" marL="0" marR="0" rtl="0" algn="l">
                        <a:spcBef>
                          <a:spcPts val="0"/>
                        </a:spcBef>
                        <a:spcAft>
                          <a:spcPts val="0"/>
                        </a:spcAft>
                        <a:buNone/>
                      </a:pPr>
                      <a:r>
                        <a:rPr lang="en-GB" sz="1200"/>
                        <a:t>Type of residence</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en-GB" sz="1200"/>
                        <a:t>0.000921</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r h="256125">
                <a:tc>
                  <a:txBody>
                    <a:bodyPr/>
                    <a:lstStyle/>
                    <a:p>
                      <a:pPr indent="0" lvl="0" marL="0" marR="0" rtl="0" algn="l">
                        <a:spcBef>
                          <a:spcPts val="0"/>
                        </a:spcBef>
                        <a:spcAft>
                          <a:spcPts val="0"/>
                        </a:spcAft>
                        <a:buNone/>
                      </a:pPr>
                      <a:r>
                        <a:rPr lang="en-GB" sz="1200"/>
                        <a:t>Education</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en-GB" sz="1200"/>
                        <a:t>0.000783</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r h="256125">
                <a:tc>
                  <a:txBody>
                    <a:bodyPr/>
                    <a:lstStyle/>
                    <a:p>
                      <a:pPr indent="0" lvl="0" marL="0" marR="0" rtl="0" algn="l">
                        <a:spcBef>
                          <a:spcPts val="0"/>
                        </a:spcBef>
                        <a:spcAft>
                          <a:spcPts val="0"/>
                        </a:spcAft>
                        <a:buNone/>
                      </a:pPr>
                      <a:r>
                        <a:rPr lang="en-GB" sz="1200"/>
                        <a:t>Gender</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en-GB" sz="1200"/>
                        <a:t>0.000326</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r h="256125">
                <a:tc>
                  <a:txBody>
                    <a:bodyPr/>
                    <a:lstStyle/>
                    <a:p>
                      <a:pPr indent="0" lvl="0" marL="0" marR="0" rtl="0" algn="l">
                        <a:spcBef>
                          <a:spcPts val="0"/>
                        </a:spcBef>
                        <a:spcAft>
                          <a:spcPts val="0"/>
                        </a:spcAft>
                        <a:buNone/>
                      </a:pPr>
                      <a:r>
                        <a:rPr lang="en-GB" sz="1200"/>
                        <a:t>Marital Status</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en-GB" sz="1200"/>
                        <a:t>0.000095</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bl>
          </a:graphicData>
        </a:graphic>
      </p:graphicFrame>
      <p:pic>
        <p:nvPicPr>
          <p:cNvPr id="375" name="Google Shape;375;p43"/>
          <p:cNvPicPr preferRelativeResize="0"/>
          <p:nvPr/>
        </p:nvPicPr>
        <p:blipFill rotWithShape="1">
          <a:blip r:embed="rId3">
            <a:alphaModFix/>
          </a:blip>
          <a:srcRect b="0" l="0" r="0" t="0"/>
          <a:stretch/>
        </p:blipFill>
        <p:spPr>
          <a:xfrm>
            <a:off x="465455" y="1503680"/>
            <a:ext cx="4959362" cy="3190240"/>
          </a:xfrm>
          <a:prstGeom prst="rect">
            <a:avLst/>
          </a:prstGeom>
          <a:noFill/>
          <a:ln>
            <a:noFill/>
          </a:ln>
        </p:spPr>
      </p:pic>
      <p:pic>
        <p:nvPicPr>
          <p:cNvPr id="376" name="Google Shape;376;p43"/>
          <p:cNvPicPr preferRelativeResize="0"/>
          <p:nvPr/>
        </p:nvPicPr>
        <p:blipFill rotWithShape="1">
          <a:blip r:embed="rId4">
            <a:alphaModFix/>
          </a:blip>
          <a:srcRect b="0" l="0" r="0" t="0"/>
          <a:stretch/>
        </p:blipFill>
        <p:spPr>
          <a:xfrm>
            <a:off x="546345" y="4803537"/>
            <a:ext cx="6059949" cy="2554445"/>
          </a:xfrm>
          <a:prstGeom prst="rect">
            <a:avLst/>
          </a:prstGeom>
          <a:noFill/>
          <a:ln>
            <a:noFill/>
          </a:ln>
        </p:spPr>
      </p:pic>
      <p:graphicFrame>
        <p:nvGraphicFramePr>
          <p:cNvPr id="377" name="Google Shape;377;p43"/>
          <p:cNvGraphicFramePr/>
          <p:nvPr/>
        </p:nvGraphicFramePr>
        <p:xfrm>
          <a:off x="6939279" y="4856480"/>
          <a:ext cx="3000000" cy="3000000"/>
        </p:xfrm>
        <a:graphic>
          <a:graphicData uri="http://schemas.openxmlformats.org/drawingml/2006/table">
            <a:tbl>
              <a:tblPr>
                <a:noFill/>
                <a:tableStyleId>{2699BC1A-0355-46F0-9441-37C649C51CBF}</a:tableStyleId>
              </a:tblPr>
              <a:tblGrid>
                <a:gridCol w="1421575"/>
                <a:gridCol w="1666900"/>
              </a:tblGrid>
              <a:tr h="154750">
                <a:tc>
                  <a:txBody>
                    <a:bodyPr/>
                    <a:lstStyle/>
                    <a:p>
                      <a:pPr indent="0" lvl="0" marL="0" marR="0" rtl="0" algn="ctr">
                        <a:spcBef>
                          <a:spcPts val="0"/>
                        </a:spcBef>
                        <a:spcAft>
                          <a:spcPts val="0"/>
                        </a:spcAft>
                        <a:buNone/>
                      </a:pPr>
                      <a:r>
                        <a:rPr b="1" lang="en-GB" sz="1200">
                          <a:solidFill>
                            <a:schemeClr val="lt1"/>
                          </a:solidFill>
                          <a:latin typeface="Arial"/>
                          <a:ea typeface="Arial"/>
                          <a:cs typeface="Arial"/>
                          <a:sym typeface="Arial"/>
                        </a:rPr>
                        <a:t>Information Value</a:t>
                      </a:r>
                      <a:endParaRPr/>
                    </a:p>
                  </a:txBody>
                  <a:tcPr marT="7625" marB="7625" marR="7625" marL="7625"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dk2"/>
                    </a:solidFill>
                  </a:tcPr>
                </a:tc>
                <a:tc>
                  <a:txBody>
                    <a:bodyPr/>
                    <a:lstStyle/>
                    <a:p>
                      <a:pPr indent="0" lvl="0" marL="0" marR="0" rtl="0" algn="ctr">
                        <a:spcBef>
                          <a:spcPts val="0"/>
                        </a:spcBef>
                        <a:spcAft>
                          <a:spcPts val="0"/>
                        </a:spcAft>
                        <a:buNone/>
                      </a:pPr>
                      <a:r>
                        <a:rPr b="1" lang="en-GB" sz="1200">
                          <a:solidFill>
                            <a:schemeClr val="lt1"/>
                          </a:solidFill>
                          <a:latin typeface="Arial"/>
                          <a:ea typeface="Arial"/>
                          <a:cs typeface="Arial"/>
                          <a:sym typeface="Arial"/>
                        </a:rPr>
                        <a:t>Variable Predictiveness</a:t>
                      </a:r>
                      <a:endParaRPr/>
                    </a:p>
                  </a:txBody>
                  <a:tcPr marT="7625" marB="7625" marR="7625" marL="7625"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dk2"/>
                    </a:solidFill>
                  </a:tcPr>
                </a:tc>
              </a:tr>
              <a:tr h="202375">
                <a:tc>
                  <a:txBody>
                    <a:bodyPr/>
                    <a:lstStyle/>
                    <a:p>
                      <a:pPr indent="0" lvl="0" marL="0" marR="0" rtl="0" algn="l">
                        <a:spcBef>
                          <a:spcPts val="0"/>
                        </a:spcBef>
                        <a:spcAft>
                          <a:spcPts val="0"/>
                        </a:spcAft>
                        <a:buNone/>
                      </a:pPr>
                      <a:r>
                        <a:rPr i="1" lang="en-GB" sz="1200">
                          <a:solidFill>
                            <a:srgbClr val="7F7F7F"/>
                          </a:solidFill>
                          <a:latin typeface="Arial"/>
                          <a:ea typeface="Arial"/>
                          <a:cs typeface="Arial"/>
                          <a:sym typeface="Arial"/>
                        </a:rPr>
                        <a:t>Less than 0.02</a:t>
                      </a:r>
                      <a:endParaRPr/>
                    </a:p>
                  </a:txBody>
                  <a:tcPr marT="38100" marB="38100" marR="53350" marL="533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l">
                        <a:spcBef>
                          <a:spcPts val="0"/>
                        </a:spcBef>
                        <a:spcAft>
                          <a:spcPts val="0"/>
                        </a:spcAft>
                        <a:buNone/>
                      </a:pPr>
                      <a:r>
                        <a:rPr i="1" lang="en-GB" sz="1200">
                          <a:solidFill>
                            <a:srgbClr val="7F7F7F"/>
                          </a:solidFill>
                          <a:latin typeface="Arial"/>
                          <a:ea typeface="Arial"/>
                          <a:cs typeface="Arial"/>
                          <a:sym typeface="Arial"/>
                        </a:rPr>
                        <a:t>Not useful for </a:t>
                      </a:r>
                      <a:r>
                        <a:rPr i="1" lang="en-GB" sz="1200">
                          <a:solidFill>
                            <a:srgbClr val="7F7F7F"/>
                          </a:solidFill>
                          <a:latin typeface="Calibri"/>
                          <a:ea typeface="Calibri"/>
                          <a:cs typeface="Calibri"/>
                          <a:sym typeface="Calibri"/>
                        </a:rPr>
                        <a:t>prediction</a:t>
                      </a:r>
                      <a:endParaRPr/>
                    </a:p>
                  </a:txBody>
                  <a:tcPr marT="38100" marB="38100" marR="53350" marL="533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r h="202375">
                <a:tc>
                  <a:txBody>
                    <a:bodyPr/>
                    <a:lstStyle/>
                    <a:p>
                      <a:pPr indent="0" lvl="0" marL="0" marR="0" rtl="0" algn="l">
                        <a:spcBef>
                          <a:spcPts val="0"/>
                        </a:spcBef>
                        <a:spcAft>
                          <a:spcPts val="0"/>
                        </a:spcAft>
                        <a:buNone/>
                      </a:pPr>
                      <a:r>
                        <a:rPr i="1" lang="en-GB" sz="1200">
                          <a:solidFill>
                            <a:srgbClr val="7F7F7F"/>
                          </a:solidFill>
                          <a:latin typeface="Arial"/>
                          <a:ea typeface="Arial"/>
                          <a:cs typeface="Arial"/>
                          <a:sym typeface="Arial"/>
                        </a:rPr>
                        <a:t>0.02 to 0.1</a:t>
                      </a:r>
                      <a:endParaRPr/>
                    </a:p>
                  </a:txBody>
                  <a:tcPr marT="38100" marB="38100" marR="53350" marL="533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l">
                        <a:spcBef>
                          <a:spcPts val="0"/>
                        </a:spcBef>
                        <a:spcAft>
                          <a:spcPts val="0"/>
                        </a:spcAft>
                        <a:buNone/>
                      </a:pPr>
                      <a:r>
                        <a:rPr i="1" lang="en-GB" sz="1200">
                          <a:solidFill>
                            <a:srgbClr val="7F7F7F"/>
                          </a:solidFill>
                          <a:latin typeface="Arial"/>
                          <a:ea typeface="Arial"/>
                          <a:cs typeface="Arial"/>
                          <a:sym typeface="Arial"/>
                        </a:rPr>
                        <a:t>Weak predictive Power</a:t>
                      </a:r>
                      <a:endParaRPr/>
                    </a:p>
                  </a:txBody>
                  <a:tcPr marT="38100" marB="38100" marR="53350" marL="533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r h="345225">
                <a:tc>
                  <a:txBody>
                    <a:bodyPr/>
                    <a:lstStyle/>
                    <a:p>
                      <a:pPr indent="0" lvl="0" marL="0" marR="0" rtl="0" algn="l">
                        <a:spcBef>
                          <a:spcPts val="0"/>
                        </a:spcBef>
                        <a:spcAft>
                          <a:spcPts val="0"/>
                        </a:spcAft>
                        <a:buNone/>
                      </a:pPr>
                      <a:r>
                        <a:rPr i="1" lang="en-GB" sz="1200">
                          <a:solidFill>
                            <a:srgbClr val="7F7F7F"/>
                          </a:solidFill>
                          <a:latin typeface="Arial"/>
                          <a:ea typeface="Arial"/>
                          <a:cs typeface="Arial"/>
                          <a:sym typeface="Arial"/>
                        </a:rPr>
                        <a:t>0.1 to 0.3</a:t>
                      </a:r>
                      <a:endParaRPr/>
                    </a:p>
                  </a:txBody>
                  <a:tcPr marT="38100" marB="38100" marR="53350" marL="533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l">
                        <a:spcBef>
                          <a:spcPts val="0"/>
                        </a:spcBef>
                        <a:spcAft>
                          <a:spcPts val="0"/>
                        </a:spcAft>
                        <a:buNone/>
                      </a:pPr>
                      <a:r>
                        <a:rPr i="1" lang="en-GB" sz="1200">
                          <a:solidFill>
                            <a:srgbClr val="7F7F7F"/>
                          </a:solidFill>
                          <a:latin typeface="Arial"/>
                          <a:ea typeface="Arial"/>
                          <a:cs typeface="Arial"/>
                          <a:sym typeface="Arial"/>
                        </a:rPr>
                        <a:t>Medium predictive Power</a:t>
                      </a:r>
                      <a:endParaRPr/>
                    </a:p>
                  </a:txBody>
                  <a:tcPr marT="38100" marB="38100" marR="53350" marL="533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r h="202375">
                <a:tc>
                  <a:txBody>
                    <a:bodyPr/>
                    <a:lstStyle/>
                    <a:p>
                      <a:pPr indent="0" lvl="0" marL="0" marR="0" rtl="0" algn="l">
                        <a:spcBef>
                          <a:spcPts val="0"/>
                        </a:spcBef>
                        <a:spcAft>
                          <a:spcPts val="0"/>
                        </a:spcAft>
                        <a:buNone/>
                      </a:pPr>
                      <a:r>
                        <a:rPr i="1" lang="en-GB" sz="1200">
                          <a:solidFill>
                            <a:srgbClr val="7F7F7F"/>
                          </a:solidFill>
                          <a:latin typeface="Arial"/>
                          <a:ea typeface="Arial"/>
                          <a:cs typeface="Arial"/>
                          <a:sym typeface="Arial"/>
                        </a:rPr>
                        <a:t>0.3 to 0.5</a:t>
                      </a:r>
                      <a:endParaRPr/>
                    </a:p>
                  </a:txBody>
                  <a:tcPr marT="38100" marB="38100" marR="53350" marL="533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l">
                        <a:spcBef>
                          <a:spcPts val="0"/>
                        </a:spcBef>
                        <a:spcAft>
                          <a:spcPts val="0"/>
                        </a:spcAft>
                        <a:buNone/>
                      </a:pPr>
                      <a:r>
                        <a:rPr i="1" lang="en-GB" sz="1200">
                          <a:solidFill>
                            <a:srgbClr val="7F7F7F"/>
                          </a:solidFill>
                          <a:latin typeface="Arial"/>
                          <a:ea typeface="Arial"/>
                          <a:cs typeface="Arial"/>
                          <a:sym typeface="Arial"/>
                        </a:rPr>
                        <a:t>Strong predictive Power</a:t>
                      </a:r>
                      <a:endParaRPr/>
                    </a:p>
                  </a:txBody>
                  <a:tcPr marT="38100" marB="38100" marR="53350" marL="533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r h="345225">
                <a:tc>
                  <a:txBody>
                    <a:bodyPr/>
                    <a:lstStyle/>
                    <a:p>
                      <a:pPr indent="0" lvl="0" marL="0" marR="0" rtl="0" algn="l">
                        <a:spcBef>
                          <a:spcPts val="0"/>
                        </a:spcBef>
                        <a:spcAft>
                          <a:spcPts val="0"/>
                        </a:spcAft>
                        <a:buNone/>
                      </a:pPr>
                      <a:r>
                        <a:rPr i="1" lang="en-GB" sz="1200">
                          <a:solidFill>
                            <a:srgbClr val="7F7F7F"/>
                          </a:solidFill>
                          <a:latin typeface="Arial"/>
                          <a:ea typeface="Arial"/>
                          <a:cs typeface="Arial"/>
                          <a:sym typeface="Arial"/>
                        </a:rPr>
                        <a:t>&gt;0.5</a:t>
                      </a:r>
                      <a:endParaRPr/>
                    </a:p>
                  </a:txBody>
                  <a:tcPr marT="38100" marB="38100" marR="53350" marL="533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l">
                        <a:spcBef>
                          <a:spcPts val="0"/>
                        </a:spcBef>
                        <a:spcAft>
                          <a:spcPts val="0"/>
                        </a:spcAft>
                        <a:buNone/>
                      </a:pPr>
                      <a:r>
                        <a:rPr i="1" lang="en-GB" sz="1200">
                          <a:solidFill>
                            <a:srgbClr val="7F7F7F"/>
                          </a:solidFill>
                          <a:latin typeface="Arial"/>
                          <a:ea typeface="Arial"/>
                          <a:cs typeface="Arial"/>
                          <a:sym typeface="Arial"/>
                        </a:rPr>
                        <a:t>Suspicious Predictive Power</a:t>
                      </a:r>
                      <a:endParaRPr/>
                    </a:p>
                  </a:txBody>
                  <a:tcPr marT="38100" marB="38100" marR="53350" marL="533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4"/>
          <p:cNvSpPr/>
          <p:nvPr/>
        </p:nvSpPr>
        <p:spPr>
          <a:xfrm>
            <a:off x="2161776" y="225088"/>
            <a:ext cx="7023077"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Important variables on Master Dataset</a:t>
            </a:r>
            <a:endParaRPr b="1" sz="3200">
              <a:solidFill>
                <a:srgbClr val="5F497A"/>
              </a:solidFill>
              <a:latin typeface="Quattrocento Sans"/>
              <a:ea typeface="Quattrocento Sans"/>
              <a:cs typeface="Quattrocento Sans"/>
              <a:sym typeface="Quattrocento Sans"/>
            </a:endParaRPr>
          </a:p>
        </p:txBody>
      </p:sp>
      <p:pic>
        <p:nvPicPr>
          <p:cNvPr id="383" name="Google Shape;383;p44"/>
          <p:cNvPicPr preferRelativeResize="0"/>
          <p:nvPr/>
        </p:nvPicPr>
        <p:blipFill rotWithShape="1">
          <a:blip r:embed="rId3">
            <a:alphaModFix/>
          </a:blip>
          <a:srcRect b="0" l="0" r="0" t="0"/>
          <a:stretch/>
        </p:blipFill>
        <p:spPr>
          <a:xfrm>
            <a:off x="896443" y="1016000"/>
            <a:ext cx="5230038" cy="4152480"/>
          </a:xfrm>
          <a:prstGeom prst="rect">
            <a:avLst/>
          </a:prstGeom>
          <a:noFill/>
          <a:ln>
            <a:noFill/>
          </a:ln>
        </p:spPr>
      </p:pic>
      <p:graphicFrame>
        <p:nvGraphicFramePr>
          <p:cNvPr id="384" name="Google Shape;384;p44"/>
          <p:cNvGraphicFramePr/>
          <p:nvPr/>
        </p:nvGraphicFramePr>
        <p:xfrm>
          <a:off x="6858000" y="975360"/>
          <a:ext cx="3000000" cy="3000000"/>
        </p:xfrm>
        <a:graphic>
          <a:graphicData uri="http://schemas.openxmlformats.org/drawingml/2006/table">
            <a:tbl>
              <a:tblPr firstRow="1">
                <a:noFill/>
                <a:tableStyleId>{A74BD337-3AF5-4E31-A212-C9E85FD9C0ED}</a:tableStyleId>
              </a:tblPr>
              <a:tblGrid>
                <a:gridCol w="2941250"/>
                <a:gridCol w="828125"/>
              </a:tblGrid>
              <a:tr h="170300">
                <a:tc>
                  <a:txBody>
                    <a:bodyPr/>
                    <a:lstStyle/>
                    <a:p>
                      <a:pPr indent="0" lvl="0" marL="0" marR="0" rtl="0" algn="ctr">
                        <a:spcBef>
                          <a:spcPts val="0"/>
                        </a:spcBef>
                        <a:spcAft>
                          <a:spcPts val="0"/>
                        </a:spcAft>
                        <a:buNone/>
                      </a:pPr>
                      <a:r>
                        <a:rPr b="1" lang="en-GB" sz="800"/>
                        <a:t>Variable name</a:t>
                      </a:r>
                      <a:endParaRPr/>
                    </a:p>
                  </a:txBody>
                  <a:tcPr marT="21550" marB="21550" marR="43100" marL="43100" anchor="ctr"/>
                </a:tc>
                <a:tc>
                  <a:txBody>
                    <a:bodyPr/>
                    <a:lstStyle/>
                    <a:p>
                      <a:pPr indent="0" lvl="0" marL="0" marR="0" rtl="0" algn="ctr">
                        <a:spcBef>
                          <a:spcPts val="0"/>
                        </a:spcBef>
                        <a:spcAft>
                          <a:spcPts val="0"/>
                        </a:spcAft>
                        <a:buNone/>
                      </a:pPr>
                      <a:r>
                        <a:rPr lang="en-GB" sz="800"/>
                        <a:t>IV value</a:t>
                      </a:r>
                      <a:endParaRPr/>
                    </a:p>
                  </a:txBody>
                  <a:tcPr marT="21550" marB="21550" marR="43100" marL="43100"/>
                </a:tc>
              </a:tr>
              <a:tr h="298025">
                <a:tc>
                  <a:txBody>
                    <a:bodyPr/>
                    <a:lstStyle/>
                    <a:p>
                      <a:pPr indent="0" lvl="0" marL="0" marR="0" rtl="0" algn="ctr">
                        <a:spcBef>
                          <a:spcPts val="0"/>
                        </a:spcBef>
                        <a:spcAft>
                          <a:spcPts val="0"/>
                        </a:spcAft>
                        <a:buNone/>
                      </a:pPr>
                      <a:r>
                        <a:rPr lang="en-GB" sz="800"/>
                        <a:t>No of PL trades opened in last 12 months</a:t>
                      </a:r>
                      <a:endParaRPr/>
                    </a:p>
                  </a:txBody>
                  <a:tcPr marT="21550" marB="21550" marR="43100" marL="43100" anchor="ctr"/>
                </a:tc>
                <a:tc>
                  <a:txBody>
                    <a:bodyPr/>
                    <a:lstStyle/>
                    <a:p>
                      <a:pPr indent="0" lvl="0" marL="0" marR="0" rtl="0" algn="ctr">
                        <a:spcBef>
                          <a:spcPts val="0"/>
                        </a:spcBef>
                        <a:spcAft>
                          <a:spcPts val="0"/>
                        </a:spcAft>
                        <a:buNone/>
                      </a:pPr>
                      <a:r>
                        <a:rPr lang="en-GB" sz="800"/>
                        <a:t>0.298981</a:t>
                      </a:r>
                      <a:endParaRPr/>
                    </a:p>
                  </a:txBody>
                  <a:tcPr marT="21550" marB="21550" marR="43100" marL="43100" anchor="ctr"/>
                </a:tc>
              </a:tr>
              <a:tr h="170300">
                <a:tc>
                  <a:txBody>
                    <a:bodyPr/>
                    <a:lstStyle/>
                    <a:p>
                      <a:pPr indent="0" lvl="0" marL="0" marR="0" rtl="0" algn="ctr">
                        <a:spcBef>
                          <a:spcPts val="0"/>
                        </a:spcBef>
                        <a:spcAft>
                          <a:spcPts val="0"/>
                        </a:spcAft>
                        <a:buNone/>
                      </a:pPr>
                      <a:r>
                        <a:rPr lang="en-GB" sz="800"/>
                        <a:t>Avgas CC Utilization in last 12 months</a:t>
                      </a:r>
                      <a:endParaRPr/>
                    </a:p>
                  </a:txBody>
                  <a:tcPr marT="21550" marB="21550" marR="43100" marL="43100" anchor="ctr"/>
                </a:tc>
                <a:tc>
                  <a:txBody>
                    <a:bodyPr/>
                    <a:lstStyle/>
                    <a:p>
                      <a:pPr indent="0" lvl="0" marL="0" marR="0" rtl="0" algn="ctr">
                        <a:spcBef>
                          <a:spcPts val="0"/>
                        </a:spcBef>
                        <a:spcAft>
                          <a:spcPts val="0"/>
                        </a:spcAft>
                        <a:buNone/>
                      </a:pPr>
                      <a:r>
                        <a:rPr lang="en-GB" sz="800"/>
                        <a:t>0.292840</a:t>
                      </a:r>
                      <a:endParaRPr/>
                    </a:p>
                  </a:txBody>
                  <a:tcPr marT="21550" marB="21550" marR="43100" marL="43100" anchor="ctr"/>
                </a:tc>
              </a:tr>
              <a:tr h="298025">
                <a:tc>
                  <a:txBody>
                    <a:bodyPr/>
                    <a:lstStyle/>
                    <a:p>
                      <a:pPr indent="0" lvl="0" marL="0" marR="0" rtl="0" algn="ctr">
                        <a:spcBef>
                          <a:spcPts val="0"/>
                        </a:spcBef>
                        <a:spcAft>
                          <a:spcPts val="0"/>
                        </a:spcAft>
                        <a:buNone/>
                      </a:pPr>
                      <a:r>
                        <a:rPr lang="en-GB" sz="800"/>
                        <a:t>No of times 30 DPD or worse in last 6 months</a:t>
                      </a:r>
                      <a:endParaRPr/>
                    </a:p>
                  </a:txBody>
                  <a:tcPr marT="21550" marB="21550" marR="43100" marL="43100" anchor="ctr"/>
                </a:tc>
                <a:tc>
                  <a:txBody>
                    <a:bodyPr/>
                    <a:lstStyle/>
                    <a:p>
                      <a:pPr indent="0" lvl="0" marL="0" marR="0" rtl="0" algn="ctr">
                        <a:spcBef>
                          <a:spcPts val="0"/>
                        </a:spcBef>
                        <a:spcAft>
                          <a:spcPts val="0"/>
                        </a:spcAft>
                        <a:buNone/>
                      </a:pPr>
                      <a:r>
                        <a:rPr lang="en-GB" sz="800"/>
                        <a:t>0.244237</a:t>
                      </a:r>
                      <a:endParaRPr/>
                    </a:p>
                  </a:txBody>
                  <a:tcPr marT="21550" marB="21550" marR="43100" marL="43100" anchor="ctr"/>
                </a:tc>
              </a:tr>
              <a:tr h="298025">
                <a:tc>
                  <a:txBody>
                    <a:bodyPr/>
                    <a:lstStyle/>
                    <a:p>
                      <a:pPr indent="0" lvl="0" marL="0" marR="0" rtl="0" algn="ctr">
                        <a:spcBef>
                          <a:spcPts val="0"/>
                        </a:spcBef>
                        <a:spcAft>
                          <a:spcPts val="0"/>
                        </a:spcAft>
                        <a:buNone/>
                      </a:pPr>
                      <a:r>
                        <a:rPr lang="en-GB" sz="800"/>
                        <a:t>No of trades opened in last 12 months</a:t>
                      </a:r>
                      <a:endParaRPr/>
                    </a:p>
                  </a:txBody>
                  <a:tcPr marT="21550" marB="21550" marR="43100" marL="43100" anchor="ctr"/>
                </a:tc>
                <a:tc>
                  <a:txBody>
                    <a:bodyPr/>
                    <a:lstStyle/>
                    <a:p>
                      <a:pPr indent="0" lvl="0" marL="0" marR="0" rtl="0" algn="ctr">
                        <a:spcBef>
                          <a:spcPts val="0"/>
                        </a:spcBef>
                        <a:spcAft>
                          <a:spcPts val="0"/>
                        </a:spcAft>
                        <a:buNone/>
                      </a:pPr>
                      <a:r>
                        <a:rPr lang="en-GB" sz="800"/>
                        <a:t>0.243495</a:t>
                      </a:r>
                      <a:endParaRPr/>
                    </a:p>
                  </a:txBody>
                  <a:tcPr marT="21550" marB="21550" marR="43100" marL="43100" anchor="ctr"/>
                </a:tc>
              </a:tr>
              <a:tr h="298025">
                <a:tc>
                  <a:txBody>
                    <a:bodyPr/>
                    <a:lstStyle/>
                    <a:p>
                      <a:pPr indent="0" lvl="0" marL="0" marR="0" rtl="0" algn="ctr">
                        <a:spcBef>
                          <a:spcPts val="0"/>
                        </a:spcBef>
                        <a:spcAft>
                          <a:spcPts val="0"/>
                        </a:spcAft>
                        <a:buNone/>
                      </a:pPr>
                      <a:r>
                        <a:rPr lang="en-GB" sz="800"/>
                        <a:t>No of PL trades opened in last 6 months</a:t>
                      </a:r>
                      <a:endParaRPr/>
                    </a:p>
                  </a:txBody>
                  <a:tcPr marT="21550" marB="21550" marR="43100" marL="43100" anchor="ctr"/>
                </a:tc>
                <a:tc>
                  <a:txBody>
                    <a:bodyPr/>
                    <a:lstStyle/>
                    <a:p>
                      <a:pPr indent="0" lvl="0" marL="0" marR="0" rtl="0" algn="ctr">
                        <a:spcBef>
                          <a:spcPts val="0"/>
                        </a:spcBef>
                        <a:spcAft>
                          <a:spcPts val="0"/>
                        </a:spcAft>
                        <a:buNone/>
                      </a:pPr>
                      <a:r>
                        <a:rPr lang="en-GB" sz="800"/>
                        <a:t>0.224242</a:t>
                      </a:r>
                      <a:endParaRPr/>
                    </a:p>
                  </a:txBody>
                  <a:tcPr marT="21550" marB="21550" marR="43100" marL="43100" anchor="ctr"/>
                </a:tc>
              </a:tr>
              <a:tr h="298025">
                <a:tc>
                  <a:txBody>
                    <a:bodyPr/>
                    <a:lstStyle/>
                    <a:p>
                      <a:pPr indent="0" lvl="0" marL="0" marR="0" rtl="0" algn="ctr">
                        <a:spcBef>
                          <a:spcPts val="0"/>
                        </a:spcBef>
                        <a:spcAft>
                          <a:spcPts val="0"/>
                        </a:spcAft>
                        <a:buNone/>
                      </a:pPr>
                      <a:r>
                        <a:rPr lang="en-GB" sz="800"/>
                        <a:t>No of times 30 DPD or worse in last 12 months</a:t>
                      </a:r>
                      <a:endParaRPr/>
                    </a:p>
                  </a:txBody>
                  <a:tcPr marT="21550" marB="21550" marR="43100" marL="43100" anchor="ctr"/>
                </a:tc>
                <a:tc>
                  <a:txBody>
                    <a:bodyPr/>
                    <a:lstStyle/>
                    <a:p>
                      <a:pPr indent="0" lvl="0" marL="0" marR="0" rtl="0" algn="ctr">
                        <a:spcBef>
                          <a:spcPts val="0"/>
                        </a:spcBef>
                        <a:spcAft>
                          <a:spcPts val="0"/>
                        </a:spcAft>
                        <a:buNone/>
                      </a:pPr>
                      <a:r>
                        <a:rPr lang="en-GB" sz="800"/>
                        <a:t>0.218599</a:t>
                      </a:r>
                      <a:endParaRPr/>
                    </a:p>
                  </a:txBody>
                  <a:tcPr marT="21550" marB="21550" marR="43100" marL="43100" anchor="ctr"/>
                </a:tc>
              </a:tr>
              <a:tr h="298025">
                <a:tc>
                  <a:txBody>
                    <a:bodyPr/>
                    <a:lstStyle/>
                    <a:p>
                      <a:pPr indent="0" lvl="0" marL="0" marR="0" rtl="0" algn="ctr">
                        <a:spcBef>
                          <a:spcPts val="0"/>
                        </a:spcBef>
                        <a:spcAft>
                          <a:spcPts val="0"/>
                        </a:spcAft>
                        <a:buNone/>
                      </a:pPr>
                      <a:r>
                        <a:rPr lang="en-GB" sz="800"/>
                        <a:t>No of times 90 DPD or worse in last 12 months</a:t>
                      </a:r>
                      <a:endParaRPr/>
                    </a:p>
                  </a:txBody>
                  <a:tcPr marT="21550" marB="21550" marR="43100" marL="43100" anchor="ctr"/>
                </a:tc>
                <a:tc>
                  <a:txBody>
                    <a:bodyPr/>
                    <a:lstStyle/>
                    <a:p>
                      <a:pPr indent="0" lvl="0" marL="0" marR="0" rtl="0" algn="ctr">
                        <a:spcBef>
                          <a:spcPts val="0"/>
                        </a:spcBef>
                        <a:spcAft>
                          <a:spcPts val="0"/>
                        </a:spcAft>
                        <a:buNone/>
                      </a:pPr>
                      <a:r>
                        <a:rPr lang="en-GB" sz="800"/>
                        <a:t>0.215644</a:t>
                      </a:r>
                      <a:endParaRPr/>
                    </a:p>
                  </a:txBody>
                  <a:tcPr marT="21550" marB="21550" marR="43100" marL="43100" anchor="ctr"/>
                </a:tc>
              </a:tr>
              <a:tr h="298025">
                <a:tc>
                  <a:txBody>
                    <a:bodyPr/>
                    <a:lstStyle/>
                    <a:p>
                      <a:pPr indent="0" lvl="0" marL="0" marR="0" rtl="0" algn="ctr">
                        <a:spcBef>
                          <a:spcPts val="0"/>
                        </a:spcBef>
                        <a:spcAft>
                          <a:spcPts val="0"/>
                        </a:spcAft>
                        <a:buNone/>
                      </a:pPr>
                      <a:r>
                        <a:rPr lang="en-GB" sz="800"/>
                        <a:t>No of times 60 DPD or worse in last 6 months</a:t>
                      </a:r>
                      <a:endParaRPr/>
                    </a:p>
                  </a:txBody>
                  <a:tcPr marT="21550" marB="21550" marR="43100" marL="43100" anchor="ctr"/>
                </a:tc>
                <a:tc>
                  <a:txBody>
                    <a:bodyPr/>
                    <a:lstStyle/>
                    <a:p>
                      <a:pPr indent="0" lvl="0" marL="0" marR="0" rtl="0" algn="ctr">
                        <a:spcBef>
                          <a:spcPts val="0"/>
                        </a:spcBef>
                        <a:spcAft>
                          <a:spcPts val="0"/>
                        </a:spcAft>
                        <a:buNone/>
                      </a:pPr>
                      <a:r>
                        <a:rPr lang="en-GB" sz="800"/>
                        <a:t>0.211263</a:t>
                      </a:r>
                      <a:endParaRPr/>
                    </a:p>
                  </a:txBody>
                  <a:tcPr marT="21550" marB="21550" marR="43100" marL="43100" anchor="ctr"/>
                </a:tc>
              </a:tr>
              <a:tr h="298025">
                <a:tc>
                  <a:txBody>
                    <a:bodyPr/>
                    <a:lstStyle/>
                    <a:p>
                      <a:pPr indent="0" lvl="0" marL="0" marR="0" rtl="0" algn="ctr">
                        <a:spcBef>
                          <a:spcPts val="0"/>
                        </a:spcBef>
                        <a:spcAft>
                          <a:spcPts val="0"/>
                        </a:spcAft>
                        <a:buNone/>
                      </a:pPr>
                      <a:r>
                        <a:rPr lang="en-GB" sz="800"/>
                        <a:t>No of Inquiries in last 6 months (excluding ho...</a:t>
                      </a:r>
                      <a:endParaRPr/>
                    </a:p>
                  </a:txBody>
                  <a:tcPr marT="21550" marB="21550" marR="43100" marL="43100" anchor="ctr"/>
                </a:tc>
                <a:tc>
                  <a:txBody>
                    <a:bodyPr/>
                    <a:lstStyle/>
                    <a:p>
                      <a:pPr indent="0" lvl="0" marL="0" marR="0" rtl="0" algn="ctr">
                        <a:spcBef>
                          <a:spcPts val="0"/>
                        </a:spcBef>
                        <a:spcAft>
                          <a:spcPts val="0"/>
                        </a:spcAft>
                        <a:buNone/>
                      </a:pPr>
                      <a:r>
                        <a:rPr lang="en-GB" sz="800"/>
                        <a:t>0.209320</a:t>
                      </a:r>
                      <a:endParaRPr/>
                    </a:p>
                  </a:txBody>
                  <a:tcPr marT="21550" marB="21550" marR="43100" marL="43100" anchor="ctr"/>
                </a:tc>
              </a:tr>
              <a:tr h="170300">
                <a:tc>
                  <a:txBody>
                    <a:bodyPr/>
                    <a:lstStyle/>
                    <a:p>
                      <a:pPr indent="0" lvl="0" marL="0" marR="0" rtl="0" algn="ctr">
                        <a:spcBef>
                          <a:spcPts val="0"/>
                        </a:spcBef>
                        <a:spcAft>
                          <a:spcPts val="0"/>
                        </a:spcAft>
                        <a:buNone/>
                      </a:pPr>
                      <a:r>
                        <a:rPr lang="en-GB" sz="800"/>
                        <a:t>Total No of Trades</a:t>
                      </a:r>
                      <a:endParaRPr/>
                    </a:p>
                  </a:txBody>
                  <a:tcPr marT="21550" marB="21550" marR="43100" marL="43100" anchor="ctr"/>
                </a:tc>
                <a:tc>
                  <a:txBody>
                    <a:bodyPr/>
                    <a:lstStyle/>
                    <a:p>
                      <a:pPr indent="0" lvl="0" marL="0" marR="0" rtl="0" algn="ctr">
                        <a:spcBef>
                          <a:spcPts val="0"/>
                        </a:spcBef>
                        <a:spcAft>
                          <a:spcPts val="0"/>
                        </a:spcAft>
                        <a:buNone/>
                      </a:pPr>
                      <a:r>
                        <a:rPr lang="en-GB" sz="800"/>
                        <a:t>0.203444</a:t>
                      </a:r>
                      <a:endParaRPr/>
                    </a:p>
                  </a:txBody>
                  <a:tcPr marT="21550" marB="21550" marR="43100" marL="43100" anchor="ctr"/>
                </a:tc>
              </a:tr>
              <a:tr h="170300">
                <a:tc>
                  <a:txBody>
                    <a:bodyPr/>
                    <a:lstStyle/>
                    <a:p>
                      <a:pPr indent="0" lvl="0" marL="0" marR="0" rtl="0" algn="ctr">
                        <a:spcBef>
                          <a:spcPts val="0"/>
                        </a:spcBef>
                        <a:spcAft>
                          <a:spcPts val="0"/>
                        </a:spcAft>
                        <a:buNone/>
                      </a:pPr>
                      <a:r>
                        <a:rPr lang="en-GB" sz="800"/>
                        <a:t>No of trades opened in last 6 months</a:t>
                      </a:r>
                      <a:endParaRPr/>
                    </a:p>
                  </a:txBody>
                  <a:tcPr marT="21550" marB="21550" marR="43100" marL="43100" anchor="ctr"/>
                </a:tc>
                <a:tc>
                  <a:txBody>
                    <a:bodyPr/>
                    <a:lstStyle/>
                    <a:p>
                      <a:pPr indent="0" lvl="0" marL="0" marR="0" rtl="0" algn="ctr">
                        <a:spcBef>
                          <a:spcPts val="0"/>
                        </a:spcBef>
                        <a:spcAft>
                          <a:spcPts val="0"/>
                        </a:spcAft>
                        <a:buNone/>
                      </a:pPr>
                      <a:r>
                        <a:rPr lang="en-GB" sz="800"/>
                        <a:t>0.191498</a:t>
                      </a:r>
                      <a:endParaRPr/>
                    </a:p>
                  </a:txBody>
                  <a:tcPr marT="21550" marB="21550" marR="43100" marL="43100" anchor="ctr"/>
                </a:tc>
              </a:tr>
              <a:tr h="298025">
                <a:tc>
                  <a:txBody>
                    <a:bodyPr/>
                    <a:lstStyle/>
                    <a:p>
                      <a:pPr indent="0" lvl="0" marL="0" marR="0" rtl="0" algn="ctr">
                        <a:spcBef>
                          <a:spcPts val="0"/>
                        </a:spcBef>
                        <a:spcAft>
                          <a:spcPts val="0"/>
                        </a:spcAft>
                        <a:buNone/>
                      </a:pPr>
                      <a:r>
                        <a:rPr lang="en-GB" sz="800"/>
                        <a:t>No of times 60 DPD or worse in last 12 months</a:t>
                      </a:r>
                      <a:endParaRPr/>
                    </a:p>
                  </a:txBody>
                  <a:tcPr marT="21550" marB="21550" marR="43100" marL="43100" anchor="ctr"/>
                </a:tc>
                <a:tc>
                  <a:txBody>
                    <a:bodyPr/>
                    <a:lstStyle/>
                    <a:p>
                      <a:pPr indent="0" lvl="0" marL="0" marR="0" rtl="0" algn="ctr">
                        <a:spcBef>
                          <a:spcPts val="0"/>
                        </a:spcBef>
                        <a:spcAft>
                          <a:spcPts val="0"/>
                        </a:spcAft>
                        <a:buNone/>
                      </a:pPr>
                      <a:r>
                        <a:rPr lang="en-GB" sz="800"/>
                        <a:t>0.188225</a:t>
                      </a:r>
                      <a:endParaRPr/>
                    </a:p>
                  </a:txBody>
                  <a:tcPr marT="21550" marB="21550" marR="43100" marL="43100" anchor="ctr"/>
                </a:tc>
              </a:tr>
              <a:tr h="298025">
                <a:tc>
                  <a:txBody>
                    <a:bodyPr/>
                    <a:lstStyle/>
                    <a:p>
                      <a:pPr indent="0" lvl="0" marL="0" marR="0" rtl="0" algn="ctr">
                        <a:spcBef>
                          <a:spcPts val="0"/>
                        </a:spcBef>
                        <a:spcAft>
                          <a:spcPts val="0"/>
                        </a:spcAft>
                        <a:buNone/>
                      </a:pPr>
                      <a:r>
                        <a:rPr lang="en-GB" sz="800"/>
                        <a:t>No of Inquiries in last 12 months (excluding h...</a:t>
                      </a:r>
                      <a:endParaRPr/>
                    </a:p>
                  </a:txBody>
                  <a:tcPr marT="21550" marB="21550" marR="43100" marL="43100" anchor="ctr"/>
                </a:tc>
                <a:tc>
                  <a:txBody>
                    <a:bodyPr/>
                    <a:lstStyle/>
                    <a:p>
                      <a:pPr indent="0" lvl="0" marL="0" marR="0" rtl="0" algn="ctr">
                        <a:spcBef>
                          <a:spcPts val="0"/>
                        </a:spcBef>
                        <a:spcAft>
                          <a:spcPts val="0"/>
                        </a:spcAft>
                        <a:buNone/>
                      </a:pPr>
                      <a:r>
                        <a:rPr lang="en-GB" sz="800"/>
                        <a:t>0.163425</a:t>
                      </a:r>
                      <a:endParaRPr/>
                    </a:p>
                  </a:txBody>
                  <a:tcPr marT="21550" marB="21550" marR="43100" marL="43100" anchor="ctr"/>
                </a:tc>
              </a:tr>
              <a:tr h="298025">
                <a:tc>
                  <a:txBody>
                    <a:bodyPr/>
                    <a:lstStyle/>
                    <a:p>
                      <a:pPr indent="0" lvl="0" marL="0" marR="0" rtl="0" algn="ctr">
                        <a:spcBef>
                          <a:spcPts val="0"/>
                        </a:spcBef>
                        <a:spcAft>
                          <a:spcPts val="0"/>
                        </a:spcAft>
                        <a:buNone/>
                      </a:pPr>
                      <a:r>
                        <a:rPr lang="en-GB" sz="800"/>
                        <a:t>No of times 90 DPD or worse in last 6 months</a:t>
                      </a:r>
                      <a:endParaRPr/>
                    </a:p>
                  </a:txBody>
                  <a:tcPr marT="21550" marB="21550" marR="43100" marL="43100" anchor="ctr"/>
                </a:tc>
                <a:tc>
                  <a:txBody>
                    <a:bodyPr/>
                    <a:lstStyle/>
                    <a:p>
                      <a:pPr indent="0" lvl="0" marL="0" marR="0" rtl="0" algn="ctr">
                        <a:spcBef>
                          <a:spcPts val="0"/>
                        </a:spcBef>
                        <a:spcAft>
                          <a:spcPts val="0"/>
                        </a:spcAft>
                        <a:buNone/>
                      </a:pPr>
                      <a:r>
                        <a:rPr lang="en-GB" sz="800"/>
                        <a:t>0.162650</a:t>
                      </a:r>
                      <a:endParaRPr/>
                    </a:p>
                  </a:txBody>
                  <a:tcPr marT="21550" marB="21550" marR="43100" marL="43100" anchor="ctr"/>
                </a:tc>
              </a:tr>
              <a:tr h="170300">
                <a:tc>
                  <a:txBody>
                    <a:bodyPr/>
                    <a:lstStyle/>
                    <a:p>
                      <a:pPr indent="0" lvl="0" marL="0" marR="0" rtl="0" algn="ctr">
                        <a:spcBef>
                          <a:spcPts val="0"/>
                        </a:spcBef>
                        <a:spcAft>
                          <a:spcPts val="0"/>
                        </a:spcAft>
                        <a:buNone/>
                      </a:pPr>
                      <a:r>
                        <a:rPr lang="en-GB" sz="800"/>
                        <a:t>Outstanding Balance</a:t>
                      </a:r>
                      <a:endParaRPr/>
                    </a:p>
                  </a:txBody>
                  <a:tcPr marT="21550" marB="21550" marR="43100" marL="43100" anchor="ctr"/>
                </a:tc>
                <a:tc>
                  <a:txBody>
                    <a:bodyPr/>
                    <a:lstStyle/>
                    <a:p>
                      <a:pPr indent="0" lvl="0" marL="0" marR="0" rtl="0" algn="ctr">
                        <a:spcBef>
                          <a:spcPts val="0"/>
                        </a:spcBef>
                        <a:spcAft>
                          <a:spcPts val="0"/>
                        </a:spcAft>
                        <a:buNone/>
                      </a:pPr>
                      <a:r>
                        <a:rPr lang="en-GB" sz="800"/>
                        <a:t>0.159489</a:t>
                      </a:r>
                      <a:endParaRPr/>
                    </a:p>
                  </a:txBody>
                  <a:tcPr marT="21550" marB="21550" marR="43100" marL="43100" anchor="ctr"/>
                </a:tc>
              </a:tr>
              <a:tr h="170300">
                <a:tc>
                  <a:txBody>
                    <a:bodyPr/>
                    <a:lstStyle/>
                    <a:p>
                      <a:pPr indent="0" lvl="0" marL="0" marR="0" rtl="0" algn="ctr">
                        <a:spcBef>
                          <a:spcPts val="0"/>
                        </a:spcBef>
                        <a:spcAft>
                          <a:spcPts val="0"/>
                        </a:spcAft>
                        <a:buNone/>
                      </a:pPr>
                      <a:r>
                        <a:rPr lang="en-GB" sz="800"/>
                        <a:t>Income</a:t>
                      </a:r>
                      <a:endParaRPr/>
                    </a:p>
                  </a:txBody>
                  <a:tcPr marT="21550" marB="21550" marR="43100" marL="43100" anchor="ctr"/>
                </a:tc>
                <a:tc>
                  <a:txBody>
                    <a:bodyPr/>
                    <a:lstStyle/>
                    <a:p>
                      <a:pPr indent="0" lvl="0" marL="0" marR="0" rtl="0" algn="ctr">
                        <a:spcBef>
                          <a:spcPts val="0"/>
                        </a:spcBef>
                        <a:spcAft>
                          <a:spcPts val="0"/>
                        </a:spcAft>
                        <a:buNone/>
                      </a:pPr>
                      <a:r>
                        <a:rPr lang="en-GB" sz="800"/>
                        <a:t>0.041686</a:t>
                      </a:r>
                      <a:endParaRPr/>
                    </a:p>
                  </a:txBody>
                  <a:tcPr marT="21550" marB="21550" marR="43100" marL="43100" anchor="ctr"/>
                </a:tc>
              </a:tr>
              <a:tr h="170300">
                <a:tc>
                  <a:txBody>
                    <a:bodyPr/>
                    <a:lstStyle/>
                    <a:p>
                      <a:pPr indent="0" lvl="0" marL="0" marR="0" rtl="0" algn="ctr">
                        <a:spcBef>
                          <a:spcPts val="0"/>
                        </a:spcBef>
                        <a:spcAft>
                          <a:spcPts val="0"/>
                        </a:spcAft>
                        <a:buNone/>
                      </a:pPr>
                      <a:r>
                        <a:rPr lang="en-GB" sz="800"/>
                        <a:t>No of months in current residence</a:t>
                      </a:r>
                      <a:endParaRPr/>
                    </a:p>
                  </a:txBody>
                  <a:tcPr marT="21550" marB="21550" marR="43100" marL="43100" anchor="ctr"/>
                </a:tc>
                <a:tc>
                  <a:txBody>
                    <a:bodyPr/>
                    <a:lstStyle/>
                    <a:p>
                      <a:pPr indent="0" lvl="0" marL="0" marR="0" rtl="0" algn="ctr">
                        <a:spcBef>
                          <a:spcPts val="0"/>
                        </a:spcBef>
                        <a:spcAft>
                          <a:spcPts val="0"/>
                        </a:spcAft>
                        <a:buNone/>
                      </a:pPr>
                      <a:r>
                        <a:rPr lang="en-GB" sz="800"/>
                        <a:t>0.038477</a:t>
                      </a:r>
                      <a:endParaRPr/>
                    </a:p>
                  </a:txBody>
                  <a:tcPr marT="21550" marB="21550" marR="43100" marL="43100" anchor="ctr"/>
                </a:tc>
              </a:tr>
            </a:tbl>
          </a:graphicData>
        </a:graphic>
      </p:graphicFrame>
      <p:sp>
        <p:nvSpPr>
          <p:cNvPr id="385" name="Google Shape;385;p44"/>
          <p:cNvSpPr txBox="1"/>
          <p:nvPr/>
        </p:nvSpPr>
        <p:spPr>
          <a:xfrm>
            <a:off x="1371600" y="5598160"/>
            <a:ext cx="9194376" cy="88036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These are the overall important variable with IV &gt; 0.1 which we are considering for modelling</a:t>
            </a:r>
            <a:endParaRPr/>
          </a:p>
          <a:p>
            <a:pPr indent="-285750" lvl="0" marL="285750" marR="0" rtl="0" algn="l">
              <a:lnSpc>
                <a:spcPct val="150000"/>
              </a:lnSpc>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Of all 17 variables, top 15 are from credit bureau, and only 2 are from demographic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p:nvPr/>
        </p:nvSpPr>
        <p:spPr>
          <a:xfrm>
            <a:off x="1909530" y="465153"/>
            <a:ext cx="7507184"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Logistic Regression on Demographic data</a:t>
            </a:r>
            <a:endParaRPr b="1" sz="3200">
              <a:solidFill>
                <a:srgbClr val="5F497A"/>
              </a:solidFill>
              <a:latin typeface="Quattrocento Sans"/>
              <a:ea typeface="Quattrocento Sans"/>
              <a:cs typeface="Quattrocento Sans"/>
              <a:sym typeface="Quattrocento Sans"/>
            </a:endParaRPr>
          </a:p>
        </p:txBody>
      </p:sp>
      <p:sp>
        <p:nvSpPr>
          <p:cNvPr id="391" name="Google Shape;391;p45"/>
          <p:cNvSpPr txBox="1"/>
          <p:nvPr/>
        </p:nvSpPr>
        <p:spPr>
          <a:xfrm>
            <a:off x="1023746" y="1225689"/>
            <a:ext cx="4862052" cy="4884414"/>
          </a:xfrm>
          <a:prstGeom prst="rect">
            <a:avLst/>
          </a:prstGeom>
          <a:noFill/>
          <a:ln>
            <a:noFill/>
          </a:ln>
        </p:spPr>
        <p:txBody>
          <a:bodyPr anchorCtr="0" anchor="t" bIns="45700" lIns="91425" spcFirstLastPara="1" rIns="91425" wrap="square" tIns="45700">
            <a:spAutoFit/>
          </a:bodyPr>
          <a:lstStyle/>
          <a:p>
            <a:pPr indent="-234950" lvl="0" marL="342900" marR="0" rtl="0" algn="l">
              <a:lnSpc>
                <a:spcPct val="80000"/>
              </a:lnSpc>
              <a:spcBef>
                <a:spcPts val="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a:p>
            <a:pPr indent="-342900" lvl="0" marL="342900" marR="0" rtl="0" algn="l">
              <a:lnSpc>
                <a:spcPct val="80000"/>
              </a:lnSpc>
              <a:spcBef>
                <a:spcPts val="340"/>
              </a:spcBef>
              <a:spcAft>
                <a:spcPts val="0"/>
              </a:spcAft>
              <a:buClr>
                <a:schemeClr val="dk1"/>
              </a:buClr>
              <a:buSzPts val="1700"/>
              <a:buFont typeface="Arial"/>
              <a:buChar char="•"/>
            </a:pPr>
            <a:r>
              <a:rPr lang="en-GB" sz="1700">
                <a:solidFill>
                  <a:schemeClr val="dk1"/>
                </a:solidFill>
                <a:latin typeface="Calibri"/>
                <a:ea typeface="Calibri"/>
                <a:cs typeface="Calibri"/>
                <a:sym typeface="Calibri"/>
              </a:rPr>
              <a:t>As expected from EDA, the model with demographic dataset show very low prediction power </a:t>
            </a:r>
            <a:endParaRPr/>
          </a:p>
          <a:p>
            <a:pPr indent="-234950" lvl="0" marL="342900" marR="0" rtl="0" algn="l">
              <a:lnSpc>
                <a:spcPct val="80000"/>
              </a:lnSpc>
              <a:spcBef>
                <a:spcPts val="34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a:p>
            <a:pPr indent="-342900" lvl="0" marL="342900" marR="0" rtl="0" algn="l">
              <a:lnSpc>
                <a:spcPct val="80000"/>
              </a:lnSpc>
              <a:spcBef>
                <a:spcPts val="340"/>
              </a:spcBef>
              <a:spcAft>
                <a:spcPts val="0"/>
              </a:spcAft>
              <a:buClr>
                <a:schemeClr val="dk1"/>
              </a:buClr>
              <a:buSzPts val="1700"/>
              <a:buFont typeface="Arial"/>
              <a:buChar char="•"/>
            </a:pPr>
            <a:r>
              <a:rPr lang="en-GB" sz="1700">
                <a:solidFill>
                  <a:schemeClr val="dk1"/>
                </a:solidFill>
                <a:latin typeface="Calibri"/>
                <a:ea typeface="Calibri"/>
                <a:cs typeface="Calibri"/>
                <a:sym typeface="Calibri"/>
              </a:rPr>
              <a:t>Confusion Metrics:</a:t>
            </a:r>
            <a:endParaRPr/>
          </a:p>
          <a:p>
            <a:pPr indent="0" lvl="0" marL="0" marR="0" rtl="0" algn="l">
              <a:lnSpc>
                <a:spcPct val="80000"/>
              </a:lnSpc>
              <a:spcBef>
                <a:spcPts val="340"/>
              </a:spcBef>
              <a:spcAft>
                <a:spcPts val="0"/>
              </a:spcAft>
              <a:buNone/>
            </a:pPr>
            <a:r>
              <a:rPr lang="en-GB" sz="1700">
                <a:solidFill>
                  <a:schemeClr val="dk1"/>
                </a:solidFill>
                <a:latin typeface="Calibri"/>
                <a:ea typeface="Calibri"/>
                <a:cs typeface="Calibri"/>
                <a:sym typeface="Calibri"/>
              </a:rPr>
              <a:t>	 	[[39391  7474]</a:t>
            </a:r>
            <a:endParaRPr/>
          </a:p>
          <a:p>
            <a:pPr indent="0" lvl="0" marL="0" marR="0" rtl="0" algn="l">
              <a:lnSpc>
                <a:spcPct val="80000"/>
              </a:lnSpc>
              <a:spcBef>
                <a:spcPts val="340"/>
              </a:spcBef>
              <a:spcAft>
                <a:spcPts val="0"/>
              </a:spcAft>
              <a:buNone/>
            </a:pPr>
            <a:r>
              <a:rPr lang="en-GB" sz="1700">
                <a:solidFill>
                  <a:schemeClr val="dk1"/>
                </a:solidFill>
                <a:latin typeface="Calibri"/>
                <a:ea typeface="Calibri"/>
                <a:cs typeface="Calibri"/>
                <a:sym typeface="Calibri"/>
              </a:rPr>
              <a:t>		[ 1624   417]]</a:t>
            </a:r>
            <a:endParaRPr/>
          </a:p>
          <a:p>
            <a:pPr indent="-234950" lvl="0" marL="342900" marR="0" rtl="0" algn="l">
              <a:lnSpc>
                <a:spcPct val="80000"/>
              </a:lnSpc>
              <a:spcBef>
                <a:spcPts val="34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a:p>
            <a:pPr indent="-342900" lvl="0" marL="342900" marR="0" rtl="0" algn="l">
              <a:lnSpc>
                <a:spcPct val="80000"/>
              </a:lnSpc>
              <a:spcBef>
                <a:spcPts val="340"/>
              </a:spcBef>
              <a:spcAft>
                <a:spcPts val="0"/>
              </a:spcAft>
              <a:buClr>
                <a:schemeClr val="dk1"/>
              </a:buClr>
              <a:buSzPts val="1700"/>
              <a:buFont typeface="Arial"/>
              <a:buChar char="•"/>
            </a:pPr>
            <a:r>
              <a:rPr lang="en-GB" sz="1700">
                <a:solidFill>
                  <a:schemeClr val="dk1"/>
                </a:solidFill>
                <a:latin typeface="Calibri"/>
                <a:ea typeface="Calibri"/>
                <a:cs typeface="Calibri"/>
                <a:sym typeface="Calibri"/>
              </a:rPr>
              <a:t>Accuracy:0.814</a:t>
            </a:r>
            <a:endParaRPr/>
          </a:p>
          <a:p>
            <a:pPr indent="-342900" lvl="0" marL="342900" marR="0" rtl="0" algn="l">
              <a:lnSpc>
                <a:spcPct val="80000"/>
              </a:lnSpc>
              <a:spcBef>
                <a:spcPts val="340"/>
              </a:spcBef>
              <a:spcAft>
                <a:spcPts val="0"/>
              </a:spcAft>
              <a:buClr>
                <a:schemeClr val="dk1"/>
              </a:buClr>
              <a:buSzPts val="1700"/>
              <a:buFont typeface="Arial"/>
              <a:buChar char="•"/>
            </a:pPr>
            <a:r>
              <a:rPr lang="en-GB" sz="1700">
                <a:solidFill>
                  <a:schemeClr val="dk1"/>
                </a:solidFill>
                <a:latin typeface="Calibri"/>
                <a:ea typeface="Calibri"/>
                <a:cs typeface="Calibri"/>
                <a:sym typeface="Calibri"/>
              </a:rPr>
              <a:t>Sensitivity/Recall:0.204</a:t>
            </a:r>
            <a:endParaRPr/>
          </a:p>
          <a:p>
            <a:pPr indent="-342900" lvl="0" marL="342900" marR="0" rtl="0" algn="l">
              <a:lnSpc>
                <a:spcPct val="80000"/>
              </a:lnSpc>
              <a:spcBef>
                <a:spcPts val="340"/>
              </a:spcBef>
              <a:spcAft>
                <a:spcPts val="0"/>
              </a:spcAft>
              <a:buClr>
                <a:schemeClr val="dk1"/>
              </a:buClr>
              <a:buSzPts val="1700"/>
              <a:buFont typeface="Arial"/>
              <a:buChar char="•"/>
            </a:pPr>
            <a:r>
              <a:rPr lang="en-GB" sz="1700">
                <a:solidFill>
                  <a:schemeClr val="dk1"/>
                </a:solidFill>
                <a:latin typeface="Calibri"/>
                <a:ea typeface="Calibri"/>
                <a:cs typeface="Calibri"/>
                <a:sym typeface="Calibri"/>
              </a:rPr>
              <a:t>Precision :  0.0528</a:t>
            </a:r>
            <a:endParaRPr/>
          </a:p>
          <a:p>
            <a:pPr indent="-342900" lvl="0" marL="342900" marR="0" rtl="0" algn="l">
              <a:lnSpc>
                <a:spcPct val="80000"/>
              </a:lnSpc>
              <a:spcBef>
                <a:spcPts val="340"/>
              </a:spcBef>
              <a:spcAft>
                <a:spcPts val="0"/>
              </a:spcAft>
              <a:buClr>
                <a:schemeClr val="dk1"/>
              </a:buClr>
              <a:buSzPts val="1700"/>
              <a:buFont typeface="Arial"/>
              <a:buChar char="•"/>
            </a:pPr>
            <a:r>
              <a:rPr lang="en-GB" sz="1700">
                <a:solidFill>
                  <a:schemeClr val="dk1"/>
                </a:solidFill>
                <a:latin typeface="Calibri"/>
                <a:ea typeface="Calibri"/>
                <a:cs typeface="Calibri"/>
                <a:sym typeface="Calibri"/>
              </a:rPr>
              <a:t>Specificity:0.841</a:t>
            </a:r>
            <a:endParaRPr/>
          </a:p>
          <a:p>
            <a:pPr indent="-342900" lvl="0" marL="342900" marR="0" rtl="0" algn="l">
              <a:lnSpc>
                <a:spcPct val="80000"/>
              </a:lnSpc>
              <a:spcBef>
                <a:spcPts val="340"/>
              </a:spcBef>
              <a:spcAft>
                <a:spcPts val="0"/>
              </a:spcAft>
              <a:buClr>
                <a:schemeClr val="dk1"/>
              </a:buClr>
              <a:buSzPts val="1700"/>
              <a:buFont typeface="Arial"/>
              <a:buChar char="•"/>
            </a:pPr>
            <a:r>
              <a:rPr lang="en-GB" sz="1700">
                <a:solidFill>
                  <a:schemeClr val="dk1"/>
                </a:solidFill>
                <a:latin typeface="Calibri"/>
                <a:ea typeface="Calibri"/>
                <a:cs typeface="Calibri"/>
                <a:sym typeface="Calibri"/>
              </a:rPr>
              <a:t>AUC-ROC : 0.55</a:t>
            </a:r>
            <a:endParaRPr/>
          </a:p>
          <a:p>
            <a:pPr indent="-234950" lvl="0" marL="342900" marR="0" rtl="0" algn="l">
              <a:lnSpc>
                <a:spcPct val="80000"/>
              </a:lnSpc>
              <a:spcBef>
                <a:spcPts val="34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a:p>
            <a:pPr indent="-342900" lvl="0" marL="342900" marR="0" rtl="0" algn="l">
              <a:lnSpc>
                <a:spcPct val="80000"/>
              </a:lnSpc>
              <a:spcBef>
                <a:spcPts val="340"/>
              </a:spcBef>
              <a:spcAft>
                <a:spcPts val="0"/>
              </a:spcAft>
              <a:buClr>
                <a:schemeClr val="dk1"/>
              </a:buClr>
              <a:buSzPts val="1700"/>
              <a:buFont typeface="Arial"/>
              <a:buChar char="•"/>
            </a:pPr>
            <a:r>
              <a:rPr lang="en-GB" sz="1700">
                <a:solidFill>
                  <a:schemeClr val="dk1"/>
                </a:solidFill>
                <a:latin typeface="Calibri"/>
                <a:ea typeface="Calibri"/>
                <a:cs typeface="Calibri"/>
                <a:sym typeface="Calibri"/>
              </a:rPr>
              <a:t>Sensitivity is very low which is of utmost importance in this project.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p:txBody>
      </p:sp>
      <p:sp>
        <p:nvSpPr>
          <p:cNvPr id="392" name="Google Shape;392;p45"/>
          <p:cNvSpPr txBox="1"/>
          <p:nvPr/>
        </p:nvSpPr>
        <p:spPr>
          <a:xfrm>
            <a:off x="6834909" y="1681018"/>
            <a:ext cx="3555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rgbClr val="5F497A"/>
                </a:solidFill>
                <a:latin typeface="Quattrocento Sans"/>
                <a:ea typeface="Quattrocento Sans"/>
                <a:cs typeface="Quattrocento Sans"/>
                <a:sym typeface="Quattrocento Sans"/>
              </a:rPr>
              <a:t>Demographic Dataset Results</a:t>
            </a:r>
            <a:endParaRPr sz="1800">
              <a:solidFill>
                <a:schemeClr val="dk1"/>
              </a:solidFill>
              <a:latin typeface="Calibri"/>
              <a:ea typeface="Calibri"/>
              <a:cs typeface="Calibri"/>
              <a:sym typeface="Calibri"/>
            </a:endParaRPr>
          </a:p>
        </p:txBody>
      </p:sp>
      <p:pic>
        <p:nvPicPr>
          <p:cNvPr id="393" name="Google Shape;393;p45"/>
          <p:cNvPicPr preferRelativeResize="0"/>
          <p:nvPr>
            <p:ph idx="1" type="body"/>
          </p:nvPr>
        </p:nvPicPr>
        <p:blipFill rotWithShape="1">
          <a:blip r:embed="rId3">
            <a:alphaModFix/>
          </a:blip>
          <a:srcRect b="0" l="0" r="0" t="0"/>
          <a:stretch/>
        </p:blipFill>
        <p:spPr>
          <a:xfrm>
            <a:off x="6285547" y="2123599"/>
            <a:ext cx="4314825" cy="4048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5F497A"/>
              </a:buClr>
              <a:buSzPts val="2800"/>
              <a:buFont typeface="Quattrocento Sans"/>
              <a:buNone/>
            </a:pPr>
            <a:r>
              <a:rPr b="1" lang="en-GB" sz="2800">
                <a:solidFill>
                  <a:srgbClr val="5F497A"/>
                </a:solidFill>
                <a:latin typeface="Quattrocento Sans"/>
                <a:ea typeface="Quattrocento Sans"/>
                <a:cs typeface="Quattrocento Sans"/>
                <a:sym typeface="Quattrocento Sans"/>
              </a:rPr>
              <a:t>Optimal cut off values</a:t>
            </a:r>
            <a:endParaRPr/>
          </a:p>
        </p:txBody>
      </p:sp>
      <p:pic>
        <p:nvPicPr>
          <p:cNvPr id="399" name="Google Shape;399;p46"/>
          <p:cNvPicPr preferRelativeResize="0"/>
          <p:nvPr>
            <p:ph idx="1" type="body"/>
          </p:nvPr>
        </p:nvPicPr>
        <p:blipFill rotWithShape="1">
          <a:blip r:embed="rId3">
            <a:alphaModFix/>
          </a:blip>
          <a:srcRect b="0" l="0" r="0" t="0"/>
          <a:stretch/>
        </p:blipFill>
        <p:spPr>
          <a:xfrm>
            <a:off x="924984" y="1735513"/>
            <a:ext cx="4561416" cy="3105302"/>
          </a:xfrm>
          <a:prstGeom prst="rect">
            <a:avLst/>
          </a:prstGeom>
          <a:noFill/>
          <a:ln>
            <a:noFill/>
          </a:ln>
        </p:spPr>
      </p:pic>
      <p:pic>
        <p:nvPicPr>
          <p:cNvPr id="400" name="Google Shape;400;p46"/>
          <p:cNvPicPr preferRelativeResize="0"/>
          <p:nvPr/>
        </p:nvPicPr>
        <p:blipFill rotWithShape="1">
          <a:blip r:embed="rId4">
            <a:alphaModFix/>
          </a:blip>
          <a:srcRect b="0" l="0" r="0" t="0"/>
          <a:stretch/>
        </p:blipFill>
        <p:spPr>
          <a:xfrm>
            <a:off x="5554789" y="1775257"/>
            <a:ext cx="4743756" cy="3147725"/>
          </a:xfrm>
          <a:prstGeom prst="rect">
            <a:avLst/>
          </a:prstGeom>
          <a:noFill/>
          <a:ln>
            <a:noFill/>
          </a:ln>
        </p:spPr>
      </p:pic>
      <p:sp>
        <p:nvSpPr>
          <p:cNvPr id="401" name="Google Shape;401;p46"/>
          <p:cNvSpPr txBox="1"/>
          <p:nvPr/>
        </p:nvSpPr>
        <p:spPr>
          <a:xfrm>
            <a:off x="944880" y="5222240"/>
            <a:ext cx="47357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For Sensitivity/Specificity optimal cut off is : 0.05</a:t>
            </a:r>
            <a:endParaRPr/>
          </a:p>
        </p:txBody>
      </p:sp>
      <p:sp>
        <p:nvSpPr>
          <p:cNvPr id="402" name="Google Shape;402;p46"/>
          <p:cNvSpPr txBox="1"/>
          <p:nvPr/>
        </p:nvSpPr>
        <p:spPr>
          <a:xfrm>
            <a:off x="5963920" y="5222240"/>
            <a:ext cx="42376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For Precision/Recall optimal cut off is : 0.09</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5F497A"/>
              </a:buClr>
              <a:buSzPts val="2800"/>
              <a:buFont typeface="Quattrocento Sans"/>
              <a:buNone/>
            </a:pPr>
            <a:r>
              <a:rPr b="1" lang="en-GB" sz="2800">
                <a:solidFill>
                  <a:srgbClr val="5F497A"/>
                </a:solidFill>
                <a:latin typeface="Quattrocento Sans"/>
                <a:ea typeface="Quattrocento Sans"/>
                <a:cs typeface="Quattrocento Sans"/>
                <a:sym typeface="Quattrocento Sans"/>
              </a:rPr>
              <a:t>Logistic Regression results-master dataset</a:t>
            </a:r>
            <a:endParaRPr/>
          </a:p>
        </p:txBody>
      </p:sp>
      <p:sp>
        <p:nvSpPr>
          <p:cNvPr id="408" name="Google Shape;408;p47"/>
          <p:cNvSpPr txBox="1"/>
          <p:nvPr>
            <p:ph idx="1" type="body"/>
          </p:nvPr>
        </p:nvSpPr>
        <p:spPr>
          <a:xfrm>
            <a:off x="711200" y="1291710"/>
            <a:ext cx="3759200" cy="4367410"/>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spcBef>
                <a:spcPts val="0"/>
              </a:spcBef>
              <a:spcAft>
                <a:spcPts val="0"/>
              </a:spcAft>
              <a:buClr>
                <a:schemeClr val="dk1"/>
              </a:buClr>
              <a:buSzPct val="100000"/>
              <a:buChar char="•"/>
            </a:pPr>
            <a:r>
              <a:rPr lang="en-GB" sz="3600"/>
              <a:t>Model with master dataset has a greater predictive power </a:t>
            </a:r>
            <a:endParaRPr/>
          </a:p>
          <a:p>
            <a:pPr indent="0" lvl="2" marL="400050" rtl="0" algn="l">
              <a:spcBef>
                <a:spcPts val="304"/>
              </a:spcBef>
              <a:spcAft>
                <a:spcPts val="0"/>
              </a:spcAft>
              <a:buClr>
                <a:schemeClr val="dk1"/>
              </a:buClr>
              <a:buSzPct val="100000"/>
              <a:buNone/>
            </a:pPr>
            <a:r>
              <a:rPr lang="en-GB" sz="3200"/>
              <a:t>	</a:t>
            </a:r>
            <a:endParaRPr/>
          </a:p>
          <a:p>
            <a:pPr indent="0" lvl="2" marL="400050" rtl="0" algn="l">
              <a:spcBef>
                <a:spcPts val="304"/>
              </a:spcBef>
              <a:spcAft>
                <a:spcPts val="0"/>
              </a:spcAft>
              <a:buClr>
                <a:schemeClr val="dk1"/>
              </a:buClr>
              <a:buSzPct val="100000"/>
              <a:buNone/>
            </a:pPr>
            <a:r>
              <a:rPr lang="en-GB" sz="3200"/>
              <a:t>Auc-Roc : 0.67</a:t>
            </a:r>
            <a:endParaRPr/>
          </a:p>
          <a:p>
            <a:pPr indent="-234315" lvl="1" marL="342900" rtl="0" algn="l">
              <a:spcBef>
                <a:spcPts val="342"/>
              </a:spcBef>
              <a:spcAft>
                <a:spcPts val="0"/>
              </a:spcAft>
              <a:buClr>
                <a:schemeClr val="dk1"/>
              </a:buClr>
              <a:buSzPct val="100000"/>
              <a:buFont typeface="Arial"/>
              <a:buNone/>
            </a:pPr>
            <a:r>
              <a:t/>
            </a:r>
            <a:endParaRPr sz="3600"/>
          </a:p>
          <a:p>
            <a:pPr indent="0" lvl="1" marL="0" rtl="0" algn="l">
              <a:spcBef>
                <a:spcPts val="361"/>
              </a:spcBef>
              <a:spcAft>
                <a:spcPts val="0"/>
              </a:spcAft>
              <a:buClr>
                <a:schemeClr val="dk1"/>
              </a:buClr>
              <a:buSzPct val="100000"/>
              <a:buNone/>
            </a:pPr>
            <a:r>
              <a:rPr b="1" lang="en-GB" sz="3800" u="sng"/>
              <a:t>Train set</a:t>
            </a:r>
            <a:endParaRPr/>
          </a:p>
          <a:p>
            <a:pPr indent="0" lvl="1" marL="0" rtl="0" algn="l">
              <a:spcBef>
                <a:spcPts val="342"/>
              </a:spcBef>
              <a:spcAft>
                <a:spcPts val="0"/>
              </a:spcAft>
              <a:buClr>
                <a:schemeClr val="dk1"/>
              </a:buClr>
              <a:buSzPct val="100000"/>
              <a:buNone/>
            </a:pPr>
            <a:r>
              <a:t/>
            </a:r>
            <a:endParaRPr b="1" sz="3600" u="sng"/>
          </a:p>
          <a:p>
            <a:pPr indent="-342900" lvl="1" marL="342900" rtl="0" algn="l">
              <a:spcBef>
                <a:spcPts val="342"/>
              </a:spcBef>
              <a:spcAft>
                <a:spcPts val="0"/>
              </a:spcAft>
              <a:buClr>
                <a:schemeClr val="dk1"/>
              </a:buClr>
              <a:buSzPct val="100000"/>
              <a:buFont typeface="Arial"/>
              <a:buChar char="•"/>
            </a:pPr>
            <a:r>
              <a:rPr lang="en-GB" sz="3600"/>
              <a:t>Confusion Metrics: </a:t>
            </a:r>
            <a:endParaRPr/>
          </a:p>
          <a:p>
            <a:pPr indent="-234315" lvl="1" marL="342900" rtl="0" algn="l">
              <a:spcBef>
                <a:spcPts val="342"/>
              </a:spcBef>
              <a:spcAft>
                <a:spcPts val="0"/>
              </a:spcAft>
              <a:buClr>
                <a:schemeClr val="dk1"/>
              </a:buClr>
              <a:buSzPct val="100000"/>
              <a:buFont typeface="Arial"/>
              <a:buNone/>
            </a:pPr>
            <a:r>
              <a:t/>
            </a:r>
            <a:endParaRPr sz="3600"/>
          </a:p>
          <a:p>
            <a:pPr indent="-342900" lvl="1" marL="342900" rtl="0" algn="l">
              <a:spcBef>
                <a:spcPts val="342"/>
              </a:spcBef>
              <a:spcAft>
                <a:spcPts val="0"/>
              </a:spcAft>
              <a:buClr>
                <a:schemeClr val="dk1"/>
              </a:buClr>
              <a:buSzPct val="100000"/>
              <a:buFont typeface="Arial"/>
              <a:buChar char="•"/>
            </a:pPr>
            <a:r>
              <a:rPr lang="en-GB" sz="3600"/>
              <a:t>	 [[32341 14524]</a:t>
            </a:r>
            <a:endParaRPr/>
          </a:p>
          <a:p>
            <a:pPr indent="-342900" lvl="1" marL="342900" rtl="0" algn="l">
              <a:spcBef>
                <a:spcPts val="342"/>
              </a:spcBef>
              <a:spcAft>
                <a:spcPts val="0"/>
              </a:spcAft>
              <a:buClr>
                <a:schemeClr val="dk1"/>
              </a:buClr>
              <a:buSzPct val="100000"/>
              <a:buFont typeface="Arial"/>
              <a:buChar char="•"/>
            </a:pPr>
            <a:r>
              <a:rPr lang="en-GB" sz="3600"/>
              <a:t>	 [ 916 1125]]</a:t>
            </a:r>
            <a:endParaRPr/>
          </a:p>
          <a:p>
            <a:pPr indent="-234315" lvl="1" marL="342900" rtl="0" algn="l">
              <a:spcBef>
                <a:spcPts val="342"/>
              </a:spcBef>
              <a:spcAft>
                <a:spcPts val="0"/>
              </a:spcAft>
              <a:buClr>
                <a:schemeClr val="dk1"/>
              </a:buClr>
              <a:buSzPct val="100000"/>
              <a:buFont typeface="Arial"/>
              <a:buNone/>
            </a:pPr>
            <a:r>
              <a:t/>
            </a:r>
            <a:endParaRPr sz="3600"/>
          </a:p>
          <a:p>
            <a:pPr indent="-342900" lvl="0" marL="342900" rtl="0" algn="l">
              <a:spcBef>
                <a:spcPts val="342"/>
              </a:spcBef>
              <a:spcAft>
                <a:spcPts val="0"/>
              </a:spcAft>
              <a:buClr>
                <a:schemeClr val="dk1"/>
              </a:buClr>
              <a:buSzPct val="100000"/>
              <a:buChar char="•"/>
            </a:pPr>
            <a:r>
              <a:rPr lang="en-GB" sz="3600"/>
              <a:t>Accuracy:0.684</a:t>
            </a:r>
            <a:endParaRPr/>
          </a:p>
          <a:p>
            <a:pPr indent="-342900" lvl="0" marL="342900" rtl="0" algn="l">
              <a:spcBef>
                <a:spcPts val="342"/>
              </a:spcBef>
              <a:spcAft>
                <a:spcPts val="0"/>
              </a:spcAft>
              <a:buClr>
                <a:schemeClr val="dk1"/>
              </a:buClr>
              <a:buSzPct val="100000"/>
              <a:buChar char="•"/>
            </a:pPr>
            <a:r>
              <a:rPr lang="en-GB" sz="3600"/>
              <a:t>Sensitivity/Recall:0.551</a:t>
            </a:r>
            <a:endParaRPr/>
          </a:p>
          <a:p>
            <a:pPr indent="-342900" lvl="0" marL="342900" rtl="0" algn="l">
              <a:spcBef>
                <a:spcPts val="342"/>
              </a:spcBef>
              <a:spcAft>
                <a:spcPts val="0"/>
              </a:spcAft>
              <a:buClr>
                <a:schemeClr val="dk1"/>
              </a:buClr>
              <a:buSzPct val="100000"/>
              <a:buChar char="•"/>
            </a:pPr>
            <a:r>
              <a:rPr lang="en-GB" sz="3600"/>
              <a:t>Precision :0.072</a:t>
            </a:r>
            <a:endParaRPr/>
          </a:p>
          <a:p>
            <a:pPr indent="-342900" lvl="0" marL="342900" rtl="0" algn="l">
              <a:spcBef>
                <a:spcPts val="342"/>
              </a:spcBef>
              <a:spcAft>
                <a:spcPts val="0"/>
              </a:spcAft>
              <a:buClr>
                <a:schemeClr val="dk1"/>
              </a:buClr>
              <a:buSzPct val="100000"/>
              <a:buChar char="•"/>
            </a:pPr>
            <a:r>
              <a:rPr lang="en-GB" sz="3600"/>
              <a:t>Specificity:0.69</a:t>
            </a:r>
            <a:endParaRPr/>
          </a:p>
          <a:p>
            <a:pPr indent="-234315" lvl="0" marL="342900" rtl="0" algn="l">
              <a:spcBef>
                <a:spcPts val="342"/>
              </a:spcBef>
              <a:spcAft>
                <a:spcPts val="0"/>
              </a:spcAft>
              <a:buClr>
                <a:schemeClr val="dk1"/>
              </a:buClr>
              <a:buSzPct val="100000"/>
              <a:buNone/>
            </a:pPr>
            <a:r>
              <a:t/>
            </a:r>
            <a:endParaRPr sz="3600"/>
          </a:p>
          <a:p>
            <a:pPr indent="-234315" lvl="0" marL="342900" rtl="0" algn="l">
              <a:spcBef>
                <a:spcPts val="342"/>
              </a:spcBef>
              <a:spcAft>
                <a:spcPts val="0"/>
              </a:spcAft>
              <a:buClr>
                <a:schemeClr val="dk1"/>
              </a:buClr>
              <a:buSzPct val="100000"/>
              <a:buNone/>
            </a:pPr>
            <a:r>
              <a:t/>
            </a:r>
            <a:endParaRPr sz="3600"/>
          </a:p>
          <a:p>
            <a:pPr indent="-270510" lvl="0" marL="342900" rtl="0" algn="l">
              <a:spcBef>
                <a:spcPts val="228"/>
              </a:spcBef>
              <a:spcAft>
                <a:spcPts val="0"/>
              </a:spcAft>
              <a:buClr>
                <a:schemeClr val="dk1"/>
              </a:buClr>
              <a:buSzPct val="100000"/>
              <a:buNone/>
            </a:pPr>
            <a:r>
              <a:t/>
            </a:r>
            <a:endParaRPr sz="2400"/>
          </a:p>
          <a:p>
            <a:pPr indent="0" lvl="0" marL="0" rtl="0" algn="l">
              <a:spcBef>
                <a:spcPts val="190"/>
              </a:spcBef>
              <a:spcAft>
                <a:spcPts val="0"/>
              </a:spcAft>
              <a:buClr>
                <a:schemeClr val="dk1"/>
              </a:buClr>
              <a:buSzPct val="100000"/>
              <a:buNone/>
            </a:pPr>
            <a:r>
              <a:t/>
            </a:r>
            <a:endParaRPr sz="2000"/>
          </a:p>
        </p:txBody>
      </p:sp>
      <p:pic>
        <p:nvPicPr>
          <p:cNvPr id="409" name="Google Shape;409;p47"/>
          <p:cNvPicPr preferRelativeResize="0"/>
          <p:nvPr/>
        </p:nvPicPr>
        <p:blipFill rotWithShape="1">
          <a:blip r:embed="rId3">
            <a:alphaModFix/>
          </a:blip>
          <a:srcRect b="0" l="0" r="0" t="0"/>
          <a:stretch/>
        </p:blipFill>
        <p:spPr>
          <a:xfrm>
            <a:off x="7203440" y="1826212"/>
            <a:ext cx="4016108" cy="3802427"/>
          </a:xfrm>
          <a:prstGeom prst="rect">
            <a:avLst/>
          </a:prstGeom>
          <a:noFill/>
          <a:ln>
            <a:noFill/>
          </a:ln>
        </p:spPr>
      </p:pic>
      <p:sp>
        <p:nvSpPr>
          <p:cNvPr id="410" name="Google Shape;410;p47"/>
          <p:cNvSpPr/>
          <p:nvPr/>
        </p:nvSpPr>
        <p:spPr>
          <a:xfrm>
            <a:off x="3738880" y="2548603"/>
            <a:ext cx="4155440" cy="2889124"/>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en-GB" sz="1800" u="sng">
                <a:solidFill>
                  <a:schemeClr val="dk1"/>
                </a:solidFill>
                <a:latin typeface="Calibri"/>
                <a:ea typeface="Calibri"/>
                <a:cs typeface="Calibri"/>
                <a:sym typeface="Calibri"/>
              </a:rPr>
              <a:t>Test set</a:t>
            </a:r>
            <a:endParaRPr/>
          </a:p>
          <a:p>
            <a:pPr indent="0" lvl="0" marL="0" marR="0" rtl="0" algn="l">
              <a:lnSpc>
                <a:spcPct val="80000"/>
              </a:lnSpc>
              <a:spcBef>
                <a:spcPts val="280"/>
              </a:spcBef>
              <a:spcAft>
                <a:spcPts val="0"/>
              </a:spcAft>
              <a:buNone/>
            </a:pPr>
            <a:r>
              <a:t/>
            </a:r>
            <a:endParaRPr b="1" sz="1400" u="sng">
              <a:solidFill>
                <a:schemeClr val="dk1"/>
              </a:solidFill>
              <a:latin typeface="Calibri"/>
              <a:ea typeface="Calibri"/>
              <a:cs typeface="Calibri"/>
              <a:sym typeface="Calibri"/>
            </a:endParaRPr>
          </a:p>
          <a:p>
            <a:pPr indent="-342900" lvl="1" marL="342900" marR="0" rtl="0" algn="l">
              <a:lnSpc>
                <a:spcPct val="80000"/>
              </a:lnSpc>
              <a:spcBef>
                <a:spcPts val="340"/>
              </a:spcBef>
              <a:spcAft>
                <a:spcPts val="0"/>
              </a:spcAft>
              <a:buClr>
                <a:schemeClr val="dk1"/>
              </a:buClr>
              <a:buSzPts val="1700"/>
              <a:buFont typeface="Arial"/>
              <a:buChar char="•"/>
            </a:pPr>
            <a:r>
              <a:rPr b="0" i="0" lang="en-GB" sz="1700" u="none" cap="none" strike="noStrike">
                <a:solidFill>
                  <a:schemeClr val="dk1"/>
                </a:solidFill>
                <a:latin typeface="Calibri"/>
                <a:ea typeface="Calibri"/>
                <a:cs typeface="Calibri"/>
                <a:sym typeface="Calibri"/>
              </a:rPr>
              <a:t>Confusion Metrics: </a:t>
            </a:r>
            <a:endParaRPr/>
          </a:p>
          <a:p>
            <a:pPr indent="-234950" lvl="1" marL="342900" marR="0" rtl="0" algn="l">
              <a:lnSpc>
                <a:spcPct val="80000"/>
              </a:lnSpc>
              <a:spcBef>
                <a:spcPts val="340"/>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1" marL="0" marR="0" rtl="0" algn="l">
              <a:lnSpc>
                <a:spcPct val="80000"/>
              </a:lnSpc>
              <a:spcBef>
                <a:spcPts val="340"/>
              </a:spcBef>
              <a:spcAft>
                <a:spcPts val="0"/>
              </a:spcAft>
              <a:buNone/>
            </a:pPr>
            <a:r>
              <a:rPr b="0" i="0" lang="en-GB" sz="1700" u="none" cap="none" strike="noStrike">
                <a:solidFill>
                  <a:schemeClr val="dk1"/>
                </a:solidFill>
                <a:latin typeface="Calibri"/>
                <a:ea typeface="Calibri"/>
                <a:cs typeface="Calibri"/>
                <a:sym typeface="Calibri"/>
              </a:rPr>
              <a:t>	[[13814 6241]</a:t>
            </a:r>
            <a:endParaRPr/>
          </a:p>
          <a:p>
            <a:pPr indent="0" lvl="1" marL="0" marR="0" rtl="0" algn="l">
              <a:lnSpc>
                <a:spcPct val="80000"/>
              </a:lnSpc>
              <a:spcBef>
                <a:spcPts val="340"/>
              </a:spcBef>
              <a:spcAft>
                <a:spcPts val="0"/>
              </a:spcAft>
              <a:buNone/>
            </a:pPr>
            <a:r>
              <a:rPr b="0" i="0" lang="en-GB" sz="1700" u="none" cap="none" strike="noStrike">
                <a:solidFill>
                  <a:schemeClr val="dk1"/>
                </a:solidFill>
                <a:latin typeface="Calibri"/>
                <a:ea typeface="Calibri"/>
                <a:cs typeface="Calibri"/>
                <a:sym typeface="Calibri"/>
              </a:rPr>
              <a:t>	 [ 397 509]] </a:t>
            </a:r>
            <a:endParaRPr/>
          </a:p>
          <a:p>
            <a:pPr indent="-234950" lvl="1" marL="342900" marR="0" rtl="0" algn="l">
              <a:lnSpc>
                <a:spcPct val="80000"/>
              </a:lnSpc>
              <a:spcBef>
                <a:spcPts val="340"/>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a:p>
            <a:pPr indent="-342900" lvl="1" marL="342900" marR="0" rtl="0" algn="l">
              <a:lnSpc>
                <a:spcPct val="80000"/>
              </a:lnSpc>
              <a:spcBef>
                <a:spcPts val="340"/>
              </a:spcBef>
              <a:spcAft>
                <a:spcPts val="0"/>
              </a:spcAft>
              <a:buClr>
                <a:schemeClr val="dk1"/>
              </a:buClr>
              <a:buSzPts val="1700"/>
              <a:buFont typeface="Arial"/>
              <a:buChar char="•"/>
            </a:pPr>
            <a:r>
              <a:rPr b="0" i="0" lang="en-GB" sz="1700" u="none" cap="none" strike="noStrike">
                <a:solidFill>
                  <a:schemeClr val="dk1"/>
                </a:solidFill>
                <a:latin typeface="Calibri"/>
                <a:ea typeface="Calibri"/>
                <a:cs typeface="Calibri"/>
                <a:sym typeface="Calibri"/>
              </a:rPr>
              <a:t>Accuracy:0.683 </a:t>
            </a:r>
            <a:endParaRPr/>
          </a:p>
          <a:p>
            <a:pPr indent="-342900" lvl="1" marL="342900" marR="0" rtl="0" algn="l">
              <a:lnSpc>
                <a:spcPct val="80000"/>
              </a:lnSpc>
              <a:spcBef>
                <a:spcPts val="340"/>
              </a:spcBef>
              <a:spcAft>
                <a:spcPts val="0"/>
              </a:spcAft>
              <a:buClr>
                <a:schemeClr val="dk1"/>
              </a:buClr>
              <a:buSzPts val="1700"/>
              <a:buFont typeface="Arial"/>
              <a:buChar char="•"/>
            </a:pPr>
            <a:r>
              <a:rPr b="0" i="0" lang="en-GB" sz="1700" u="none" cap="none" strike="noStrike">
                <a:solidFill>
                  <a:schemeClr val="dk1"/>
                </a:solidFill>
                <a:latin typeface="Calibri"/>
                <a:ea typeface="Calibri"/>
                <a:cs typeface="Calibri"/>
                <a:sym typeface="Calibri"/>
              </a:rPr>
              <a:t>Sensitivity/Recall:0.562</a:t>
            </a:r>
            <a:endParaRPr/>
          </a:p>
          <a:p>
            <a:pPr indent="-342900" lvl="1" marL="342900" marR="0" rtl="0" algn="l">
              <a:lnSpc>
                <a:spcPct val="80000"/>
              </a:lnSpc>
              <a:spcBef>
                <a:spcPts val="340"/>
              </a:spcBef>
              <a:spcAft>
                <a:spcPts val="0"/>
              </a:spcAft>
              <a:buClr>
                <a:schemeClr val="dk1"/>
              </a:buClr>
              <a:buSzPts val="1700"/>
              <a:buFont typeface="Arial"/>
              <a:buChar char="•"/>
            </a:pPr>
            <a:r>
              <a:rPr b="0" i="0" lang="en-GB" sz="1700" u="none" cap="none" strike="noStrike">
                <a:solidFill>
                  <a:schemeClr val="dk1"/>
                </a:solidFill>
                <a:latin typeface="Calibri"/>
                <a:ea typeface="Calibri"/>
                <a:cs typeface="Calibri"/>
                <a:sym typeface="Calibri"/>
              </a:rPr>
              <a:t>Precision : 0.0754</a:t>
            </a:r>
            <a:endParaRPr/>
          </a:p>
          <a:p>
            <a:pPr indent="-342900" lvl="1" marL="342900" marR="0" rtl="0" algn="l">
              <a:lnSpc>
                <a:spcPct val="80000"/>
              </a:lnSpc>
              <a:spcBef>
                <a:spcPts val="340"/>
              </a:spcBef>
              <a:spcAft>
                <a:spcPts val="0"/>
              </a:spcAft>
              <a:buClr>
                <a:schemeClr val="dk1"/>
              </a:buClr>
              <a:buSzPts val="1700"/>
              <a:buFont typeface="Arial"/>
              <a:buChar char="•"/>
            </a:pPr>
            <a:r>
              <a:rPr b="0" i="0" lang="en-GB" sz="1700" u="none" cap="none" strike="noStrike">
                <a:solidFill>
                  <a:schemeClr val="dk1"/>
                </a:solidFill>
                <a:latin typeface="Calibri"/>
                <a:ea typeface="Calibri"/>
                <a:cs typeface="Calibri"/>
                <a:sym typeface="Calibri"/>
              </a:rPr>
              <a:t>Specificity:0.689</a:t>
            </a:r>
            <a:endParaRPr/>
          </a:p>
        </p:txBody>
      </p:sp>
      <p:sp>
        <p:nvSpPr>
          <p:cNvPr id="411" name="Google Shape;411;p47"/>
          <p:cNvSpPr txBox="1"/>
          <p:nvPr/>
        </p:nvSpPr>
        <p:spPr>
          <a:xfrm>
            <a:off x="731520" y="5760720"/>
            <a:ext cx="82623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Results are improved and same on both train and test which shows it’s a </a:t>
            </a:r>
            <a:r>
              <a:rPr b="1" lang="en-GB" sz="1800">
                <a:solidFill>
                  <a:schemeClr val="dk1"/>
                </a:solidFill>
                <a:latin typeface="Calibri"/>
                <a:ea typeface="Calibri"/>
                <a:cs typeface="Calibri"/>
                <a:sym typeface="Calibri"/>
              </a:rPr>
              <a:t>good model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F497A"/>
              </a:buClr>
              <a:buSzPts val="2800"/>
              <a:buFont typeface="Quattrocento Sans"/>
              <a:buNone/>
            </a:pPr>
            <a:r>
              <a:rPr b="1" lang="en-GB" sz="2800">
                <a:solidFill>
                  <a:srgbClr val="5F497A"/>
                </a:solidFill>
                <a:latin typeface="Quattrocento Sans"/>
                <a:ea typeface="Quattrocento Sans"/>
                <a:cs typeface="Quattrocento Sans"/>
                <a:sym typeface="Quattrocento Sans"/>
              </a:rPr>
              <a:t>Regularized</a:t>
            </a:r>
            <a:r>
              <a:rPr lang="en-GB"/>
              <a:t> </a:t>
            </a:r>
            <a:r>
              <a:rPr b="1" lang="en-GB" sz="2800">
                <a:solidFill>
                  <a:srgbClr val="5F497A"/>
                </a:solidFill>
                <a:latin typeface="Quattrocento Sans"/>
                <a:ea typeface="Quattrocento Sans"/>
                <a:cs typeface="Quattrocento Sans"/>
                <a:sym typeface="Quattrocento Sans"/>
              </a:rPr>
              <a:t>Logistic Regression –master dataset</a:t>
            </a:r>
            <a:endParaRPr/>
          </a:p>
        </p:txBody>
      </p:sp>
      <p:sp>
        <p:nvSpPr>
          <p:cNvPr id="417" name="Google Shape;417;p48"/>
          <p:cNvSpPr txBox="1"/>
          <p:nvPr>
            <p:ph idx="1" type="body"/>
          </p:nvPr>
        </p:nvSpPr>
        <p:spPr>
          <a:xfrm>
            <a:off x="609600" y="1600205"/>
            <a:ext cx="4348480" cy="4617715"/>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GB"/>
              <a:t>Best Parameter’s for regularization</a:t>
            </a:r>
            <a:endParaRPr/>
          </a:p>
          <a:p>
            <a:pPr indent="0" lvl="0" marL="0" rtl="0" algn="l">
              <a:spcBef>
                <a:spcPts val="400"/>
              </a:spcBef>
              <a:spcAft>
                <a:spcPts val="0"/>
              </a:spcAft>
              <a:buClr>
                <a:schemeClr val="dk1"/>
              </a:buClr>
              <a:buSzPct val="100000"/>
              <a:buNone/>
            </a:pPr>
            <a:r>
              <a:rPr lang="en-GB"/>
              <a:t>	</a:t>
            </a:r>
            <a:endParaRPr/>
          </a:p>
          <a:p>
            <a:pPr indent="-342900" lvl="0" marL="342900" rtl="0" algn="ctr">
              <a:spcBef>
                <a:spcPts val="400"/>
              </a:spcBef>
              <a:spcAft>
                <a:spcPts val="0"/>
              </a:spcAft>
              <a:buClr>
                <a:schemeClr val="dk1"/>
              </a:buClr>
              <a:buSzPct val="100000"/>
              <a:buFont typeface="Noto Sans Symbols"/>
              <a:buChar char="✔"/>
            </a:pPr>
            <a:r>
              <a:rPr lang="en-GB"/>
              <a:t>	C = 0.001</a:t>
            </a:r>
            <a:endParaRPr/>
          </a:p>
          <a:p>
            <a:pPr indent="-342900" lvl="0" marL="342900" rtl="0" algn="ctr">
              <a:spcBef>
                <a:spcPts val="400"/>
              </a:spcBef>
              <a:spcAft>
                <a:spcPts val="0"/>
              </a:spcAft>
              <a:buClr>
                <a:schemeClr val="dk1"/>
              </a:buClr>
              <a:buSzPct val="100000"/>
              <a:buFont typeface="Noto Sans Symbols"/>
              <a:buChar char="✔"/>
            </a:pPr>
            <a:r>
              <a:rPr lang="en-GB"/>
              <a:t>	Penality = l1</a:t>
            </a:r>
            <a:endParaRPr/>
          </a:p>
          <a:p>
            <a:pPr indent="-215900" lvl="0" marL="342900" rtl="0" algn="ctr">
              <a:spcBef>
                <a:spcPts val="400"/>
              </a:spcBef>
              <a:spcAft>
                <a:spcPts val="0"/>
              </a:spcAft>
              <a:buClr>
                <a:schemeClr val="dk1"/>
              </a:buClr>
              <a:buSzPct val="100000"/>
              <a:buFont typeface="Noto Sans Symbols"/>
              <a:buNone/>
            </a:pPr>
            <a:r>
              <a:t/>
            </a:r>
            <a:endParaRPr/>
          </a:p>
          <a:p>
            <a:pPr indent="0" lvl="0" marL="0" rtl="0" algn="l">
              <a:spcBef>
                <a:spcPts val="400"/>
              </a:spcBef>
              <a:spcAft>
                <a:spcPts val="0"/>
              </a:spcAft>
              <a:buClr>
                <a:schemeClr val="dk1"/>
              </a:buClr>
              <a:buSzPct val="100000"/>
              <a:buNone/>
            </a:pPr>
            <a:r>
              <a:rPr b="1" lang="en-GB" u="sng"/>
              <a:t>Train set</a:t>
            </a:r>
            <a:endParaRPr/>
          </a:p>
          <a:p>
            <a:pPr indent="0" lvl="0" marL="0" rtl="0" algn="l">
              <a:spcBef>
                <a:spcPts val="400"/>
              </a:spcBef>
              <a:spcAft>
                <a:spcPts val="0"/>
              </a:spcAft>
              <a:buClr>
                <a:schemeClr val="dk1"/>
              </a:buClr>
              <a:buSzPct val="100000"/>
              <a:buNone/>
            </a:pPr>
            <a:r>
              <a:t/>
            </a:r>
            <a:endParaRPr b="1" u="sng"/>
          </a:p>
          <a:p>
            <a:pPr indent="-342900" lvl="0" marL="342900" rtl="0" algn="l">
              <a:spcBef>
                <a:spcPts val="400"/>
              </a:spcBef>
              <a:spcAft>
                <a:spcPts val="0"/>
              </a:spcAft>
              <a:buClr>
                <a:schemeClr val="dk1"/>
              </a:buClr>
              <a:buSzPct val="100000"/>
              <a:buChar char="•"/>
            </a:pPr>
            <a:r>
              <a:rPr lang="en-GB"/>
              <a:t>Confusion Metrics: </a:t>
            </a:r>
            <a:endParaRPr/>
          </a:p>
          <a:p>
            <a:pPr indent="0" lvl="1" marL="457200" rtl="0" algn="l">
              <a:spcBef>
                <a:spcPts val="400"/>
              </a:spcBef>
              <a:spcAft>
                <a:spcPts val="0"/>
              </a:spcAft>
              <a:buClr>
                <a:schemeClr val="dk1"/>
              </a:buClr>
              <a:buSzPct val="100000"/>
              <a:buNone/>
            </a:pPr>
            <a:r>
              <a:rPr lang="en-GB" sz="3200"/>
              <a:t>	[[24337 22528] 		</a:t>
            </a:r>
            <a:endParaRPr/>
          </a:p>
          <a:p>
            <a:pPr indent="0" lvl="1" marL="457200" rtl="0" algn="l">
              <a:spcBef>
                <a:spcPts val="400"/>
              </a:spcBef>
              <a:spcAft>
                <a:spcPts val="0"/>
              </a:spcAft>
              <a:buClr>
                <a:schemeClr val="dk1"/>
              </a:buClr>
              <a:buSzPct val="100000"/>
              <a:buNone/>
            </a:pPr>
            <a:r>
              <a:rPr lang="en-GB" sz="3200"/>
              <a:t>      	[ 554 1487]] </a:t>
            </a:r>
            <a:endParaRPr/>
          </a:p>
          <a:p>
            <a:pPr indent="0" lvl="1" marL="457200" rtl="0" algn="l">
              <a:spcBef>
                <a:spcPts val="400"/>
              </a:spcBef>
              <a:spcAft>
                <a:spcPts val="0"/>
              </a:spcAft>
              <a:buClr>
                <a:schemeClr val="dk1"/>
              </a:buClr>
              <a:buSzPct val="100000"/>
              <a:buNone/>
            </a:pPr>
            <a:r>
              <a:t/>
            </a:r>
            <a:endParaRPr sz="3200"/>
          </a:p>
          <a:p>
            <a:pPr indent="-342900" lvl="0" marL="342900" rtl="0" algn="l">
              <a:spcBef>
                <a:spcPts val="400"/>
              </a:spcBef>
              <a:spcAft>
                <a:spcPts val="0"/>
              </a:spcAft>
              <a:buClr>
                <a:schemeClr val="dk1"/>
              </a:buClr>
              <a:buSzPct val="100000"/>
              <a:buChar char="•"/>
            </a:pPr>
            <a:r>
              <a:rPr lang="en-GB"/>
              <a:t>Accuracy:0.528 </a:t>
            </a:r>
            <a:endParaRPr/>
          </a:p>
          <a:p>
            <a:pPr indent="-342900" lvl="0" marL="342900" rtl="0" algn="l">
              <a:spcBef>
                <a:spcPts val="400"/>
              </a:spcBef>
              <a:spcAft>
                <a:spcPts val="0"/>
              </a:spcAft>
              <a:buClr>
                <a:schemeClr val="dk1"/>
              </a:buClr>
              <a:buSzPct val="100000"/>
              <a:buChar char="•"/>
            </a:pPr>
            <a:r>
              <a:rPr lang="en-GB"/>
              <a:t>Sensitivity/Recall:0.729 </a:t>
            </a:r>
            <a:endParaRPr/>
          </a:p>
          <a:p>
            <a:pPr indent="-342900" lvl="0" marL="342900" rtl="0" algn="l">
              <a:spcBef>
                <a:spcPts val="400"/>
              </a:spcBef>
              <a:spcAft>
                <a:spcPts val="0"/>
              </a:spcAft>
              <a:buClr>
                <a:schemeClr val="dk1"/>
              </a:buClr>
              <a:buSzPct val="100000"/>
              <a:buChar char="•"/>
            </a:pPr>
            <a:r>
              <a:rPr lang="en-GB"/>
              <a:t>Precision : 0.0620</a:t>
            </a:r>
            <a:endParaRPr/>
          </a:p>
          <a:p>
            <a:pPr indent="-342900" lvl="0" marL="342900" rtl="0" algn="l">
              <a:spcBef>
                <a:spcPts val="400"/>
              </a:spcBef>
              <a:spcAft>
                <a:spcPts val="0"/>
              </a:spcAft>
              <a:buClr>
                <a:schemeClr val="dk1"/>
              </a:buClr>
              <a:buSzPct val="100000"/>
              <a:buChar char="•"/>
            </a:pPr>
            <a:r>
              <a:rPr lang="en-GB"/>
              <a:t>Specificity:0.519</a:t>
            </a:r>
            <a:endParaRPr/>
          </a:p>
        </p:txBody>
      </p:sp>
      <p:pic>
        <p:nvPicPr>
          <p:cNvPr id="418" name="Google Shape;418;p48"/>
          <p:cNvPicPr preferRelativeResize="0"/>
          <p:nvPr/>
        </p:nvPicPr>
        <p:blipFill rotWithShape="1">
          <a:blip r:embed="rId3">
            <a:alphaModFix/>
          </a:blip>
          <a:srcRect b="0" l="0" r="0" t="0"/>
          <a:stretch/>
        </p:blipFill>
        <p:spPr>
          <a:xfrm>
            <a:off x="7288529" y="1584960"/>
            <a:ext cx="3368133" cy="2407920"/>
          </a:xfrm>
          <a:prstGeom prst="rect">
            <a:avLst/>
          </a:prstGeom>
          <a:noFill/>
          <a:ln>
            <a:noFill/>
          </a:ln>
        </p:spPr>
      </p:pic>
      <p:pic>
        <p:nvPicPr>
          <p:cNvPr id="419" name="Google Shape;419;p48"/>
          <p:cNvPicPr preferRelativeResize="0"/>
          <p:nvPr/>
        </p:nvPicPr>
        <p:blipFill rotWithShape="1">
          <a:blip r:embed="rId4">
            <a:alphaModFix/>
          </a:blip>
          <a:srcRect b="0" l="0" r="0" t="0"/>
          <a:stretch/>
        </p:blipFill>
        <p:spPr>
          <a:xfrm>
            <a:off x="7213283" y="4408730"/>
            <a:ext cx="3505517" cy="2449270"/>
          </a:xfrm>
          <a:prstGeom prst="rect">
            <a:avLst/>
          </a:prstGeom>
          <a:noFill/>
          <a:ln>
            <a:noFill/>
          </a:ln>
        </p:spPr>
      </p:pic>
      <p:sp>
        <p:nvSpPr>
          <p:cNvPr id="420" name="Google Shape;420;p48"/>
          <p:cNvSpPr txBox="1"/>
          <p:nvPr/>
        </p:nvSpPr>
        <p:spPr>
          <a:xfrm>
            <a:off x="5201920" y="339344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48"/>
          <p:cNvSpPr/>
          <p:nvPr/>
        </p:nvSpPr>
        <p:spPr>
          <a:xfrm>
            <a:off x="4145280" y="3103156"/>
            <a:ext cx="3495040" cy="3090077"/>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en-GB" sz="1800" u="sng">
                <a:solidFill>
                  <a:schemeClr val="dk1"/>
                </a:solidFill>
                <a:latin typeface="Calibri"/>
                <a:ea typeface="Calibri"/>
                <a:cs typeface="Calibri"/>
                <a:sym typeface="Calibri"/>
              </a:rPr>
              <a:t>Test Set</a:t>
            </a:r>
            <a:endParaRPr/>
          </a:p>
          <a:p>
            <a:pPr indent="0" lvl="0" marL="0" marR="0" rtl="0" algn="l">
              <a:lnSpc>
                <a:spcPct val="80000"/>
              </a:lnSpc>
              <a:spcBef>
                <a:spcPts val="400"/>
              </a:spcBef>
              <a:spcAft>
                <a:spcPts val="0"/>
              </a:spcAft>
              <a:buNone/>
            </a:pPr>
            <a:r>
              <a:t/>
            </a:r>
            <a:endParaRPr b="1" sz="2000" u="sng">
              <a:solidFill>
                <a:schemeClr val="dk1"/>
              </a:solidFill>
              <a:latin typeface="Calibri"/>
              <a:ea typeface="Calibri"/>
              <a:cs typeface="Calibri"/>
              <a:sym typeface="Calibri"/>
            </a:endParaRPr>
          </a:p>
          <a:p>
            <a:pPr indent="0" lvl="0" marL="0" marR="0" rtl="0" algn="l">
              <a:lnSpc>
                <a:spcPct val="80000"/>
              </a:lnSpc>
              <a:spcBef>
                <a:spcPts val="400"/>
              </a:spcBef>
              <a:spcAft>
                <a:spcPts val="0"/>
              </a:spcAft>
              <a:buNone/>
            </a:pPr>
            <a:r>
              <a:rPr lang="en-GB" sz="2000">
                <a:solidFill>
                  <a:schemeClr val="dk1"/>
                </a:solidFill>
                <a:latin typeface="Calibri"/>
                <a:ea typeface="Calibri"/>
                <a:cs typeface="Calibri"/>
                <a:sym typeface="Calibri"/>
              </a:rPr>
              <a:t>Confusion Metrics: </a:t>
            </a:r>
            <a:endParaRPr/>
          </a:p>
          <a:p>
            <a:pPr indent="0" lvl="0" marL="0" marR="0" rtl="0" algn="l">
              <a:lnSpc>
                <a:spcPct val="80000"/>
              </a:lnSpc>
              <a:spcBef>
                <a:spcPts val="400"/>
              </a:spcBef>
              <a:spcAft>
                <a:spcPts val="0"/>
              </a:spcAft>
              <a:buNone/>
            </a:pPr>
            <a:r>
              <a:rPr lang="en-GB" sz="2000">
                <a:solidFill>
                  <a:schemeClr val="dk1"/>
                </a:solidFill>
                <a:latin typeface="Calibri"/>
                <a:ea typeface="Calibri"/>
                <a:cs typeface="Calibri"/>
                <a:sym typeface="Calibri"/>
              </a:rPr>
              <a:t>	[[10337   9718]</a:t>
            </a:r>
            <a:endParaRPr/>
          </a:p>
          <a:p>
            <a:pPr indent="0" lvl="0" marL="0" marR="0" rtl="0" algn="l">
              <a:lnSpc>
                <a:spcPct val="80000"/>
              </a:lnSpc>
              <a:spcBef>
                <a:spcPts val="400"/>
              </a:spcBef>
              <a:spcAft>
                <a:spcPts val="0"/>
              </a:spcAft>
              <a:buNone/>
            </a:pPr>
            <a:r>
              <a:rPr lang="en-GB" sz="2000">
                <a:solidFill>
                  <a:schemeClr val="dk1"/>
                </a:solidFill>
                <a:latin typeface="Calibri"/>
                <a:ea typeface="Calibri"/>
                <a:cs typeface="Calibri"/>
                <a:sym typeface="Calibri"/>
              </a:rPr>
              <a:t>	[ 235 671]]</a:t>
            </a:r>
            <a:endParaRPr/>
          </a:p>
          <a:p>
            <a:pPr indent="0" lvl="0" marL="0" marR="0" rtl="0" algn="l">
              <a:lnSpc>
                <a:spcPct val="80000"/>
              </a:lnSpc>
              <a:spcBef>
                <a:spcPts val="40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80000"/>
              </a:lnSpc>
              <a:spcBef>
                <a:spcPts val="400"/>
              </a:spcBef>
              <a:spcAft>
                <a:spcPts val="0"/>
              </a:spcAft>
              <a:buNone/>
            </a:pPr>
            <a:r>
              <a:rPr lang="en-GB" sz="2000">
                <a:solidFill>
                  <a:schemeClr val="dk1"/>
                </a:solidFill>
                <a:latin typeface="Calibri"/>
                <a:ea typeface="Calibri"/>
                <a:cs typeface="Calibri"/>
                <a:sym typeface="Calibri"/>
              </a:rPr>
              <a:t>Accuracy:0.525 </a:t>
            </a:r>
            <a:endParaRPr/>
          </a:p>
          <a:p>
            <a:pPr indent="0" lvl="0" marL="0" marR="0" rtl="0" algn="l">
              <a:lnSpc>
                <a:spcPct val="80000"/>
              </a:lnSpc>
              <a:spcBef>
                <a:spcPts val="400"/>
              </a:spcBef>
              <a:spcAft>
                <a:spcPts val="0"/>
              </a:spcAft>
              <a:buNone/>
            </a:pPr>
            <a:r>
              <a:rPr lang="en-GB" sz="2000">
                <a:solidFill>
                  <a:schemeClr val="dk1"/>
                </a:solidFill>
                <a:latin typeface="Calibri"/>
                <a:ea typeface="Calibri"/>
                <a:cs typeface="Calibri"/>
                <a:sym typeface="Calibri"/>
              </a:rPr>
              <a:t>Sensitivity/Recall:0.741 </a:t>
            </a:r>
            <a:endParaRPr/>
          </a:p>
          <a:p>
            <a:pPr indent="0" lvl="0" marL="0" marR="0" rtl="0" algn="l">
              <a:lnSpc>
                <a:spcPct val="80000"/>
              </a:lnSpc>
              <a:spcBef>
                <a:spcPts val="400"/>
              </a:spcBef>
              <a:spcAft>
                <a:spcPts val="0"/>
              </a:spcAft>
              <a:buNone/>
            </a:pPr>
            <a:r>
              <a:rPr lang="en-GB" sz="2000">
                <a:solidFill>
                  <a:schemeClr val="dk1"/>
                </a:solidFill>
                <a:latin typeface="Calibri"/>
                <a:ea typeface="Calibri"/>
                <a:cs typeface="Calibri"/>
                <a:sym typeface="Calibri"/>
              </a:rPr>
              <a:t>Precision : 0.0645</a:t>
            </a:r>
            <a:endParaRPr/>
          </a:p>
          <a:p>
            <a:pPr indent="0" lvl="0" marL="0" marR="0" rtl="0" algn="l">
              <a:lnSpc>
                <a:spcPct val="80000"/>
              </a:lnSpc>
              <a:spcBef>
                <a:spcPts val="400"/>
              </a:spcBef>
              <a:spcAft>
                <a:spcPts val="0"/>
              </a:spcAft>
              <a:buNone/>
            </a:pPr>
            <a:r>
              <a:rPr lang="en-GB" sz="2000">
                <a:solidFill>
                  <a:schemeClr val="dk1"/>
                </a:solidFill>
                <a:latin typeface="Calibri"/>
                <a:ea typeface="Calibri"/>
                <a:cs typeface="Calibri"/>
                <a:sym typeface="Calibri"/>
              </a:rPr>
              <a:t> Specificity:0.515</a:t>
            </a:r>
            <a:endParaRPr/>
          </a:p>
        </p:txBody>
      </p:sp>
      <p:sp>
        <p:nvSpPr>
          <p:cNvPr id="422" name="Google Shape;422;p48"/>
          <p:cNvSpPr txBox="1"/>
          <p:nvPr/>
        </p:nvSpPr>
        <p:spPr>
          <a:xfrm>
            <a:off x="7518400" y="1280160"/>
            <a:ext cx="1148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L1 Penalty</a:t>
            </a:r>
            <a:endParaRPr/>
          </a:p>
        </p:txBody>
      </p:sp>
      <p:sp>
        <p:nvSpPr>
          <p:cNvPr id="423" name="Google Shape;423;p48"/>
          <p:cNvSpPr/>
          <p:nvPr/>
        </p:nvSpPr>
        <p:spPr>
          <a:xfrm>
            <a:off x="7553868" y="4057134"/>
            <a:ext cx="114826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L2 Penalty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9"/>
          <p:cNvSpPr txBox="1"/>
          <p:nvPr>
            <p:ph type="title"/>
          </p:nvPr>
        </p:nvSpPr>
        <p:spPr>
          <a:xfrm>
            <a:off x="609600" y="14255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F497A"/>
              </a:buClr>
              <a:buSzPts val="2800"/>
              <a:buFont typeface="Quattrocento Sans"/>
              <a:buNone/>
            </a:pPr>
            <a:r>
              <a:rPr b="1" lang="en-GB" sz="2800">
                <a:solidFill>
                  <a:srgbClr val="5F497A"/>
                </a:solidFill>
                <a:latin typeface="Quattrocento Sans"/>
                <a:ea typeface="Quattrocento Sans"/>
                <a:cs typeface="Quattrocento Sans"/>
                <a:sym typeface="Quattrocento Sans"/>
              </a:rPr>
              <a:t>Decision Tree – master dataset</a:t>
            </a:r>
            <a:endParaRPr/>
          </a:p>
        </p:txBody>
      </p:sp>
      <p:sp>
        <p:nvSpPr>
          <p:cNvPr id="429" name="Google Shape;429;p49"/>
          <p:cNvSpPr/>
          <p:nvPr/>
        </p:nvSpPr>
        <p:spPr>
          <a:xfrm>
            <a:off x="2306320" y="1209040"/>
            <a:ext cx="2854960" cy="258532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GB" sz="1800">
                <a:solidFill>
                  <a:schemeClr val="dk1"/>
                </a:solidFill>
                <a:latin typeface="Calibri"/>
                <a:ea typeface="Calibri"/>
                <a:cs typeface="Calibri"/>
                <a:sym typeface="Calibri"/>
              </a:rPr>
              <a:t>Best Hyper Parameters </a:t>
            </a:r>
            <a:endParaRPr/>
          </a:p>
          <a:p>
            <a:pPr indent="-285750" lvl="0" marL="285750" marR="0" rtl="0" algn="l">
              <a:lnSpc>
                <a:spcPct val="150000"/>
              </a:lnSpc>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Class weight=balanced</a:t>
            </a:r>
            <a:endParaRPr/>
          </a:p>
          <a:p>
            <a:pPr indent="-285750" lvl="0" marL="285750" marR="0" rtl="0" algn="l">
              <a:lnSpc>
                <a:spcPct val="150000"/>
              </a:lnSpc>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Criterion='entropy',</a:t>
            </a:r>
            <a:endParaRPr/>
          </a:p>
          <a:p>
            <a:pPr indent="-285750" lvl="0" marL="285750" marR="0" rtl="0" algn="l">
              <a:lnSpc>
                <a:spcPct val="150000"/>
              </a:lnSpc>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Max depth=6,</a:t>
            </a:r>
            <a:endParaRPr/>
          </a:p>
          <a:p>
            <a:pPr indent="-285750" lvl="0" marL="285750" marR="0" rtl="0" algn="l">
              <a:lnSpc>
                <a:spcPct val="150000"/>
              </a:lnSpc>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Min samples leaf=150, </a:t>
            </a:r>
            <a:endParaRPr/>
          </a:p>
          <a:p>
            <a:pPr indent="-285750" lvl="0" marL="285750" marR="0" rtl="0" algn="l">
              <a:lnSpc>
                <a:spcPct val="150000"/>
              </a:lnSpc>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Min samples split=100,</a:t>
            </a:r>
            <a:endParaRPr/>
          </a:p>
        </p:txBody>
      </p:sp>
      <p:pic>
        <p:nvPicPr>
          <p:cNvPr id="430" name="Google Shape;430;p49"/>
          <p:cNvPicPr preferRelativeResize="0"/>
          <p:nvPr/>
        </p:nvPicPr>
        <p:blipFill rotWithShape="1">
          <a:blip r:embed="rId3">
            <a:alphaModFix/>
          </a:blip>
          <a:srcRect b="0" l="0" r="0" t="0"/>
          <a:stretch/>
        </p:blipFill>
        <p:spPr>
          <a:xfrm>
            <a:off x="6154103" y="1269047"/>
            <a:ext cx="3924618" cy="2812509"/>
          </a:xfrm>
          <a:prstGeom prst="rect">
            <a:avLst/>
          </a:prstGeom>
          <a:noFill/>
          <a:ln>
            <a:noFill/>
          </a:ln>
        </p:spPr>
      </p:pic>
      <p:pic>
        <p:nvPicPr>
          <p:cNvPr id="431" name="Google Shape;431;p49"/>
          <p:cNvPicPr preferRelativeResize="0"/>
          <p:nvPr/>
        </p:nvPicPr>
        <p:blipFill rotWithShape="1">
          <a:blip r:embed="rId4">
            <a:alphaModFix/>
          </a:blip>
          <a:srcRect b="0" l="0" r="0" t="0"/>
          <a:stretch/>
        </p:blipFill>
        <p:spPr>
          <a:xfrm>
            <a:off x="1677900" y="4145280"/>
            <a:ext cx="3899940" cy="2628732"/>
          </a:xfrm>
          <a:prstGeom prst="rect">
            <a:avLst/>
          </a:prstGeom>
          <a:noFill/>
          <a:ln>
            <a:noFill/>
          </a:ln>
        </p:spPr>
      </p:pic>
      <p:pic>
        <p:nvPicPr>
          <p:cNvPr id="432" name="Google Shape;432;p49"/>
          <p:cNvPicPr preferRelativeResize="0"/>
          <p:nvPr/>
        </p:nvPicPr>
        <p:blipFill rotWithShape="1">
          <a:blip r:embed="rId5">
            <a:alphaModFix/>
          </a:blip>
          <a:srcRect b="0" l="0" r="0" t="0"/>
          <a:stretch/>
        </p:blipFill>
        <p:spPr>
          <a:xfrm>
            <a:off x="6100762" y="4159250"/>
            <a:ext cx="3709199" cy="252603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F497A"/>
              </a:buClr>
              <a:buSzPts val="3600"/>
              <a:buFont typeface="Quattrocento Sans"/>
              <a:buNone/>
            </a:pPr>
            <a:r>
              <a:rPr b="1" lang="en-GB" sz="3600">
                <a:solidFill>
                  <a:srgbClr val="5F497A"/>
                </a:solidFill>
                <a:latin typeface="Quattrocento Sans"/>
                <a:ea typeface="Quattrocento Sans"/>
                <a:cs typeface="Quattrocento Sans"/>
                <a:sym typeface="Quattrocento Sans"/>
              </a:rPr>
              <a:t>Decision Tree – master dataset</a:t>
            </a:r>
            <a:endParaRPr sz="3600"/>
          </a:p>
        </p:txBody>
      </p:sp>
      <p:sp>
        <p:nvSpPr>
          <p:cNvPr id="438" name="Google Shape;438;p50"/>
          <p:cNvSpPr/>
          <p:nvPr/>
        </p:nvSpPr>
        <p:spPr>
          <a:xfrm>
            <a:off x="6196490" y="3633646"/>
            <a:ext cx="3327059"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alibri"/>
                <a:ea typeface="Calibri"/>
                <a:cs typeface="Calibri"/>
                <a:sym typeface="Calibri"/>
              </a:rPr>
              <a:t>Test Set: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Confusion Metrics: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[[11315 8740]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[ 449 457]]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Accuracy:0.562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Recall/Sensitivity: 0.5044 Precision: 0.0496</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Specificity:0.564</a:t>
            </a:r>
            <a:endParaRPr sz="1800">
              <a:solidFill>
                <a:schemeClr val="dk1"/>
              </a:solidFill>
              <a:latin typeface="Calibri"/>
              <a:ea typeface="Calibri"/>
              <a:cs typeface="Calibri"/>
              <a:sym typeface="Calibri"/>
            </a:endParaRPr>
          </a:p>
        </p:txBody>
      </p:sp>
      <p:pic>
        <p:nvPicPr>
          <p:cNvPr id="439" name="Google Shape;439;p50"/>
          <p:cNvPicPr preferRelativeResize="0"/>
          <p:nvPr/>
        </p:nvPicPr>
        <p:blipFill rotWithShape="1">
          <a:blip r:embed="rId3">
            <a:alphaModFix/>
          </a:blip>
          <a:srcRect b="0" l="0" r="0" t="0"/>
          <a:stretch/>
        </p:blipFill>
        <p:spPr>
          <a:xfrm>
            <a:off x="724584" y="1255070"/>
            <a:ext cx="10058400" cy="2100753"/>
          </a:xfrm>
          <a:prstGeom prst="rect">
            <a:avLst/>
          </a:prstGeom>
          <a:noFill/>
          <a:ln>
            <a:noFill/>
          </a:ln>
        </p:spPr>
      </p:pic>
      <p:sp>
        <p:nvSpPr>
          <p:cNvPr id="440" name="Google Shape;440;p50"/>
          <p:cNvSpPr txBox="1"/>
          <p:nvPr/>
        </p:nvSpPr>
        <p:spPr>
          <a:xfrm>
            <a:off x="2040371" y="3640260"/>
            <a:ext cx="3252159"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alibri"/>
                <a:ea typeface="Calibri"/>
                <a:cs typeface="Calibri"/>
                <a:sym typeface="Calibri"/>
              </a:rPr>
              <a:t>Train Set: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Confusion Metrics: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[[26992 19873]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[ 938 1103]]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Accuracy:0.574 Recall/Sensitivity: 0.5404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Precision:0.0525 Specificity:0.576</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F497A"/>
              </a:buClr>
              <a:buSzPts val="2800"/>
              <a:buFont typeface="Quattrocento Sans"/>
              <a:buNone/>
            </a:pPr>
            <a:r>
              <a:rPr b="1" lang="en-GB" sz="2800">
                <a:solidFill>
                  <a:srgbClr val="5F497A"/>
                </a:solidFill>
                <a:latin typeface="Quattrocento Sans"/>
                <a:ea typeface="Quattrocento Sans"/>
                <a:cs typeface="Quattrocento Sans"/>
                <a:sym typeface="Quattrocento Sans"/>
              </a:rPr>
              <a:t>Random Forest(master dataset)-Default parameters</a:t>
            </a:r>
            <a:endParaRPr/>
          </a:p>
        </p:txBody>
      </p:sp>
      <p:pic>
        <p:nvPicPr>
          <p:cNvPr id="446" name="Google Shape;446;p51"/>
          <p:cNvPicPr preferRelativeResize="0"/>
          <p:nvPr>
            <p:ph idx="1" type="body"/>
          </p:nvPr>
        </p:nvPicPr>
        <p:blipFill rotWithShape="1">
          <a:blip r:embed="rId3">
            <a:alphaModFix/>
          </a:blip>
          <a:srcRect b="0" l="0" r="0" t="0"/>
          <a:stretch/>
        </p:blipFill>
        <p:spPr>
          <a:xfrm>
            <a:off x="7497445" y="1473995"/>
            <a:ext cx="2967355" cy="2840943"/>
          </a:xfrm>
          <a:prstGeom prst="rect">
            <a:avLst/>
          </a:prstGeom>
          <a:noFill/>
          <a:ln>
            <a:noFill/>
          </a:ln>
        </p:spPr>
      </p:pic>
      <p:sp>
        <p:nvSpPr>
          <p:cNvPr id="447" name="Google Shape;447;p51"/>
          <p:cNvSpPr/>
          <p:nvPr/>
        </p:nvSpPr>
        <p:spPr>
          <a:xfrm>
            <a:off x="1534160" y="1594118"/>
            <a:ext cx="3850640"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alibri"/>
                <a:ea typeface="Calibri"/>
                <a:cs typeface="Calibri"/>
                <a:sym typeface="Calibri"/>
              </a:rPr>
              <a:t>Train set</a:t>
            </a:r>
            <a:r>
              <a:rPr lang="en-GB"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Confusion Metrics: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[[46857     8]</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520  1521]]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Accuracy:0.989</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Sensitivity/Recall:0.745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Precision :  0.994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Specificity:1.0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Auc: 0.87</a:t>
            </a:r>
            <a:endParaRPr/>
          </a:p>
        </p:txBody>
      </p:sp>
      <p:pic>
        <p:nvPicPr>
          <p:cNvPr id="448" name="Google Shape;448;p51"/>
          <p:cNvPicPr preferRelativeResize="0"/>
          <p:nvPr/>
        </p:nvPicPr>
        <p:blipFill rotWithShape="1">
          <a:blip r:embed="rId4">
            <a:alphaModFix/>
          </a:blip>
          <a:srcRect b="0" l="0" r="0" t="0"/>
          <a:stretch/>
        </p:blipFill>
        <p:spPr>
          <a:xfrm>
            <a:off x="7590790" y="4259819"/>
            <a:ext cx="2843530" cy="2598181"/>
          </a:xfrm>
          <a:prstGeom prst="rect">
            <a:avLst/>
          </a:prstGeom>
          <a:noFill/>
          <a:ln>
            <a:noFill/>
          </a:ln>
        </p:spPr>
      </p:pic>
      <p:sp>
        <p:nvSpPr>
          <p:cNvPr id="449" name="Google Shape;449;p51"/>
          <p:cNvSpPr/>
          <p:nvPr/>
        </p:nvSpPr>
        <p:spPr>
          <a:xfrm>
            <a:off x="4531360" y="1520462"/>
            <a:ext cx="4094480"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alibri"/>
                <a:ea typeface="Calibri"/>
                <a:cs typeface="Calibri"/>
                <a:sym typeface="Calibri"/>
              </a:rPr>
              <a:t>Test set</a:t>
            </a:r>
            <a:r>
              <a:rPr lang="en-GB"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Confusion Metrics: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[[20050     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906     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Accuracy:0.957</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Sensitivity/Recall:0.0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Precision :  0.0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Specificity:1.0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Auc: 0.50</a:t>
            </a:r>
            <a:endParaRPr/>
          </a:p>
        </p:txBody>
      </p:sp>
      <p:sp>
        <p:nvSpPr>
          <p:cNvPr id="450" name="Google Shape;450;p51"/>
          <p:cNvSpPr txBox="1"/>
          <p:nvPr/>
        </p:nvSpPr>
        <p:spPr>
          <a:xfrm>
            <a:off x="10271760" y="2509520"/>
            <a:ext cx="10965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Train AUC</a:t>
            </a:r>
            <a:endParaRPr/>
          </a:p>
        </p:txBody>
      </p:sp>
      <p:sp>
        <p:nvSpPr>
          <p:cNvPr id="451" name="Google Shape;451;p51"/>
          <p:cNvSpPr txBox="1"/>
          <p:nvPr/>
        </p:nvSpPr>
        <p:spPr>
          <a:xfrm>
            <a:off x="10271760" y="5181600"/>
            <a:ext cx="10091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Test AUC</a:t>
            </a:r>
            <a:endParaRPr/>
          </a:p>
        </p:txBody>
      </p:sp>
      <p:sp>
        <p:nvSpPr>
          <p:cNvPr id="452" name="Google Shape;452;p51"/>
          <p:cNvSpPr txBox="1"/>
          <p:nvPr/>
        </p:nvSpPr>
        <p:spPr>
          <a:xfrm>
            <a:off x="609600" y="5080000"/>
            <a:ext cx="654948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Here we can clearly see test set results are not good as train set,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which clearly shows an </a:t>
            </a:r>
            <a:r>
              <a:rPr b="1" lang="en-GB" sz="1800">
                <a:solidFill>
                  <a:schemeClr val="dk1"/>
                </a:solidFill>
                <a:latin typeface="Calibri"/>
                <a:ea typeface="Calibri"/>
                <a:cs typeface="Calibri"/>
                <a:sym typeface="Calibri"/>
              </a:rPr>
              <a:t>overfitting</a:t>
            </a:r>
            <a:r>
              <a:rPr lang="en-GB" sz="1800">
                <a:solidFill>
                  <a:schemeClr val="dk1"/>
                </a:solidFill>
                <a:latin typeface="Calibri"/>
                <a:ea typeface="Calibri"/>
                <a:cs typeface="Calibri"/>
                <a:sym typeface="Calibri"/>
              </a:rPr>
              <a:t> problem with default parameters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5F497A"/>
              </a:buClr>
              <a:buSzPts val="3200"/>
              <a:buFont typeface="Quattrocento Sans"/>
              <a:buNone/>
            </a:pPr>
            <a:r>
              <a:rPr b="1" lang="en-GB" sz="3200">
                <a:solidFill>
                  <a:srgbClr val="5F497A"/>
                </a:solidFill>
                <a:latin typeface="Quattrocento Sans"/>
                <a:ea typeface="Quattrocento Sans"/>
                <a:cs typeface="Quattrocento Sans"/>
                <a:sym typeface="Quattrocento Sans"/>
              </a:rPr>
              <a:t>Data Understanding</a:t>
            </a:r>
            <a:endParaRPr/>
          </a:p>
        </p:txBody>
      </p:sp>
      <p:pic>
        <p:nvPicPr>
          <p:cNvPr id="112" name="Google Shape;112;p16"/>
          <p:cNvPicPr preferRelativeResize="0"/>
          <p:nvPr>
            <p:ph idx="1" type="body"/>
          </p:nvPr>
        </p:nvPicPr>
        <p:blipFill rotWithShape="1">
          <a:blip r:embed="rId3">
            <a:alphaModFix/>
          </a:blip>
          <a:srcRect b="0" l="0" r="0" t="0"/>
          <a:stretch/>
        </p:blipFill>
        <p:spPr>
          <a:xfrm>
            <a:off x="6291355" y="1674091"/>
            <a:ext cx="5023191" cy="3362651"/>
          </a:xfrm>
          <a:prstGeom prst="rect">
            <a:avLst/>
          </a:prstGeom>
          <a:noFill/>
          <a:ln>
            <a:noFill/>
          </a:ln>
        </p:spPr>
      </p:pic>
      <p:sp>
        <p:nvSpPr>
          <p:cNvPr id="113" name="Google Shape;113;p16"/>
          <p:cNvSpPr txBox="1"/>
          <p:nvPr/>
        </p:nvSpPr>
        <p:spPr>
          <a:xfrm>
            <a:off x="812799" y="1290619"/>
            <a:ext cx="4535055" cy="840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Count of different values for Performance Tag which is dependant variable: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Percentage of Defaulters: 4.23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There are missing values in target variable </a:t>
            </a:r>
            <a:r>
              <a:rPr b="1" lang="en-GB" sz="1800">
                <a:solidFill>
                  <a:schemeClr val="dk1"/>
                </a:solidFill>
                <a:latin typeface="Calibri"/>
                <a:ea typeface="Calibri"/>
                <a:cs typeface="Calibri"/>
                <a:sym typeface="Calibri"/>
              </a:rPr>
              <a:t>performance tag, </a:t>
            </a:r>
            <a:r>
              <a:rPr lang="en-GB" sz="1800">
                <a:solidFill>
                  <a:schemeClr val="dk1"/>
                </a:solidFill>
                <a:latin typeface="Calibri"/>
                <a:ea typeface="Calibri"/>
                <a:cs typeface="Calibri"/>
                <a:sym typeface="Calibri"/>
              </a:rPr>
              <a:t>which indicates rejected applicants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4" name="Google Shape;114;p16"/>
          <p:cNvGraphicFramePr/>
          <p:nvPr/>
        </p:nvGraphicFramePr>
        <p:xfrm>
          <a:off x="822037" y="2446864"/>
          <a:ext cx="3000000" cy="3000000"/>
        </p:xfrm>
        <a:graphic>
          <a:graphicData uri="http://schemas.openxmlformats.org/drawingml/2006/table">
            <a:tbl>
              <a:tblPr bandRow="1" firstRow="1">
                <a:noFill/>
                <a:tableStyleId>{A74BD337-3AF5-4E31-A212-C9E85FD9C0ED}</a:tableStyleId>
              </a:tblPr>
              <a:tblGrid>
                <a:gridCol w="1930400"/>
                <a:gridCol w="1690250"/>
                <a:gridCol w="1191500"/>
              </a:tblGrid>
              <a:tr h="529800">
                <a:tc>
                  <a:txBody>
                    <a:bodyPr/>
                    <a:lstStyle/>
                    <a:p>
                      <a:pPr indent="0" lvl="0" marL="0" marR="0" rtl="0" algn="l">
                        <a:spcBef>
                          <a:spcPts val="0"/>
                        </a:spcBef>
                        <a:spcAft>
                          <a:spcPts val="0"/>
                        </a:spcAft>
                        <a:buNone/>
                      </a:pPr>
                      <a:r>
                        <a:rPr lang="en-GB" sz="1800" u="none" cap="none" strike="noStrike"/>
                        <a:t>Customer</a:t>
                      </a:r>
                      <a:endParaRPr/>
                    </a:p>
                  </a:txBody>
                  <a:tcPr marT="45725" marB="45725" marR="91450" marL="91450"/>
                </a:tc>
                <a:tc>
                  <a:txBody>
                    <a:bodyPr/>
                    <a:lstStyle/>
                    <a:p>
                      <a:pPr indent="0" lvl="0" marL="0" marR="0" rtl="0" algn="l">
                        <a:spcBef>
                          <a:spcPts val="0"/>
                        </a:spcBef>
                        <a:spcAft>
                          <a:spcPts val="0"/>
                        </a:spcAft>
                        <a:buNone/>
                      </a:pPr>
                      <a:r>
                        <a:rPr lang="en-GB" sz="1800"/>
                        <a:t>Performance Tag</a:t>
                      </a:r>
                      <a:endParaRPr/>
                    </a:p>
                  </a:txBody>
                  <a:tcPr marT="45725" marB="45725" marR="91450" marL="91450"/>
                </a:tc>
                <a:tc>
                  <a:txBody>
                    <a:bodyPr/>
                    <a:lstStyle/>
                    <a:p>
                      <a:pPr indent="0" lvl="0" marL="0" marR="0" rtl="0" algn="l">
                        <a:spcBef>
                          <a:spcPts val="0"/>
                        </a:spcBef>
                        <a:spcAft>
                          <a:spcPts val="0"/>
                        </a:spcAft>
                        <a:buNone/>
                      </a:pPr>
                      <a:r>
                        <a:rPr lang="en-GB" sz="1800"/>
                        <a:t>Count</a:t>
                      </a:r>
                      <a:endParaRPr/>
                    </a:p>
                  </a:txBody>
                  <a:tcPr marT="45725" marB="45725" marR="91450" marL="91450"/>
                </a:tc>
              </a:tr>
              <a:tr h="319450">
                <a:tc>
                  <a:txBody>
                    <a:bodyPr/>
                    <a:lstStyle/>
                    <a:p>
                      <a:pPr indent="0" lvl="0" marL="0" marR="0" rtl="0" algn="l">
                        <a:spcBef>
                          <a:spcPts val="0"/>
                        </a:spcBef>
                        <a:spcAft>
                          <a:spcPts val="0"/>
                        </a:spcAft>
                        <a:buNone/>
                      </a:pPr>
                      <a:r>
                        <a:rPr lang="en-GB" sz="1800"/>
                        <a:t>Good Customers</a:t>
                      </a:r>
                      <a:endParaRPr/>
                    </a:p>
                  </a:txBody>
                  <a:tcPr marT="45725" marB="45725" marR="91450" marL="91450"/>
                </a:tc>
                <a:tc>
                  <a:txBody>
                    <a:bodyPr/>
                    <a:lstStyle/>
                    <a:p>
                      <a:pPr indent="0" lvl="0" marL="0" marR="0" rtl="0" algn="l">
                        <a:spcBef>
                          <a:spcPts val="0"/>
                        </a:spcBef>
                        <a:spcAft>
                          <a:spcPts val="0"/>
                        </a:spcAft>
                        <a:buNone/>
                      </a:pPr>
                      <a:r>
                        <a:rPr lang="en-GB" sz="1800"/>
                        <a:t>0</a:t>
                      </a:r>
                      <a:endParaRPr/>
                    </a:p>
                  </a:txBody>
                  <a:tcPr marT="45725" marB="45725" marR="91450" marL="91450"/>
                </a:tc>
                <a:tc>
                  <a:txBody>
                    <a:bodyPr/>
                    <a:lstStyle/>
                    <a:p>
                      <a:pPr indent="0" lvl="0" marL="0" marR="0" rtl="0" algn="l">
                        <a:spcBef>
                          <a:spcPts val="0"/>
                        </a:spcBef>
                        <a:spcAft>
                          <a:spcPts val="0"/>
                        </a:spcAft>
                        <a:buNone/>
                      </a:pPr>
                      <a:r>
                        <a:rPr lang="en-GB" sz="1800"/>
                        <a:t>66920</a:t>
                      </a:r>
                      <a:endParaRPr/>
                    </a:p>
                  </a:txBody>
                  <a:tcPr marT="45725" marB="45725" marR="91450" marL="91450"/>
                </a:tc>
              </a:tr>
              <a:tr h="302750">
                <a:tc>
                  <a:txBody>
                    <a:bodyPr/>
                    <a:lstStyle/>
                    <a:p>
                      <a:pPr indent="0" lvl="0" marL="0" marR="0" rtl="0" algn="l">
                        <a:spcBef>
                          <a:spcPts val="0"/>
                        </a:spcBef>
                        <a:spcAft>
                          <a:spcPts val="0"/>
                        </a:spcAft>
                        <a:buNone/>
                      </a:pPr>
                      <a:r>
                        <a:rPr lang="en-GB" sz="1800"/>
                        <a:t>Defaulters</a:t>
                      </a:r>
                      <a:endParaRPr/>
                    </a:p>
                  </a:txBody>
                  <a:tcPr marT="45725" marB="45725" marR="91450" marL="91450"/>
                </a:tc>
                <a:tc>
                  <a:txBody>
                    <a:bodyPr/>
                    <a:lstStyle/>
                    <a:p>
                      <a:pPr indent="0" lvl="0" marL="0" marR="0" rtl="0" algn="l">
                        <a:spcBef>
                          <a:spcPts val="0"/>
                        </a:spcBef>
                        <a:spcAft>
                          <a:spcPts val="0"/>
                        </a:spcAft>
                        <a:buNone/>
                      </a:pPr>
                      <a:r>
                        <a:rPr lang="en-GB" sz="1800"/>
                        <a:t>1</a:t>
                      </a:r>
                      <a:endParaRPr/>
                    </a:p>
                  </a:txBody>
                  <a:tcPr marT="45725" marB="45725" marR="91450" marL="91450"/>
                </a:tc>
                <a:tc>
                  <a:txBody>
                    <a:bodyPr/>
                    <a:lstStyle/>
                    <a:p>
                      <a:pPr indent="0" lvl="0" marL="0" marR="0" rtl="0" algn="l">
                        <a:spcBef>
                          <a:spcPts val="0"/>
                        </a:spcBef>
                        <a:spcAft>
                          <a:spcPts val="0"/>
                        </a:spcAft>
                        <a:buNone/>
                      </a:pPr>
                      <a:r>
                        <a:rPr lang="en-GB" sz="1800"/>
                        <a:t>2947</a:t>
                      </a:r>
                      <a:endParaRPr/>
                    </a:p>
                  </a:txBody>
                  <a:tcPr marT="45725" marB="45725" marR="91450" marL="91450"/>
                </a:tc>
              </a:tr>
              <a:tr h="529800">
                <a:tc>
                  <a:txBody>
                    <a:bodyPr/>
                    <a:lstStyle/>
                    <a:p>
                      <a:pPr indent="0" lvl="0" marL="0" marR="0" rtl="0" algn="l">
                        <a:spcBef>
                          <a:spcPts val="0"/>
                        </a:spcBef>
                        <a:spcAft>
                          <a:spcPts val="0"/>
                        </a:spcAft>
                        <a:buNone/>
                      </a:pPr>
                      <a:r>
                        <a:rPr lang="en-GB" sz="1800"/>
                        <a:t>Rejected Applicants</a:t>
                      </a:r>
                      <a:endParaRPr/>
                    </a:p>
                  </a:txBody>
                  <a:tcPr marT="45725" marB="45725" marR="91450" marL="91450"/>
                </a:tc>
                <a:tc>
                  <a:txBody>
                    <a:bodyPr/>
                    <a:lstStyle/>
                    <a:p>
                      <a:pPr indent="0" lvl="0" marL="0" marR="0" rtl="0" algn="l">
                        <a:spcBef>
                          <a:spcPts val="0"/>
                        </a:spcBef>
                        <a:spcAft>
                          <a:spcPts val="0"/>
                        </a:spcAft>
                        <a:buNone/>
                      </a:pPr>
                      <a:r>
                        <a:rPr lang="en-GB" sz="1800"/>
                        <a:t>NA</a:t>
                      </a:r>
                      <a:endParaRPr/>
                    </a:p>
                  </a:txBody>
                  <a:tcPr marT="45725" marB="45725" marR="91450" marL="91450"/>
                </a:tc>
                <a:tc>
                  <a:txBody>
                    <a:bodyPr/>
                    <a:lstStyle/>
                    <a:p>
                      <a:pPr indent="0" lvl="0" marL="0" marR="0" rtl="0" algn="l">
                        <a:spcBef>
                          <a:spcPts val="0"/>
                        </a:spcBef>
                        <a:spcAft>
                          <a:spcPts val="0"/>
                        </a:spcAft>
                        <a:buNone/>
                      </a:pPr>
                      <a:r>
                        <a:rPr b="0" i="0" lang="en-GB" sz="1800" u="none" strike="noStrike">
                          <a:solidFill>
                            <a:schemeClr val="dk1"/>
                          </a:solidFill>
                          <a:latin typeface="Calibri"/>
                          <a:ea typeface="Calibri"/>
                          <a:cs typeface="Calibri"/>
                          <a:sym typeface="Calibri"/>
                        </a:rPr>
                        <a:t>1425</a:t>
                      </a:r>
                      <a:endParaRPr sz="1800"/>
                    </a:p>
                  </a:txBody>
                  <a:tcPr marT="45725" marB="45725" marR="91450" marL="91450"/>
                </a:tc>
              </a:tr>
            </a:tbl>
          </a:graphicData>
        </a:graphic>
      </p:graphicFrame>
      <p:sp>
        <p:nvSpPr>
          <p:cNvPr id="115" name="Google Shape;115;p16"/>
          <p:cNvSpPr txBox="1"/>
          <p:nvPr/>
        </p:nvSpPr>
        <p:spPr>
          <a:xfrm>
            <a:off x="6125153" y="5281179"/>
            <a:ext cx="555884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As it is a case of highly imbalanced class , this needs to be handled using balanced class during each model preparation.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F497A"/>
              </a:buClr>
              <a:buSzPts val="2800"/>
              <a:buFont typeface="Quattrocento Sans"/>
              <a:buNone/>
            </a:pPr>
            <a:r>
              <a:rPr b="1" lang="en-GB" sz="2800">
                <a:solidFill>
                  <a:srgbClr val="5F497A"/>
                </a:solidFill>
                <a:latin typeface="Quattrocento Sans"/>
                <a:ea typeface="Quattrocento Sans"/>
                <a:cs typeface="Quattrocento Sans"/>
                <a:sym typeface="Quattrocento Sans"/>
              </a:rPr>
              <a:t>Optimal parameter tuning</a:t>
            </a:r>
            <a:endParaRPr/>
          </a:p>
        </p:txBody>
      </p:sp>
      <p:pic>
        <p:nvPicPr>
          <p:cNvPr id="458" name="Google Shape;458;p52"/>
          <p:cNvPicPr preferRelativeResize="0"/>
          <p:nvPr>
            <p:ph idx="1" type="body"/>
          </p:nvPr>
        </p:nvPicPr>
        <p:blipFill rotWithShape="1">
          <a:blip r:embed="rId3">
            <a:alphaModFix/>
          </a:blip>
          <a:srcRect b="0" l="0" r="0" t="0"/>
          <a:stretch/>
        </p:blipFill>
        <p:spPr>
          <a:xfrm>
            <a:off x="7901305" y="1677194"/>
            <a:ext cx="3254375" cy="2291911"/>
          </a:xfrm>
          <a:prstGeom prst="rect">
            <a:avLst/>
          </a:prstGeom>
          <a:noFill/>
          <a:ln>
            <a:noFill/>
          </a:ln>
        </p:spPr>
      </p:pic>
      <p:pic>
        <p:nvPicPr>
          <p:cNvPr id="459" name="Google Shape;459;p52"/>
          <p:cNvPicPr preferRelativeResize="0"/>
          <p:nvPr/>
        </p:nvPicPr>
        <p:blipFill rotWithShape="1">
          <a:blip r:embed="rId4">
            <a:alphaModFix/>
          </a:blip>
          <a:srcRect b="0" l="0" r="0" t="0"/>
          <a:stretch/>
        </p:blipFill>
        <p:spPr>
          <a:xfrm>
            <a:off x="4031932" y="1739900"/>
            <a:ext cx="3476307" cy="2286519"/>
          </a:xfrm>
          <a:prstGeom prst="rect">
            <a:avLst/>
          </a:prstGeom>
          <a:noFill/>
          <a:ln>
            <a:noFill/>
          </a:ln>
        </p:spPr>
      </p:pic>
      <p:pic>
        <p:nvPicPr>
          <p:cNvPr id="460" name="Google Shape;460;p52"/>
          <p:cNvPicPr preferRelativeResize="0"/>
          <p:nvPr/>
        </p:nvPicPr>
        <p:blipFill rotWithShape="1">
          <a:blip r:embed="rId5">
            <a:alphaModFix/>
          </a:blip>
          <a:srcRect b="0" l="0" r="0" t="0"/>
          <a:stretch/>
        </p:blipFill>
        <p:spPr>
          <a:xfrm>
            <a:off x="701992" y="1677987"/>
            <a:ext cx="3320871" cy="2375853"/>
          </a:xfrm>
          <a:prstGeom prst="rect">
            <a:avLst/>
          </a:prstGeom>
          <a:noFill/>
          <a:ln>
            <a:noFill/>
          </a:ln>
        </p:spPr>
      </p:pic>
      <p:pic>
        <p:nvPicPr>
          <p:cNvPr id="461" name="Google Shape;461;p52"/>
          <p:cNvPicPr preferRelativeResize="0"/>
          <p:nvPr/>
        </p:nvPicPr>
        <p:blipFill rotWithShape="1">
          <a:blip r:embed="rId6">
            <a:alphaModFix/>
          </a:blip>
          <a:srcRect b="0" l="0" r="0" t="0"/>
          <a:stretch/>
        </p:blipFill>
        <p:spPr>
          <a:xfrm>
            <a:off x="630555" y="4231958"/>
            <a:ext cx="3484245" cy="2436080"/>
          </a:xfrm>
          <a:prstGeom prst="rect">
            <a:avLst/>
          </a:prstGeom>
          <a:noFill/>
          <a:ln>
            <a:noFill/>
          </a:ln>
        </p:spPr>
      </p:pic>
      <p:pic>
        <p:nvPicPr>
          <p:cNvPr id="462" name="Google Shape;462;p52"/>
          <p:cNvPicPr preferRelativeResize="0"/>
          <p:nvPr/>
        </p:nvPicPr>
        <p:blipFill rotWithShape="1">
          <a:blip r:embed="rId7">
            <a:alphaModFix/>
          </a:blip>
          <a:srcRect b="0" l="0" r="0" t="0"/>
          <a:stretch/>
        </p:blipFill>
        <p:spPr>
          <a:xfrm>
            <a:off x="4286250" y="4237990"/>
            <a:ext cx="3638550" cy="2435250"/>
          </a:xfrm>
          <a:prstGeom prst="rect">
            <a:avLst/>
          </a:prstGeom>
          <a:noFill/>
          <a:ln>
            <a:noFill/>
          </a:ln>
        </p:spPr>
      </p:pic>
      <p:sp>
        <p:nvSpPr>
          <p:cNvPr id="463" name="Google Shape;463;p52"/>
          <p:cNvSpPr/>
          <p:nvPr/>
        </p:nvSpPr>
        <p:spPr>
          <a:xfrm>
            <a:off x="7091680" y="4448016"/>
            <a:ext cx="50292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			Max features=10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N-estimators=200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Max depth=4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Min samples split=400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Min samples leaf=300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3"/>
          <p:cNvSpPr txBox="1"/>
          <p:nvPr>
            <p:ph type="title"/>
          </p:nvPr>
        </p:nvSpPr>
        <p:spPr>
          <a:xfrm>
            <a:off x="609600" y="266012"/>
            <a:ext cx="10972800" cy="1143000"/>
          </a:xfrm>
          <a:prstGeom prst="rect">
            <a:avLst/>
          </a:prstGeom>
          <a:noFill/>
          <a:ln>
            <a:noFill/>
          </a:ln>
        </p:spPr>
        <p:txBody>
          <a:bodyPr anchorCtr="0" anchor="ctr" bIns="45700" lIns="91425" spcFirstLastPara="1" rIns="91425" wrap="square" tIns="45700">
            <a:normAutofit/>
          </a:bodyPr>
          <a:lstStyle/>
          <a:p>
            <a:pPr indent="0" lvl="1" marL="457200" rtl="0" algn="l">
              <a:lnSpc>
                <a:spcPct val="80000"/>
              </a:lnSpc>
              <a:spcBef>
                <a:spcPts val="0"/>
              </a:spcBef>
              <a:spcAft>
                <a:spcPts val="0"/>
              </a:spcAft>
              <a:buNone/>
            </a:pPr>
            <a:r>
              <a:rPr b="1" lang="en-GB" sz="2000">
                <a:solidFill>
                  <a:srgbClr val="5F497A"/>
                </a:solidFill>
                <a:latin typeface="Quattrocento Sans"/>
                <a:ea typeface="Quattrocento Sans"/>
                <a:cs typeface="Quattrocento Sans"/>
                <a:sym typeface="Quattrocento Sans"/>
              </a:rPr>
              <a:t>		</a:t>
            </a:r>
            <a:r>
              <a:rPr b="1" lang="en-GB" sz="2400">
                <a:solidFill>
                  <a:srgbClr val="5F497A"/>
                </a:solidFill>
                <a:latin typeface="Quattrocento Sans"/>
                <a:ea typeface="Quattrocento Sans"/>
                <a:cs typeface="Quattrocento Sans"/>
                <a:sym typeface="Quattrocento Sans"/>
              </a:rPr>
              <a:t>Random Forest Results –master dataset</a:t>
            </a:r>
            <a:endParaRPr/>
          </a:p>
        </p:txBody>
      </p:sp>
      <p:sp>
        <p:nvSpPr>
          <p:cNvPr id="469" name="Google Shape;469;p53"/>
          <p:cNvSpPr txBox="1"/>
          <p:nvPr/>
        </p:nvSpPr>
        <p:spPr>
          <a:xfrm>
            <a:off x="894647" y="1725741"/>
            <a:ext cx="3281113" cy="440736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n-GB" sz="1800" u="sng">
                <a:solidFill>
                  <a:schemeClr val="dk1"/>
                </a:solidFill>
                <a:latin typeface="Calibri"/>
                <a:ea typeface="Calibri"/>
                <a:cs typeface="Calibri"/>
                <a:sym typeface="Calibri"/>
              </a:rPr>
              <a:t>Train set</a:t>
            </a:r>
            <a:endParaRPr/>
          </a:p>
          <a:p>
            <a:pPr indent="0" lvl="0" marL="0" marR="0" rtl="0" algn="l">
              <a:lnSpc>
                <a:spcPct val="80000"/>
              </a:lnSpc>
              <a:spcBef>
                <a:spcPts val="360"/>
              </a:spcBef>
              <a:spcAft>
                <a:spcPts val="0"/>
              </a:spcAft>
              <a:buNone/>
            </a:pPr>
            <a:r>
              <a:t/>
            </a:r>
            <a:endParaRPr b="1" sz="1800" u="sng">
              <a:solidFill>
                <a:schemeClr val="dk1"/>
              </a:solidFill>
              <a:latin typeface="Calibri"/>
              <a:ea typeface="Calibri"/>
              <a:cs typeface="Calibri"/>
              <a:sym typeface="Calibri"/>
            </a:endParaRPr>
          </a:p>
          <a:p>
            <a:pPr indent="-342900" lvl="1" marL="800100" marR="0" rtl="0" algn="l">
              <a:lnSpc>
                <a:spcPct val="80000"/>
              </a:lnSpc>
              <a:spcBef>
                <a:spcPts val="360"/>
              </a:spcBef>
              <a:spcAft>
                <a:spcPts val="0"/>
              </a:spcAft>
              <a:buClr>
                <a:schemeClr val="dk1"/>
              </a:buClr>
              <a:buSzPts val="1800"/>
              <a:buFont typeface="Noto Sans Symbols"/>
              <a:buChar char="✔"/>
            </a:pPr>
            <a:r>
              <a:rPr b="0" i="0" lang="en-GB" sz="1800" u="none" cap="none" strike="noStrike">
                <a:solidFill>
                  <a:schemeClr val="dk1"/>
                </a:solidFill>
                <a:latin typeface="Calibri"/>
                <a:ea typeface="Calibri"/>
                <a:cs typeface="Calibri"/>
                <a:sym typeface="Calibri"/>
              </a:rPr>
              <a:t>Auc-Roc : 0.64</a:t>
            </a:r>
            <a:endParaRPr/>
          </a:p>
          <a:p>
            <a:pPr indent="-342900" lvl="1" marL="800100" marR="0" rtl="0" algn="l">
              <a:lnSpc>
                <a:spcPct val="80000"/>
              </a:lnSpc>
              <a:spcBef>
                <a:spcPts val="360"/>
              </a:spcBef>
              <a:spcAft>
                <a:spcPts val="0"/>
              </a:spcAft>
              <a:buClr>
                <a:schemeClr val="dk1"/>
              </a:buClr>
              <a:buSzPts val="1800"/>
              <a:buFont typeface="Noto Sans Symbols"/>
              <a:buChar char="✔"/>
            </a:pPr>
            <a:r>
              <a:rPr b="0" i="0" lang="en-GB" sz="1800" u="none" cap="none" strike="noStrike">
                <a:solidFill>
                  <a:schemeClr val="dk1"/>
                </a:solidFill>
                <a:latin typeface="Calibri"/>
                <a:ea typeface="Calibri"/>
                <a:cs typeface="Calibri"/>
                <a:sym typeface="Calibri"/>
              </a:rPr>
              <a:t>Confusion Metrics:</a:t>
            </a:r>
            <a:endParaRPr/>
          </a:p>
          <a:p>
            <a:pPr indent="0" lvl="1" marL="457200" marR="0" rtl="0" algn="l">
              <a:lnSpc>
                <a:spcPct val="80000"/>
              </a:lnSpc>
              <a:spcBef>
                <a:spcPts val="360"/>
              </a:spcBef>
              <a:spcAft>
                <a:spcPts val="0"/>
              </a:spcAft>
              <a:buNone/>
            </a:pPr>
            <a:r>
              <a:rPr b="0" i="0" lang="en-GB" sz="1800" u="none" cap="none" strike="noStrike">
                <a:solidFill>
                  <a:schemeClr val="dk1"/>
                </a:solidFill>
                <a:latin typeface="Calibri"/>
                <a:ea typeface="Calibri"/>
                <a:cs typeface="Calibri"/>
                <a:sym typeface="Calibri"/>
              </a:rPr>
              <a:t>	[[28648 18217]</a:t>
            </a:r>
            <a:endParaRPr/>
          </a:p>
          <a:p>
            <a:pPr indent="0" lvl="1" marL="457200" marR="0" rtl="0" algn="l">
              <a:lnSpc>
                <a:spcPct val="80000"/>
              </a:lnSpc>
              <a:spcBef>
                <a:spcPts val="360"/>
              </a:spcBef>
              <a:spcAft>
                <a:spcPts val="0"/>
              </a:spcAft>
              <a:buNone/>
            </a:pPr>
            <a:r>
              <a:rPr b="0" i="0" lang="en-GB" sz="1800" u="none" cap="none" strike="noStrike">
                <a:solidFill>
                  <a:schemeClr val="dk1"/>
                </a:solidFill>
                <a:latin typeface="Calibri"/>
                <a:ea typeface="Calibri"/>
                <a:cs typeface="Calibri"/>
                <a:sym typeface="Calibri"/>
              </a:rPr>
              <a:t>	 [ 681 1360]]</a:t>
            </a:r>
            <a:endParaRPr/>
          </a:p>
          <a:p>
            <a:pPr indent="-342900" lvl="1" marL="800100" marR="0" rtl="0" algn="l">
              <a:lnSpc>
                <a:spcPct val="80000"/>
              </a:lnSpc>
              <a:spcBef>
                <a:spcPts val="360"/>
              </a:spcBef>
              <a:spcAft>
                <a:spcPts val="0"/>
              </a:spcAft>
              <a:buClr>
                <a:schemeClr val="dk1"/>
              </a:buClr>
              <a:buSzPts val="1800"/>
              <a:buFont typeface="Noto Sans Symbols"/>
              <a:buChar char="✔"/>
            </a:pPr>
            <a:r>
              <a:rPr b="0" i="0" lang="en-GB" sz="1800" u="none" cap="none" strike="noStrike">
                <a:solidFill>
                  <a:schemeClr val="dk1"/>
                </a:solidFill>
                <a:latin typeface="Calibri"/>
                <a:ea typeface="Calibri"/>
                <a:cs typeface="Calibri"/>
                <a:sym typeface="Calibri"/>
              </a:rPr>
              <a:t>Accuracy:0.614</a:t>
            </a:r>
            <a:endParaRPr/>
          </a:p>
          <a:p>
            <a:pPr indent="-342900" lvl="1" marL="800100" marR="0" rtl="0" algn="l">
              <a:lnSpc>
                <a:spcPct val="80000"/>
              </a:lnSpc>
              <a:spcBef>
                <a:spcPts val="360"/>
              </a:spcBef>
              <a:spcAft>
                <a:spcPts val="0"/>
              </a:spcAft>
              <a:buClr>
                <a:schemeClr val="dk1"/>
              </a:buClr>
              <a:buSzPts val="1800"/>
              <a:buFont typeface="Noto Sans Symbols"/>
              <a:buChar char="✔"/>
            </a:pPr>
            <a:r>
              <a:rPr b="0" i="0" lang="en-GB" sz="1800" u="none" cap="none" strike="noStrike">
                <a:solidFill>
                  <a:schemeClr val="dk1"/>
                </a:solidFill>
                <a:latin typeface="Calibri"/>
                <a:ea typeface="Calibri"/>
                <a:cs typeface="Calibri"/>
                <a:sym typeface="Calibri"/>
              </a:rPr>
              <a:t>Sensitivity/Recall:0.666 </a:t>
            </a:r>
            <a:endParaRPr/>
          </a:p>
          <a:p>
            <a:pPr indent="-342900" lvl="1" marL="800100" marR="0" rtl="0" algn="l">
              <a:lnSpc>
                <a:spcPct val="80000"/>
              </a:lnSpc>
              <a:spcBef>
                <a:spcPts val="360"/>
              </a:spcBef>
              <a:spcAft>
                <a:spcPts val="0"/>
              </a:spcAft>
              <a:buClr>
                <a:schemeClr val="dk1"/>
              </a:buClr>
              <a:buSzPts val="1800"/>
              <a:buFont typeface="Noto Sans Symbols"/>
              <a:buChar char="✔"/>
            </a:pPr>
            <a:r>
              <a:rPr b="0" i="0" lang="en-GB" sz="1800" u="none" cap="none" strike="noStrike">
                <a:solidFill>
                  <a:schemeClr val="dk1"/>
                </a:solidFill>
                <a:latin typeface="Calibri"/>
                <a:ea typeface="Calibri"/>
                <a:cs typeface="Calibri"/>
                <a:sym typeface="Calibri"/>
              </a:rPr>
              <a:t>Precision : 0.0694</a:t>
            </a:r>
            <a:endParaRPr/>
          </a:p>
          <a:p>
            <a:pPr indent="-342900" lvl="1" marL="800100" marR="0" rtl="0" algn="l">
              <a:lnSpc>
                <a:spcPct val="80000"/>
              </a:lnSpc>
              <a:spcBef>
                <a:spcPts val="360"/>
              </a:spcBef>
              <a:spcAft>
                <a:spcPts val="0"/>
              </a:spcAft>
              <a:buClr>
                <a:schemeClr val="dk1"/>
              </a:buClr>
              <a:buSzPts val="1800"/>
              <a:buFont typeface="Noto Sans Symbols"/>
              <a:buChar char="✔"/>
            </a:pPr>
            <a:r>
              <a:rPr b="0" i="0" lang="en-GB" sz="1800" u="none" cap="none" strike="noStrike">
                <a:solidFill>
                  <a:schemeClr val="dk1"/>
                </a:solidFill>
                <a:latin typeface="Calibri"/>
                <a:ea typeface="Calibri"/>
                <a:cs typeface="Calibri"/>
                <a:sym typeface="Calibri"/>
              </a:rPr>
              <a:t> Specificity:0.611</a:t>
            </a:r>
            <a:endParaRPr/>
          </a:p>
          <a:p>
            <a:pPr indent="0" lvl="1" marL="457200" marR="0" rtl="0" algn="l">
              <a:lnSpc>
                <a:spcPct val="80000"/>
              </a:lnSpc>
              <a:spcBef>
                <a:spcPts val="320"/>
              </a:spcBef>
              <a:spcAft>
                <a:spcPts val="0"/>
              </a:spcAft>
              <a:buNone/>
            </a:pPr>
            <a:r>
              <a:t/>
            </a:r>
            <a:endParaRPr b="0" i="0" sz="1600" u="none" cap="none" strike="noStrike">
              <a:solidFill>
                <a:schemeClr val="dk1"/>
              </a:solidFill>
              <a:latin typeface="Calibri"/>
              <a:ea typeface="Calibri"/>
              <a:cs typeface="Calibri"/>
              <a:sym typeface="Calibri"/>
            </a:endParaRPr>
          </a:p>
          <a:p>
            <a:pPr indent="-184150" lvl="1" marL="742950" marR="0" rtl="0" algn="l">
              <a:lnSpc>
                <a:spcPct val="80000"/>
              </a:lnSpc>
              <a:spcBef>
                <a:spcPts val="320"/>
              </a:spcBef>
              <a:spcAft>
                <a:spcPts val="0"/>
              </a:spcAft>
              <a:buClr>
                <a:schemeClr val="dk1"/>
              </a:buClr>
              <a:buSzPts val="1600"/>
              <a:buFont typeface="Noto Sans Symbols"/>
              <a:buNone/>
            </a:pPr>
            <a:r>
              <a:t/>
            </a:r>
            <a:endParaRPr b="0" i="0" sz="1600" u="none" cap="none" strike="noStrike">
              <a:solidFill>
                <a:schemeClr val="dk1"/>
              </a:solidFill>
              <a:latin typeface="Calibri"/>
              <a:ea typeface="Calibri"/>
              <a:cs typeface="Calibri"/>
              <a:sym typeface="Calibri"/>
            </a:endParaRPr>
          </a:p>
          <a:p>
            <a:pPr indent="-171450" lvl="1" marL="7429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171450" lvl="1" marL="7429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70" name="Google Shape;470;p53"/>
          <p:cNvPicPr preferRelativeResize="0"/>
          <p:nvPr/>
        </p:nvPicPr>
        <p:blipFill rotWithShape="1">
          <a:blip r:embed="rId3">
            <a:alphaModFix/>
          </a:blip>
          <a:srcRect b="0" l="0" r="0" t="0"/>
          <a:stretch/>
        </p:blipFill>
        <p:spPr>
          <a:xfrm>
            <a:off x="7740015" y="1140778"/>
            <a:ext cx="2653665" cy="2551601"/>
          </a:xfrm>
          <a:prstGeom prst="rect">
            <a:avLst/>
          </a:prstGeom>
          <a:noFill/>
          <a:ln>
            <a:noFill/>
          </a:ln>
        </p:spPr>
      </p:pic>
      <p:pic>
        <p:nvPicPr>
          <p:cNvPr id="471" name="Google Shape;471;p53"/>
          <p:cNvPicPr preferRelativeResize="0"/>
          <p:nvPr/>
        </p:nvPicPr>
        <p:blipFill rotWithShape="1">
          <a:blip r:embed="rId4">
            <a:alphaModFix/>
          </a:blip>
          <a:srcRect b="0" l="0" r="0" t="0"/>
          <a:stretch/>
        </p:blipFill>
        <p:spPr>
          <a:xfrm>
            <a:off x="7641907" y="3964623"/>
            <a:ext cx="2971461" cy="2680017"/>
          </a:xfrm>
          <a:prstGeom prst="rect">
            <a:avLst/>
          </a:prstGeom>
          <a:noFill/>
          <a:ln>
            <a:noFill/>
          </a:ln>
        </p:spPr>
      </p:pic>
      <p:sp>
        <p:nvSpPr>
          <p:cNvPr id="472" name="Google Shape;472;p53"/>
          <p:cNvSpPr/>
          <p:nvPr/>
        </p:nvSpPr>
        <p:spPr>
          <a:xfrm>
            <a:off x="4267200" y="1758544"/>
            <a:ext cx="6096000" cy="2812437"/>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en-GB" sz="1800" u="sng">
                <a:solidFill>
                  <a:schemeClr val="dk1"/>
                </a:solidFill>
                <a:latin typeface="Calibri"/>
                <a:ea typeface="Calibri"/>
                <a:cs typeface="Calibri"/>
                <a:sym typeface="Calibri"/>
              </a:rPr>
              <a:t>Test set </a:t>
            </a:r>
            <a:endParaRPr/>
          </a:p>
          <a:p>
            <a:pPr indent="0" lvl="0" marL="0" marR="0" rtl="0" algn="l">
              <a:lnSpc>
                <a:spcPct val="80000"/>
              </a:lnSpc>
              <a:spcBef>
                <a:spcPts val="360"/>
              </a:spcBef>
              <a:spcAft>
                <a:spcPts val="0"/>
              </a:spcAft>
              <a:buNone/>
            </a:pPr>
            <a:r>
              <a:t/>
            </a:r>
            <a:endParaRPr b="1" sz="1800" u="sng">
              <a:solidFill>
                <a:schemeClr val="dk1"/>
              </a:solidFill>
              <a:latin typeface="Calibri"/>
              <a:ea typeface="Calibri"/>
              <a:cs typeface="Calibri"/>
              <a:sym typeface="Calibri"/>
            </a:endParaRPr>
          </a:p>
          <a:p>
            <a:pPr indent="-285750" lvl="1" marL="742950" marR="0" rtl="0" algn="l">
              <a:lnSpc>
                <a:spcPct val="80000"/>
              </a:lnSpc>
              <a:spcBef>
                <a:spcPts val="360"/>
              </a:spcBef>
              <a:spcAft>
                <a:spcPts val="0"/>
              </a:spcAft>
              <a:buClr>
                <a:schemeClr val="dk1"/>
              </a:buClr>
              <a:buSzPts val="1800"/>
              <a:buFont typeface="Noto Sans Symbols"/>
              <a:buChar char="✔"/>
            </a:pPr>
            <a:r>
              <a:rPr b="0" i="0" lang="en-GB" sz="1800" u="none" cap="none" strike="noStrike">
                <a:solidFill>
                  <a:schemeClr val="dk1"/>
                </a:solidFill>
                <a:latin typeface="Calibri"/>
                <a:ea typeface="Calibri"/>
                <a:cs typeface="Calibri"/>
                <a:sym typeface="Calibri"/>
              </a:rPr>
              <a:t>	Auc-Roc: 0.63</a:t>
            </a:r>
            <a:endParaRPr/>
          </a:p>
          <a:p>
            <a:pPr indent="-285750" lvl="1" marL="742950" marR="0" rtl="0" algn="l">
              <a:lnSpc>
                <a:spcPct val="80000"/>
              </a:lnSpc>
              <a:spcBef>
                <a:spcPts val="360"/>
              </a:spcBef>
              <a:spcAft>
                <a:spcPts val="0"/>
              </a:spcAft>
              <a:buClr>
                <a:schemeClr val="dk1"/>
              </a:buClr>
              <a:buSzPts val="1800"/>
              <a:buFont typeface="Noto Sans Symbols"/>
              <a:buChar char="✔"/>
            </a:pPr>
            <a:r>
              <a:rPr b="0" i="0" lang="en-GB" sz="1800" u="none" cap="none" strike="noStrike">
                <a:solidFill>
                  <a:schemeClr val="dk1"/>
                </a:solidFill>
                <a:latin typeface="Calibri"/>
                <a:ea typeface="Calibri"/>
                <a:cs typeface="Calibri"/>
                <a:sym typeface="Calibri"/>
              </a:rPr>
              <a:t>Confusion Metrics: </a:t>
            </a:r>
            <a:endParaRPr/>
          </a:p>
          <a:p>
            <a:pPr indent="0" lvl="1" marL="457200" marR="0" rtl="0" algn="l">
              <a:lnSpc>
                <a:spcPct val="80000"/>
              </a:lnSpc>
              <a:spcBef>
                <a:spcPts val="360"/>
              </a:spcBef>
              <a:spcAft>
                <a:spcPts val="0"/>
              </a:spcAft>
              <a:buNone/>
            </a:pPr>
            <a:r>
              <a:rPr b="0" i="0" lang="en-GB" sz="1800" u="none" cap="none" strike="noStrike">
                <a:solidFill>
                  <a:schemeClr val="dk1"/>
                </a:solidFill>
                <a:latin typeface="Calibri"/>
                <a:ea typeface="Calibri"/>
                <a:cs typeface="Calibri"/>
                <a:sym typeface="Calibri"/>
              </a:rPr>
              <a:t>	[[12137 7918] </a:t>
            </a:r>
            <a:endParaRPr/>
          </a:p>
          <a:p>
            <a:pPr indent="0" lvl="1" marL="457200" marR="0" rtl="0" algn="l">
              <a:lnSpc>
                <a:spcPct val="80000"/>
              </a:lnSpc>
              <a:spcBef>
                <a:spcPts val="360"/>
              </a:spcBef>
              <a:spcAft>
                <a:spcPts val="0"/>
              </a:spcAft>
              <a:buNone/>
            </a:pPr>
            <a:r>
              <a:rPr b="0" i="0" lang="en-GB" sz="1800" u="none" cap="none" strike="noStrike">
                <a:solidFill>
                  <a:schemeClr val="dk1"/>
                </a:solidFill>
                <a:latin typeface="Calibri"/>
                <a:ea typeface="Calibri"/>
                <a:cs typeface="Calibri"/>
                <a:sym typeface="Calibri"/>
              </a:rPr>
              <a:t>	[ 307 599]]</a:t>
            </a:r>
            <a:endParaRPr/>
          </a:p>
          <a:p>
            <a:pPr indent="-285750" lvl="1" marL="742950" marR="0" rtl="0" algn="l">
              <a:lnSpc>
                <a:spcPct val="80000"/>
              </a:lnSpc>
              <a:spcBef>
                <a:spcPts val="360"/>
              </a:spcBef>
              <a:spcAft>
                <a:spcPts val="0"/>
              </a:spcAft>
              <a:buClr>
                <a:schemeClr val="dk1"/>
              </a:buClr>
              <a:buSzPts val="1800"/>
              <a:buFont typeface="Noto Sans Symbols"/>
              <a:buChar char="✔"/>
            </a:pPr>
            <a:r>
              <a:rPr b="0" i="0" lang="en-GB" sz="1800" u="none" cap="none" strike="noStrike">
                <a:solidFill>
                  <a:schemeClr val="dk1"/>
                </a:solidFill>
                <a:latin typeface="Calibri"/>
                <a:ea typeface="Calibri"/>
                <a:cs typeface="Calibri"/>
                <a:sym typeface="Calibri"/>
              </a:rPr>
              <a:t>Accuracy:0.608</a:t>
            </a:r>
            <a:endParaRPr/>
          </a:p>
          <a:p>
            <a:pPr indent="-285750" lvl="1" marL="742950" marR="0" rtl="0" algn="l">
              <a:lnSpc>
                <a:spcPct val="80000"/>
              </a:lnSpc>
              <a:spcBef>
                <a:spcPts val="360"/>
              </a:spcBef>
              <a:spcAft>
                <a:spcPts val="0"/>
              </a:spcAft>
              <a:buClr>
                <a:schemeClr val="dk1"/>
              </a:buClr>
              <a:buSzPts val="1800"/>
              <a:buFont typeface="Noto Sans Symbols"/>
              <a:buChar char="✔"/>
            </a:pPr>
            <a:r>
              <a:rPr b="0" i="0" lang="en-GB" sz="1800" u="none" cap="none" strike="noStrike">
                <a:solidFill>
                  <a:schemeClr val="dk1"/>
                </a:solidFill>
                <a:latin typeface="Calibri"/>
                <a:ea typeface="Calibri"/>
                <a:cs typeface="Calibri"/>
                <a:sym typeface="Calibri"/>
              </a:rPr>
              <a:t>Sensitivity/Recall:0.66 </a:t>
            </a:r>
            <a:endParaRPr/>
          </a:p>
          <a:p>
            <a:pPr indent="-285750" lvl="1" marL="742950" marR="0" rtl="0" algn="l">
              <a:lnSpc>
                <a:spcPct val="80000"/>
              </a:lnSpc>
              <a:spcBef>
                <a:spcPts val="360"/>
              </a:spcBef>
              <a:spcAft>
                <a:spcPts val="0"/>
              </a:spcAft>
              <a:buClr>
                <a:schemeClr val="dk1"/>
              </a:buClr>
              <a:buSzPts val="1800"/>
              <a:buFont typeface="Noto Sans Symbols"/>
              <a:buChar char="✔"/>
            </a:pPr>
            <a:r>
              <a:rPr b="0" i="0" lang="en-GB" sz="1800" u="none" cap="none" strike="noStrike">
                <a:solidFill>
                  <a:schemeClr val="dk1"/>
                </a:solidFill>
                <a:latin typeface="Calibri"/>
                <a:ea typeface="Calibri"/>
                <a:cs typeface="Calibri"/>
                <a:sym typeface="Calibri"/>
              </a:rPr>
              <a:t>Precision : 0.0703</a:t>
            </a:r>
            <a:endParaRPr/>
          </a:p>
          <a:p>
            <a:pPr indent="-285750" lvl="1" marL="742950" marR="0" rtl="0" algn="l">
              <a:lnSpc>
                <a:spcPct val="80000"/>
              </a:lnSpc>
              <a:spcBef>
                <a:spcPts val="360"/>
              </a:spcBef>
              <a:spcAft>
                <a:spcPts val="0"/>
              </a:spcAft>
              <a:buClr>
                <a:schemeClr val="dk1"/>
              </a:buClr>
              <a:buSzPts val="1800"/>
              <a:buFont typeface="Noto Sans Symbols"/>
              <a:buChar char="✔"/>
            </a:pPr>
            <a:r>
              <a:rPr b="0" i="0" lang="en-GB" sz="1800" u="none" cap="none" strike="noStrike">
                <a:solidFill>
                  <a:schemeClr val="dk1"/>
                </a:solidFill>
                <a:latin typeface="Calibri"/>
                <a:ea typeface="Calibri"/>
                <a:cs typeface="Calibri"/>
                <a:sym typeface="Calibri"/>
              </a:rPr>
              <a:t>Specificity:0.605</a:t>
            </a:r>
            <a:endParaRPr/>
          </a:p>
        </p:txBody>
      </p:sp>
      <p:sp>
        <p:nvSpPr>
          <p:cNvPr id="473" name="Google Shape;473;p53"/>
          <p:cNvSpPr txBox="1"/>
          <p:nvPr/>
        </p:nvSpPr>
        <p:spPr>
          <a:xfrm>
            <a:off x="965200" y="5019040"/>
            <a:ext cx="606050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Though the results are improved with hyper parameter tuning,</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logistic regression achieved better results than Random forest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and Decision Tree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1" marL="457200" rtl="0" algn="l">
              <a:lnSpc>
                <a:spcPct val="80000"/>
              </a:lnSpc>
              <a:spcBef>
                <a:spcPts val="0"/>
              </a:spcBef>
              <a:spcAft>
                <a:spcPts val="0"/>
              </a:spcAft>
              <a:buNone/>
            </a:pPr>
            <a:r>
              <a:rPr b="1" lang="en-GB" sz="2000">
                <a:solidFill>
                  <a:srgbClr val="5F497A"/>
                </a:solidFill>
                <a:latin typeface="Quattrocento Sans"/>
                <a:ea typeface="Quattrocento Sans"/>
                <a:cs typeface="Quattrocento Sans"/>
                <a:sym typeface="Quattrocento Sans"/>
              </a:rPr>
              <a:t>				</a:t>
            </a:r>
            <a:r>
              <a:rPr b="1" lang="en-GB" sz="2400">
                <a:solidFill>
                  <a:srgbClr val="5F497A"/>
                </a:solidFill>
                <a:latin typeface="Quattrocento Sans"/>
                <a:ea typeface="Quattrocento Sans"/>
                <a:cs typeface="Quattrocento Sans"/>
                <a:sym typeface="Quattrocento Sans"/>
              </a:rPr>
              <a:t>Summary  of all the models built</a:t>
            </a:r>
            <a:endParaRPr/>
          </a:p>
        </p:txBody>
      </p:sp>
      <p:pic>
        <p:nvPicPr>
          <p:cNvPr id="479" name="Google Shape;479;p54"/>
          <p:cNvPicPr preferRelativeResize="0"/>
          <p:nvPr/>
        </p:nvPicPr>
        <p:blipFill rotWithShape="1">
          <a:blip r:embed="rId3">
            <a:alphaModFix/>
          </a:blip>
          <a:srcRect b="0" l="0" r="0" t="0"/>
          <a:stretch/>
        </p:blipFill>
        <p:spPr>
          <a:xfrm>
            <a:off x="983406" y="1432276"/>
            <a:ext cx="10524225" cy="466194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F497A"/>
              </a:buClr>
              <a:buSzPts val="2000"/>
              <a:buFont typeface="Quattrocento Sans"/>
              <a:buNone/>
            </a:pPr>
            <a:r>
              <a:rPr b="1" lang="en-GB" sz="2000">
                <a:solidFill>
                  <a:srgbClr val="5F497A"/>
                </a:solidFill>
                <a:latin typeface="Quattrocento Sans"/>
                <a:ea typeface="Quattrocento Sans"/>
                <a:cs typeface="Quattrocento Sans"/>
                <a:sym typeface="Quattrocento Sans"/>
              </a:rPr>
              <a:t>Final Conclusion</a:t>
            </a:r>
            <a:endParaRPr/>
          </a:p>
        </p:txBody>
      </p:sp>
      <p:sp>
        <p:nvSpPr>
          <p:cNvPr id="485" name="Google Shape;485;p55"/>
          <p:cNvSpPr txBox="1"/>
          <p:nvPr>
            <p:ph idx="1" type="body"/>
          </p:nvPr>
        </p:nvSpPr>
        <p:spPr>
          <a:xfrm>
            <a:off x="609600" y="1600205"/>
            <a:ext cx="109728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b="1" lang="en-GB"/>
              <a:t>Best Model (Regularized Logistic Regression on Master Dataset)</a:t>
            </a:r>
            <a:endParaRPr/>
          </a:p>
          <a:p>
            <a:pPr indent="0" lvl="0" marL="0" rtl="0" algn="l">
              <a:spcBef>
                <a:spcPts val="640"/>
              </a:spcBef>
              <a:spcAft>
                <a:spcPts val="0"/>
              </a:spcAft>
              <a:buClr>
                <a:schemeClr val="dk1"/>
              </a:buClr>
              <a:buSzPts val="3200"/>
              <a:buNone/>
            </a:pPr>
            <a:r>
              <a:rPr lang="en-GB"/>
              <a:t>Since Regularized Logistic Regression has produced the best results, we would go ahead with this model to create the scorecard and to calculate the financial benefits of the model.</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F497A"/>
              </a:buClr>
              <a:buSzPts val="2000"/>
              <a:buFont typeface="Quattrocento Sans"/>
              <a:buNone/>
            </a:pPr>
            <a:r>
              <a:rPr b="1" lang="en-GB" sz="2000">
                <a:solidFill>
                  <a:srgbClr val="5F497A"/>
                </a:solidFill>
                <a:latin typeface="Quattrocento Sans"/>
                <a:ea typeface="Quattrocento Sans"/>
                <a:cs typeface="Quattrocento Sans"/>
                <a:sym typeface="Quattrocento Sans"/>
              </a:rPr>
              <a:t>Building application Score card</a:t>
            </a:r>
            <a:endParaRPr/>
          </a:p>
        </p:txBody>
      </p:sp>
      <p:sp>
        <p:nvSpPr>
          <p:cNvPr id="491" name="Google Shape;491;p56"/>
          <p:cNvSpPr txBox="1"/>
          <p:nvPr>
            <p:ph idx="1" type="body"/>
          </p:nvPr>
        </p:nvSpPr>
        <p:spPr>
          <a:xfrm>
            <a:off x="609600" y="1600205"/>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900"/>
              <a:buChar char="•"/>
            </a:pPr>
            <a:r>
              <a:rPr lang="en-GB" sz="1900"/>
              <a:t>Build an application scorecard with the good to bad odds of 10 to 1 at a score of 400 doubling every 20 points.</a:t>
            </a:r>
            <a:endParaRPr/>
          </a:p>
          <a:p>
            <a:pPr indent="0" lvl="0" marL="0" rtl="0" algn="l">
              <a:spcBef>
                <a:spcPts val="380"/>
              </a:spcBef>
              <a:spcAft>
                <a:spcPts val="0"/>
              </a:spcAft>
              <a:buClr>
                <a:schemeClr val="dk1"/>
              </a:buClr>
              <a:buSzPts val="1900"/>
              <a:buNone/>
            </a:pPr>
            <a:r>
              <a:rPr lang="en-GB" sz="1900"/>
              <a:t>Inputs given:</a:t>
            </a:r>
            <a:endParaRPr/>
          </a:p>
          <a:p>
            <a:pPr indent="-342900" lvl="0" marL="342900" rtl="0" algn="l">
              <a:spcBef>
                <a:spcPts val="380"/>
              </a:spcBef>
              <a:spcAft>
                <a:spcPts val="0"/>
              </a:spcAft>
              <a:buClr>
                <a:schemeClr val="dk1"/>
              </a:buClr>
              <a:buSzPts val="1900"/>
              <a:buChar char="•"/>
            </a:pPr>
            <a:r>
              <a:rPr lang="en-GB" sz="1900"/>
              <a:t>1.target_score = 400</a:t>
            </a:r>
            <a:endParaRPr/>
          </a:p>
          <a:p>
            <a:pPr indent="-342900" lvl="0" marL="342900" rtl="0" algn="l">
              <a:spcBef>
                <a:spcPts val="380"/>
              </a:spcBef>
              <a:spcAft>
                <a:spcPts val="0"/>
              </a:spcAft>
              <a:buClr>
                <a:schemeClr val="dk1"/>
              </a:buClr>
              <a:buSzPts val="1900"/>
              <a:buChar char="•"/>
            </a:pPr>
            <a:r>
              <a:rPr lang="en-GB" sz="1900"/>
              <a:t>2.target_odds = 10</a:t>
            </a:r>
            <a:endParaRPr/>
          </a:p>
          <a:p>
            <a:pPr indent="-342900" lvl="0" marL="342900" rtl="0" algn="l">
              <a:spcBef>
                <a:spcPts val="380"/>
              </a:spcBef>
              <a:spcAft>
                <a:spcPts val="0"/>
              </a:spcAft>
              <a:buClr>
                <a:schemeClr val="dk1"/>
              </a:buClr>
              <a:buSzPts val="1900"/>
              <a:buChar char="•"/>
            </a:pPr>
            <a:r>
              <a:rPr lang="en-GB" sz="1900"/>
              <a:t>3.pts_double_odds = 20</a:t>
            </a:r>
            <a:endParaRPr/>
          </a:p>
          <a:p>
            <a:pPr indent="0" lvl="0" marL="0" rtl="0" algn="l">
              <a:spcBef>
                <a:spcPts val="380"/>
              </a:spcBef>
              <a:spcAft>
                <a:spcPts val="0"/>
              </a:spcAft>
              <a:buClr>
                <a:schemeClr val="dk1"/>
              </a:buClr>
              <a:buSzPts val="1900"/>
              <a:buNone/>
            </a:pPr>
            <a:r>
              <a:rPr lang="en-GB" sz="1900"/>
              <a:t>Calculation as follows:</a:t>
            </a:r>
            <a:endParaRPr/>
          </a:p>
          <a:p>
            <a:pPr indent="-342900" lvl="0" marL="342900" rtl="0" algn="l">
              <a:spcBef>
                <a:spcPts val="380"/>
              </a:spcBef>
              <a:spcAft>
                <a:spcPts val="0"/>
              </a:spcAft>
              <a:buClr>
                <a:schemeClr val="dk1"/>
              </a:buClr>
              <a:buSzPts val="1900"/>
              <a:buChar char="•"/>
            </a:pPr>
            <a:r>
              <a:rPr lang="en-GB" sz="1900"/>
              <a:t>factor = pts_double_odds / log10(2)</a:t>
            </a:r>
            <a:endParaRPr/>
          </a:p>
          <a:p>
            <a:pPr indent="-342900" lvl="0" marL="342900" rtl="0" algn="l">
              <a:spcBef>
                <a:spcPts val="380"/>
              </a:spcBef>
              <a:spcAft>
                <a:spcPts val="0"/>
              </a:spcAft>
              <a:buClr>
                <a:schemeClr val="dk1"/>
              </a:buClr>
              <a:buSzPts val="1900"/>
              <a:buChar char="•"/>
            </a:pPr>
            <a:r>
              <a:rPr lang="en-GB" sz="1900"/>
              <a:t>offset = target_score - factor X log10(target_odds)</a:t>
            </a:r>
            <a:endParaRPr/>
          </a:p>
          <a:p>
            <a:pPr indent="-222250" lvl="0" marL="342900" rtl="0" algn="l">
              <a:spcBef>
                <a:spcPts val="380"/>
              </a:spcBef>
              <a:spcAft>
                <a:spcPts val="0"/>
              </a:spcAft>
              <a:buClr>
                <a:schemeClr val="dk1"/>
              </a:buClr>
              <a:buSzPts val="1900"/>
              <a:buNone/>
            </a:pPr>
            <a:r>
              <a:t/>
            </a:r>
            <a:endParaRPr sz="1900"/>
          </a:p>
          <a:p>
            <a:pPr indent="0" lvl="0" marL="0" rtl="0" algn="l">
              <a:spcBef>
                <a:spcPts val="380"/>
              </a:spcBef>
              <a:spcAft>
                <a:spcPts val="0"/>
              </a:spcAft>
              <a:buClr>
                <a:schemeClr val="dk1"/>
              </a:buClr>
              <a:buSzPts val="1900"/>
              <a:buNone/>
            </a:pPr>
            <a:r>
              <a:rPr lang="en-GB" sz="1900"/>
              <a:t>After deriving the score card, the dataset of rejected applications (with performance tag missing), which were assumed as potential defaulters are compared with those of the approved ones.Ideally, the output for all these applications should be defaulters.</a:t>
            </a:r>
            <a:endParaRPr/>
          </a:p>
          <a:p>
            <a:pPr indent="0" lvl="0" marL="0" rtl="0" algn="l">
              <a:spcBef>
                <a:spcPts val="380"/>
              </a:spcBef>
              <a:spcAft>
                <a:spcPts val="0"/>
              </a:spcAft>
              <a:buClr>
                <a:schemeClr val="dk1"/>
              </a:buClr>
              <a:buSzPts val="1900"/>
              <a:buNone/>
            </a:pPr>
            <a:r>
              <a:t/>
            </a:r>
            <a:endParaRPr sz="1900"/>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7"/>
          <p:cNvSpPr/>
          <p:nvPr/>
        </p:nvSpPr>
        <p:spPr>
          <a:xfrm>
            <a:off x="1290547" y="225088"/>
            <a:ext cx="8765541"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Application Score Card – Box plot &amp; Stacked plot</a:t>
            </a:r>
            <a:endParaRPr b="1" sz="3200">
              <a:solidFill>
                <a:srgbClr val="5F497A"/>
              </a:solidFill>
              <a:latin typeface="Quattrocento Sans"/>
              <a:ea typeface="Quattrocento Sans"/>
              <a:cs typeface="Quattrocento Sans"/>
              <a:sym typeface="Quattrocento Sans"/>
            </a:endParaRPr>
          </a:p>
        </p:txBody>
      </p:sp>
      <p:sp>
        <p:nvSpPr>
          <p:cNvPr id="497" name="Google Shape;497;p57"/>
          <p:cNvSpPr/>
          <p:nvPr/>
        </p:nvSpPr>
        <p:spPr>
          <a:xfrm>
            <a:off x="2635833" y="6280686"/>
            <a:ext cx="552292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Majority of the customers falls in the range of 290 to 350</a:t>
            </a:r>
            <a:endParaRPr sz="1800">
              <a:solidFill>
                <a:schemeClr val="dk1"/>
              </a:solidFill>
              <a:latin typeface="Calibri"/>
              <a:ea typeface="Calibri"/>
              <a:cs typeface="Calibri"/>
              <a:sym typeface="Calibri"/>
            </a:endParaRPr>
          </a:p>
        </p:txBody>
      </p:sp>
      <p:pic>
        <p:nvPicPr>
          <p:cNvPr id="498" name="Google Shape;498;p57"/>
          <p:cNvPicPr preferRelativeResize="0"/>
          <p:nvPr/>
        </p:nvPicPr>
        <p:blipFill rotWithShape="1">
          <a:blip r:embed="rId3">
            <a:alphaModFix/>
          </a:blip>
          <a:srcRect b="0" l="0" r="0" t="0"/>
          <a:stretch/>
        </p:blipFill>
        <p:spPr>
          <a:xfrm>
            <a:off x="724584" y="945630"/>
            <a:ext cx="10058400" cy="517926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8"/>
          <p:cNvSpPr/>
          <p:nvPr/>
        </p:nvSpPr>
        <p:spPr>
          <a:xfrm>
            <a:off x="1473293" y="225088"/>
            <a:ext cx="8400056"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Application Score Card – Recommended cutoff</a:t>
            </a:r>
            <a:endParaRPr b="1" sz="3200">
              <a:solidFill>
                <a:srgbClr val="5F497A"/>
              </a:solidFill>
              <a:latin typeface="Quattrocento Sans"/>
              <a:ea typeface="Quattrocento Sans"/>
              <a:cs typeface="Quattrocento Sans"/>
              <a:sym typeface="Quattrocento Sans"/>
            </a:endParaRPr>
          </a:p>
        </p:txBody>
      </p:sp>
      <p:sp>
        <p:nvSpPr>
          <p:cNvPr id="504" name="Google Shape;504;p58"/>
          <p:cNvSpPr/>
          <p:nvPr/>
        </p:nvSpPr>
        <p:spPr>
          <a:xfrm>
            <a:off x="543464" y="1621734"/>
            <a:ext cx="11378241" cy="341632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1.Customers with a score less than 310 would not be granted credit card.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2.Cutoff of 310 correctly identifies almost 89% of the bad customers.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3.If we consider the scorecard built for the master dataset, then almost 21% of the good customers are not going to 	get  the credit card.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4. If we reduce the cutoff from 310 to a lower number then it will defeat the purpose of doing this exercise of 		     	 identifying the bad customers.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5. Though, if Bank is ready to take the risk they may reduce the cutoff by 5 points, keeping it to 305. A cutoff of 305     	  would correctly identify 76% of the bad customers, and will impact around 2.5% good customers.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9"/>
          <p:cNvSpPr/>
          <p:nvPr/>
        </p:nvSpPr>
        <p:spPr>
          <a:xfrm>
            <a:off x="2840661" y="225088"/>
            <a:ext cx="5665333"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Financial Benefits of the model</a:t>
            </a:r>
            <a:endParaRPr b="1" sz="3200">
              <a:solidFill>
                <a:srgbClr val="5F497A"/>
              </a:solidFill>
              <a:latin typeface="Quattrocento Sans"/>
              <a:ea typeface="Quattrocento Sans"/>
              <a:cs typeface="Quattrocento Sans"/>
              <a:sym typeface="Quattrocento Sans"/>
            </a:endParaRPr>
          </a:p>
        </p:txBody>
      </p:sp>
      <p:sp>
        <p:nvSpPr>
          <p:cNvPr id="510" name="Google Shape;510;p59"/>
          <p:cNvSpPr/>
          <p:nvPr/>
        </p:nvSpPr>
        <p:spPr>
          <a:xfrm>
            <a:off x="543464" y="1621734"/>
            <a:ext cx="11378241" cy="369332"/>
          </a:xfrm>
          <a:prstGeom prst="rect">
            <a:avLst/>
          </a:prstGeom>
          <a:noFill/>
          <a:ln>
            <a:noFill/>
          </a:ln>
        </p:spPr>
        <p:txBody>
          <a:bodyPr anchorCtr="0" anchor="t" bIns="45700" lIns="91425" spcFirstLastPara="1" rIns="91425" wrap="square" tIns="45700">
            <a:noAutofit/>
          </a:bodyPr>
          <a:lstStyle/>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sp>
        <p:nvSpPr>
          <p:cNvPr id="511" name="Google Shape;511;p59"/>
          <p:cNvSpPr/>
          <p:nvPr/>
        </p:nvSpPr>
        <p:spPr>
          <a:xfrm>
            <a:off x="1069653" y="722973"/>
            <a:ext cx="11007305" cy="61863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As mentioned in the problem statement, in the past few years CredX experienced an increase in credit loss. So, the main objective of doing this whole exercise was to mitigate this credit risk by acquiring the right customers.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Another important point is, Bank does not only loose money by giving credit card to the bad customers, it may also loose business(eventually money) by not giving credit cart to the good customers. So, the Machine Learning model should have strong predictive power to discriminate between good and the bad customers. Model should be be to correctly identify majority of the bad customers, at the same time, it should also ensure that good customers are not denied the credit card.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 good model will have following benefits: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1.Saves manual efforts of assessing each and every application as the model can process hundreds of applications in no time.</a:t>
            </a:r>
            <a:endParaRPr/>
          </a:p>
          <a:p>
            <a:pPr indent="-285750" lvl="0" marL="28575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2.Prevents manual error as the whole process is automated.</a:t>
            </a:r>
            <a:endParaRPr/>
          </a:p>
          <a:p>
            <a:pPr indent="-285750" lvl="0" marL="28575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3.No chance of underwriters taking bribes to approve an application, also model would not be biased towards any cast, religion etc.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Total number of Customers = 71292 (remember we removed three duplicate reports)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Approved Customers = 69867 (there were 1425 records with null values for performance tag, 71292-1425 = 69867)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Default Customers = 2947 (Customers with Performance Tag 1)</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0"/>
          <p:cNvSpPr/>
          <p:nvPr/>
        </p:nvSpPr>
        <p:spPr>
          <a:xfrm>
            <a:off x="2080840" y="225088"/>
            <a:ext cx="7184980"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Financial Benefits of the model –contd..</a:t>
            </a:r>
            <a:endParaRPr b="1" sz="3200">
              <a:solidFill>
                <a:srgbClr val="5F497A"/>
              </a:solidFill>
              <a:latin typeface="Quattrocento Sans"/>
              <a:ea typeface="Quattrocento Sans"/>
              <a:cs typeface="Quattrocento Sans"/>
              <a:sym typeface="Quattrocento Sans"/>
            </a:endParaRPr>
          </a:p>
        </p:txBody>
      </p:sp>
      <p:sp>
        <p:nvSpPr>
          <p:cNvPr id="517" name="Google Shape;517;p60"/>
          <p:cNvSpPr/>
          <p:nvPr/>
        </p:nvSpPr>
        <p:spPr>
          <a:xfrm>
            <a:off x="543464" y="1621734"/>
            <a:ext cx="11378241" cy="369332"/>
          </a:xfrm>
          <a:prstGeom prst="rect">
            <a:avLst/>
          </a:prstGeom>
          <a:noFill/>
          <a:ln>
            <a:noFill/>
          </a:ln>
        </p:spPr>
        <p:txBody>
          <a:bodyPr anchorCtr="0" anchor="t" bIns="45700" lIns="91425" spcFirstLastPara="1" rIns="91425" wrap="square" tIns="45700">
            <a:noAutofit/>
          </a:bodyPr>
          <a:lstStyle/>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sp>
        <p:nvSpPr>
          <p:cNvPr id="518" name="Google Shape;518;p60"/>
          <p:cNvSpPr/>
          <p:nvPr/>
        </p:nvSpPr>
        <p:spPr>
          <a:xfrm>
            <a:off x="543464" y="974784"/>
            <a:ext cx="10765766" cy="53553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Lets make some assumptions in order to calculate the actual profit and loss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arenR"/>
            </a:pPr>
            <a:r>
              <a:rPr lang="en-GB" sz="1800">
                <a:solidFill>
                  <a:schemeClr val="dk1"/>
                </a:solidFill>
                <a:latin typeface="Calibri"/>
                <a:ea typeface="Calibri"/>
                <a:cs typeface="Calibri"/>
                <a:sym typeface="Calibri"/>
              </a:rPr>
              <a:t>Customer Acquisition Cost (including paper work, phone calls cost, service tax etc.) - 50 USD</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 Credit Card Limit = 49,950 USD (taking odd number so that the money at risk is a round figure)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 Money at Risk per customer = 49,950 + 50 = 50,000 USD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Total Money at Risk (Defaulted Customers) = 50,000 × 2947 = 14,73,50,000‬ USD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Money Machine Model can save: The best Model we built has a recall of 74%, hence it can save 74% of 14,73,50,000‬ USD: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800">
                <a:solidFill>
                  <a:schemeClr val="dk1"/>
                </a:solidFill>
                <a:latin typeface="Calibri"/>
                <a:ea typeface="Calibri"/>
                <a:cs typeface="Calibri"/>
                <a:sym typeface="Calibri"/>
              </a:rPr>
              <a:t>Money Saved = (14,73,50,000‬ * 74)/100 = 10,90,39,000‬ USD</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800">
                <a:solidFill>
                  <a:schemeClr val="dk1"/>
                </a:solidFill>
                <a:latin typeface="Calibri"/>
                <a:ea typeface="Calibri"/>
                <a:cs typeface="Calibri"/>
                <a:sym typeface="Calibri"/>
              </a:rPr>
              <a:t>Money Lost = 14,73,50,000‬ USD - 10,90,39,000‬ USD = 3,83,11,000 USD</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800">
                <a:solidFill>
                  <a:schemeClr val="dk1"/>
                </a:solidFill>
                <a:latin typeface="Calibri"/>
                <a:ea typeface="Calibri"/>
                <a:cs typeface="Calibri"/>
                <a:sym typeface="Calibri"/>
              </a:rPr>
              <a:t>Model built is saving almost 35% of the Loss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p:nvPr/>
        </p:nvSpPr>
        <p:spPr>
          <a:xfrm>
            <a:off x="3341555" y="225087"/>
            <a:ext cx="4663456" cy="5355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3200">
                <a:solidFill>
                  <a:srgbClr val="5F497A"/>
                </a:solidFill>
                <a:latin typeface="Quattrocento Sans"/>
                <a:ea typeface="Quattrocento Sans"/>
                <a:cs typeface="Quattrocento Sans"/>
                <a:sym typeface="Quattrocento Sans"/>
              </a:rPr>
              <a:t>Problem solving steps</a:t>
            </a:r>
            <a:endParaRPr/>
          </a:p>
        </p:txBody>
      </p:sp>
      <p:sp>
        <p:nvSpPr>
          <p:cNvPr id="121" name="Google Shape;121;p17"/>
          <p:cNvSpPr/>
          <p:nvPr/>
        </p:nvSpPr>
        <p:spPr>
          <a:xfrm>
            <a:off x="508975" y="797210"/>
            <a:ext cx="11041811" cy="553997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Noto Sans Symbols"/>
              <a:buChar char="⮚"/>
            </a:pPr>
            <a:r>
              <a:rPr lang="en-GB" sz="1600">
                <a:solidFill>
                  <a:schemeClr val="dk1"/>
                </a:solidFill>
                <a:latin typeface="Calibri"/>
                <a:ea typeface="Calibri"/>
                <a:cs typeface="Calibri"/>
                <a:sym typeface="Calibri"/>
              </a:rPr>
              <a:t>Perform data cleaning on both the data sets. </a:t>
            </a:r>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Noto Sans Symbols"/>
              <a:buChar char="⮚"/>
            </a:pPr>
            <a:r>
              <a:rPr lang="en-GB" sz="1600">
                <a:solidFill>
                  <a:schemeClr val="dk1"/>
                </a:solidFill>
                <a:latin typeface="Calibri"/>
                <a:ea typeface="Calibri"/>
                <a:cs typeface="Calibri"/>
                <a:sym typeface="Calibri"/>
              </a:rPr>
              <a:t>Perform Exploratory Data Analysis on all the features of both the datasets to identify the important predictor variables.</a:t>
            </a:r>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Noto Sans Symbols"/>
              <a:buChar char="⮚"/>
            </a:pPr>
            <a:r>
              <a:rPr lang="en-GB" sz="1600">
                <a:solidFill>
                  <a:schemeClr val="dk1"/>
                </a:solidFill>
                <a:latin typeface="Calibri"/>
                <a:ea typeface="Calibri"/>
                <a:cs typeface="Calibri"/>
                <a:sym typeface="Calibri"/>
              </a:rPr>
              <a:t>Perform Weight of Evidence (WOE) and Information Value (IV) analysis on Demographic dataset and create the WOE transformed datasets, Also find out the important variables based on the information values of the variables.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Noto Sans Symbols"/>
              <a:buChar char="⮚"/>
            </a:pPr>
            <a:r>
              <a:rPr lang="en-GB" sz="1600">
                <a:solidFill>
                  <a:schemeClr val="dk1"/>
                </a:solidFill>
                <a:latin typeface="Calibri"/>
                <a:ea typeface="Calibri"/>
                <a:cs typeface="Calibri"/>
                <a:sym typeface="Calibri"/>
              </a:rPr>
              <a:t>Perform Logistic Regression model on the following datasets:</a:t>
            </a:r>
            <a:endParaRPr/>
          </a:p>
          <a:p>
            <a:pPr indent="-285750" lvl="1" marL="742950" marR="0" rtl="0" algn="l">
              <a:spcBef>
                <a:spcPts val="0"/>
              </a:spcBef>
              <a:spcAft>
                <a:spcPts val="0"/>
              </a:spcAft>
              <a:buClr>
                <a:schemeClr val="dk1"/>
              </a:buClr>
              <a:buSzPts val="1600"/>
              <a:buFont typeface="Noto Sans Symbols"/>
              <a:buChar char="✔"/>
            </a:pPr>
            <a:r>
              <a:rPr b="0" i="0" lang="en-GB" sz="1600" u="none" cap="none" strike="noStrike">
                <a:solidFill>
                  <a:schemeClr val="dk1"/>
                </a:solidFill>
                <a:latin typeface="Calibri"/>
                <a:ea typeface="Calibri"/>
                <a:cs typeface="Calibri"/>
                <a:sym typeface="Calibri"/>
              </a:rPr>
              <a:t>WOE Transformed Demographic Dataset</a:t>
            </a:r>
            <a:endParaRPr/>
          </a:p>
          <a:p>
            <a:pPr indent="-285750" lvl="1" marL="742950" marR="0" rtl="0" algn="l">
              <a:spcBef>
                <a:spcPts val="0"/>
              </a:spcBef>
              <a:spcAft>
                <a:spcPts val="0"/>
              </a:spcAft>
              <a:buClr>
                <a:schemeClr val="dk1"/>
              </a:buClr>
              <a:buSzPts val="1600"/>
              <a:buFont typeface="Noto Sans Symbols"/>
              <a:buChar char="✔"/>
            </a:pPr>
            <a:r>
              <a:rPr b="0" i="0" lang="en-GB" sz="1600" u="none" cap="none" strike="noStrike">
                <a:solidFill>
                  <a:schemeClr val="dk1"/>
                </a:solidFill>
                <a:latin typeface="Calibri"/>
                <a:ea typeface="Calibri"/>
                <a:cs typeface="Calibri"/>
                <a:sym typeface="Calibri"/>
              </a:rPr>
              <a:t>WOE Transformed Merged Dataset</a:t>
            </a:r>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Noto Sans Symbols"/>
              <a:buChar char="⮚"/>
            </a:pPr>
            <a:r>
              <a:rPr lang="en-GB" sz="1600">
                <a:solidFill>
                  <a:schemeClr val="dk1"/>
                </a:solidFill>
                <a:latin typeface="Calibri"/>
                <a:ea typeface="Calibri"/>
                <a:cs typeface="Calibri"/>
                <a:sym typeface="Calibri"/>
              </a:rPr>
              <a:t>Perform some complex models like Decision tree or Random forest to see if the predictive power of the model is better than that of the logistic regression model.</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Noto Sans Symbols"/>
              <a:buChar char="⮚"/>
            </a:pPr>
            <a:r>
              <a:rPr lang="en-GB" sz="1600">
                <a:solidFill>
                  <a:schemeClr val="dk1"/>
                </a:solidFill>
                <a:latin typeface="Calibri"/>
                <a:ea typeface="Calibri"/>
                <a:cs typeface="Calibri"/>
                <a:sym typeface="Calibri"/>
              </a:rPr>
              <a:t>On the basis of the chosen model and significant variables in the model, score card would be prepared for the following:</a:t>
            </a:r>
            <a:endParaRPr/>
          </a:p>
          <a:p>
            <a:pPr indent="-285750" lvl="1" marL="742950" marR="0" rtl="0" algn="l">
              <a:spcBef>
                <a:spcPts val="0"/>
              </a:spcBef>
              <a:spcAft>
                <a:spcPts val="0"/>
              </a:spcAft>
              <a:buClr>
                <a:schemeClr val="dk1"/>
              </a:buClr>
              <a:buSzPts val="1600"/>
              <a:buFont typeface="Noto Sans Symbols"/>
              <a:buChar char="✔"/>
            </a:pPr>
            <a:r>
              <a:rPr b="0" i="0" lang="en-GB" sz="1600" u="none" cap="none" strike="noStrike">
                <a:solidFill>
                  <a:schemeClr val="dk1"/>
                </a:solidFill>
                <a:latin typeface="Calibri"/>
                <a:ea typeface="Calibri"/>
                <a:cs typeface="Calibri"/>
                <a:sym typeface="Calibri"/>
              </a:rPr>
              <a:t>Score card for the combined woe transformed dataset</a:t>
            </a:r>
            <a:endParaRPr/>
          </a:p>
          <a:p>
            <a:pPr indent="-285750" lvl="1" marL="742950" marR="0" rtl="0" algn="l">
              <a:spcBef>
                <a:spcPts val="0"/>
              </a:spcBef>
              <a:spcAft>
                <a:spcPts val="0"/>
              </a:spcAft>
              <a:buClr>
                <a:schemeClr val="dk1"/>
              </a:buClr>
              <a:buSzPts val="1600"/>
              <a:buFont typeface="Noto Sans Symbols"/>
              <a:buChar char="✔"/>
            </a:pPr>
            <a:r>
              <a:rPr b="0" i="0" lang="en-GB" sz="1600" u="none" cap="none" strike="noStrike">
                <a:solidFill>
                  <a:schemeClr val="dk1"/>
                </a:solidFill>
                <a:latin typeface="Calibri"/>
                <a:ea typeface="Calibri"/>
                <a:cs typeface="Calibri"/>
                <a:sym typeface="Calibri"/>
              </a:rPr>
              <a:t>Score card for the rejected applicants (records for which value of performance tag was missing)</a:t>
            </a:r>
            <a:endParaRPr/>
          </a:p>
          <a:p>
            <a:pPr indent="0" lvl="1" marL="45720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Noto Sans Symbols"/>
              <a:buChar char="⮚"/>
            </a:pPr>
            <a:r>
              <a:rPr lang="en-GB" sz="1600">
                <a:solidFill>
                  <a:schemeClr val="dk1"/>
                </a:solidFill>
                <a:latin typeface="Calibri"/>
                <a:ea typeface="Calibri"/>
                <a:cs typeface="Calibri"/>
                <a:sym typeface="Calibri"/>
              </a:rPr>
              <a:t> Access the financial benefits of the project by checking the underlying matrices that get optimized. </a:t>
            </a:r>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Noto Sans Symbols"/>
              <a:buChar char="⮚"/>
            </a:pPr>
            <a:r>
              <a:rPr lang="en-GB" sz="1600">
                <a:solidFill>
                  <a:schemeClr val="dk1"/>
                </a:solidFill>
                <a:latin typeface="Calibri"/>
                <a:ea typeface="Calibri"/>
                <a:cs typeface="Calibri"/>
                <a:sym typeface="Calibri"/>
              </a:rPr>
              <a:t> Present all the results obtained in all the above steps to the management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p:nvPr/>
        </p:nvSpPr>
        <p:spPr>
          <a:xfrm>
            <a:off x="2058347" y="225087"/>
            <a:ext cx="7229864" cy="5355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3200">
                <a:solidFill>
                  <a:srgbClr val="5F497A"/>
                </a:solidFill>
                <a:latin typeface="Quattrocento Sans"/>
                <a:ea typeface="Quattrocento Sans"/>
                <a:cs typeface="Quattrocento Sans"/>
                <a:sym typeface="Quattrocento Sans"/>
              </a:rPr>
              <a:t>Problem solving steps continued…</a:t>
            </a:r>
            <a:endParaRPr/>
          </a:p>
        </p:txBody>
      </p:sp>
      <p:sp>
        <p:nvSpPr>
          <p:cNvPr id="127" name="Google Shape;127;p18"/>
          <p:cNvSpPr/>
          <p:nvPr/>
        </p:nvSpPr>
        <p:spPr>
          <a:xfrm>
            <a:off x="508975" y="1048419"/>
            <a:ext cx="11041811"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GB" sz="1800" u="sng">
                <a:solidFill>
                  <a:schemeClr val="dk1"/>
                </a:solidFill>
                <a:latin typeface="Calibri"/>
                <a:ea typeface="Calibri"/>
                <a:cs typeface="Calibri"/>
                <a:sym typeface="Calibri"/>
              </a:rPr>
              <a:t>Important points while building the models:</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There is a class imbalance in the dataset. This needs to be handled using balanced class during each model preparation. </a:t>
            </a:r>
            <a:endParaRPr/>
          </a:p>
          <a:p>
            <a:pPr indent="-228600" lvl="0" marL="34290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Select the important variables based on higher Information Value(IV) and include those features while modelling</a:t>
            </a:r>
            <a:endParaRPr/>
          </a:p>
          <a:p>
            <a:pPr indent="-228600" lvl="0" marL="34290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Evaluate the accuracy of both the train and test sets and check for any overfitting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Additional validation of data should be done on the dataset on the rejected applications (performance tag null) ignored for model building. </a:t>
            </a:r>
            <a:endParaRPr/>
          </a:p>
          <a:p>
            <a:pPr indent="-228600" lvl="0" marL="34290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Hyper parameters for tree models need to be optimized using GridSearch Cross validation and model with optimized parameter should be chosen.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p:nvPr/>
        </p:nvSpPr>
        <p:spPr>
          <a:xfrm>
            <a:off x="2652268" y="225087"/>
            <a:ext cx="6042039" cy="5355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3200">
                <a:solidFill>
                  <a:srgbClr val="5F497A"/>
                </a:solidFill>
                <a:latin typeface="Quattrocento Sans"/>
                <a:ea typeface="Quattrocento Sans"/>
                <a:cs typeface="Quattrocento Sans"/>
                <a:sym typeface="Quattrocento Sans"/>
              </a:rPr>
              <a:t>Criteria for model evaluation</a:t>
            </a:r>
            <a:endParaRPr/>
          </a:p>
        </p:txBody>
      </p:sp>
      <p:sp>
        <p:nvSpPr>
          <p:cNvPr id="133" name="Google Shape;133;p19"/>
          <p:cNvSpPr/>
          <p:nvPr/>
        </p:nvSpPr>
        <p:spPr>
          <a:xfrm>
            <a:off x="508975" y="1048419"/>
            <a:ext cx="11041811"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u="sng">
                <a:solidFill>
                  <a:schemeClr val="dk1"/>
                </a:solidFill>
                <a:latin typeface="Calibri"/>
                <a:ea typeface="Calibri"/>
                <a:cs typeface="Calibri"/>
                <a:sym typeface="Calibri"/>
              </a:rPr>
              <a:t>All the models will be evaluated on the following parameters : </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Confusion matrix for each model.</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Sensitivity, specificity, accuracy curve for each model with different cut-offs.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AUC-ROC curve for the model using cut-off values for each model.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Precision and Recall curve for cut-off should be generated.</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Gini-Index needs to be evaluated for Tree based models like decision tree and random forest.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Within each model type evaluation using Grid Search based on recall values should be done to get models with optimized hyper parameters.</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GB" sz="1800">
                <a:solidFill>
                  <a:schemeClr val="dk1"/>
                </a:solidFill>
                <a:latin typeface="Calibri"/>
                <a:ea typeface="Calibri"/>
                <a:cs typeface="Calibri"/>
                <a:sym typeface="Calibri"/>
              </a:rPr>
              <a:t>For evaluation among models, the dataset for rejected applications (with performance tag missing), which were assumed as potentially defaulters should be considered for evaluations. Ideally, the output for all these applications should be defaulters.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p:nvPr/>
        </p:nvSpPr>
        <p:spPr>
          <a:xfrm>
            <a:off x="2875889" y="225088"/>
            <a:ext cx="5594801"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Problem Solving Methodology</a:t>
            </a:r>
            <a:endParaRPr b="1" sz="3200">
              <a:solidFill>
                <a:srgbClr val="5F497A"/>
              </a:solidFill>
              <a:latin typeface="Quattrocento Sans"/>
              <a:ea typeface="Quattrocento Sans"/>
              <a:cs typeface="Quattrocento Sans"/>
              <a:sym typeface="Quattrocento Sans"/>
            </a:endParaRPr>
          </a:p>
        </p:txBody>
      </p:sp>
      <p:grpSp>
        <p:nvGrpSpPr>
          <p:cNvPr id="139" name="Google Shape;139;p20"/>
          <p:cNvGrpSpPr/>
          <p:nvPr/>
        </p:nvGrpSpPr>
        <p:grpSpPr>
          <a:xfrm>
            <a:off x="2616903" y="836873"/>
            <a:ext cx="5647096" cy="5537897"/>
            <a:chOff x="1112958" y="160"/>
            <a:chExt cx="5647096" cy="5537897"/>
          </a:xfrm>
        </p:grpSpPr>
        <p:sp>
          <p:nvSpPr>
            <p:cNvPr id="140" name="Google Shape;140;p20"/>
            <p:cNvSpPr/>
            <p:nvPr/>
          </p:nvSpPr>
          <p:spPr>
            <a:xfrm>
              <a:off x="3290673" y="160"/>
              <a:ext cx="1291666" cy="1291666"/>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nvSpPr>
          <p:spPr>
            <a:xfrm>
              <a:off x="3479833" y="189320"/>
              <a:ext cx="913346" cy="913346"/>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1100"/>
                <a:buFont typeface="Calibri"/>
                <a:buNone/>
              </a:pPr>
              <a:r>
                <a:rPr lang="en-GB" sz="1100">
                  <a:solidFill>
                    <a:schemeClr val="lt1"/>
                  </a:solidFill>
                  <a:latin typeface="Calibri"/>
                  <a:ea typeface="Calibri"/>
                  <a:cs typeface="Calibri"/>
                  <a:sym typeface="Calibri"/>
                </a:rPr>
                <a:t>Business Understanding and Data Understanding</a:t>
              </a:r>
              <a:endParaRPr sz="1100">
                <a:solidFill>
                  <a:schemeClr val="lt1"/>
                </a:solidFill>
                <a:latin typeface="Calibri"/>
                <a:ea typeface="Calibri"/>
                <a:cs typeface="Calibri"/>
                <a:sym typeface="Calibri"/>
              </a:endParaRPr>
            </a:p>
          </p:txBody>
        </p:sp>
        <p:sp>
          <p:nvSpPr>
            <p:cNvPr id="142" name="Google Shape;142;p20"/>
            <p:cNvSpPr/>
            <p:nvPr/>
          </p:nvSpPr>
          <p:spPr>
            <a:xfrm rot="1542857">
              <a:off x="4629591" y="844325"/>
              <a:ext cx="342741" cy="435937"/>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nvSpPr>
          <p:spPr>
            <a:xfrm rot="1542857">
              <a:off x="4634682" y="909206"/>
              <a:ext cx="239919" cy="2615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900"/>
                <a:buFont typeface="Calibri"/>
                <a:buNone/>
              </a:pPr>
              <a:r>
                <a:t/>
              </a:r>
              <a:endParaRPr sz="900">
                <a:solidFill>
                  <a:schemeClr val="lt1"/>
                </a:solidFill>
                <a:latin typeface="Calibri"/>
                <a:ea typeface="Calibri"/>
                <a:cs typeface="Calibri"/>
                <a:sym typeface="Calibri"/>
              </a:endParaRPr>
            </a:p>
          </p:txBody>
        </p:sp>
        <p:sp>
          <p:nvSpPr>
            <p:cNvPr id="144" name="Google Shape;144;p20"/>
            <p:cNvSpPr/>
            <p:nvPr/>
          </p:nvSpPr>
          <p:spPr>
            <a:xfrm>
              <a:off x="5037065" y="841178"/>
              <a:ext cx="1291666" cy="1291666"/>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nvSpPr>
          <p:spPr>
            <a:xfrm>
              <a:off x="5226225" y="1030338"/>
              <a:ext cx="913346" cy="913346"/>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1100"/>
                <a:buFont typeface="Calibri"/>
                <a:buNone/>
              </a:pPr>
              <a:r>
                <a:rPr lang="en-GB" sz="1100">
                  <a:solidFill>
                    <a:schemeClr val="lt1"/>
                  </a:solidFill>
                  <a:latin typeface="Calibri"/>
                  <a:ea typeface="Calibri"/>
                  <a:cs typeface="Calibri"/>
                  <a:sym typeface="Calibri"/>
                </a:rPr>
                <a:t>Data Cleaning </a:t>
              </a:r>
              <a:endParaRPr sz="1100">
                <a:solidFill>
                  <a:schemeClr val="lt1"/>
                </a:solidFill>
                <a:latin typeface="Calibri"/>
                <a:ea typeface="Calibri"/>
                <a:cs typeface="Calibri"/>
                <a:sym typeface="Calibri"/>
              </a:endParaRPr>
            </a:p>
          </p:txBody>
        </p:sp>
        <p:sp>
          <p:nvSpPr>
            <p:cNvPr id="146" name="Google Shape;146;p20"/>
            <p:cNvSpPr/>
            <p:nvPr/>
          </p:nvSpPr>
          <p:spPr>
            <a:xfrm rot="4628571">
              <a:off x="5725030" y="2204461"/>
              <a:ext cx="342741" cy="435937"/>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txBox="1"/>
            <p:nvPr/>
          </p:nvSpPr>
          <p:spPr>
            <a:xfrm rot="4628571">
              <a:off x="5765001" y="2241526"/>
              <a:ext cx="239919" cy="2615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900"/>
                <a:buFont typeface="Calibri"/>
                <a:buNone/>
              </a:pPr>
              <a:r>
                <a:t/>
              </a:r>
              <a:endParaRPr sz="900">
                <a:solidFill>
                  <a:schemeClr val="lt1"/>
                </a:solidFill>
                <a:latin typeface="Calibri"/>
                <a:ea typeface="Calibri"/>
                <a:cs typeface="Calibri"/>
                <a:sym typeface="Calibri"/>
              </a:endParaRPr>
            </a:p>
          </p:txBody>
        </p:sp>
        <p:sp>
          <p:nvSpPr>
            <p:cNvPr id="148" name="Google Shape;148;p20"/>
            <p:cNvSpPr/>
            <p:nvPr/>
          </p:nvSpPr>
          <p:spPr>
            <a:xfrm>
              <a:off x="5468388" y="2730929"/>
              <a:ext cx="1291666" cy="1291666"/>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nvSpPr>
          <p:spPr>
            <a:xfrm>
              <a:off x="5657548" y="2920089"/>
              <a:ext cx="913346" cy="913346"/>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1100"/>
                <a:buFont typeface="Calibri"/>
                <a:buNone/>
              </a:pPr>
              <a:r>
                <a:rPr lang="en-GB" sz="1100">
                  <a:solidFill>
                    <a:schemeClr val="lt1"/>
                  </a:solidFill>
                  <a:latin typeface="Calibri"/>
                  <a:ea typeface="Calibri"/>
                  <a:cs typeface="Calibri"/>
                  <a:sym typeface="Calibri"/>
                </a:rPr>
                <a:t>Exploratory Data Analysis on both the given datasets</a:t>
              </a:r>
              <a:endParaRPr sz="1100">
                <a:solidFill>
                  <a:schemeClr val="lt1"/>
                </a:solidFill>
                <a:latin typeface="Calibri"/>
                <a:ea typeface="Calibri"/>
                <a:cs typeface="Calibri"/>
                <a:sym typeface="Calibri"/>
              </a:endParaRPr>
            </a:p>
          </p:txBody>
        </p:sp>
        <p:sp>
          <p:nvSpPr>
            <p:cNvPr id="150" name="Google Shape;150;p20"/>
            <p:cNvSpPr/>
            <p:nvPr/>
          </p:nvSpPr>
          <p:spPr>
            <a:xfrm rot="7714286">
              <a:off x="5344628" y="3908940"/>
              <a:ext cx="342741" cy="435937"/>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nvSpPr>
          <p:spPr>
            <a:xfrm rot="-3085714">
              <a:off x="5428093" y="3955932"/>
              <a:ext cx="239919" cy="2615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900"/>
                <a:buFont typeface="Calibri"/>
                <a:buNone/>
              </a:pPr>
              <a:r>
                <a:t/>
              </a:r>
              <a:endParaRPr sz="900">
                <a:solidFill>
                  <a:schemeClr val="lt1"/>
                </a:solidFill>
                <a:latin typeface="Calibri"/>
                <a:ea typeface="Calibri"/>
                <a:cs typeface="Calibri"/>
                <a:sym typeface="Calibri"/>
              </a:endParaRPr>
            </a:p>
          </p:txBody>
        </p:sp>
        <p:sp>
          <p:nvSpPr>
            <p:cNvPr id="152" name="Google Shape;152;p20"/>
            <p:cNvSpPr/>
            <p:nvPr/>
          </p:nvSpPr>
          <p:spPr>
            <a:xfrm>
              <a:off x="4259847" y="4246391"/>
              <a:ext cx="1291666" cy="1291666"/>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txBox="1"/>
            <p:nvPr/>
          </p:nvSpPr>
          <p:spPr>
            <a:xfrm>
              <a:off x="4449007" y="4435551"/>
              <a:ext cx="913346" cy="913346"/>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1100"/>
                <a:buFont typeface="Calibri"/>
                <a:buNone/>
              </a:pPr>
              <a:r>
                <a:rPr lang="en-GB" sz="1100">
                  <a:solidFill>
                    <a:schemeClr val="lt1"/>
                  </a:solidFill>
                  <a:latin typeface="Calibri"/>
                  <a:ea typeface="Calibri"/>
                  <a:cs typeface="Calibri"/>
                  <a:sym typeface="Calibri"/>
                </a:rPr>
                <a:t>WOE Transformation &amp; Model Building</a:t>
              </a:r>
              <a:endParaRPr sz="1100">
                <a:solidFill>
                  <a:schemeClr val="lt1"/>
                </a:solidFill>
                <a:latin typeface="Calibri"/>
                <a:ea typeface="Calibri"/>
                <a:cs typeface="Calibri"/>
                <a:sym typeface="Calibri"/>
              </a:endParaRPr>
            </a:p>
          </p:txBody>
        </p:sp>
        <p:sp>
          <p:nvSpPr>
            <p:cNvPr id="154" name="Google Shape;154;p20"/>
            <p:cNvSpPr/>
            <p:nvPr/>
          </p:nvSpPr>
          <p:spPr>
            <a:xfrm rot="10800000">
              <a:off x="3774835" y="4674255"/>
              <a:ext cx="342741" cy="435937"/>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txBox="1"/>
            <p:nvPr/>
          </p:nvSpPr>
          <p:spPr>
            <a:xfrm>
              <a:off x="3877657" y="4761442"/>
              <a:ext cx="239919" cy="2615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900"/>
                <a:buFont typeface="Calibri"/>
                <a:buNone/>
              </a:pPr>
              <a:r>
                <a:t/>
              </a:r>
              <a:endParaRPr sz="900">
                <a:solidFill>
                  <a:schemeClr val="lt1"/>
                </a:solidFill>
                <a:latin typeface="Calibri"/>
                <a:ea typeface="Calibri"/>
                <a:cs typeface="Calibri"/>
                <a:sym typeface="Calibri"/>
              </a:endParaRPr>
            </a:p>
          </p:txBody>
        </p:sp>
        <p:sp>
          <p:nvSpPr>
            <p:cNvPr id="156" name="Google Shape;156;p20"/>
            <p:cNvSpPr/>
            <p:nvPr/>
          </p:nvSpPr>
          <p:spPr>
            <a:xfrm>
              <a:off x="2321498" y="4246391"/>
              <a:ext cx="1291666" cy="1291666"/>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nvSpPr>
          <p:spPr>
            <a:xfrm>
              <a:off x="2510658" y="4435551"/>
              <a:ext cx="913346" cy="913346"/>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1100"/>
                <a:buFont typeface="Calibri"/>
                <a:buNone/>
              </a:pPr>
              <a:r>
                <a:rPr lang="en-GB" sz="1100">
                  <a:solidFill>
                    <a:schemeClr val="lt1"/>
                  </a:solidFill>
                  <a:latin typeface="Calibri"/>
                  <a:ea typeface="Calibri"/>
                  <a:cs typeface="Calibri"/>
                  <a:sym typeface="Calibri"/>
                </a:rPr>
                <a:t>Model Evaluation</a:t>
              </a:r>
              <a:endParaRPr sz="1100">
                <a:solidFill>
                  <a:schemeClr val="lt1"/>
                </a:solidFill>
                <a:latin typeface="Calibri"/>
                <a:ea typeface="Calibri"/>
                <a:cs typeface="Calibri"/>
                <a:sym typeface="Calibri"/>
              </a:endParaRPr>
            </a:p>
          </p:txBody>
        </p:sp>
        <p:sp>
          <p:nvSpPr>
            <p:cNvPr id="158" name="Google Shape;158;p20"/>
            <p:cNvSpPr/>
            <p:nvPr/>
          </p:nvSpPr>
          <p:spPr>
            <a:xfrm rot="-7714286">
              <a:off x="2197738" y="3924108"/>
              <a:ext cx="342741" cy="435937"/>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txBox="1"/>
            <p:nvPr/>
          </p:nvSpPr>
          <p:spPr>
            <a:xfrm rot="3085714">
              <a:off x="2281203" y="4051490"/>
              <a:ext cx="239919" cy="2615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900"/>
                <a:buFont typeface="Calibri"/>
                <a:buNone/>
              </a:pPr>
              <a:r>
                <a:t/>
              </a:r>
              <a:endParaRPr sz="900">
                <a:solidFill>
                  <a:schemeClr val="lt1"/>
                </a:solidFill>
                <a:latin typeface="Calibri"/>
                <a:ea typeface="Calibri"/>
                <a:cs typeface="Calibri"/>
                <a:sym typeface="Calibri"/>
              </a:endParaRPr>
            </a:p>
          </p:txBody>
        </p:sp>
        <p:sp>
          <p:nvSpPr>
            <p:cNvPr id="160" name="Google Shape;160;p20"/>
            <p:cNvSpPr/>
            <p:nvPr/>
          </p:nvSpPr>
          <p:spPr>
            <a:xfrm>
              <a:off x="1112958" y="2730929"/>
              <a:ext cx="1291666" cy="1291666"/>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1302118" y="2920089"/>
              <a:ext cx="913346" cy="913346"/>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1100"/>
                <a:buFont typeface="Calibri"/>
                <a:buNone/>
              </a:pPr>
              <a:r>
                <a:rPr lang="en-GB" sz="1100">
                  <a:solidFill>
                    <a:schemeClr val="lt1"/>
                  </a:solidFill>
                  <a:latin typeface="Calibri"/>
                  <a:ea typeface="Calibri"/>
                  <a:cs typeface="Calibri"/>
                  <a:sym typeface="Calibri"/>
                </a:rPr>
                <a:t>Application Score Card</a:t>
              </a:r>
              <a:endParaRPr sz="1100">
                <a:solidFill>
                  <a:schemeClr val="lt1"/>
                </a:solidFill>
                <a:latin typeface="Calibri"/>
                <a:ea typeface="Calibri"/>
                <a:cs typeface="Calibri"/>
                <a:sym typeface="Calibri"/>
              </a:endParaRPr>
            </a:p>
          </p:txBody>
        </p:sp>
        <p:sp>
          <p:nvSpPr>
            <p:cNvPr id="162" name="Google Shape;162;p20"/>
            <p:cNvSpPr/>
            <p:nvPr/>
          </p:nvSpPr>
          <p:spPr>
            <a:xfrm rot="-4628571">
              <a:off x="1800923" y="2223375"/>
              <a:ext cx="342741" cy="435937"/>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txBox="1"/>
            <p:nvPr/>
          </p:nvSpPr>
          <p:spPr>
            <a:xfrm rot="-4628571">
              <a:off x="1840894" y="2360684"/>
              <a:ext cx="239919" cy="2615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900"/>
                <a:buFont typeface="Calibri"/>
                <a:buNone/>
              </a:pPr>
              <a:r>
                <a:t/>
              </a:r>
              <a:endParaRPr sz="900">
                <a:solidFill>
                  <a:schemeClr val="lt1"/>
                </a:solidFill>
                <a:latin typeface="Calibri"/>
                <a:ea typeface="Calibri"/>
                <a:cs typeface="Calibri"/>
                <a:sym typeface="Calibri"/>
              </a:endParaRPr>
            </a:p>
          </p:txBody>
        </p:sp>
        <p:sp>
          <p:nvSpPr>
            <p:cNvPr id="164" name="Google Shape;164;p20"/>
            <p:cNvSpPr/>
            <p:nvPr/>
          </p:nvSpPr>
          <p:spPr>
            <a:xfrm>
              <a:off x="1544281" y="841178"/>
              <a:ext cx="1291666" cy="1291666"/>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txBox="1"/>
            <p:nvPr/>
          </p:nvSpPr>
          <p:spPr>
            <a:xfrm>
              <a:off x="1733441" y="1030338"/>
              <a:ext cx="913346" cy="913346"/>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1100"/>
                <a:buFont typeface="Calibri"/>
                <a:buNone/>
              </a:pPr>
              <a:r>
                <a:rPr lang="en-GB" sz="1100">
                  <a:solidFill>
                    <a:schemeClr val="lt1"/>
                  </a:solidFill>
                  <a:latin typeface="Calibri"/>
                  <a:ea typeface="Calibri"/>
                  <a:cs typeface="Calibri"/>
                  <a:sym typeface="Calibri"/>
                </a:rPr>
                <a:t>Assessing Financial benefits of the model </a:t>
              </a:r>
              <a:endParaRPr sz="1100">
                <a:solidFill>
                  <a:schemeClr val="lt1"/>
                </a:solidFill>
                <a:latin typeface="Calibri"/>
                <a:ea typeface="Calibri"/>
                <a:cs typeface="Calibri"/>
                <a:sym typeface="Calibri"/>
              </a:endParaRPr>
            </a:p>
          </p:txBody>
        </p:sp>
        <p:sp>
          <p:nvSpPr>
            <p:cNvPr id="166" name="Google Shape;166;p20"/>
            <p:cNvSpPr/>
            <p:nvPr/>
          </p:nvSpPr>
          <p:spPr>
            <a:xfrm rot="-1542857">
              <a:off x="2883199" y="852742"/>
              <a:ext cx="342741" cy="435937"/>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nvSpPr>
          <p:spPr>
            <a:xfrm rot="-1542857">
              <a:off x="2888290" y="962235"/>
              <a:ext cx="239919" cy="2615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900"/>
                <a:buFont typeface="Calibri"/>
                <a:buNone/>
              </a:pPr>
              <a:r>
                <a:t/>
              </a:r>
              <a:endParaRPr sz="900">
                <a:solidFill>
                  <a:schemeClr val="lt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p:nvPr/>
        </p:nvSpPr>
        <p:spPr>
          <a:xfrm>
            <a:off x="2254741" y="225088"/>
            <a:ext cx="6837128"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GB" sz="2800">
                <a:solidFill>
                  <a:srgbClr val="5F497A"/>
                </a:solidFill>
                <a:latin typeface="Quattrocento Sans"/>
                <a:ea typeface="Quattrocento Sans"/>
                <a:cs typeface="Quattrocento Sans"/>
                <a:sym typeface="Quattrocento Sans"/>
              </a:rPr>
              <a:t>Data Cleaning – Demographic Dataset</a:t>
            </a:r>
            <a:endParaRPr b="1" sz="3200">
              <a:solidFill>
                <a:srgbClr val="5F497A"/>
              </a:solidFill>
              <a:latin typeface="Quattrocento Sans"/>
              <a:ea typeface="Quattrocento Sans"/>
              <a:cs typeface="Quattrocento Sans"/>
              <a:sym typeface="Quattrocento Sans"/>
            </a:endParaRPr>
          </a:p>
        </p:txBody>
      </p:sp>
      <p:graphicFrame>
        <p:nvGraphicFramePr>
          <p:cNvPr id="173" name="Google Shape;173;p21"/>
          <p:cNvGraphicFramePr/>
          <p:nvPr/>
        </p:nvGraphicFramePr>
        <p:xfrm>
          <a:off x="582832" y="1047454"/>
          <a:ext cx="3000000" cy="3000000"/>
        </p:xfrm>
        <a:graphic>
          <a:graphicData uri="http://schemas.openxmlformats.org/drawingml/2006/table">
            <a:tbl>
              <a:tblPr bandRow="1" firstRow="1">
                <a:noFill/>
                <a:tableStyleId>{A74BD337-3AF5-4E31-A212-C9E85FD9C0ED}</a:tableStyleId>
              </a:tblPr>
              <a:tblGrid>
                <a:gridCol w="3742250"/>
                <a:gridCol w="3742250"/>
                <a:gridCol w="3742250"/>
              </a:tblGrid>
              <a:tr h="370850">
                <a:tc>
                  <a:txBody>
                    <a:bodyPr/>
                    <a:lstStyle/>
                    <a:p>
                      <a:pPr indent="0" lvl="0" marL="0" marR="0" rtl="0" algn="ctr">
                        <a:spcBef>
                          <a:spcPts val="0"/>
                        </a:spcBef>
                        <a:spcAft>
                          <a:spcPts val="0"/>
                        </a:spcAft>
                        <a:buNone/>
                      </a:pPr>
                      <a:r>
                        <a:rPr lang="en-GB" sz="1800"/>
                        <a:t>Feature Name</a:t>
                      </a:r>
                      <a:endParaRPr/>
                    </a:p>
                  </a:txBody>
                  <a:tcPr marT="45725" marB="45725" marR="91450" marL="91450"/>
                </a:tc>
                <a:tc>
                  <a:txBody>
                    <a:bodyPr/>
                    <a:lstStyle/>
                    <a:p>
                      <a:pPr indent="0" lvl="0" marL="0" marR="0" rtl="0" algn="ctr">
                        <a:spcBef>
                          <a:spcPts val="0"/>
                        </a:spcBef>
                        <a:spcAft>
                          <a:spcPts val="0"/>
                        </a:spcAft>
                        <a:buNone/>
                      </a:pPr>
                      <a:r>
                        <a:rPr lang="en-GB" sz="1800"/>
                        <a:t>Feature Description</a:t>
                      </a:r>
                      <a:endParaRPr/>
                    </a:p>
                  </a:txBody>
                  <a:tcPr marT="45725" marB="45725" marR="91450" marL="91450"/>
                </a:tc>
                <a:tc>
                  <a:txBody>
                    <a:bodyPr/>
                    <a:lstStyle/>
                    <a:p>
                      <a:pPr indent="0" lvl="0" marL="0" marR="0" rtl="0" algn="ctr">
                        <a:spcBef>
                          <a:spcPts val="0"/>
                        </a:spcBef>
                        <a:spcAft>
                          <a:spcPts val="0"/>
                        </a:spcAft>
                        <a:buNone/>
                      </a:pPr>
                      <a:r>
                        <a:rPr lang="en-GB" sz="1800"/>
                        <a:t>Data Issues &amp; Treatment</a:t>
                      </a:r>
                      <a:endParaRPr/>
                    </a:p>
                  </a:txBody>
                  <a:tcPr marT="45725" marB="45725" marR="91450" marL="91450"/>
                </a:tc>
              </a:tr>
              <a:tr h="370850">
                <a:tc>
                  <a:txBody>
                    <a:bodyPr/>
                    <a:lstStyle/>
                    <a:p>
                      <a:pPr indent="0" lvl="0" marL="0" marR="0" rtl="0" algn="l">
                        <a:spcBef>
                          <a:spcPts val="0"/>
                        </a:spcBef>
                        <a:spcAft>
                          <a:spcPts val="0"/>
                        </a:spcAft>
                        <a:buNone/>
                      </a:pPr>
                      <a:r>
                        <a:rPr lang="en-GB" sz="1800"/>
                        <a:t>Application</a:t>
                      </a:r>
                      <a:r>
                        <a:rPr lang="en-GB" sz="1800"/>
                        <a:t> Id</a:t>
                      </a:r>
                      <a:endParaRPr sz="1800"/>
                    </a:p>
                  </a:txBody>
                  <a:tcPr marT="45725" marB="45725" marR="91450" marL="91450"/>
                </a:tc>
                <a:tc>
                  <a:txBody>
                    <a:bodyPr/>
                    <a:lstStyle/>
                    <a:p>
                      <a:pPr indent="0" lvl="0" marL="0" marR="0" rtl="0" algn="l">
                        <a:spcBef>
                          <a:spcPts val="0"/>
                        </a:spcBef>
                        <a:spcAft>
                          <a:spcPts val="0"/>
                        </a:spcAft>
                        <a:buNone/>
                      </a:pPr>
                      <a:r>
                        <a:rPr lang="en-GB" sz="1800"/>
                        <a:t>Application</a:t>
                      </a:r>
                      <a:r>
                        <a:rPr lang="en-GB" sz="1800"/>
                        <a:t> id </a:t>
                      </a:r>
                      <a:r>
                        <a:rPr lang="en-GB" sz="1800"/>
                        <a:t>of the</a:t>
                      </a:r>
                      <a:r>
                        <a:rPr lang="en-GB" sz="1800"/>
                        <a:t> applicant</a:t>
                      </a:r>
                      <a:endParaRPr sz="1800"/>
                    </a:p>
                  </a:txBody>
                  <a:tcPr marT="45725" marB="45725" marR="91450" marL="91450"/>
                </a:tc>
                <a:tc>
                  <a:txBody>
                    <a:bodyPr/>
                    <a:lstStyle/>
                    <a:p>
                      <a:pPr indent="0" lvl="0" marL="0" marR="0" rtl="0" algn="l">
                        <a:spcBef>
                          <a:spcPts val="0"/>
                        </a:spcBef>
                        <a:spcAft>
                          <a:spcPts val="0"/>
                        </a:spcAft>
                        <a:buNone/>
                      </a:pPr>
                      <a:r>
                        <a:rPr lang="en-GB" sz="1800"/>
                        <a:t>There were 3 duplicate</a:t>
                      </a:r>
                      <a:r>
                        <a:rPr lang="en-GB" sz="1800"/>
                        <a:t> application ids which were deleted from the dataset.</a:t>
                      </a:r>
                      <a:endParaRPr sz="1800"/>
                    </a:p>
                  </a:txBody>
                  <a:tcPr marT="45725" marB="45725" marR="91450" marL="91450"/>
                </a:tc>
              </a:tr>
              <a:tr h="370850">
                <a:tc>
                  <a:txBody>
                    <a:bodyPr/>
                    <a:lstStyle/>
                    <a:p>
                      <a:pPr indent="0" lvl="0" marL="0" marR="0" rtl="0" algn="l">
                        <a:spcBef>
                          <a:spcPts val="0"/>
                        </a:spcBef>
                        <a:spcAft>
                          <a:spcPts val="0"/>
                        </a:spcAft>
                        <a:buNone/>
                      </a:pPr>
                      <a:r>
                        <a:rPr lang="en-GB" sz="1800"/>
                        <a:t>Age</a:t>
                      </a:r>
                      <a:endParaRPr/>
                    </a:p>
                  </a:txBody>
                  <a:tcPr marT="45725" marB="45725" marR="91450" marL="91450"/>
                </a:tc>
                <a:tc>
                  <a:txBody>
                    <a:bodyPr/>
                    <a:lstStyle/>
                    <a:p>
                      <a:pPr indent="0" lvl="0" marL="0" marR="0" rtl="0" algn="l">
                        <a:spcBef>
                          <a:spcPts val="0"/>
                        </a:spcBef>
                        <a:spcAft>
                          <a:spcPts val="0"/>
                        </a:spcAft>
                        <a:buNone/>
                      </a:pPr>
                      <a:r>
                        <a:rPr lang="en-GB" sz="1800"/>
                        <a:t>Age of the applicant</a:t>
                      </a:r>
                      <a:endParaRPr/>
                    </a:p>
                  </a:txBody>
                  <a:tcPr marT="45725" marB="45725" marR="91450" marL="91450"/>
                </a:tc>
                <a:tc>
                  <a:txBody>
                    <a:bodyPr/>
                    <a:lstStyle/>
                    <a:p>
                      <a:pPr indent="0" lvl="0" marL="0" marR="0" rtl="0" algn="l">
                        <a:spcBef>
                          <a:spcPts val="0"/>
                        </a:spcBef>
                        <a:spcAft>
                          <a:spcPts val="0"/>
                        </a:spcAft>
                        <a:buNone/>
                      </a:pPr>
                      <a:r>
                        <a:rPr lang="en-GB" sz="1800"/>
                        <a:t>Records</a:t>
                      </a:r>
                      <a:r>
                        <a:rPr lang="en-GB" sz="1800"/>
                        <a:t> where a</a:t>
                      </a:r>
                      <a:r>
                        <a:rPr lang="en-GB" sz="1800"/>
                        <a:t>pplicant</a:t>
                      </a:r>
                      <a:r>
                        <a:rPr lang="en-GB" sz="1800"/>
                        <a:t>s age was less than 18, age was imputed with 18, assuming an applicant with age less than 18 years can not hold/apply for a credit card. </a:t>
                      </a:r>
                      <a:endParaRPr sz="1800"/>
                    </a:p>
                  </a:txBody>
                  <a:tcPr marT="45725" marB="45725" marR="91450" marL="91450"/>
                </a:tc>
              </a:tr>
              <a:tr h="370850">
                <a:tc>
                  <a:txBody>
                    <a:bodyPr/>
                    <a:lstStyle/>
                    <a:p>
                      <a:pPr indent="0" lvl="0" marL="0" marR="0" rtl="0" algn="l">
                        <a:spcBef>
                          <a:spcPts val="0"/>
                        </a:spcBef>
                        <a:spcAft>
                          <a:spcPts val="0"/>
                        </a:spcAft>
                        <a:buNone/>
                      </a:pPr>
                      <a:r>
                        <a:rPr lang="en-GB" sz="1800"/>
                        <a:t>Gender</a:t>
                      </a:r>
                      <a:endParaRPr/>
                    </a:p>
                  </a:txBody>
                  <a:tcPr marT="45725" marB="45725" marR="91450" marL="91450"/>
                </a:tc>
                <a:tc>
                  <a:txBody>
                    <a:bodyPr/>
                    <a:lstStyle/>
                    <a:p>
                      <a:pPr indent="0" lvl="0" marL="0" marR="0" rtl="0" algn="l">
                        <a:spcBef>
                          <a:spcPts val="0"/>
                        </a:spcBef>
                        <a:spcAft>
                          <a:spcPts val="0"/>
                        </a:spcAft>
                        <a:buNone/>
                      </a:pPr>
                      <a:r>
                        <a:rPr lang="en-GB" sz="1800"/>
                        <a:t>Gender of the applicant</a:t>
                      </a:r>
                      <a:endParaRPr/>
                    </a:p>
                  </a:txBody>
                  <a:tcPr marT="45725" marB="45725" marR="91450" marL="91450"/>
                </a:tc>
                <a:tc>
                  <a:txBody>
                    <a:bodyPr/>
                    <a:lstStyle/>
                    <a:p>
                      <a:pPr indent="0" lvl="0" marL="0" marR="0" rtl="0" algn="l">
                        <a:spcBef>
                          <a:spcPts val="0"/>
                        </a:spcBef>
                        <a:spcAft>
                          <a:spcPts val="0"/>
                        </a:spcAft>
                        <a:buNone/>
                      </a:pPr>
                      <a:r>
                        <a:rPr lang="en-GB" sz="1800"/>
                        <a:t>Missing values for Gender were replaced with the more frequent</a:t>
                      </a:r>
                      <a:r>
                        <a:rPr lang="en-GB" sz="1800"/>
                        <a:t> value of the two i.e. Male.</a:t>
                      </a:r>
                      <a:endParaRPr sz="1800"/>
                    </a:p>
                  </a:txBody>
                  <a:tcPr marT="45725" marB="45725" marR="91450" marL="91450"/>
                </a:tc>
              </a:tr>
              <a:tr h="370850">
                <a:tc>
                  <a:txBody>
                    <a:bodyPr/>
                    <a:lstStyle/>
                    <a:p>
                      <a:pPr indent="0" lvl="0" marL="0" marR="0" rtl="0" algn="l">
                        <a:spcBef>
                          <a:spcPts val="0"/>
                        </a:spcBef>
                        <a:spcAft>
                          <a:spcPts val="0"/>
                        </a:spcAft>
                        <a:buNone/>
                      </a:pPr>
                      <a:r>
                        <a:rPr lang="en-GB" sz="1800"/>
                        <a:t>Marital Status</a:t>
                      </a:r>
                      <a:endParaRPr/>
                    </a:p>
                  </a:txBody>
                  <a:tcPr marT="45725" marB="45725" marR="91450" marL="91450"/>
                </a:tc>
                <a:tc>
                  <a:txBody>
                    <a:bodyPr/>
                    <a:lstStyle/>
                    <a:p>
                      <a:pPr indent="0" lvl="0" marL="0" marR="0" rtl="0" algn="l">
                        <a:spcBef>
                          <a:spcPts val="0"/>
                        </a:spcBef>
                        <a:spcAft>
                          <a:spcPts val="0"/>
                        </a:spcAft>
                        <a:buNone/>
                      </a:pPr>
                      <a:r>
                        <a:rPr lang="en-GB" sz="1800"/>
                        <a:t>Marital status</a:t>
                      </a:r>
                      <a:r>
                        <a:rPr lang="en-GB" sz="1800"/>
                        <a:t> of the applicant</a:t>
                      </a:r>
                      <a:endParaRPr sz="1800"/>
                    </a:p>
                  </a:txBody>
                  <a:tcPr marT="45725" marB="45725" marR="91450" marL="91450"/>
                </a:tc>
                <a:tc>
                  <a:txBody>
                    <a:bodyPr/>
                    <a:lstStyle/>
                    <a:p>
                      <a:pPr indent="0" lvl="0" marL="0" marR="0" rtl="0" algn="l">
                        <a:spcBef>
                          <a:spcPts val="0"/>
                        </a:spcBef>
                        <a:spcAft>
                          <a:spcPts val="0"/>
                        </a:spcAft>
                        <a:buNone/>
                      </a:pPr>
                      <a:r>
                        <a:rPr lang="en-GB" sz="1800"/>
                        <a:t>Missing values for Marital</a:t>
                      </a:r>
                      <a:r>
                        <a:rPr lang="en-GB" sz="1800"/>
                        <a:t> Status</a:t>
                      </a:r>
                      <a:r>
                        <a:rPr lang="en-GB" sz="1800"/>
                        <a:t> were replaced with the more frequent</a:t>
                      </a:r>
                      <a:r>
                        <a:rPr lang="en-GB" sz="1800"/>
                        <a:t> value of the two i.e. Married.</a:t>
                      </a:r>
                      <a:endParaRPr sz="1800"/>
                    </a:p>
                  </a:txBody>
                  <a:tcPr marT="45725" marB="45725" marR="91450" marL="91450"/>
                </a:tc>
              </a:tr>
              <a:tr h="370850">
                <a:tc>
                  <a:txBody>
                    <a:bodyPr/>
                    <a:lstStyle/>
                    <a:p>
                      <a:pPr indent="0" lvl="0" marL="0" marR="0" rtl="0" algn="l">
                        <a:spcBef>
                          <a:spcPts val="0"/>
                        </a:spcBef>
                        <a:spcAft>
                          <a:spcPts val="0"/>
                        </a:spcAft>
                        <a:buNone/>
                      </a:pPr>
                      <a:r>
                        <a:rPr lang="en-GB" sz="1800"/>
                        <a:t>No.</a:t>
                      </a:r>
                      <a:r>
                        <a:rPr lang="en-GB" sz="1800"/>
                        <a:t> Of Dependents</a:t>
                      </a:r>
                      <a:endParaRPr sz="1800"/>
                    </a:p>
                  </a:txBody>
                  <a:tcPr marT="45725" marB="45725" marR="91450" marL="91450"/>
                </a:tc>
                <a:tc>
                  <a:txBody>
                    <a:bodyPr/>
                    <a:lstStyle/>
                    <a:p>
                      <a:pPr indent="0" lvl="0" marL="0" marR="0" rtl="0" algn="l">
                        <a:spcBef>
                          <a:spcPts val="0"/>
                        </a:spcBef>
                        <a:spcAft>
                          <a:spcPts val="0"/>
                        </a:spcAft>
                        <a:buNone/>
                      </a:pPr>
                      <a:r>
                        <a:rPr lang="en-GB" sz="1800"/>
                        <a:t>No.</a:t>
                      </a:r>
                      <a:r>
                        <a:rPr lang="en-GB" sz="1800"/>
                        <a:t> of dependents of the applicant</a:t>
                      </a:r>
                      <a:endParaRPr sz="1800"/>
                    </a:p>
                  </a:txBody>
                  <a:tcPr marT="45725" marB="45725" marR="91450" marL="91450"/>
                </a:tc>
                <a:tc>
                  <a:txBody>
                    <a:bodyPr/>
                    <a:lstStyle/>
                    <a:p>
                      <a:pPr indent="0" lvl="0" marL="0" marR="0" rtl="0" algn="l">
                        <a:spcBef>
                          <a:spcPts val="0"/>
                        </a:spcBef>
                        <a:spcAft>
                          <a:spcPts val="0"/>
                        </a:spcAft>
                        <a:buNone/>
                      </a:pPr>
                      <a:r>
                        <a:rPr lang="en-GB" sz="1800"/>
                        <a:t>Missing</a:t>
                      </a:r>
                      <a:r>
                        <a:rPr lang="en-GB" sz="1800"/>
                        <a:t> values were replaced with the median value.</a:t>
                      </a:r>
                      <a:endParaRPr sz="1800"/>
                    </a:p>
                  </a:txBody>
                  <a:tcPr marT="45725" marB="45725" marR="91450" marL="91450"/>
                </a:tc>
              </a:tr>
              <a:tr h="370850">
                <a:tc>
                  <a:txBody>
                    <a:bodyPr/>
                    <a:lstStyle/>
                    <a:p>
                      <a:pPr indent="0" lvl="0" marL="0" marR="0" rtl="0" algn="l">
                        <a:spcBef>
                          <a:spcPts val="0"/>
                        </a:spcBef>
                        <a:spcAft>
                          <a:spcPts val="0"/>
                        </a:spcAft>
                        <a:buNone/>
                      </a:pPr>
                      <a:r>
                        <a:rPr lang="en-GB" sz="1800"/>
                        <a:t>Income</a:t>
                      </a:r>
                      <a:endParaRPr/>
                    </a:p>
                  </a:txBody>
                  <a:tcPr marT="45725" marB="45725" marR="91450" marL="91450"/>
                </a:tc>
                <a:tc>
                  <a:txBody>
                    <a:bodyPr/>
                    <a:lstStyle/>
                    <a:p>
                      <a:pPr indent="0" lvl="0" marL="0" marR="0" rtl="0" algn="l">
                        <a:spcBef>
                          <a:spcPts val="0"/>
                        </a:spcBef>
                        <a:spcAft>
                          <a:spcPts val="0"/>
                        </a:spcAft>
                        <a:buNone/>
                      </a:pPr>
                      <a:r>
                        <a:rPr lang="en-GB" sz="1800"/>
                        <a:t>Income of the applicant</a:t>
                      </a:r>
                      <a:endParaRPr/>
                    </a:p>
                  </a:txBody>
                  <a:tcPr marT="45725" marB="45725" marR="91450" marL="91450"/>
                </a:tc>
                <a:tc>
                  <a:txBody>
                    <a:bodyPr/>
                    <a:lstStyle/>
                    <a:p>
                      <a:pPr indent="0" lvl="0" marL="0" marR="0" rtl="0" algn="l">
                        <a:spcBef>
                          <a:spcPts val="0"/>
                        </a:spcBef>
                        <a:spcAft>
                          <a:spcPts val="0"/>
                        </a:spcAft>
                        <a:buNone/>
                      </a:pPr>
                      <a:r>
                        <a:rPr lang="en-GB" sz="1800"/>
                        <a:t>Missing/Negative</a:t>
                      </a:r>
                      <a:r>
                        <a:rPr lang="en-GB" sz="1800"/>
                        <a:t> values were replaced with the median value.</a:t>
                      </a:r>
                      <a:endParaRPr sz="1800"/>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