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1"/>
  </p:sldMasterIdLst>
  <p:notesMasterIdLst>
    <p:notesMasterId r:id="rId1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07:35:49.219"/>
    </inkml:context>
    <inkml:brush xml:id="br0">
      <inkml:brushProperty name="width" value="0.05" units="cm"/>
      <inkml:brushProperty name="height" value="0.05" units="cm"/>
      <inkml:brushProperty name="color" value="#FFFFFF"/>
    </inkml:brush>
  </inkml:definitions>
  <inkml:trace contextRef="#ctx0" brushRef="#br0">0 27 24192,'8413'-26'0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07:36:13.046"/>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07:36:19.798"/>
    </inkml:context>
    <inkml:brush xml:id="br0">
      <inkml:brushProperty name="width" value="0.05" units="cm"/>
      <inkml:brushProperty name="height" value="0.05" units="cm"/>
      <inkml:brushProperty name="color" value="#FFFFFF"/>
    </inkml:brush>
  </inkml:definitions>
  <inkml:trace contextRef="#ctx0" brushRef="#br0">11 1967 23494,'0'-1966'0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07:36:21.076"/>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060C-87A0-4F92-9685-A8A4525B6795}" type="datetimeFigureOut">
              <a:rPr lang="en-IN" smtClean="0"/>
              <a:t>15-05-2025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5D9244-F0D4-42AC-B01F-160EBDB9E0E9}" type="slidenum">
              <a:rPr lang="en-IN" smtClean="0"/>
              <a:t>‹#›</a:t>
            </a:fld>
            <a:endParaRPr lang="en-IN" dirty="0"/>
          </a:p>
        </p:txBody>
      </p:sp>
    </p:spTree>
    <p:extLst>
      <p:ext uri="{BB962C8B-B14F-4D97-AF65-F5344CB8AC3E}">
        <p14:creationId xmlns:p14="http://schemas.microsoft.com/office/powerpoint/2010/main" val="2460673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6E6741-77E9-431B-9C9C-E506CB14CC30}" type="datetime1">
              <a:rPr lang="en-US" smtClean="0"/>
              <a:t>5/15/2025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8826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218E1-A592-41D5-A14E-3F6B71490FA5}" type="datetime1">
              <a:rPr lang="en-US" smtClean="0"/>
              <a:t>5/15/2025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19530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B168D4-FA23-41BD-A099-058652DC5449}" type="datetime1">
              <a:rPr lang="en-US" smtClean="0"/>
              <a:t>5/15/2025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05077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882CB7-CAFA-4360-8D37-F59B241DECB4}" type="datetime1">
              <a:rPr lang="en-US" smtClean="0"/>
              <a:t>5/15/2025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82894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01CB8A-954B-4F24-A76A-56D13A4AC876}" type="datetime1">
              <a:rPr lang="en-US" smtClean="0"/>
              <a:t>5/15/2025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0859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BB2D1B-F031-43C9-9B2E-BC63AAA59A76}" type="datetime1">
              <a:rPr lang="en-US" smtClean="0"/>
              <a:t>5/15/2025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893165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E7EE3F-83FB-4409-BA05-DBDEFB5ACAFE}" type="datetime1">
              <a:rPr lang="en-US" smtClean="0"/>
              <a:t>5/15/2025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80830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178D1F-744C-4367-B141-637B469B1873}" type="datetime1">
              <a:rPr lang="en-US" smtClean="0"/>
              <a:t>5/15/2025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48613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80FCEC-5FE0-480A-BED9-DE213F72D8AD}" type="datetime1">
              <a:rPr lang="en-US" smtClean="0"/>
              <a:t>5/15/2025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4706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9C274A-60EE-4816-9262-4988D0161CD0}" type="datetime1">
              <a:rPr lang="en-US" smtClean="0"/>
              <a:t>5/15/2025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131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42FE7F-137D-4E72-8611-D785ACCF95D9}" type="datetime1">
              <a:rPr lang="en-US" smtClean="0"/>
              <a:t>5/15/2025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5244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52618E-6BD9-439D-B3D2-C849D5352666}" type="datetime1">
              <a:rPr lang="en-US" smtClean="0"/>
              <a:t>5/15/2025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5266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547B2-E163-483A-A599-EC9B55407C08}" type="datetime1">
              <a:rPr lang="en-US" smtClean="0"/>
              <a:t>5/15/2025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1079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C6DF77-5563-4943-A4FE-954359F3D843}" type="datetime1">
              <a:rPr lang="en-US" smtClean="0"/>
              <a:t>5/15/2025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91398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A4E579-B27F-4B30-ABBF-F957C3E48FAB}" type="datetime1">
              <a:rPr lang="en-US" smtClean="0"/>
              <a:t>5/15/2025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8565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EF2D31-4F26-497F-B2EC-919D74B064FA}" type="datetime1">
              <a:rPr lang="en-US" smtClean="0"/>
              <a:t>5/15/2025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2759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9932A8-87D2-4CD1-8189-1FA4A17272B0}" type="datetime1">
              <a:rPr lang="en-US" smtClean="0"/>
              <a:t>5/15/2025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4623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A15857C-0205-4CB6-9188-FBA6D61970AD}" type="datetime1">
              <a:rPr lang="en-US" smtClean="0"/>
              <a:t>5/15/2025</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472589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image" Target="../media/image3.png"/><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96B8-B9B1-8190-EEF5-FDFC973A9DBF}"/>
              </a:ext>
            </a:extLst>
          </p:cNvPr>
          <p:cNvSpPr>
            <a:spLocks noGrp="1"/>
          </p:cNvSpPr>
          <p:nvPr>
            <p:ph type="ctrTitle"/>
          </p:nvPr>
        </p:nvSpPr>
        <p:spPr>
          <a:xfrm>
            <a:off x="1506779" y="1122363"/>
            <a:ext cx="9001462" cy="2387600"/>
          </a:xfrm>
        </p:spPr>
        <p:txBody>
          <a:bodyPr>
            <a:normAutofit/>
          </a:bodyPr>
          <a:lstStyle/>
          <a:p>
            <a:r>
              <a:rPr lang="en-IN" sz="6600" dirty="0"/>
              <a:t>PROJECT -1</a:t>
            </a:r>
          </a:p>
        </p:txBody>
      </p:sp>
      <p:sp>
        <p:nvSpPr>
          <p:cNvPr id="3" name="Subtitle 2">
            <a:extLst>
              <a:ext uri="{FF2B5EF4-FFF2-40B4-BE49-F238E27FC236}">
                <a16:creationId xmlns:a16="http://schemas.microsoft.com/office/drawing/2014/main" id="{6C2E62CA-6B72-4073-6B30-02A1CAE6763D}"/>
              </a:ext>
            </a:extLst>
          </p:cNvPr>
          <p:cNvSpPr>
            <a:spLocks noGrp="1"/>
          </p:cNvSpPr>
          <p:nvPr>
            <p:ph type="subTitle" idx="1"/>
          </p:nvPr>
        </p:nvSpPr>
        <p:spPr>
          <a:xfrm>
            <a:off x="9162960" y="223264"/>
            <a:ext cx="3029040" cy="280367"/>
          </a:xfrm>
        </p:spPr>
        <p:txBody>
          <a:bodyPr>
            <a:noAutofit/>
          </a:bodyPr>
          <a:lstStyle/>
          <a:p>
            <a:r>
              <a:rPr lang="en-IN" sz="1200" dirty="0">
                <a:latin typeface="Century" panose="02040604050505020304" pitchFamily="18" charset="0"/>
              </a:rPr>
              <a:t>FINLATICS – ENABLING INSIGHTS </a:t>
            </a:r>
          </a:p>
        </p:txBody>
      </p:sp>
      <p:sp>
        <p:nvSpPr>
          <p:cNvPr id="4" name="Subtitle 2">
            <a:extLst>
              <a:ext uri="{FF2B5EF4-FFF2-40B4-BE49-F238E27FC236}">
                <a16:creationId xmlns:a16="http://schemas.microsoft.com/office/drawing/2014/main" id="{77525AC8-C209-1507-BF8D-323CE0F96F9E}"/>
              </a:ext>
            </a:extLst>
          </p:cNvPr>
          <p:cNvSpPr txBox="1">
            <a:spLocks/>
          </p:cNvSpPr>
          <p:nvPr/>
        </p:nvSpPr>
        <p:spPr>
          <a:xfrm>
            <a:off x="3922114" y="3509963"/>
            <a:ext cx="8637072" cy="977621"/>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IN" dirty="0"/>
              <a:t>Presented BY - PRAVAL GUPTA </a:t>
            </a: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51C5B48B-A2B9-E57C-3DAD-434FB0BC5FB8}"/>
                  </a:ext>
                </a:extLst>
              </p14:cNvPr>
              <p14:cNvContentPartPr/>
              <p14:nvPr/>
            </p14:nvContentPartPr>
            <p14:xfrm>
              <a:off x="9162960" y="727452"/>
              <a:ext cx="3029040" cy="9720"/>
            </p14:xfrm>
          </p:contentPart>
        </mc:Choice>
        <mc:Fallback xmlns="">
          <p:pic>
            <p:nvPicPr>
              <p:cNvPr id="15" name="Ink 14">
                <a:extLst>
                  <a:ext uri="{FF2B5EF4-FFF2-40B4-BE49-F238E27FC236}">
                    <a16:creationId xmlns:a16="http://schemas.microsoft.com/office/drawing/2014/main" id="{51C5B48B-A2B9-E57C-3DAD-434FB0BC5FB8}"/>
                  </a:ext>
                </a:extLst>
              </p:cNvPr>
              <p:cNvPicPr/>
              <p:nvPr/>
            </p:nvPicPr>
            <p:blipFill>
              <a:blip r:embed="rId3"/>
              <a:stretch>
                <a:fillRect/>
              </a:stretch>
            </p:blipFill>
            <p:spPr>
              <a:xfrm>
                <a:off x="9153960" y="718812"/>
                <a:ext cx="304668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EF9E90AF-22A5-FC77-507D-44A909D700EA}"/>
                  </a:ext>
                </a:extLst>
              </p14:cNvPr>
              <p14:cNvContentPartPr/>
              <p14:nvPr/>
            </p14:nvContentPartPr>
            <p14:xfrm>
              <a:off x="12644257" y="884748"/>
              <a:ext cx="360" cy="360"/>
            </p14:xfrm>
          </p:contentPart>
        </mc:Choice>
        <mc:Fallback xmlns="">
          <p:pic>
            <p:nvPicPr>
              <p:cNvPr id="16" name="Ink 15">
                <a:extLst>
                  <a:ext uri="{FF2B5EF4-FFF2-40B4-BE49-F238E27FC236}">
                    <a16:creationId xmlns:a16="http://schemas.microsoft.com/office/drawing/2014/main" id="{EF9E90AF-22A5-FC77-507D-44A909D700EA}"/>
                  </a:ext>
                </a:extLst>
              </p:cNvPr>
              <p:cNvPicPr/>
              <p:nvPr/>
            </p:nvPicPr>
            <p:blipFill>
              <a:blip r:embed="rId5"/>
              <a:stretch>
                <a:fillRect/>
              </a:stretch>
            </p:blipFill>
            <p:spPr>
              <a:xfrm>
                <a:off x="12635617" y="8757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FC6E9DA6-0B74-F446-DA9C-E58EBE5D471B}"/>
                  </a:ext>
                </a:extLst>
              </p14:cNvPr>
              <p14:cNvContentPartPr/>
              <p14:nvPr/>
            </p14:nvContentPartPr>
            <p14:xfrm>
              <a:off x="9162960" y="9388"/>
              <a:ext cx="720" cy="708120"/>
            </p14:xfrm>
          </p:contentPart>
        </mc:Choice>
        <mc:Fallback xmlns="">
          <p:pic>
            <p:nvPicPr>
              <p:cNvPr id="18" name="Ink 17">
                <a:extLst>
                  <a:ext uri="{FF2B5EF4-FFF2-40B4-BE49-F238E27FC236}">
                    <a16:creationId xmlns:a16="http://schemas.microsoft.com/office/drawing/2014/main" id="{FC6E9DA6-0B74-F446-DA9C-E58EBE5D471B}"/>
                  </a:ext>
                </a:extLst>
              </p:cNvPr>
              <p:cNvPicPr/>
              <p:nvPr/>
            </p:nvPicPr>
            <p:blipFill>
              <a:blip r:embed="rId7"/>
              <a:stretch>
                <a:fillRect/>
              </a:stretch>
            </p:blipFill>
            <p:spPr>
              <a:xfrm>
                <a:off x="9144960" y="748"/>
                <a:ext cx="36000" cy="725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03DB883E-77DC-DC73-DBE1-417FDCDCA701}"/>
                  </a:ext>
                </a:extLst>
              </p14:cNvPr>
              <p14:cNvContentPartPr/>
              <p14:nvPr/>
            </p14:nvContentPartPr>
            <p14:xfrm>
              <a:off x="13883017" y="727452"/>
              <a:ext cx="360" cy="360"/>
            </p14:xfrm>
          </p:contentPart>
        </mc:Choice>
        <mc:Fallback xmlns="">
          <p:pic>
            <p:nvPicPr>
              <p:cNvPr id="19" name="Ink 18">
                <a:extLst>
                  <a:ext uri="{FF2B5EF4-FFF2-40B4-BE49-F238E27FC236}">
                    <a16:creationId xmlns:a16="http://schemas.microsoft.com/office/drawing/2014/main" id="{03DB883E-77DC-DC73-DBE1-417FDCDCA701}"/>
                  </a:ext>
                </a:extLst>
              </p:cNvPr>
              <p:cNvPicPr/>
              <p:nvPr/>
            </p:nvPicPr>
            <p:blipFill>
              <a:blip r:embed="rId5"/>
              <a:stretch>
                <a:fillRect/>
              </a:stretch>
            </p:blipFill>
            <p:spPr>
              <a:xfrm>
                <a:off x="13874377" y="718452"/>
                <a:ext cx="18000" cy="18000"/>
              </a:xfrm>
              <a:prstGeom prst="rect">
                <a:avLst/>
              </a:prstGeom>
            </p:spPr>
          </p:pic>
        </mc:Fallback>
      </mc:AlternateContent>
      <p:sp>
        <p:nvSpPr>
          <p:cNvPr id="5" name="Slide Number Placeholder 4">
            <a:extLst>
              <a:ext uri="{FF2B5EF4-FFF2-40B4-BE49-F238E27FC236}">
                <a16:creationId xmlns:a16="http://schemas.microsoft.com/office/drawing/2014/main" id="{77B11847-C03B-93AC-3CCB-4E87E14ABFA3}"/>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3043282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1C20D1-BC58-FCBF-866B-6CFA95A4E42C}"/>
              </a:ext>
            </a:extLst>
          </p:cNvPr>
          <p:cNvSpPr>
            <a:spLocks noGrp="1"/>
          </p:cNvSpPr>
          <p:nvPr>
            <p:ph type="sldNum" sz="quarter" idx="12"/>
          </p:nvPr>
        </p:nvSpPr>
        <p:spPr/>
        <p:txBody>
          <a:bodyPr/>
          <a:lstStyle/>
          <a:p>
            <a:fld id="{6D22F896-40B5-4ADD-8801-0D06FADFA095}" type="slidenum">
              <a:rPr lang="en-US" smtClean="0"/>
              <a:t>10</a:t>
            </a:fld>
            <a:endParaRPr lang="en-US" dirty="0"/>
          </a:p>
        </p:txBody>
      </p:sp>
      <p:sp>
        <p:nvSpPr>
          <p:cNvPr id="3" name="TextBox 2">
            <a:extLst>
              <a:ext uri="{FF2B5EF4-FFF2-40B4-BE49-F238E27FC236}">
                <a16:creationId xmlns:a16="http://schemas.microsoft.com/office/drawing/2014/main" id="{51575E92-56AA-219E-8ABC-7978CB2ABEE7}"/>
              </a:ext>
            </a:extLst>
          </p:cNvPr>
          <p:cNvSpPr txBox="1"/>
          <p:nvPr/>
        </p:nvSpPr>
        <p:spPr>
          <a:xfrm>
            <a:off x="604316" y="235980"/>
            <a:ext cx="10663240" cy="1457194"/>
          </a:xfrm>
          <a:prstGeom prst="rect">
            <a:avLst/>
          </a:prstGeom>
          <a:noFill/>
        </p:spPr>
        <p:txBody>
          <a:bodyPr wrap="none" rtlCol="0">
            <a:spAutoFit/>
          </a:bodyPr>
          <a:lstStyle/>
          <a:p>
            <a:pPr lvl="0">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Q4. Plot a linear regression line that includes all variables (TV, Radio, Newspaper) to </a:t>
            </a:r>
          </a:p>
          <a:p>
            <a:pPr lvl="0">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predict Sales, and visualize the model's predictions against the actual sales values.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pic>
        <p:nvPicPr>
          <p:cNvPr id="5" name="Picture 4">
            <a:extLst>
              <a:ext uri="{FF2B5EF4-FFF2-40B4-BE49-F238E27FC236}">
                <a16:creationId xmlns:a16="http://schemas.microsoft.com/office/drawing/2014/main" id="{2315B14D-8C6F-7A6F-D659-A1EA4BA45FFC}"/>
              </a:ext>
            </a:extLst>
          </p:cNvPr>
          <p:cNvPicPr>
            <a:picLocks noChangeAspect="1"/>
          </p:cNvPicPr>
          <p:nvPr/>
        </p:nvPicPr>
        <p:blipFill>
          <a:blip r:embed="rId2"/>
          <a:stretch>
            <a:fillRect/>
          </a:stretch>
        </p:blipFill>
        <p:spPr>
          <a:xfrm>
            <a:off x="6463869" y="1451036"/>
            <a:ext cx="5305344" cy="4175760"/>
          </a:xfrm>
          <a:prstGeom prst="rect">
            <a:avLst/>
          </a:prstGeom>
        </p:spPr>
      </p:pic>
      <p:pic>
        <p:nvPicPr>
          <p:cNvPr id="7" name="Picture 6">
            <a:extLst>
              <a:ext uri="{FF2B5EF4-FFF2-40B4-BE49-F238E27FC236}">
                <a16:creationId xmlns:a16="http://schemas.microsoft.com/office/drawing/2014/main" id="{C3638DBA-A058-DECB-A4D4-C9FC949B5EDF}"/>
              </a:ext>
            </a:extLst>
          </p:cNvPr>
          <p:cNvPicPr>
            <a:picLocks noChangeAspect="1"/>
          </p:cNvPicPr>
          <p:nvPr/>
        </p:nvPicPr>
        <p:blipFill>
          <a:blip r:embed="rId3"/>
          <a:stretch>
            <a:fillRect/>
          </a:stretch>
        </p:blipFill>
        <p:spPr>
          <a:xfrm>
            <a:off x="743185" y="1451036"/>
            <a:ext cx="5192751" cy="4187406"/>
          </a:xfrm>
          <a:prstGeom prst="rect">
            <a:avLst/>
          </a:prstGeom>
        </p:spPr>
      </p:pic>
    </p:spTree>
    <p:extLst>
      <p:ext uri="{BB962C8B-B14F-4D97-AF65-F5344CB8AC3E}">
        <p14:creationId xmlns:p14="http://schemas.microsoft.com/office/powerpoint/2010/main" val="2246890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E8EA14-1EE0-0ADC-D38E-E527ADB92C1E}"/>
              </a:ext>
            </a:extLst>
          </p:cNvPr>
          <p:cNvSpPr>
            <a:spLocks noGrp="1"/>
          </p:cNvSpPr>
          <p:nvPr>
            <p:ph type="sldNum" sz="quarter" idx="12"/>
          </p:nvPr>
        </p:nvSpPr>
        <p:spPr/>
        <p:txBody>
          <a:bodyPr/>
          <a:lstStyle/>
          <a:p>
            <a:fld id="{6D22F896-40B5-4ADD-8801-0D06FADFA095}" type="slidenum">
              <a:rPr lang="en-US" smtClean="0"/>
              <a:t>11</a:t>
            </a:fld>
            <a:endParaRPr lang="en-US" dirty="0"/>
          </a:p>
        </p:txBody>
      </p:sp>
      <p:sp>
        <p:nvSpPr>
          <p:cNvPr id="4" name="TextBox 3">
            <a:extLst>
              <a:ext uri="{FF2B5EF4-FFF2-40B4-BE49-F238E27FC236}">
                <a16:creationId xmlns:a16="http://schemas.microsoft.com/office/drawing/2014/main" id="{07DE60F9-5EFC-3260-6DB2-12DDAD561509}"/>
              </a:ext>
            </a:extLst>
          </p:cNvPr>
          <p:cNvSpPr txBox="1"/>
          <p:nvPr/>
        </p:nvSpPr>
        <p:spPr>
          <a:xfrm>
            <a:off x="408039" y="750447"/>
            <a:ext cx="11375923" cy="3477875"/>
          </a:xfrm>
          <a:prstGeom prst="rect">
            <a:avLst/>
          </a:prstGeom>
          <a:noFill/>
        </p:spPr>
        <p:txBody>
          <a:bodyPr wrap="square">
            <a:spAutoFit/>
          </a:bodyPr>
          <a:lstStyle/>
          <a:p>
            <a:pPr marL="342900" indent="-342900" algn="l">
              <a:buFont typeface="Wingdings" panose="05000000000000000000" pitchFamily="2" charset="2"/>
              <a:buChar char="Ø"/>
            </a:pPr>
            <a:r>
              <a:rPr lang="en-US" sz="2000" b="0" i="0" dirty="0">
                <a:effectLst/>
                <a:latin typeface="fkGroteskNeue"/>
              </a:rPr>
              <a:t>The scatter plot displays the actual sales on the x-axis and the predicted sales from your linear regression model on the y-axis.</a:t>
            </a:r>
          </a:p>
          <a:p>
            <a:pPr marL="342900" indent="-342900" algn="l">
              <a:buFont typeface="Wingdings" panose="05000000000000000000" pitchFamily="2" charset="2"/>
              <a:buChar char="Ø"/>
            </a:pPr>
            <a:r>
              <a:rPr lang="en-US" sz="2000" b="0" i="0" dirty="0">
                <a:effectLst/>
                <a:latin typeface="fkGroteskNeue"/>
              </a:rPr>
              <a:t>Each green dot represents a data point (a campaign), showing the relationship between actual and predicted sales.</a:t>
            </a:r>
          </a:p>
          <a:p>
            <a:pPr marL="342900" indent="-342900" algn="l">
              <a:buFont typeface="Wingdings" panose="05000000000000000000" pitchFamily="2" charset="2"/>
              <a:buChar char="Ø"/>
            </a:pPr>
            <a:r>
              <a:rPr lang="en-US" sz="2000" b="0" i="0" dirty="0">
                <a:effectLst/>
                <a:latin typeface="fkGroteskNeue"/>
              </a:rPr>
              <a:t>The red line is the line of perfect prediction (y = x), where predicted sales would exactly equal actual sales.</a:t>
            </a:r>
          </a:p>
          <a:p>
            <a:pPr marL="342900" indent="-342900" algn="l">
              <a:buFont typeface="Wingdings" panose="05000000000000000000" pitchFamily="2" charset="2"/>
              <a:buChar char="Ø"/>
            </a:pPr>
            <a:r>
              <a:rPr lang="en-US" sz="2000" b="0" i="0" dirty="0">
                <a:effectLst/>
                <a:latin typeface="fkGroteskNeue"/>
              </a:rPr>
              <a:t>The data points are tightly clustered around the red line, indicating that the model’s predictions are very close to the actual sales values.</a:t>
            </a:r>
          </a:p>
          <a:p>
            <a:pPr marL="342900" indent="-342900" algn="l">
              <a:buFont typeface="Wingdings" panose="05000000000000000000" pitchFamily="2" charset="2"/>
              <a:buChar char="Ø"/>
            </a:pPr>
            <a:r>
              <a:rPr lang="en-US" sz="2000" b="0" i="0" dirty="0">
                <a:effectLst/>
                <a:latin typeface="fkGroteskNeue"/>
              </a:rPr>
              <a:t>There is a strong positive linear relationship between actual and predicted sales, suggesting that the model has captured the underlying pattern in the data well.</a:t>
            </a:r>
          </a:p>
          <a:p>
            <a:pPr marL="342900" indent="-342900" algn="l">
              <a:buFont typeface="Wingdings" panose="05000000000000000000" pitchFamily="2" charset="2"/>
              <a:buChar char="Ø"/>
            </a:pPr>
            <a:endParaRPr lang="en-US" sz="2000" b="0" i="0" dirty="0">
              <a:effectLst/>
              <a:latin typeface="fkGroteskNeue"/>
            </a:endParaRPr>
          </a:p>
        </p:txBody>
      </p:sp>
      <p:sp>
        <p:nvSpPr>
          <p:cNvPr id="6" name="TextBox 5">
            <a:extLst>
              <a:ext uri="{FF2B5EF4-FFF2-40B4-BE49-F238E27FC236}">
                <a16:creationId xmlns:a16="http://schemas.microsoft.com/office/drawing/2014/main" id="{614E23BD-0F78-F467-FCA9-C6BB495888E6}"/>
              </a:ext>
            </a:extLst>
          </p:cNvPr>
          <p:cNvSpPr txBox="1"/>
          <p:nvPr/>
        </p:nvSpPr>
        <p:spPr>
          <a:xfrm>
            <a:off x="727587" y="4790797"/>
            <a:ext cx="11130116" cy="707886"/>
          </a:xfrm>
          <a:prstGeom prst="rect">
            <a:avLst/>
          </a:prstGeom>
          <a:noFill/>
        </p:spPr>
        <p:txBody>
          <a:bodyPr wrap="square">
            <a:spAutoFit/>
          </a:bodyPr>
          <a:lstStyle/>
          <a:p>
            <a:pPr algn="l"/>
            <a:r>
              <a:rPr lang="en-US" sz="2000" b="0" i="0" dirty="0">
                <a:effectLst/>
                <a:latin typeface="fkGroteskNeue"/>
              </a:rPr>
              <a:t>The linear regression model provides accurate and reliable predictions of sales based on the input features (likely TV, Radio, and Newspaper advertising spend, given your dataset).</a:t>
            </a:r>
          </a:p>
        </p:txBody>
      </p:sp>
      <p:sp>
        <p:nvSpPr>
          <p:cNvPr id="8" name="TextBox 7">
            <a:extLst>
              <a:ext uri="{FF2B5EF4-FFF2-40B4-BE49-F238E27FC236}">
                <a16:creationId xmlns:a16="http://schemas.microsoft.com/office/drawing/2014/main" id="{0E8EC6BF-3CBC-B847-8B32-56D3ACF2D341}"/>
              </a:ext>
            </a:extLst>
          </p:cNvPr>
          <p:cNvSpPr txBox="1"/>
          <p:nvPr/>
        </p:nvSpPr>
        <p:spPr>
          <a:xfrm>
            <a:off x="727587" y="267680"/>
            <a:ext cx="6096000" cy="369332"/>
          </a:xfrm>
          <a:prstGeom prst="rect">
            <a:avLst/>
          </a:prstGeom>
          <a:noFill/>
        </p:spPr>
        <p:txBody>
          <a:bodyPr wrap="square">
            <a:spAutoFit/>
          </a:bodyPr>
          <a:lstStyle/>
          <a:p>
            <a:r>
              <a:rPr lang="en-IN" b="0" dirty="0">
                <a:solidFill>
                  <a:srgbClr val="CE9178"/>
                </a:solidFill>
                <a:effectLst/>
                <a:latin typeface="Courier New" panose="02070309020205020404" pitchFamily="49" charset="0"/>
              </a:rPr>
              <a:t>Interpretation :</a:t>
            </a:r>
            <a:endParaRPr lang="en-IN" b="0" dirty="0">
              <a:solidFill>
                <a:srgbClr val="D4D4D4"/>
              </a:solidFill>
              <a:effectLst/>
              <a:latin typeface="Courier New" panose="02070309020205020404" pitchFamily="49" charset="0"/>
            </a:endParaRPr>
          </a:p>
        </p:txBody>
      </p:sp>
      <p:sp>
        <p:nvSpPr>
          <p:cNvPr id="10" name="TextBox 9">
            <a:extLst>
              <a:ext uri="{FF2B5EF4-FFF2-40B4-BE49-F238E27FC236}">
                <a16:creationId xmlns:a16="http://schemas.microsoft.com/office/drawing/2014/main" id="{E01122E7-ED56-AD0C-8E36-A543FED3EE87}"/>
              </a:ext>
            </a:extLst>
          </p:cNvPr>
          <p:cNvSpPr txBox="1"/>
          <p:nvPr/>
        </p:nvSpPr>
        <p:spPr>
          <a:xfrm>
            <a:off x="727587" y="4275732"/>
            <a:ext cx="6096000" cy="369332"/>
          </a:xfrm>
          <a:prstGeom prst="rect">
            <a:avLst/>
          </a:prstGeom>
          <a:noFill/>
        </p:spPr>
        <p:txBody>
          <a:bodyPr wrap="square">
            <a:spAutoFit/>
          </a:bodyPr>
          <a:lstStyle/>
          <a:p>
            <a:r>
              <a:rPr lang="en-IN" b="0" dirty="0">
                <a:solidFill>
                  <a:srgbClr val="CE9178"/>
                </a:solidFill>
                <a:effectLst/>
                <a:latin typeface="Courier New" panose="02070309020205020404" pitchFamily="49" charset="0"/>
              </a:rPr>
              <a:t>Conclusion :</a:t>
            </a:r>
            <a:endParaRPr lang="en-IN" b="0" dirty="0">
              <a:solidFill>
                <a:srgbClr val="D4D4D4"/>
              </a:solidFill>
              <a:effectLst/>
              <a:latin typeface="Courier New" panose="02070309020205020404" pitchFamily="49" charset="0"/>
            </a:endParaRPr>
          </a:p>
        </p:txBody>
      </p:sp>
      <p:sp>
        <p:nvSpPr>
          <p:cNvPr id="12" name="TextBox 11">
            <a:extLst>
              <a:ext uri="{FF2B5EF4-FFF2-40B4-BE49-F238E27FC236}">
                <a16:creationId xmlns:a16="http://schemas.microsoft.com/office/drawing/2014/main" id="{5B33BC1D-DA1A-9338-1C24-59C1C61614E7}"/>
              </a:ext>
            </a:extLst>
          </p:cNvPr>
          <p:cNvSpPr txBox="1"/>
          <p:nvPr/>
        </p:nvSpPr>
        <p:spPr>
          <a:xfrm>
            <a:off x="727587" y="5771302"/>
            <a:ext cx="6096000" cy="369332"/>
          </a:xfrm>
          <a:prstGeom prst="rect">
            <a:avLst/>
          </a:prstGeom>
          <a:noFill/>
        </p:spPr>
        <p:txBody>
          <a:bodyPr wrap="square">
            <a:spAutoFit/>
          </a:bodyPr>
          <a:lstStyle/>
          <a:p>
            <a:r>
              <a:rPr lang="en-US" b="0" i="0" dirty="0">
                <a:solidFill>
                  <a:srgbClr val="FF0000"/>
                </a:solidFill>
                <a:effectLst/>
                <a:latin typeface="Courier New" panose="02070309020205020404" pitchFamily="49" charset="0"/>
              </a:rPr>
              <a:t>R^2 score on test set: 0.8747286106321062</a:t>
            </a:r>
            <a:endParaRPr lang="en-IN" dirty="0">
              <a:solidFill>
                <a:srgbClr val="FF0000"/>
              </a:solidFill>
            </a:endParaRPr>
          </a:p>
        </p:txBody>
      </p:sp>
    </p:spTree>
    <p:extLst>
      <p:ext uri="{BB962C8B-B14F-4D97-AF65-F5344CB8AC3E}">
        <p14:creationId xmlns:p14="http://schemas.microsoft.com/office/powerpoint/2010/main" val="207717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671B8F-3B4B-4548-15F5-75613D951829}"/>
              </a:ext>
            </a:extLst>
          </p:cNvPr>
          <p:cNvSpPr>
            <a:spLocks noGrp="1"/>
          </p:cNvSpPr>
          <p:nvPr>
            <p:ph type="sldNum" sz="quarter" idx="12"/>
          </p:nvPr>
        </p:nvSpPr>
        <p:spPr/>
        <p:txBody>
          <a:bodyPr/>
          <a:lstStyle/>
          <a:p>
            <a:fld id="{6D22F896-40B5-4ADD-8801-0D06FADFA095}" type="slidenum">
              <a:rPr lang="en-US" smtClean="0"/>
              <a:t>12</a:t>
            </a:fld>
            <a:endParaRPr lang="en-US" dirty="0"/>
          </a:p>
        </p:txBody>
      </p:sp>
      <p:sp>
        <p:nvSpPr>
          <p:cNvPr id="3" name="TextBox 2">
            <a:extLst>
              <a:ext uri="{FF2B5EF4-FFF2-40B4-BE49-F238E27FC236}">
                <a16:creationId xmlns:a16="http://schemas.microsoft.com/office/drawing/2014/main" id="{01ADDFE3-3CBE-675A-D534-E2F5B9E2095C}"/>
              </a:ext>
            </a:extLst>
          </p:cNvPr>
          <p:cNvSpPr txBox="1"/>
          <p:nvPr/>
        </p:nvSpPr>
        <p:spPr>
          <a:xfrm>
            <a:off x="397657" y="428597"/>
            <a:ext cx="10869899" cy="1091196"/>
          </a:xfrm>
          <a:prstGeom prst="rect">
            <a:avLst/>
          </a:prstGeom>
          <a:noFill/>
        </p:spPr>
        <p:txBody>
          <a:bodyPr wrap="none" rtlCol="0">
            <a:spAutoFit/>
          </a:bodyPr>
          <a:lstStyle/>
          <a:p>
            <a:pPr lvl="0">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Q3.</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Which advertising medium has the highest impact on sales based on the dataset?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pic>
        <p:nvPicPr>
          <p:cNvPr id="5" name="Picture 4">
            <a:extLst>
              <a:ext uri="{FF2B5EF4-FFF2-40B4-BE49-F238E27FC236}">
                <a16:creationId xmlns:a16="http://schemas.microsoft.com/office/drawing/2014/main" id="{9CBDD7CB-37C5-7571-F615-7FFA442FE83B}"/>
              </a:ext>
            </a:extLst>
          </p:cNvPr>
          <p:cNvPicPr>
            <a:picLocks noChangeAspect="1"/>
          </p:cNvPicPr>
          <p:nvPr/>
        </p:nvPicPr>
        <p:blipFill>
          <a:blip r:embed="rId2"/>
          <a:stretch>
            <a:fillRect/>
          </a:stretch>
        </p:blipFill>
        <p:spPr>
          <a:xfrm>
            <a:off x="7579231" y="1789939"/>
            <a:ext cx="4269745" cy="3621659"/>
          </a:xfrm>
          <a:prstGeom prst="rect">
            <a:avLst/>
          </a:prstGeom>
        </p:spPr>
      </p:pic>
      <p:sp>
        <p:nvSpPr>
          <p:cNvPr id="7" name="TextBox 6">
            <a:extLst>
              <a:ext uri="{FF2B5EF4-FFF2-40B4-BE49-F238E27FC236}">
                <a16:creationId xmlns:a16="http://schemas.microsoft.com/office/drawing/2014/main" id="{678C2F9D-4038-ED0F-A78E-E75C848C499F}"/>
              </a:ext>
            </a:extLst>
          </p:cNvPr>
          <p:cNvSpPr txBox="1"/>
          <p:nvPr/>
        </p:nvSpPr>
        <p:spPr>
          <a:xfrm>
            <a:off x="397657" y="3059194"/>
            <a:ext cx="6096000" cy="2585323"/>
          </a:xfrm>
          <a:prstGeom prst="rect">
            <a:avLst/>
          </a:prstGeom>
          <a:noFill/>
        </p:spPr>
        <p:txBody>
          <a:bodyPr wrap="square">
            <a:spAutoFit/>
          </a:bodyPr>
          <a:lstStyle/>
          <a:p>
            <a:r>
              <a:rPr lang="en-US" b="0" i="0" dirty="0">
                <a:solidFill>
                  <a:srgbClr val="FF0000"/>
                </a:solidFill>
                <a:effectLst/>
                <a:latin typeface="Courier New" panose="02070309020205020404" pitchFamily="49" charset="0"/>
              </a:rPr>
              <a:t>TV: 0.0551 </a:t>
            </a:r>
          </a:p>
          <a:p>
            <a:r>
              <a:rPr lang="en-US" b="0" i="0" dirty="0">
                <a:solidFill>
                  <a:srgbClr val="FF0000"/>
                </a:solidFill>
                <a:effectLst/>
                <a:latin typeface="Courier New" panose="02070309020205020404" pitchFamily="49" charset="0"/>
              </a:rPr>
              <a:t>Radio: 0.1031 </a:t>
            </a:r>
          </a:p>
          <a:p>
            <a:r>
              <a:rPr lang="en-US" b="0" i="0" dirty="0">
                <a:solidFill>
                  <a:srgbClr val="FF0000"/>
                </a:solidFill>
                <a:effectLst/>
                <a:latin typeface="Courier New" panose="02070309020205020404" pitchFamily="49" charset="0"/>
              </a:rPr>
              <a:t>Newspaper: -0.0009</a:t>
            </a:r>
            <a:r>
              <a:rPr lang="en-US" b="0" i="0" dirty="0">
                <a:solidFill>
                  <a:srgbClr val="E3E3E3"/>
                </a:solidFill>
                <a:effectLst/>
                <a:latin typeface="Courier New" panose="02070309020205020404" pitchFamily="49" charset="0"/>
              </a:rPr>
              <a:t> </a:t>
            </a:r>
          </a:p>
          <a:p>
            <a:endParaRPr lang="en-US" dirty="0">
              <a:solidFill>
                <a:srgbClr val="E3E3E3"/>
              </a:solidFill>
              <a:latin typeface="Courier New" panose="02070309020205020404" pitchFamily="49" charset="0"/>
            </a:endParaRPr>
          </a:p>
          <a:p>
            <a:r>
              <a:rPr lang="en-US" b="0" i="0" dirty="0">
                <a:solidFill>
                  <a:srgbClr val="E3E3E3"/>
                </a:solidFill>
                <a:effectLst/>
                <a:latin typeface="Courier New" panose="02070309020205020404" pitchFamily="49" charset="0"/>
              </a:rPr>
              <a:t>Clearly, we can see that the feature </a:t>
            </a:r>
            <a:r>
              <a:rPr lang="en-US" b="0" i="0" dirty="0">
                <a:solidFill>
                  <a:srgbClr val="FFFF00"/>
                </a:solidFill>
                <a:effectLst/>
                <a:latin typeface="Courier New" panose="02070309020205020404" pitchFamily="49" charset="0"/>
              </a:rPr>
              <a:t>Radio </a:t>
            </a:r>
            <a:r>
              <a:rPr lang="en-US" b="0" i="0" dirty="0">
                <a:solidFill>
                  <a:srgbClr val="E3E3E3"/>
                </a:solidFill>
                <a:effectLst/>
                <a:latin typeface="Courier New" panose="02070309020205020404" pitchFamily="49" charset="0"/>
              </a:rPr>
              <a:t>has the highest coefficient of regression which implies that the </a:t>
            </a:r>
            <a:r>
              <a:rPr lang="en-US" b="0" i="0" dirty="0">
                <a:solidFill>
                  <a:srgbClr val="FFFF00"/>
                </a:solidFill>
                <a:effectLst/>
                <a:latin typeface="Courier New" panose="02070309020205020404" pitchFamily="49" charset="0"/>
              </a:rPr>
              <a:t>Radio</a:t>
            </a:r>
            <a:r>
              <a:rPr lang="en-US" b="0" i="0" dirty="0">
                <a:solidFill>
                  <a:srgbClr val="E3E3E3"/>
                </a:solidFill>
                <a:effectLst/>
                <a:latin typeface="Courier New" panose="02070309020205020404" pitchFamily="49" charset="0"/>
              </a:rPr>
              <a:t> has the highest impact on sales based on the dataset.</a:t>
            </a:r>
            <a:endParaRPr lang="en-IN" dirty="0"/>
          </a:p>
        </p:txBody>
      </p:sp>
      <p:sp>
        <p:nvSpPr>
          <p:cNvPr id="8" name="TextBox 7">
            <a:extLst>
              <a:ext uri="{FF2B5EF4-FFF2-40B4-BE49-F238E27FC236}">
                <a16:creationId xmlns:a16="http://schemas.microsoft.com/office/drawing/2014/main" id="{8E7782C8-6D10-DFE9-EB00-25BC396AA1AA}"/>
              </a:ext>
            </a:extLst>
          </p:cNvPr>
          <p:cNvSpPr txBox="1"/>
          <p:nvPr/>
        </p:nvSpPr>
        <p:spPr>
          <a:xfrm>
            <a:off x="343024" y="1789939"/>
            <a:ext cx="7215437" cy="923330"/>
          </a:xfrm>
          <a:prstGeom prst="rect">
            <a:avLst/>
          </a:prstGeom>
          <a:noFill/>
        </p:spPr>
        <p:txBody>
          <a:bodyPr wrap="none" rtlCol="0">
            <a:spAutoFit/>
          </a:bodyPr>
          <a:lstStyle/>
          <a:p>
            <a:r>
              <a:rPr lang="en-IN" dirty="0">
                <a:latin typeface="Courier New" panose="02070309020205020404" pitchFamily="49" charset="0"/>
                <a:cs typeface="Courier New" panose="02070309020205020404" pitchFamily="49" charset="0"/>
              </a:rPr>
              <a:t>By evaluating the coefficients of linear regression</a:t>
            </a:r>
          </a:p>
          <a:p>
            <a:r>
              <a:rPr lang="en-IN" dirty="0">
                <a:latin typeface="Courier New" panose="02070309020205020404" pitchFamily="49" charset="0"/>
                <a:cs typeface="Courier New" panose="02070309020205020404" pitchFamily="49" charset="0"/>
              </a:rPr>
              <a:t>model we can determine </a:t>
            </a:r>
            <a:r>
              <a:rPr lang="en-IN" dirty="0" err="1">
                <a:latin typeface="Courier New" panose="02070309020205020404" pitchFamily="49" charset="0"/>
                <a:cs typeface="Courier New" panose="02070309020205020404" pitchFamily="49" charset="0"/>
              </a:rPr>
              <a:t>whh</a:t>
            </a:r>
            <a:r>
              <a:rPr lang="en-IN" dirty="0">
                <a:latin typeface="Courier New" panose="02070309020205020404" pitchFamily="49" charset="0"/>
                <a:cs typeface="Courier New" panose="02070309020205020404" pitchFamily="49" charset="0"/>
              </a:rPr>
              <a:t> medium has the highest </a:t>
            </a:r>
          </a:p>
          <a:p>
            <a:r>
              <a:rPr lang="en-IN" dirty="0">
                <a:latin typeface="Courier New" panose="02070309020205020404" pitchFamily="49" charset="0"/>
                <a:cs typeface="Courier New" panose="02070309020205020404" pitchFamily="49" charset="0"/>
              </a:rPr>
              <a:t>impact on sales.</a:t>
            </a:r>
          </a:p>
        </p:txBody>
      </p:sp>
    </p:spTree>
    <p:extLst>
      <p:ext uri="{BB962C8B-B14F-4D97-AF65-F5344CB8AC3E}">
        <p14:creationId xmlns:p14="http://schemas.microsoft.com/office/powerpoint/2010/main" val="1056447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A39225-9014-0E8D-F652-B1F33CA6B10C}"/>
              </a:ext>
            </a:extLst>
          </p:cNvPr>
          <p:cNvSpPr>
            <a:spLocks noGrp="1"/>
          </p:cNvSpPr>
          <p:nvPr>
            <p:ph type="sldNum" sz="quarter" idx="12"/>
          </p:nvPr>
        </p:nvSpPr>
        <p:spPr/>
        <p:txBody>
          <a:bodyPr/>
          <a:lstStyle/>
          <a:p>
            <a:fld id="{6D22F896-40B5-4ADD-8801-0D06FADFA095}" type="slidenum">
              <a:rPr lang="en-US" smtClean="0"/>
              <a:t>13</a:t>
            </a:fld>
            <a:endParaRPr lang="en-US" dirty="0"/>
          </a:p>
        </p:txBody>
      </p:sp>
      <p:sp>
        <p:nvSpPr>
          <p:cNvPr id="3" name="TextBox 2">
            <a:extLst>
              <a:ext uri="{FF2B5EF4-FFF2-40B4-BE49-F238E27FC236}">
                <a16:creationId xmlns:a16="http://schemas.microsoft.com/office/drawing/2014/main" id="{0F1D6F6F-04F5-7560-4426-4EE397F6030F}"/>
              </a:ext>
            </a:extLst>
          </p:cNvPr>
          <p:cNvSpPr txBox="1"/>
          <p:nvPr/>
        </p:nvSpPr>
        <p:spPr>
          <a:xfrm>
            <a:off x="368161" y="231952"/>
            <a:ext cx="11381770" cy="1325491"/>
          </a:xfrm>
          <a:prstGeom prst="rect">
            <a:avLst/>
          </a:prstGeom>
          <a:noFill/>
        </p:spPr>
        <p:txBody>
          <a:bodyPr wrap="none" rtlCol="0">
            <a:spAutoFit/>
          </a:bodyPr>
          <a:lstStyle/>
          <a:p>
            <a:pPr lvl="0">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Q5.</a:t>
            </a:r>
            <a:r>
              <a:rPr lang="en-US" sz="2000" dirty="0">
                <a:effectLst/>
                <a:latin typeface="Calibri" panose="020F0502020204030204" pitchFamily="34" charset="0"/>
                <a:ea typeface="Calibri" panose="020F0502020204030204" pitchFamily="34" charset="0"/>
                <a:cs typeface="Times New Roman" panose="02020603050405020304" pitchFamily="18" charset="0"/>
              </a:rPr>
              <a:t> How would sales be predicted for a new set of advertising expenditures: $200 on TV, $40 on Radio, and </a:t>
            </a:r>
          </a:p>
          <a:p>
            <a:pPr lvl="0">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$50 on Newspaper?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
        <p:nvSpPr>
          <p:cNvPr id="5" name="TextBox 4">
            <a:extLst>
              <a:ext uri="{FF2B5EF4-FFF2-40B4-BE49-F238E27FC236}">
                <a16:creationId xmlns:a16="http://schemas.microsoft.com/office/drawing/2014/main" id="{A289201B-0B30-BE30-343E-8DEB251AAA02}"/>
              </a:ext>
            </a:extLst>
          </p:cNvPr>
          <p:cNvSpPr txBox="1"/>
          <p:nvPr/>
        </p:nvSpPr>
        <p:spPr>
          <a:xfrm>
            <a:off x="3854246" y="1079956"/>
            <a:ext cx="6096000" cy="400110"/>
          </a:xfrm>
          <a:prstGeom prst="rect">
            <a:avLst/>
          </a:prstGeom>
          <a:noFill/>
        </p:spPr>
        <p:txBody>
          <a:bodyPr wrap="square">
            <a:spAutoFit/>
          </a:bodyPr>
          <a:lstStyle/>
          <a:p>
            <a:r>
              <a:rPr lang="en-IN" sz="2000" b="0" i="0" dirty="0">
                <a:solidFill>
                  <a:srgbClr val="E3E3E3"/>
                </a:solidFill>
                <a:effectLst/>
                <a:latin typeface="Courier New" panose="02070309020205020404" pitchFamily="49" charset="0"/>
              </a:rPr>
              <a:t>Predicted sales: 19.732</a:t>
            </a:r>
            <a:endParaRPr lang="en-IN" sz="2000" dirty="0"/>
          </a:p>
        </p:txBody>
      </p:sp>
      <p:sp>
        <p:nvSpPr>
          <p:cNvPr id="6" name="TextBox 5">
            <a:extLst>
              <a:ext uri="{FF2B5EF4-FFF2-40B4-BE49-F238E27FC236}">
                <a16:creationId xmlns:a16="http://schemas.microsoft.com/office/drawing/2014/main" id="{0776B27A-F9EC-420A-A9BF-3A63B480E590}"/>
              </a:ext>
            </a:extLst>
          </p:cNvPr>
          <p:cNvSpPr txBox="1"/>
          <p:nvPr/>
        </p:nvSpPr>
        <p:spPr>
          <a:xfrm>
            <a:off x="405115" y="1732122"/>
            <a:ext cx="10890417" cy="893578"/>
          </a:xfrm>
          <a:prstGeom prst="rect">
            <a:avLst/>
          </a:prstGeom>
          <a:noFill/>
        </p:spPr>
        <p:txBody>
          <a:bodyPr wrap="none" rtlCol="0">
            <a:spAutoFit/>
          </a:bodyPr>
          <a:lstStyle/>
          <a:p>
            <a:pPr lvl="0">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Q6.</a:t>
            </a:r>
            <a:r>
              <a:rPr lang="en-US" sz="2000" dirty="0">
                <a:effectLst/>
                <a:latin typeface="Calibri" panose="020F0502020204030204" pitchFamily="34" charset="0"/>
                <a:ea typeface="Calibri" panose="020F0502020204030204" pitchFamily="34" charset="0"/>
                <a:cs typeface="Times New Roman" panose="02020603050405020304" pitchFamily="18" charset="0"/>
              </a:rPr>
              <a:t> How does the performance of the linear regression model change when the dataset is normalized?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
        <p:nvSpPr>
          <p:cNvPr id="8" name="TextBox 7">
            <a:extLst>
              <a:ext uri="{FF2B5EF4-FFF2-40B4-BE49-F238E27FC236}">
                <a16:creationId xmlns:a16="http://schemas.microsoft.com/office/drawing/2014/main" id="{8B52BAF8-FE05-2113-021F-442B0F1BF795}"/>
              </a:ext>
            </a:extLst>
          </p:cNvPr>
          <p:cNvSpPr txBox="1"/>
          <p:nvPr/>
        </p:nvSpPr>
        <p:spPr>
          <a:xfrm>
            <a:off x="511277" y="2302534"/>
            <a:ext cx="7466011" cy="646331"/>
          </a:xfrm>
          <a:prstGeom prst="rect">
            <a:avLst/>
          </a:prstGeom>
          <a:noFill/>
        </p:spPr>
        <p:txBody>
          <a:bodyPr wrap="square">
            <a:spAutoFit/>
          </a:bodyPr>
          <a:lstStyle/>
          <a:p>
            <a:r>
              <a:rPr lang="en-US" b="0" i="0" dirty="0">
                <a:solidFill>
                  <a:srgbClr val="E3E3E3"/>
                </a:solidFill>
                <a:effectLst/>
                <a:latin typeface="Courier New" panose="02070309020205020404" pitchFamily="49" charset="0"/>
              </a:rPr>
              <a:t>R^2 score on test set (scaled): 0.8747286106321063 </a:t>
            </a:r>
          </a:p>
          <a:p>
            <a:r>
              <a:rPr lang="en-US" b="0" i="0" dirty="0">
                <a:solidFill>
                  <a:srgbClr val="E3E3E3"/>
                </a:solidFill>
                <a:effectLst/>
                <a:latin typeface="Courier New" panose="02070309020205020404" pitchFamily="49" charset="0"/>
              </a:rPr>
              <a:t>R^2 score on test set (unscaled): 0.8747286106321062</a:t>
            </a:r>
            <a:endParaRPr lang="en-IN" dirty="0"/>
          </a:p>
        </p:txBody>
      </p:sp>
      <p:sp>
        <p:nvSpPr>
          <p:cNvPr id="9" name="TextBox 8">
            <a:extLst>
              <a:ext uri="{FF2B5EF4-FFF2-40B4-BE49-F238E27FC236}">
                <a16:creationId xmlns:a16="http://schemas.microsoft.com/office/drawing/2014/main" id="{DEC522C2-BC7A-7DC4-E37C-351AD434856C}"/>
              </a:ext>
            </a:extLst>
          </p:cNvPr>
          <p:cNvSpPr txBox="1"/>
          <p:nvPr/>
        </p:nvSpPr>
        <p:spPr>
          <a:xfrm>
            <a:off x="511277" y="3059668"/>
            <a:ext cx="11501867" cy="1477328"/>
          </a:xfrm>
          <a:prstGeom prst="rect">
            <a:avLst/>
          </a:prstGeom>
          <a:noFill/>
        </p:spPr>
        <p:txBody>
          <a:bodyPr wrap="none" rtlCol="0">
            <a:spAutoFit/>
          </a:bodyPr>
          <a:lstStyle/>
          <a:p>
            <a:pPr marL="285750" indent="-285750">
              <a:buFont typeface="Wingdings" panose="05000000000000000000" pitchFamily="2" charset="2"/>
              <a:buChar char="Ø"/>
            </a:pPr>
            <a:r>
              <a:rPr lang="en-IN" dirty="0">
                <a:latin typeface="Courier New" panose="02070309020205020404" pitchFamily="49" charset="0"/>
                <a:cs typeface="Courier New" panose="02070309020205020404" pitchFamily="49" charset="0"/>
              </a:rPr>
              <a:t>The performance of the model remains the same as the R^2 score remains the same </a:t>
            </a:r>
          </a:p>
          <a:p>
            <a:r>
              <a:rPr lang="en-IN" dirty="0">
                <a:latin typeface="Courier New" panose="02070309020205020404" pitchFamily="49" charset="0"/>
                <a:cs typeface="Courier New" panose="02070309020205020404" pitchFamily="49" charset="0"/>
              </a:rPr>
              <a:t>even if we normalize the data set.</a:t>
            </a:r>
          </a:p>
          <a:p>
            <a:endParaRPr lang="en-IN" dirty="0">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Ø"/>
            </a:pPr>
            <a:r>
              <a:rPr lang="en-IN" dirty="0">
                <a:latin typeface="Courier New" panose="02070309020205020404" pitchFamily="49" charset="0"/>
                <a:cs typeface="Courier New" panose="02070309020205020404" pitchFamily="49" charset="0"/>
              </a:rPr>
              <a:t>But, the coefficients of linear regression gets changed due to normalize which </a:t>
            </a:r>
          </a:p>
          <a:p>
            <a:r>
              <a:rPr lang="en-IN" dirty="0">
                <a:latin typeface="Courier New" panose="02070309020205020404" pitchFamily="49" charset="0"/>
                <a:cs typeface="Courier New" panose="02070309020205020404" pitchFamily="49" charset="0"/>
              </a:rPr>
              <a:t>changes the impact of the advertising medium on the sales.</a:t>
            </a:r>
          </a:p>
        </p:txBody>
      </p:sp>
      <p:sp>
        <p:nvSpPr>
          <p:cNvPr id="11" name="TextBox 10">
            <a:extLst>
              <a:ext uri="{FF2B5EF4-FFF2-40B4-BE49-F238E27FC236}">
                <a16:creationId xmlns:a16="http://schemas.microsoft.com/office/drawing/2014/main" id="{ECEFC600-4134-6868-D1CC-743CD6B43A4B}"/>
              </a:ext>
            </a:extLst>
          </p:cNvPr>
          <p:cNvSpPr txBox="1"/>
          <p:nvPr/>
        </p:nvSpPr>
        <p:spPr>
          <a:xfrm>
            <a:off x="511277" y="4748470"/>
            <a:ext cx="6371844" cy="923330"/>
          </a:xfrm>
          <a:prstGeom prst="rect">
            <a:avLst/>
          </a:prstGeom>
          <a:noFill/>
        </p:spPr>
        <p:txBody>
          <a:bodyPr wrap="square">
            <a:spAutoFit/>
          </a:bodyPr>
          <a:lstStyle/>
          <a:p>
            <a:r>
              <a:rPr lang="en-IN" b="0" i="0" dirty="0">
                <a:solidFill>
                  <a:srgbClr val="FF0000"/>
                </a:solidFill>
                <a:effectLst/>
                <a:latin typeface="Courier New" panose="02070309020205020404" pitchFamily="49" charset="0"/>
              </a:rPr>
              <a:t>TV: 4.8125 </a:t>
            </a:r>
          </a:p>
          <a:p>
            <a:r>
              <a:rPr lang="en-IN" b="0" i="0" dirty="0">
                <a:solidFill>
                  <a:srgbClr val="FF0000"/>
                </a:solidFill>
                <a:effectLst/>
                <a:latin typeface="Courier New" panose="02070309020205020404" pitchFamily="49" charset="0"/>
              </a:rPr>
              <a:t>Radio: 1.5665 </a:t>
            </a:r>
          </a:p>
          <a:p>
            <a:r>
              <a:rPr lang="en-IN" b="0" i="0" dirty="0">
                <a:solidFill>
                  <a:srgbClr val="FF0000"/>
                </a:solidFill>
                <a:effectLst/>
                <a:latin typeface="Courier New" panose="02070309020205020404" pitchFamily="49" charset="0"/>
              </a:rPr>
              <a:t>Newspaper: -0.0193</a:t>
            </a:r>
            <a:endParaRPr lang="en-IN" dirty="0">
              <a:solidFill>
                <a:srgbClr val="FF0000"/>
              </a:solidFill>
            </a:endParaRPr>
          </a:p>
        </p:txBody>
      </p:sp>
    </p:spTree>
    <p:extLst>
      <p:ext uri="{BB962C8B-B14F-4D97-AF65-F5344CB8AC3E}">
        <p14:creationId xmlns:p14="http://schemas.microsoft.com/office/powerpoint/2010/main" val="254020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A95F85-F2FC-383E-7680-8C7BF6CBE76C}"/>
              </a:ext>
            </a:extLst>
          </p:cNvPr>
          <p:cNvSpPr>
            <a:spLocks noGrp="1"/>
          </p:cNvSpPr>
          <p:nvPr>
            <p:ph type="sldNum" sz="quarter" idx="12"/>
          </p:nvPr>
        </p:nvSpPr>
        <p:spPr/>
        <p:txBody>
          <a:bodyPr/>
          <a:lstStyle/>
          <a:p>
            <a:fld id="{6D22F896-40B5-4ADD-8801-0D06FADFA095}" type="slidenum">
              <a:rPr lang="en-US" smtClean="0"/>
              <a:t>14</a:t>
            </a:fld>
            <a:endParaRPr lang="en-US" dirty="0"/>
          </a:p>
        </p:txBody>
      </p:sp>
      <p:sp>
        <p:nvSpPr>
          <p:cNvPr id="3" name="TextBox 2">
            <a:extLst>
              <a:ext uri="{FF2B5EF4-FFF2-40B4-BE49-F238E27FC236}">
                <a16:creationId xmlns:a16="http://schemas.microsoft.com/office/drawing/2014/main" id="{8036F095-EB47-F3D0-1BD5-005E6FD24E47}"/>
              </a:ext>
            </a:extLst>
          </p:cNvPr>
          <p:cNvSpPr txBox="1"/>
          <p:nvPr/>
        </p:nvSpPr>
        <p:spPr>
          <a:xfrm>
            <a:off x="397657" y="251616"/>
            <a:ext cx="11571245" cy="1588961"/>
          </a:xfrm>
          <a:prstGeom prst="rect">
            <a:avLst/>
          </a:prstGeom>
          <a:noFill/>
        </p:spPr>
        <p:txBody>
          <a:bodyPr wrap="none" rtlCol="0">
            <a:spAutoFit/>
          </a:bodyPr>
          <a:lstStyle/>
          <a:p>
            <a:pPr lvl="0">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Q7.</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What is the impact on the sales prediction when only radio and newspaper advertising </a:t>
            </a:r>
          </a:p>
          <a:p>
            <a:pPr lvl="0">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expenditures are used as predictors?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pic>
        <p:nvPicPr>
          <p:cNvPr id="5" name="Picture 4">
            <a:extLst>
              <a:ext uri="{FF2B5EF4-FFF2-40B4-BE49-F238E27FC236}">
                <a16:creationId xmlns:a16="http://schemas.microsoft.com/office/drawing/2014/main" id="{FC872C74-1D2D-DA57-38B9-444B31EE4ABD}"/>
              </a:ext>
            </a:extLst>
          </p:cNvPr>
          <p:cNvPicPr>
            <a:picLocks noChangeAspect="1"/>
          </p:cNvPicPr>
          <p:nvPr/>
        </p:nvPicPr>
        <p:blipFill>
          <a:blip r:embed="rId2"/>
          <a:stretch>
            <a:fillRect/>
          </a:stretch>
        </p:blipFill>
        <p:spPr>
          <a:xfrm>
            <a:off x="6826071" y="1528811"/>
            <a:ext cx="4864483" cy="3800377"/>
          </a:xfrm>
          <a:prstGeom prst="rect">
            <a:avLst/>
          </a:prstGeom>
        </p:spPr>
      </p:pic>
      <p:sp>
        <p:nvSpPr>
          <p:cNvPr id="7" name="TextBox 6">
            <a:extLst>
              <a:ext uri="{FF2B5EF4-FFF2-40B4-BE49-F238E27FC236}">
                <a16:creationId xmlns:a16="http://schemas.microsoft.com/office/drawing/2014/main" id="{BD23BEBF-45CC-D4B7-DB7B-62B182670349}"/>
              </a:ext>
            </a:extLst>
          </p:cNvPr>
          <p:cNvSpPr txBox="1"/>
          <p:nvPr/>
        </p:nvSpPr>
        <p:spPr>
          <a:xfrm>
            <a:off x="407489" y="1655911"/>
            <a:ext cx="6770059" cy="646331"/>
          </a:xfrm>
          <a:prstGeom prst="rect">
            <a:avLst/>
          </a:prstGeom>
          <a:noFill/>
        </p:spPr>
        <p:txBody>
          <a:bodyPr wrap="square">
            <a:spAutoFit/>
          </a:bodyPr>
          <a:lstStyle/>
          <a:p>
            <a:r>
              <a:rPr lang="en-US" b="0" i="0" dirty="0">
                <a:solidFill>
                  <a:srgbClr val="FF0000"/>
                </a:solidFill>
                <a:effectLst/>
                <a:latin typeface="Courier New" panose="02070309020205020404" pitchFamily="49" charset="0"/>
              </a:rPr>
              <a:t>R^2 score on test set (reduced): 0.7261531414744891</a:t>
            </a:r>
            <a:endParaRPr lang="en-IN" dirty="0">
              <a:solidFill>
                <a:srgbClr val="FF0000"/>
              </a:solidFill>
            </a:endParaRPr>
          </a:p>
        </p:txBody>
      </p:sp>
      <p:sp>
        <p:nvSpPr>
          <p:cNvPr id="8" name="TextBox 7">
            <a:extLst>
              <a:ext uri="{FF2B5EF4-FFF2-40B4-BE49-F238E27FC236}">
                <a16:creationId xmlns:a16="http://schemas.microsoft.com/office/drawing/2014/main" id="{D715E897-5D26-6B89-A698-F67894DB8382}"/>
              </a:ext>
            </a:extLst>
          </p:cNvPr>
          <p:cNvSpPr txBox="1"/>
          <p:nvPr/>
        </p:nvSpPr>
        <p:spPr>
          <a:xfrm>
            <a:off x="397657" y="2302242"/>
            <a:ext cx="6096000" cy="369332"/>
          </a:xfrm>
          <a:prstGeom prst="rect">
            <a:avLst/>
          </a:prstGeom>
          <a:noFill/>
        </p:spPr>
        <p:txBody>
          <a:bodyPr wrap="square">
            <a:spAutoFit/>
          </a:bodyPr>
          <a:lstStyle/>
          <a:p>
            <a:r>
              <a:rPr lang="en-US" b="0" i="0" dirty="0">
                <a:solidFill>
                  <a:srgbClr val="FF0000"/>
                </a:solidFill>
                <a:effectLst/>
                <a:latin typeface="Courier New" panose="02070309020205020404" pitchFamily="49" charset="0"/>
              </a:rPr>
              <a:t>R^2 score on test set: 0.8747286106321062</a:t>
            </a:r>
            <a:endParaRPr lang="en-IN" dirty="0">
              <a:solidFill>
                <a:srgbClr val="FF0000"/>
              </a:solidFill>
            </a:endParaRPr>
          </a:p>
        </p:txBody>
      </p:sp>
      <p:sp>
        <p:nvSpPr>
          <p:cNvPr id="9" name="TextBox 8">
            <a:extLst>
              <a:ext uri="{FF2B5EF4-FFF2-40B4-BE49-F238E27FC236}">
                <a16:creationId xmlns:a16="http://schemas.microsoft.com/office/drawing/2014/main" id="{FD1FF485-BD2A-9DE9-68F0-FD1F5B80ADCD}"/>
              </a:ext>
            </a:extLst>
          </p:cNvPr>
          <p:cNvSpPr txBox="1"/>
          <p:nvPr/>
        </p:nvSpPr>
        <p:spPr>
          <a:xfrm>
            <a:off x="409435" y="3133239"/>
            <a:ext cx="6250429" cy="923330"/>
          </a:xfrm>
          <a:prstGeom prst="rect">
            <a:avLst/>
          </a:prstGeom>
          <a:noFill/>
        </p:spPr>
        <p:txBody>
          <a:bodyPr wrap="none" rtlCol="0">
            <a:spAutoFit/>
          </a:bodyPr>
          <a:lstStyle/>
          <a:p>
            <a:r>
              <a:rPr lang="en-IN" dirty="0">
                <a:latin typeface="Courier New" panose="02070309020205020404" pitchFamily="49" charset="0"/>
                <a:cs typeface="Courier New" panose="02070309020205020404" pitchFamily="49" charset="0"/>
              </a:rPr>
              <a:t>The performance gets reduced if we use only </a:t>
            </a:r>
          </a:p>
          <a:p>
            <a:r>
              <a:rPr lang="en-IN" dirty="0">
                <a:latin typeface="Courier New" panose="02070309020205020404" pitchFamily="49" charset="0"/>
                <a:cs typeface="Courier New" panose="02070309020205020404" pitchFamily="49" charset="0"/>
              </a:rPr>
              <a:t>the data of radio and Newspaper for linear </a:t>
            </a:r>
          </a:p>
          <a:p>
            <a:r>
              <a:rPr lang="en-IN" dirty="0">
                <a:latin typeface="Courier New" panose="02070309020205020404" pitchFamily="49" charset="0"/>
                <a:cs typeface="Courier New" panose="02070309020205020404" pitchFamily="49" charset="0"/>
              </a:rPr>
              <a:t>regression model.</a:t>
            </a:r>
          </a:p>
        </p:txBody>
      </p:sp>
      <p:sp>
        <p:nvSpPr>
          <p:cNvPr id="11" name="TextBox 10">
            <a:extLst>
              <a:ext uri="{FF2B5EF4-FFF2-40B4-BE49-F238E27FC236}">
                <a16:creationId xmlns:a16="http://schemas.microsoft.com/office/drawing/2014/main" id="{A5D944FF-D310-7838-17E9-5CCDC376FCD2}"/>
              </a:ext>
            </a:extLst>
          </p:cNvPr>
          <p:cNvSpPr txBox="1"/>
          <p:nvPr/>
        </p:nvSpPr>
        <p:spPr>
          <a:xfrm>
            <a:off x="397657" y="4148902"/>
            <a:ext cx="6096000" cy="1477328"/>
          </a:xfrm>
          <a:prstGeom prst="rect">
            <a:avLst/>
          </a:prstGeom>
          <a:noFill/>
        </p:spPr>
        <p:txBody>
          <a:bodyPr wrap="square">
            <a:spAutoFit/>
          </a:bodyPr>
          <a:lstStyle/>
          <a:p>
            <a:pPr>
              <a:buNone/>
            </a:pPr>
            <a:r>
              <a:rPr lang="en-US" dirty="0">
                <a:latin typeface="Courier New" panose="02070309020205020404" pitchFamily="49" charset="0"/>
                <a:cs typeface="Courier New" panose="02070309020205020404" pitchFamily="49" charset="0"/>
              </a:rPr>
              <a:t>By removing TV, the model may lose important information, leading to:</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Lower R² (poorer fit)</a:t>
            </a:r>
          </a:p>
          <a:p>
            <a:r>
              <a:rPr lang="en-US" dirty="0">
                <a:latin typeface="Courier New" panose="02070309020205020404" pitchFamily="49" charset="0"/>
                <a:cs typeface="Courier New" panose="02070309020205020404" pitchFamily="49" charset="0"/>
              </a:rPr>
              <a:t>Higher Error (worse predictions)</a:t>
            </a:r>
          </a:p>
        </p:txBody>
      </p:sp>
      <p:sp>
        <p:nvSpPr>
          <p:cNvPr id="15" name="TextBox 14">
            <a:extLst>
              <a:ext uri="{FF2B5EF4-FFF2-40B4-BE49-F238E27FC236}">
                <a16:creationId xmlns:a16="http://schemas.microsoft.com/office/drawing/2014/main" id="{6D10C1CC-6190-FE14-593A-630FC24B2202}"/>
              </a:ext>
            </a:extLst>
          </p:cNvPr>
          <p:cNvSpPr txBox="1"/>
          <p:nvPr/>
        </p:nvSpPr>
        <p:spPr>
          <a:xfrm>
            <a:off x="407489" y="5734393"/>
            <a:ext cx="10254833" cy="923330"/>
          </a:xfrm>
          <a:prstGeom prst="rect">
            <a:avLst/>
          </a:prstGeom>
          <a:noFill/>
        </p:spPr>
        <p:txBody>
          <a:bodyPr wrap="square">
            <a:spAutoFit/>
          </a:bodyPr>
          <a:lstStyle/>
          <a:p>
            <a:r>
              <a:rPr lang="en-US" dirty="0">
                <a:latin typeface="Courier New" panose="02070309020205020404" pitchFamily="49" charset="0"/>
                <a:cs typeface="Courier New" panose="02070309020205020404" pitchFamily="49" charset="0"/>
              </a:rPr>
              <a:t>The impact of removing TV advertising as a predictor is a significant drop in model performance, indicating that TV spending has the strongest relationship with sales.</a:t>
            </a:r>
            <a:endParaRPr lang="en-I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65495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99EB0D-01BA-C3D8-516C-03860DB81423}"/>
              </a:ext>
            </a:extLst>
          </p:cNvPr>
          <p:cNvSpPr>
            <a:spLocks noGrp="1"/>
          </p:cNvSpPr>
          <p:nvPr>
            <p:ph type="sldNum" sz="quarter" idx="12"/>
          </p:nvPr>
        </p:nvSpPr>
        <p:spPr/>
        <p:txBody>
          <a:bodyPr/>
          <a:lstStyle/>
          <a:p>
            <a:fld id="{6D22F896-40B5-4ADD-8801-0D06FADFA095}" type="slidenum">
              <a:rPr lang="en-US" smtClean="0"/>
              <a:t>15</a:t>
            </a:fld>
            <a:endParaRPr lang="en-US" dirty="0"/>
          </a:p>
        </p:txBody>
      </p:sp>
      <p:sp>
        <p:nvSpPr>
          <p:cNvPr id="3" name="Title 1">
            <a:extLst>
              <a:ext uri="{FF2B5EF4-FFF2-40B4-BE49-F238E27FC236}">
                <a16:creationId xmlns:a16="http://schemas.microsoft.com/office/drawing/2014/main" id="{21775154-8BCE-A2B8-E6B8-737172371D0D}"/>
              </a:ext>
            </a:extLst>
          </p:cNvPr>
          <p:cNvSpPr txBox="1">
            <a:spLocks/>
          </p:cNvSpPr>
          <p:nvPr/>
        </p:nvSpPr>
        <p:spPr>
          <a:xfrm>
            <a:off x="1742753" y="2626699"/>
            <a:ext cx="9001462" cy="2387600"/>
          </a:xfrm>
          <a:prstGeom prst="rect">
            <a:avLst/>
          </a:prstGeom>
        </p:spPr>
        <p:txBody>
          <a:bodyP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IN" sz="6600" dirty="0"/>
              <a:t>THANK YOU</a:t>
            </a:r>
          </a:p>
        </p:txBody>
      </p:sp>
    </p:spTree>
    <p:extLst>
      <p:ext uri="{BB962C8B-B14F-4D97-AF65-F5344CB8AC3E}">
        <p14:creationId xmlns:p14="http://schemas.microsoft.com/office/powerpoint/2010/main" val="918942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75E7-75A1-2F62-70B7-74045028B5C7}"/>
              </a:ext>
            </a:extLst>
          </p:cNvPr>
          <p:cNvSpPr>
            <a:spLocks noGrp="1"/>
          </p:cNvSpPr>
          <p:nvPr>
            <p:ph type="title"/>
          </p:nvPr>
        </p:nvSpPr>
        <p:spPr>
          <a:xfrm>
            <a:off x="2015008" y="265471"/>
            <a:ext cx="8328528" cy="878304"/>
          </a:xfrm>
        </p:spPr>
        <p:txBody>
          <a:bodyPr>
            <a:normAutofit fontScale="90000"/>
          </a:bodyPr>
          <a:lstStyle/>
          <a:p>
            <a:r>
              <a:rPr lang="en-IN" sz="3600" u="sng" dirty="0"/>
              <a:t>Facebook LIVE SELLERS data SET</a:t>
            </a:r>
          </a:p>
        </p:txBody>
      </p:sp>
      <p:sp>
        <p:nvSpPr>
          <p:cNvPr id="3" name="Text Placeholder 2">
            <a:extLst>
              <a:ext uri="{FF2B5EF4-FFF2-40B4-BE49-F238E27FC236}">
                <a16:creationId xmlns:a16="http://schemas.microsoft.com/office/drawing/2014/main" id="{8F6C1043-3AD4-64D2-B63F-67B56EA5EFCD}"/>
              </a:ext>
            </a:extLst>
          </p:cNvPr>
          <p:cNvSpPr>
            <a:spLocks noGrp="1"/>
          </p:cNvSpPr>
          <p:nvPr>
            <p:ph type="body" sz="half" idx="2"/>
          </p:nvPr>
        </p:nvSpPr>
        <p:spPr>
          <a:xfrm>
            <a:off x="618827" y="2825152"/>
            <a:ext cx="11120889" cy="3591287"/>
          </a:xfrm>
        </p:spPr>
        <p:txBody>
          <a:bodyPr>
            <a:normAutofit fontScale="92500"/>
          </a:bodyPr>
          <a:lstStyle/>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How does the time of upload (`status_published`)  affect the `num_reaction`?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Is there a correlation between the number of reactions (num_reactions) and other engagement metrics such as comments (num_comments) and shares (num_shares)? If so, what is the strength and direction of this correlation?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Use the columns status_type, num_reactions, num_comments, num_reactions, num_likes, num_loves, num_wows, num_hahas, num_sads, and num_angrys to train a K-Means clustering model on the Facebook Live Sellers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Use the elbow method to find the optimum number of clusters.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is the count of different types of posts in the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is the average value of num_reaction, num_comments, num_shares for each post type?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7" name="TextBox 6">
            <a:extLst>
              <a:ext uri="{FF2B5EF4-FFF2-40B4-BE49-F238E27FC236}">
                <a16:creationId xmlns:a16="http://schemas.microsoft.com/office/drawing/2014/main" id="{FBBB40C4-54FE-B851-1CC3-158439F139BC}"/>
              </a:ext>
            </a:extLst>
          </p:cNvPr>
          <p:cNvSpPr txBox="1"/>
          <p:nvPr/>
        </p:nvSpPr>
        <p:spPr>
          <a:xfrm>
            <a:off x="4517919" y="1800230"/>
            <a:ext cx="2644879" cy="584775"/>
          </a:xfrm>
          <a:prstGeom prst="rect">
            <a:avLst/>
          </a:prstGeom>
          <a:noFill/>
        </p:spPr>
        <p:txBody>
          <a:bodyPr wrap="square" rtlCol="0">
            <a:spAutoFit/>
          </a:bodyPr>
          <a:lstStyle/>
          <a:p>
            <a:pPr marL="457200" indent="-457200">
              <a:buFont typeface="Wingdings" panose="05000000000000000000" pitchFamily="2" charset="2"/>
              <a:buChar char="Ø"/>
            </a:pPr>
            <a:r>
              <a:rPr lang="en-IN" sz="3200" i="1" dirty="0">
                <a:latin typeface="Calibri" panose="020F0502020204030204" pitchFamily="34" charset="0"/>
                <a:ea typeface="Calibri" panose="020F0502020204030204" pitchFamily="34" charset="0"/>
                <a:cs typeface="Calibri" panose="020F0502020204030204" pitchFamily="34" charset="0"/>
              </a:rPr>
              <a:t>QUESTIONS</a:t>
            </a:r>
            <a:endParaRPr lang="en-IN" sz="2400" i="1"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9682394C-B75F-9F05-33A6-96D613F80CDD}"/>
              </a:ext>
            </a:extLst>
          </p:cNvPr>
          <p:cNvSpPr>
            <a:spLocks noGrp="1"/>
          </p:cNvSpPr>
          <p:nvPr>
            <p:ph type="sldNum" sz="quarter" idx="12"/>
          </p:nvPr>
        </p:nvSpPr>
        <p:spPr/>
        <p:txBody>
          <a:bodyPr/>
          <a:lstStyle/>
          <a:p>
            <a:fld id="{6D22F896-40B5-4ADD-8801-0D06FADFA095}" type="slidenum">
              <a:rPr lang="en-US" smtClean="0"/>
              <a:pPr/>
              <a:t>2</a:t>
            </a:fld>
            <a:endParaRPr lang="en-US" dirty="0"/>
          </a:p>
        </p:txBody>
      </p:sp>
    </p:spTree>
    <p:extLst>
      <p:ext uri="{BB962C8B-B14F-4D97-AF65-F5344CB8AC3E}">
        <p14:creationId xmlns:p14="http://schemas.microsoft.com/office/powerpoint/2010/main" val="1570695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27680AD-DAD3-1B4A-A149-FF4F06B91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851" y="922516"/>
            <a:ext cx="5555226" cy="33140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5B87EBD-164B-D514-E460-2CCE70C28F6F}"/>
              </a:ext>
            </a:extLst>
          </p:cNvPr>
          <p:cNvSpPr txBox="1"/>
          <p:nvPr/>
        </p:nvSpPr>
        <p:spPr>
          <a:xfrm>
            <a:off x="560439" y="183852"/>
            <a:ext cx="10359887" cy="738664"/>
          </a:xfrm>
          <a:prstGeom prst="rect">
            <a:avLst/>
          </a:prstGeom>
          <a:noFill/>
        </p:spPr>
        <p:txBody>
          <a:bodyPr wrap="none" rtlCol="0">
            <a:spAutoFit/>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Q1. How does the time of upload (`status_published`)  affect the `num_reaction`?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A0AD430A-CDB0-284E-114F-D4B985962873}"/>
              </a:ext>
            </a:extLst>
          </p:cNvPr>
          <p:cNvSpPr txBox="1"/>
          <p:nvPr/>
        </p:nvSpPr>
        <p:spPr>
          <a:xfrm>
            <a:off x="594851" y="4332449"/>
            <a:ext cx="5373330" cy="646331"/>
          </a:xfrm>
          <a:prstGeom prst="rect">
            <a:avLst/>
          </a:prstGeom>
          <a:noFill/>
        </p:spPr>
        <p:txBody>
          <a:bodyPr wrap="square" rtlCol="0">
            <a:spAutoFit/>
          </a:bodyPr>
          <a:lstStyle/>
          <a:p>
            <a:r>
              <a:rPr lang="en-IN" b="0" dirty="0">
                <a:solidFill>
                  <a:srgbClr val="CE9178"/>
                </a:solidFill>
                <a:effectLst/>
                <a:latin typeface="Courier New" panose="02070309020205020404" pitchFamily="49" charset="0"/>
              </a:rPr>
              <a:t>Interpretation and Conclusion:</a:t>
            </a:r>
            <a:endParaRPr lang="en-IN" b="0" dirty="0">
              <a:solidFill>
                <a:srgbClr val="D4D4D4"/>
              </a:solidFill>
              <a:effectLst/>
              <a:latin typeface="Courier New" panose="02070309020205020404" pitchFamily="49" charset="0"/>
            </a:endParaRPr>
          </a:p>
          <a:p>
            <a:endParaRPr lang="en-IN" dirty="0"/>
          </a:p>
        </p:txBody>
      </p:sp>
      <p:sp>
        <p:nvSpPr>
          <p:cNvPr id="5" name="TextBox 4">
            <a:extLst>
              <a:ext uri="{FF2B5EF4-FFF2-40B4-BE49-F238E27FC236}">
                <a16:creationId xmlns:a16="http://schemas.microsoft.com/office/drawing/2014/main" id="{307584C1-05C0-15DC-3167-4ADD3C1D58BA}"/>
              </a:ext>
            </a:extLst>
          </p:cNvPr>
          <p:cNvSpPr txBox="1"/>
          <p:nvPr/>
        </p:nvSpPr>
        <p:spPr>
          <a:xfrm>
            <a:off x="560439" y="5511208"/>
            <a:ext cx="12742606" cy="954107"/>
          </a:xfrm>
          <a:prstGeom prst="rect">
            <a:avLst/>
          </a:prstGeom>
          <a:noFill/>
        </p:spPr>
        <p:txBody>
          <a:bodyPr wrap="square" rtlCol="0">
            <a:spAutoFit/>
          </a:bodyPr>
          <a:lstStyle/>
          <a:p>
            <a:pPr marL="285750" indent="-285750">
              <a:buFont typeface="Wingdings" panose="05000000000000000000" pitchFamily="2" charset="2"/>
              <a:buChar char="Ø"/>
            </a:pPr>
            <a:r>
              <a:rPr lang="en-US" sz="1400" b="0" i="0" dirty="0">
                <a:solidFill>
                  <a:srgbClr val="E3E3E3"/>
                </a:solidFill>
                <a:effectLst/>
                <a:latin typeface="Courier New" panose="02070309020205020404" pitchFamily="49" charset="0"/>
              </a:rPr>
              <a:t>Posts uploaded around 19 : 00 tend to receive the highest number of reactions on average. </a:t>
            </a:r>
          </a:p>
          <a:p>
            <a:pPr marL="285750" indent="-285750">
              <a:buFont typeface="Wingdings" panose="05000000000000000000" pitchFamily="2" charset="2"/>
              <a:buChar char="Ø"/>
            </a:pPr>
            <a:r>
              <a:rPr lang="en-US" sz="1400" b="0" i="0" dirty="0">
                <a:solidFill>
                  <a:srgbClr val="E3E3E3"/>
                </a:solidFill>
                <a:effectLst/>
                <a:latin typeface="Courier New" panose="02070309020205020404" pitchFamily="49" charset="0"/>
              </a:rPr>
              <a:t>Posts uploaded around 2 : 00 tend to receive the lowest number of reactions on average.</a:t>
            </a:r>
          </a:p>
          <a:p>
            <a:pPr marL="285750" indent="-285750">
              <a:buFont typeface="Wingdings" panose="05000000000000000000" pitchFamily="2" charset="2"/>
              <a:buChar char="Ø"/>
            </a:pPr>
            <a:r>
              <a:rPr lang="en-US" sz="1400" b="0" i="0" dirty="0">
                <a:solidFill>
                  <a:srgbClr val="E3E3E3"/>
                </a:solidFill>
                <a:effectLst/>
                <a:latin typeface="Courier New" panose="02070309020205020404" pitchFamily="49" charset="0"/>
              </a:rPr>
              <a:t>Posts uploaded on Thursday tend to receive the highest number of reactions on average. </a:t>
            </a:r>
          </a:p>
          <a:p>
            <a:pPr marL="285750" indent="-285750">
              <a:buFont typeface="Wingdings" panose="05000000000000000000" pitchFamily="2" charset="2"/>
              <a:buChar char="Ø"/>
            </a:pPr>
            <a:r>
              <a:rPr lang="en-US" sz="1400" b="0" i="0" dirty="0">
                <a:solidFill>
                  <a:srgbClr val="E3E3E3"/>
                </a:solidFill>
                <a:effectLst/>
                <a:latin typeface="Courier New" panose="02070309020205020404" pitchFamily="49" charset="0"/>
              </a:rPr>
              <a:t>Posts uploaded on Tuesday tend to receive the lowest number of reactions on average.</a:t>
            </a:r>
            <a:endParaRPr lang="en-IN" sz="1400" dirty="0"/>
          </a:p>
        </p:txBody>
      </p:sp>
      <p:sp>
        <p:nvSpPr>
          <p:cNvPr id="6" name="TextBox 5">
            <a:extLst>
              <a:ext uri="{FF2B5EF4-FFF2-40B4-BE49-F238E27FC236}">
                <a16:creationId xmlns:a16="http://schemas.microsoft.com/office/drawing/2014/main" id="{64B382DF-638C-935A-9512-E6E8237D1B29}"/>
              </a:ext>
            </a:extLst>
          </p:cNvPr>
          <p:cNvSpPr txBox="1"/>
          <p:nvPr/>
        </p:nvSpPr>
        <p:spPr>
          <a:xfrm>
            <a:off x="560439" y="4666832"/>
            <a:ext cx="10139314" cy="1200329"/>
          </a:xfrm>
          <a:prstGeom prst="rect">
            <a:avLst/>
          </a:prstGeom>
          <a:noFill/>
        </p:spPr>
        <p:txBody>
          <a:bodyPr wrap="none" rtlCol="0">
            <a:spAutoFit/>
          </a:bodyPr>
          <a:lstStyle/>
          <a:p>
            <a:pPr marL="285750" indent="-285750">
              <a:buFont typeface="Wingdings" panose="05000000000000000000" pitchFamily="2" charset="2"/>
              <a:buChar char="Ø"/>
            </a:pPr>
            <a:r>
              <a:rPr lang="en-IN" sz="1400" dirty="0">
                <a:latin typeface="Courier New" panose="02070309020205020404" pitchFamily="49" charset="0"/>
                <a:cs typeface="Courier New" panose="02070309020205020404" pitchFamily="49" charset="0"/>
              </a:rPr>
              <a:t>The above first bar graph shows the relation between the Time of Upload (hourly basis)and </a:t>
            </a:r>
          </a:p>
          <a:p>
            <a:r>
              <a:rPr lang="en-IN" sz="1400" dirty="0">
                <a:latin typeface="Courier New" panose="02070309020205020404" pitchFamily="49" charset="0"/>
                <a:cs typeface="Courier New" panose="02070309020205020404" pitchFamily="49" charset="0"/>
              </a:rPr>
              <a:t>the number of reactions(num_reaction).</a:t>
            </a:r>
          </a:p>
          <a:p>
            <a:pPr marL="285750" indent="-285750">
              <a:buFont typeface="Wingdings" panose="05000000000000000000" pitchFamily="2" charset="2"/>
              <a:buChar char="Ø"/>
            </a:pPr>
            <a:r>
              <a:rPr lang="en-IN" sz="1400" dirty="0">
                <a:latin typeface="Courier New" panose="02070309020205020404" pitchFamily="49" charset="0"/>
                <a:cs typeface="Courier New" panose="02070309020205020404" pitchFamily="49" charset="0"/>
              </a:rPr>
              <a:t>The above first bar graph shows the relation between the Time of Upload (hourly basis)and </a:t>
            </a:r>
          </a:p>
          <a:p>
            <a:r>
              <a:rPr lang="en-IN" sz="1400" dirty="0">
                <a:latin typeface="Courier New" panose="02070309020205020404" pitchFamily="49" charset="0"/>
                <a:cs typeface="Courier New" panose="02070309020205020404" pitchFamily="49" charset="0"/>
              </a:rPr>
              <a:t>the number of reactions(num_reaction).</a:t>
            </a:r>
          </a:p>
          <a:p>
            <a:endParaRPr lang="en-IN" sz="1600" dirty="0">
              <a:latin typeface="Courier New" panose="02070309020205020404" pitchFamily="49" charset="0"/>
              <a:cs typeface="Courier New" panose="02070309020205020404" pitchFamily="49" charset="0"/>
            </a:endParaRPr>
          </a:p>
        </p:txBody>
      </p:sp>
      <p:pic>
        <p:nvPicPr>
          <p:cNvPr id="8" name="Picture 7">
            <a:extLst>
              <a:ext uri="{FF2B5EF4-FFF2-40B4-BE49-F238E27FC236}">
                <a16:creationId xmlns:a16="http://schemas.microsoft.com/office/drawing/2014/main" id="{EEB32186-4023-C103-B1F8-6D28E9B9EBD4}"/>
              </a:ext>
            </a:extLst>
          </p:cNvPr>
          <p:cNvPicPr>
            <a:picLocks noChangeAspect="1"/>
          </p:cNvPicPr>
          <p:nvPr/>
        </p:nvPicPr>
        <p:blipFill>
          <a:blip r:embed="rId3"/>
          <a:stretch>
            <a:fillRect/>
          </a:stretch>
        </p:blipFill>
        <p:spPr>
          <a:xfrm>
            <a:off x="6548285" y="882944"/>
            <a:ext cx="5354630" cy="3185734"/>
          </a:xfrm>
          <a:prstGeom prst="rect">
            <a:avLst/>
          </a:prstGeom>
        </p:spPr>
      </p:pic>
      <p:sp>
        <p:nvSpPr>
          <p:cNvPr id="9" name="TextBox 8">
            <a:extLst>
              <a:ext uri="{FF2B5EF4-FFF2-40B4-BE49-F238E27FC236}">
                <a16:creationId xmlns:a16="http://schemas.microsoft.com/office/drawing/2014/main" id="{1C194671-1053-0EBB-9646-C4BFABB093BF}"/>
              </a:ext>
            </a:extLst>
          </p:cNvPr>
          <p:cNvSpPr txBox="1"/>
          <p:nvPr/>
        </p:nvSpPr>
        <p:spPr>
          <a:xfrm>
            <a:off x="471948" y="6465315"/>
            <a:ext cx="12419943" cy="307777"/>
          </a:xfrm>
          <a:prstGeom prst="rect">
            <a:avLst/>
          </a:prstGeom>
          <a:noFill/>
        </p:spPr>
        <p:txBody>
          <a:bodyPr wrap="square" rtlCol="0">
            <a:spAutoFit/>
          </a:bodyPr>
          <a:lstStyle/>
          <a:p>
            <a:r>
              <a:rPr lang="en-US" sz="1400" b="0" i="0" dirty="0">
                <a:solidFill>
                  <a:srgbClr val="FF0000"/>
                </a:solidFill>
                <a:effectLst/>
                <a:latin typeface="Courier New" panose="02070309020205020404" pitchFamily="49" charset="0"/>
              </a:rPr>
              <a:t>To maximize engagement,consider posting content in the evening around 19:00 and especially on Thursdays.</a:t>
            </a:r>
            <a:endParaRPr lang="en-IN" sz="1400" dirty="0">
              <a:solidFill>
                <a:srgbClr val="FF0000"/>
              </a:solidFill>
            </a:endParaRPr>
          </a:p>
        </p:txBody>
      </p:sp>
      <p:sp>
        <p:nvSpPr>
          <p:cNvPr id="10" name="Slide Number Placeholder 9">
            <a:extLst>
              <a:ext uri="{FF2B5EF4-FFF2-40B4-BE49-F238E27FC236}">
                <a16:creationId xmlns:a16="http://schemas.microsoft.com/office/drawing/2014/main" id="{310CE746-60BD-BD11-6FE8-25EC0FFC1E22}"/>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310369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CC4B58-2284-A6D5-3C7D-FA14CB0A8ACF}"/>
              </a:ext>
            </a:extLst>
          </p:cNvPr>
          <p:cNvSpPr txBox="1"/>
          <p:nvPr/>
        </p:nvSpPr>
        <p:spPr>
          <a:xfrm>
            <a:off x="237548" y="176245"/>
            <a:ext cx="11425084" cy="1323439"/>
          </a:xfrm>
          <a:prstGeom prst="rect">
            <a:avLst/>
          </a:prstGeom>
          <a:noFill/>
        </p:spPr>
        <p:txBody>
          <a:bodyPr wrap="square" rtlCol="0">
            <a:sp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Q2.</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Is there a correlation between the number of reactions (num_reactions) and other engagement metrics such as</a:t>
            </a:r>
          </a:p>
          <a:p>
            <a:r>
              <a:rPr lang="en-US" dirty="0">
                <a:effectLst/>
                <a:latin typeface="Calibri" panose="020F0502020204030204" pitchFamily="34" charset="0"/>
                <a:ea typeface="Calibri" panose="020F0502020204030204" pitchFamily="34" charset="0"/>
                <a:cs typeface="Times New Roman" panose="02020603050405020304" pitchFamily="18" charset="0"/>
              </a:rPr>
              <a:t> comments (num_comments) and shares (num_shares)? If so, what is the strength and direction of this correlation?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pic>
        <p:nvPicPr>
          <p:cNvPr id="6" name="Picture 5">
            <a:extLst>
              <a:ext uri="{FF2B5EF4-FFF2-40B4-BE49-F238E27FC236}">
                <a16:creationId xmlns:a16="http://schemas.microsoft.com/office/drawing/2014/main" id="{4C9706C8-CDF4-59C9-CF97-59582B603C0C}"/>
              </a:ext>
            </a:extLst>
          </p:cNvPr>
          <p:cNvPicPr>
            <a:picLocks noChangeAspect="1"/>
          </p:cNvPicPr>
          <p:nvPr/>
        </p:nvPicPr>
        <p:blipFill>
          <a:blip r:embed="rId2"/>
          <a:stretch>
            <a:fillRect/>
          </a:stretch>
        </p:blipFill>
        <p:spPr>
          <a:xfrm>
            <a:off x="6725265" y="1203152"/>
            <a:ext cx="5229187" cy="4057105"/>
          </a:xfrm>
          <a:prstGeom prst="rect">
            <a:avLst/>
          </a:prstGeom>
        </p:spPr>
      </p:pic>
      <p:sp>
        <p:nvSpPr>
          <p:cNvPr id="7" name="TextBox 6">
            <a:extLst>
              <a:ext uri="{FF2B5EF4-FFF2-40B4-BE49-F238E27FC236}">
                <a16:creationId xmlns:a16="http://schemas.microsoft.com/office/drawing/2014/main" id="{CB2EDB38-0171-3545-0628-7635CF1297C4}"/>
              </a:ext>
            </a:extLst>
          </p:cNvPr>
          <p:cNvSpPr txBox="1"/>
          <p:nvPr/>
        </p:nvSpPr>
        <p:spPr>
          <a:xfrm>
            <a:off x="199119" y="1241564"/>
            <a:ext cx="6526146" cy="4247317"/>
          </a:xfrm>
          <a:prstGeom prst="rect">
            <a:avLst/>
          </a:prstGeom>
          <a:noFill/>
        </p:spPr>
        <p:txBody>
          <a:bodyPr wrap="none" rtlCol="0">
            <a:spAutoFit/>
          </a:bodyPr>
          <a:lstStyle/>
          <a:p>
            <a:r>
              <a:rPr lang="en-IN" b="0" dirty="0">
                <a:solidFill>
                  <a:srgbClr val="CE9178"/>
                </a:solidFill>
                <a:effectLst/>
                <a:latin typeface="Courier New" panose="02070309020205020404" pitchFamily="49" charset="0"/>
              </a:rPr>
              <a:t>Interpretation and Conclusion:</a:t>
            </a:r>
            <a:endParaRPr lang="en-IN" b="0" dirty="0">
              <a:solidFill>
                <a:srgbClr val="D4D4D4"/>
              </a:solidFill>
              <a:effectLst/>
              <a:latin typeface="Courier New" panose="02070309020205020404" pitchFamily="49" charset="0"/>
            </a:endParaRPr>
          </a:p>
          <a:p>
            <a:endParaRPr lang="en-US" b="0" i="0" dirty="0">
              <a:solidFill>
                <a:srgbClr val="E3E3E3"/>
              </a:solidFill>
              <a:effectLst/>
              <a:latin typeface="Courier New" panose="02070309020205020404" pitchFamily="49" charset="0"/>
            </a:endParaRPr>
          </a:p>
          <a:p>
            <a:r>
              <a:rPr lang="en-US" b="0" i="0" dirty="0">
                <a:solidFill>
                  <a:srgbClr val="E3E3E3"/>
                </a:solidFill>
                <a:effectLst/>
                <a:latin typeface="Courier New" panose="02070309020205020404" pitchFamily="49" charset="0"/>
              </a:rPr>
              <a:t>As the value of the Correlation coefficient </a:t>
            </a:r>
          </a:p>
          <a:p>
            <a:r>
              <a:rPr lang="en-US" b="0" i="0" dirty="0">
                <a:solidFill>
                  <a:srgbClr val="E3E3E3"/>
                </a:solidFill>
                <a:effectLst/>
                <a:latin typeface="Courier New" panose="02070309020205020404" pitchFamily="49" charset="0"/>
              </a:rPr>
              <a:t>between the variables num_reactions and </a:t>
            </a:r>
          </a:p>
          <a:p>
            <a:r>
              <a:rPr lang="en-US" b="0" i="0" dirty="0">
                <a:solidFill>
                  <a:srgbClr val="E3E3E3"/>
                </a:solidFill>
                <a:effectLst/>
                <a:latin typeface="Courier New" panose="02070309020205020404" pitchFamily="49" charset="0"/>
              </a:rPr>
              <a:t>num_comments is </a:t>
            </a:r>
            <a:r>
              <a:rPr lang="en-US" b="0" i="0" dirty="0">
                <a:solidFill>
                  <a:srgbClr val="FF0000"/>
                </a:solidFill>
                <a:effectLst/>
                <a:latin typeface="Courier New" panose="02070309020205020404" pitchFamily="49" charset="0"/>
              </a:rPr>
              <a:t>0.15084290344217685</a:t>
            </a:r>
            <a:r>
              <a:rPr lang="en-US" b="0" i="0" dirty="0">
                <a:solidFill>
                  <a:srgbClr val="E3E3E3"/>
                </a:solidFill>
                <a:effectLst/>
                <a:latin typeface="Courier New" panose="02070309020205020404" pitchFamily="49" charset="0"/>
              </a:rPr>
              <a:t>, it </a:t>
            </a:r>
          </a:p>
          <a:p>
            <a:r>
              <a:rPr lang="en-US" b="0" i="0" dirty="0">
                <a:solidFill>
                  <a:srgbClr val="E3E3E3"/>
                </a:solidFill>
                <a:effectLst/>
                <a:latin typeface="Courier New" panose="02070309020205020404" pitchFamily="49" charset="0"/>
              </a:rPr>
              <a:t>represents a </a:t>
            </a:r>
            <a:r>
              <a:rPr lang="en-US" b="0" i="0" dirty="0">
                <a:solidFill>
                  <a:srgbClr val="FFFF00"/>
                </a:solidFill>
                <a:effectLst/>
                <a:latin typeface="Courier New" panose="02070309020205020404" pitchFamily="49" charset="0"/>
              </a:rPr>
              <a:t>Weak Correlation </a:t>
            </a:r>
            <a:r>
              <a:rPr lang="en-US" b="0" i="0" dirty="0">
                <a:solidFill>
                  <a:srgbClr val="E3E3E3"/>
                </a:solidFill>
                <a:effectLst/>
                <a:latin typeface="Courier New" panose="02070309020205020404" pitchFamily="49" charset="0"/>
              </a:rPr>
              <a:t>which suggests </a:t>
            </a:r>
          </a:p>
          <a:p>
            <a:r>
              <a:rPr lang="en-US" b="0" i="0" dirty="0">
                <a:solidFill>
                  <a:srgbClr val="E3E3E3"/>
                </a:solidFill>
                <a:effectLst/>
                <a:latin typeface="Courier New" panose="02070309020205020404" pitchFamily="49" charset="0"/>
              </a:rPr>
              <a:t>a faint relationship in the </a:t>
            </a:r>
            <a:r>
              <a:rPr lang="en-US" b="0" i="0" dirty="0">
                <a:solidFill>
                  <a:srgbClr val="FFFF00"/>
                </a:solidFill>
                <a:effectLst/>
                <a:latin typeface="Courier New" panose="02070309020205020404" pitchFamily="49" charset="0"/>
              </a:rPr>
              <a:t>positive</a:t>
            </a:r>
            <a:r>
              <a:rPr lang="en-US" b="0" i="0" dirty="0">
                <a:solidFill>
                  <a:srgbClr val="E3E3E3"/>
                </a:solidFill>
                <a:effectLst/>
                <a:latin typeface="Courier New" panose="02070309020205020404" pitchFamily="49" charset="0"/>
              </a:rPr>
              <a:t> direction</a:t>
            </a:r>
          </a:p>
          <a:p>
            <a:r>
              <a:rPr lang="en-US" b="0" i="0" dirty="0">
                <a:solidFill>
                  <a:srgbClr val="E3E3E3"/>
                </a:solidFill>
                <a:effectLst/>
                <a:latin typeface="Courier New" panose="02070309020205020404" pitchFamily="49" charset="0"/>
              </a:rPr>
              <a:t>that might not be practically significant. </a:t>
            </a:r>
          </a:p>
          <a:p>
            <a:endParaRPr lang="en-US" b="0" i="0" dirty="0">
              <a:solidFill>
                <a:srgbClr val="E3E3E3"/>
              </a:solidFill>
              <a:effectLst/>
              <a:latin typeface="Courier New" panose="02070309020205020404" pitchFamily="49" charset="0"/>
            </a:endParaRPr>
          </a:p>
          <a:p>
            <a:r>
              <a:rPr lang="en-US" b="0" i="0" dirty="0">
                <a:solidFill>
                  <a:srgbClr val="E3E3E3"/>
                </a:solidFill>
                <a:effectLst/>
                <a:latin typeface="Courier New" panose="02070309020205020404" pitchFamily="49" charset="0"/>
              </a:rPr>
              <a:t>As the value of the Correlation coefficient </a:t>
            </a:r>
          </a:p>
          <a:p>
            <a:r>
              <a:rPr lang="en-US" b="0" i="0" dirty="0">
                <a:solidFill>
                  <a:srgbClr val="E3E3E3"/>
                </a:solidFill>
                <a:effectLst/>
                <a:latin typeface="Courier New" panose="02070309020205020404" pitchFamily="49" charset="0"/>
              </a:rPr>
              <a:t>between the variables num_reactions and </a:t>
            </a:r>
          </a:p>
          <a:p>
            <a:r>
              <a:rPr lang="en-US" b="0" i="0" dirty="0">
                <a:solidFill>
                  <a:srgbClr val="E3E3E3"/>
                </a:solidFill>
                <a:effectLst/>
                <a:latin typeface="Courier New" panose="02070309020205020404" pitchFamily="49" charset="0"/>
              </a:rPr>
              <a:t>num_shares is </a:t>
            </a:r>
            <a:r>
              <a:rPr lang="en-US" b="0" i="0" dirty="0">
                <a:solidFill>
                  <a:srgbClr val="FF0000"/>
                </a:solidFill>
                <a:effectLst/>
                <a:latin typeface="Courier New" panose="02070309020205020404" pitchFamily="49" charset="0"/>
              </a:rPr>
              <a:t>0.25072251662831907</a:t>
            </a:r>
            <a:r>
              <a:rPr lang="en-US" b="0" i="0" dirty="0">
                <a:solidFill>
                  <a:srgbClr val="E3E3E3"/>
                </a:solidFill>
                <a:effectLst/>
                <a:latin typeface="Courier New" panose="02070309020205020404" pitchFamily="49" charset="0"/>
              </a:rPr>
              <a:t>, it </a:t>
            </a:r>
          </a:p>
          <a:p>
            <a:r>
              <a:rPr lang="en-US" b="0" i="0" dirty="0">
                <a:solidFill>
                  <a:srgbClr val="E3E3E3"/>
                </a:solidFill>
                <a:effectLst/>
                <a:latin typeface="Courier New" panose="02070309020205020404" pitchFamily="49" charset="0"/>
              </a:rPr>
              <a:t>represents a </a:t>
            </a:r>
            <a:r>
              <a:rPr lang="en-US" b="0" i="0" dirty="0">
                <a:solidFill>
                  <a:srgbClr val="FFFF00"/>
                </a:solidFill>
                <a:effectLst/>
                <a:latin typeface="Courier New" panose="02070309020205020404" pitchFamily="49" charset="0"/>
              </a:rPr>
              <a:t>Weak</a:t>
            </a:r>
            <a:r>
              <a:rPr lang="en-US" b="0" i="0" dirty="0">
                <a:solidFill>
                  <a:srgbClr val="E3E3E3"/>
                </a:solidFill>
                <a:effectLst/>
                <a:latin typeface="Courier New" panose="02070309020205020404" pitchFamily="49" charset="0"/>
              </a:rPr>
              <a:t> </a:t>
            </a:r>
            <a:r>
              <a:rPr lang="en-US" b="0" i="0" dirty="0">
                <a:solidFill>
                  <a:srgbClr val="FFFF00"/>
                </a:solidFill>
                <a:effectLst/>
                <a:latin typeface="Courier New" panose="02070309020205020404" pitchFamily="49" charset="0"/>
              </a:rPr>
              <a:t>Correlation</a:t>
            </a:r>
            <a:r>
              <a:rPr lang="en-US" b="0" i="0" dirty="0">
                <a:solidFill>
                  <a:srgbClr val="E3E3E3"/>
                </a:solidFill>
                <a:effectLst/>
                <a:latin typeface="Courier New" panose="02070309020205020404" pitchFamily="49" charset="0"/>
              </a:rPr>
              <a:t> which suggests </a:t>
            </a:r>
          </a:p>
          <a:p>
            <a:r>
              <a:rPr lang="en-US" b="0" i="0" dirty="0">
                <a:solidFill>
                  <a:srgbClr val="E3E3E3"/>
                </a:solidFill>
                <a:effectLst/>
                <a:latin typeface="Courier New" panose="02070309020205020404" pitchFamily="49" charset="0"/>
              </a:rPr>
              <a:t>a faint relationship in the </a:t>
            </a:r>
            <a:r>
              <a:rPr lang="en-US" b="0" i="0" dirty="0">
                <a:solidFill>
                  <a:srgbClr val="FFFF00"/>
                </a:solidFill>
                <a:effectLst/>
                <a:latin typeface="Courier New" panose="02070309020205020404" pitchFamily="49" charset="0"/>
              </a:rPr>
              <a:t>positive</a:t>
            </a:r>
            <a:r>
              <a:rPr lang="en-US" b="0" i="0" dirty="0">
                <a:solidFill>
                  <a:srgbClr val="E3E3E3"/>
                </a:solidFill>
                <a:effectLst/>
                <a:latin typeface="Courier New" panose="02070309020205020404" pitchFamily="49" charset="0"/>
              </a:rPr>
              <a:t> direction</a:t>
            </a:r>
          </a:p>
          <a:p>
            <a:r>
              <a:rPr lang="en-US" b="0" i="0" dirty="0">
                <a:solidFill>
                  <a:srgbClr val="E3E3E3"/>
                </a:solidFill>
                <a:effectLst/>
                <a:latin typeface="Courier New" panose="02070309020205020404" pitchFamily="49" charset="0"/>
              </a:rPr>
              <a:t>that might not be practically significant.</a:t>
            </a:r>
            <a:endParaRPr lang="en-IN" dirty="0"/>
          </a:p>
        </p:txBody>
      </p:sp>
      <p:sp>
        <p:nvSpPr>
          <p:cNvPr id="8" name="Slide Number Placeholder 7">
            <a:extLst>
              <a:ext uri="{FF2B5EF4-FFF2-40B4-BE49-F238E27FC236}">
                <a16:creationId xmlns:a16="http://schemas.microsoft.com/office/drawing/2014/main" id="{2A1B3FE3-AD85-DDFE-9E20-879C07E2E987}"/>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823512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A17641-34BC-1619-8D10-9DEEF8891C8B}"/>
              </a:ext>
            </a:extLst>
          </p:cNvPr>
          <p:cNvSpPr>
            <a:spLocks noGrp="1"/>
          </p:cNvSpPr>
          <p:nvPr>
            <p:ph type="sldNum" sz="quarter" idx="12"/>
          </p:nvPr>
        </p:nvSpPr>
        <p:spPr/>
        <p:txBody>
          <a:bodyPr/>
          <a:lstStyle/>
          <a:p>
            <a:fld id="{6D22F896-40B5-4ADD-8801-0D06FADFA095}" type="slidenum">
              <a:rPr lang="en-US" smtClean="0"/>
              <a:t>5</a:t>
            </a:fld>
            <a:endParaRPr lang="en-US" dirty="0"/>
          </a:p>
        </p:txBody>
      </p:sp>
      <p:sp>
        <p:nvSpPr>
          <p:cNvPr id="4" name="TextBox 3">
            <a:extLst>
              <a:ext uri="{FF2B5EF4-FFF2-40B4-BE49-F238E27FC236}">
                <a16:creationId xmlns:a16="http://schemas.microsoft.com/office/drawing/2014/main" id="{B3EE3312-31BB-3257-ADB2-978B1AABF808}"/>
              </a:ext>
            </a:extLst>
          </p:cNvPr>
          <p:cNvSpPr txBox="1"/>
          <p:nvPr/>
        </p:nvSpPr>
        <p:spPr>
          <a:xfrm>
            <a:off x="334296" y="163342"/>
            <a:ext cx="11346426" cy="1194238"/>
          </a:xfrm>
          <a:prstGeom prst="rect">
            <a:avLst/>
          </a:prstGeom>
          <a:noFill/>
        </p:spPr>
        <p:txBody>
          <a:bodyPr wrap="square">
            <a:spAutoFit/>
          </a:bodyPr>
          <a:lstStyle/>
          <a:p>
            <a:pPr lvl="0">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Q3.</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Use the columns status_type, num_reactions, num_comments, num_reactions, num_likes, num_loves, num_wows, num_hahas, num_sads, and num_angrys to train a K-Means clustering model on the Facebook Live Sellers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97E74526-30BA-48B3-4E2E-05F76F923D20}"/>
              </a:ext>
            </a:extLst>
          </p:cNvPr>
          <p:cNvPicPr>
            <a:picLocks noChangeAspect="1"/>
          </p:cNvPicPr>
          <p:nvPr/>
        </p:nvPicPr>
        <p:blipFill>
          <a:blip r:embed="rId2"/>
          <a:stretch>
            <a:fillRect/>
          </a:stretch>
        </p:blipFill>
        <p:spPr>
          <a:xfrm>
            <a:off x="7357073" y="1217718"/>
            <a:ext cx="4598953" cy="3700401"/>
          </a:xfrm>
          <a:prstGeom prst="rect">
            <a:avLst/>
          </a:prstGeom>
        </p:spPr>
      </p:pic>
      <p:sp>
        <p:nvSpPr>
          <p:cNvPr id="8" name="TextBox 7">
            <a:extLst>
              <a:ext uri="{FF2B5EF4-FFF2-40B4-BE49-F238E27FC236}">
                <a16:creationId xmlns:a16="http://schemas.microsoft.com/office/drawing/2014/main" id="{599D18AE-D437-AF61-831C-C1C6D09AAA5F}"/>
              </a:ext>
            </a:extLst>
          </p:cNvPr>
          <p:cNvSpPr txBox="1"/>
          <p:nvPr/>
        </p:nvSpPr>
        <p:spPr>
          <a:xfrm>
            <a:off x="147484" y="1123021"/>
            <a:ext cx="2252540" cy="646331"/>
          </a:xfrm>
          <a:prstGeom prst="rect">
            <a:avLst/>
          </a:prstGeom>
          <a:noFill/>
        </p:spPr>
        <p:txBody>
          <a:bodyPr wrap="none" rtlCol="0">
            <a:spAutoFit/>
          </a:bodyPr>
          <a:lstStyle/>
          <a:p>
            <a:r>
              <a:rPr lang="en-IN" b="0" dirty="0">
                <a:solidFill>
                  <a:srgbClr val="CE9178"/>
                </a:solidFill>
                <a:effectLst/>
                <a:latin typeface="Courier New" panose="02070309020205020404" pitchFamily="49" charset="0"/>
              </a:rPr>
              <a:t>Interpretation:</a:t>
            </a:r>
            <a:endParaRPr lang="en-IN" b="0" dirty="0">
              <a:solidFill>
                <a:srgbClr val="D4D4D4"/>
              </a:solidFill>
              <a:effectLst/>
              <a:latin typeface="Courier New" panose="02070309020205020404" pitchFamily="49" charset="0"/>
            </a:endParaRPr>
          </a:p>
          <a:p>
            <a:endParaRPr lang="en-IN" dirty="0"/>
          </a:p>
        </p:txBody>
      </p:sp>
      <p:sp>
        <p:nvSpPr>
          <p:cNvPr id="9" name="TextBox 8">
            <a:extLst>
              <a:ext uri="{FF2B5EF4-FFF2-40B4-BE49-F238E27FC236}">
                <a16:creationId xmlns:a16="http://schemas.microsoft.com/office/drawing/2014/main" id="{70283F1A-5C18-F252-D3FF-A45221FDD3EB}"/>
              </a:ext>
            </a:extLst>
          </p:cNvPr>
          <p:cNvSpPr txBox="1"/>
          <p:nvPr/>
        </p:nvSpPr>
        <p:spPr>
          <a:xfrm>
            <a:off x="147484" y="1534793"/>
            <a:ext cx="7209589" cy="2893100"/>
          </a:xfrm>
          <a:prstGeom prst="rect">
            <a:avLst/>
          </a:prstGeom>
          <a:noFill/>
        </p:spPr>
        <p:txBody>
          <a:bodyPr wrap="square" rtlCol="0">
            <a:spAutoFit/>
          </a:bodyPr>
          <a:lstStyle/>
          <a:p>
            <a:r>
              <a:rPr lang="en-US" sz="1600" b="0" i="0" dirty="0">
                <a:effectLst/>
                <a:latin typeface="Courier New" panose="02070309020205020404" pitchFamily="49" charset="0"/>
                <a:cs typeface="Courier New" panose="02070309020205020404" pitchFamily="49" charset="0"/>
              </a:rPr>
              <a:t>Videos generate the highest level of active engagement. They receive the highest number of shares. They show the widest range of standardized reactions (0 to 0.9). Two distinct sub-clusters are visible: high-engagement photos 0.5-0.9) and moderate-to-low engagement photos (0-0.6). Videos elicit the most diverse emotional responses, showing the highest values for "loves," "wows," "hahas," "sads," and "angrys“.</a:t>
            </a:r>
          </a:p>
          <a:p>
            <a:endParaRPr lang="en-US" b="0" i="0" dirty="0">
              <a:effectLst/>
              <a:latin typeface="fkGroteskNeue"/>
            </a:endParaRPr>
          </a:p>
          <a:p>
            <a:endParaRPr lang="en-US" b="0" i="0" dirty="0">
              <a:effectLst/>
              <a:latin typeface="fkGroteskNeue"/>
            </a:endParaRPr>
          </a:p>
          <a:p>
            <a:endParaRPr lang="en-IN" dirty="0"/>
          </a:p>
        </p:txBody>
      </p:sp>
      <p:sp>
        <p:nvSpPr>
          <p:cNvPr id="10" name="TextBox 9">
            <a:extLst>
              <a:ext uri="{FF2B5EF4-FFF2-40B4-BE49-F238E27FC236}">
                <a16:creationId xmlns:a16="http://schemas.microsoft.com/office/drawing/2014/main" id="{5E74DB63-C0C2-2CC5-A333-A5446AE679D0}"/>
              </a:ext>
            </a:extLst>
          </p:cNvPr>
          <p:cNvSpPr txBox="1"/>
          <p:nvPr/>
        </p:nvSpPr>
        <p:spPr>
          <a:xfrm>
            <a:off x="147484" y="3681776"/>
            <a:ext cx="6951407" cy="2308324"/>
          </a:xfrm>
          <a:prstGeom prst="rect">
            <a:avLst/>
          </a:prstGeom>
          <a:noFill/>
        </p:spPr>
        <p:txBody>
          <a:bodyPr wrap="square" rtlCol="0">
            <a:spAutoFit/>
          </a:bodyPr>
          <a:lstStyle/>
          <a:p>
            <a:r>
              <a:rPr lang="en-US" sz="1600" b="0" i="0" dirty="0">
                <a:effectLst/>
                <a:latin typeface="Courier New" panose="02070309020205020404" pitchFamily="49" charset="0"/>
                <a:cs typeface="Courier New" panose="02070309020205020404" pitchFamily="49" charset="0"/>
              </a:rPr>
              <a:t>Photos show the most polarized engagement pattern, with some generating very high reaction counts while others receive minimal engagement. The number of photos count is also very much high due to which, it also has relatively high engagement. </a:t>
            </a:r>
            <a:r>
              <a:rPr lang="en-IN" sz="1600" b="0" i="0" dirty="0">
                <a:effectLst/>
                <a:latin typeface="Courier New" panose="02070309020205020404" pitchFamily="49" charset="0"/>
                <a:cs typeface="Courier New" panose="02070309020205020404" pitchFamily="49" charset="0"/>
              </a:rPr>
              <a:t>Relatively low comment counts and Minimal sharing behaviour. </a:t>
            </a:r>
            <a:r>
              <a:rPr lang="en-US" sz="1600" b="0" i="0" dirty="0">
                <a:effectLst/>
                <a:latin typeface="Courier New" panose="02070309020205020404" pitchFamily="49" charset="0"/>
                <a:cs typeface="Courier New" panose="02070309020205020404" pitchFamily="49" charset="0"/>
              </a:rPr>
              <a:t>Standardized reactions span from approximately 0.2 to 1.0, with many concentrated between 0.3-0.6.</a:t>
            </a:r>
          </a:p>
          <a:p>
            <a:endParaRPr lang="en-IN" sz="1600"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54EEACF9-CFFE-A4C7-405B-6E0335AC66A2}"/>
              </a:ext>
            </a:extLst>
          </p:cNvPr>
          <p:cNvSpPr txBox="1"/>
          <p:nvPr/>
        </p:nvSpPr>
        <p:spPr>
          <a:xfrm>
            <a:off x="147484" y="5786319"/>
            <a:ext cx="10552889" cy="1107996"/>
          </a:xfrm>
          <a:prstGeom prst="rect">
            <a:avLst/>
          </a:prstGeom>
          <a:noFill/>
        </p:spPr>
        <p:txBody>
          <a:bodyPr wrap="none" rtlCol="0">
            <a:spAutoFit/>
          </a:bodyPr>
          <a:lstStyle/>
          <a:p>
            <a:r>
              <a:rPr lang="en-US" sz="1600" b="0" i="0" dirty="0">
                <a:effectLst/>
                <a:latin typeface="Courier New" panose="02070309020205020404" pitchFamily="49" charset="0"/>
                <a:cs typeface="Courier New" panose="02070309020205020404" pitchFamily="49" charset="0"/>
              </a:rPr>
              <a:t>Status updates generate substantial passive engagement (reactions) but less active </a:t>
            </a:r>
          </a:p>
          <a:p>
            <a:r>
              <a:rPr lang="en-US" sz="1600" b="0" i="0" dirty="0">
                <a:effectLst/>
                <a:latin typeface="Courier New" panose="02070309020205020404" pitchFamily="49" charset="0"/>
                <a:cs typeface="Courier New" panose="02070309020205020404" pitchFamily="49" charset="0"/>
              </a:rPr>
              <a:t>participation compared to videos. </a:t>
            </a:r>
            <a:r>
              <a:rPr lang="en-IN" sz="1600" b="0" i="0" dirty="0">
                <a:effectLst/>
                <a:latin typeface="Courier New" panose="02070309020205020404" pitchFamily="49" charset="0"/>
                <a:cs typeface="Courier New" panose="02070309020205020404" pitchFamily="49" charset="0"/>
              </a:rPr>
              <a:t>Moderate comment engagement and </a:t>
            </a:r>
            <a:r>
              <a:rPr lang="en-US" sz="1600" b="0" i="0" dirty="0">
                <a:effectLst/>
                <a:latin typeface="Courier New" panose="02070309020205020404" pitchFamily="49" charset="0"/>
                <a:cs typeface="Courier New" panose="02070309020205020404" pitchFamily="49" charset="0"/>
              </a:rPr>
              <a:t>Low sharing rates </a:t>
            </a:r>
          </a:p>
          <a:p>
            <a:r>
              <a:rPr lang="en-US" sz="1600" b="0" i="0" dirty="0">
                <a:effectLst/>
                <a:latin typeface="Courier New" panose="02070309020205020404" pitchFamily="49" charset="0"/>
                <a:cs typeface="Courier New" panose="02070309020205020404" pitchFamily="49" charset="0"/>
              </a:rPr>
              <a:t>similar to photos. Standardized reactions primarily concentrate between 0.1-0.5</a:t>
            </a:r>
          </a:p>
          <a:p>
            <a:endParaRPr lang="en-IN" sz="1600" dirty="0"/>
          </a:p>
        </p:txBody>
      </p:sp>
    </p:spTree>
    <p:extLst>
      <p:ext uri="{BB962C8B-B14F-4D97-AF65-F5344CB8AC3E}">
        <p14:creationId xmlns:p14="http://schemas.microsoft.com/office/powerpoint/2010/main" val="3822646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CE43C7-9A60-A567-BCC7-C19B7892AB0C}"/>
              </a:ext>
            </a:extLst>
          </p:cNvPr>
          <p:cNvSpPr>
            <a:spLocks noGrp="1"/>
          </p:cNvSpPr>
          <p:nvPr>
            <p:ph type="sldNum" sz="quarter" idx="12"/>
          </p:nvPr>
        </p:nvSpPr>
        <p:spPr/>
        <p:txBody>
          <a:bodyPr/>
          <a:lstStyle/>
          <a:p>
            <a:fld id="{6D22F896-40B5-4ADD-8801-0D06FADFA095}" type="slidenum">
              <a:rPr lang="en-US" smtClean="0"/>
              <a:t>6</a:t>
            </a:fld>
            <a:endParaRPr lang="en-US" dirty="0"/>
          </a:p>
        </p:txBody>
      </p:sp>
      <p:sp>
        <p:nvSpPr>
          <p:cNvPr id="3" name="TextBox 2">
            <a:extLst>
              <a:ext uri="{FF2B5EF4-FFF2-40B4-BE49-F238E27FC236}">
                <a16:creationId xmlns:a16="http://schemas.microsoft.com/office/drawing/2014/main" id="{ADC1F216-783F-A2CE-D049-0FF6C7DD785E}"/>
              </a:ext>
            </a:extLst>
          </p:cNvPr>
          <p:cNvSpPr txBox="1"/>
          <p:nvPr/>
        </p:nvSpPr>
        <p:spPr>
          <a:xfrm>
            <a:off x="234137" y="286434"/>
            <a:ext cx="11663770" cy="830997"/>
          </a:xfrm>
          <a:prstGeom prst="rect">
            <a:avLst/>
          </a:prstGeom>
          <a:noFill/>
        </p:spPr>
        <p:txBody>
          <a:bodyPr wrap="none" rtlCol="0">
            <a:spAutoFit/>
          </a:bodyPr>
          <a:lstStyle/>
          <a:p>
            <a:r>
              <a:rPr lang="en-US" sz="1600" b="0" i="0" dirty="0">
                <a:effectLst/>
                <a:latin typeface="Courier New" panose="02070309020205020404" pitchFamily="49" charset="0"/>
                <a:cs typeface="Courier New" panose="02070309020205020404" pitchFamily="49" charset="0"/>
              </a:rPr>
              <a:t>Links generate passive engagement with limited emotional diversity or active participation. </a:t>
            </a:r>
          </a:p>
          <a:p>
            <a:r>
              <a:rPr lang="en-US" sz="1600" b="0" i="0" dirty="0">
                <a:effectLst/>
                <a:latin typeface="Courier New" panose="02070309020205020404" pitchFamily="49" charset="0"/>
                <a:cs typeface="Courier New" panose="02070309020205020404" pitchFamily="49" charset="0"/>
              </a:rPr>
              <a:t>Links show the most concentrated pattern with reactions primarily between 0 and 0.45. </a:t>
            </a:r>
            <a:r>
              <a:rPr lang="en-IN" sz="1600" b="0" i="0" dirty="0">
                <a:effectLst/>
                <a:latin typeface="Courier New" panose="02070309020205020404" pitchFamily="49" charset="0"/>
                <a:cs typeface="Courier New" panose="02070309020205020404" pitchFamily="49" charset="0"/>
              </a:rPr>
              <a:t>Lowest </a:t>
            </a:r>
          </a:p>
          <a:p>
            <a:r>
              <a:rPr lang="en-IN" sz="1600" b="0" i="0" dirty="0">
                <a:effectLst/>
                <a:latin typeface="Courier New" panose="02070309020205020404" pitchFamily="49" charset="0"/>
                <a:cs typeface="Courier New" panose="02070309020205020404" pitchFamily="49" charset="0"/>
              </a:rPr>
              <a:t>comment engagement and Limited sharing behaviour.</a:t>
            </a:r>
            <a:endParaRPr lang="en-IN" sz="1600"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EE380003-C841-5ECB-B057-187AB2C2AE3F}"/>
              </a:ext>
            </a:extLst>
          </p:cNvPr>
          <p:cNvSpPr txBox="1"/>
          <p:nvPr/>
        </p:nvSpPr>
        <p:spPr>
          <a:xfrm>
            <a:off x="234137" y="1464186"/>
            <a:ext cx="11346426" cy="595932"/>
          </a:xfrm>
          <a:prstGeom prst="rect">
            <a:avLst/>
          </a:prstGeom>
          <a:noFill/>
        </p:spPr>
        <p:txBody>
          <a:bodyPr wrap="square">
            <a:spAutoFit/>
          </a:bodyPr>
          <a:lstStyle/>
          <a:p>
            <a:pPr lvl="0">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Q</a:t>
            </a:r>
            <a:r>
              <a:rPr lang="en-US" sz="2400" dirty="0">
                <a:latin typeface="Calibri" panose="020F0502020204030204" pitchFamily="34" charset="0"/>
                <a:ea typeface="Calibri" panose="020F0502020204030204" pitchFamily="34" charset="0"/>
                <a:cs typeface="Times New Roman" panose="02020603050405020304" pitchFamily="18" charset="0"/>
              </a:rPr>
              <a:t>4</a:t>
            </a:r>
            <a:r>
              <a:rPr lang="en-US" sz="2400" dirty="0">
                <a:effectLst/>
                <a:latin typeface="Calibri" panose="020F0502020204030204" pitchFamily="34" charset="0"/>
                <a:ea typeface="Calibri" panose="020F0502020204030204" pitchFamily="34" charset="0"/>
                <a:cs typeface="Times New Roman" panose="02020603050405020304" pitchFamily="18" charset="0"/>
              </a:rPr>
              <a:t>.</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Use the elbow method to find the optimum number of clusters.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CF800C82-C727-3FF5-F1B7-19DFBBF54E4B}"/>
              </a:ext>
            </a:extLst>
          </p:cNvPr>
          <p:cNvPicPr>
            <a:picLocks noChangeAspect="1"/>
          </p:cNvPicPr>
          <p:nvPr/>
        </p:nvPicPr>
        <p:blipFill>
          <a:blip r:embed="rId2"/>
          <a:stretch>
            <a:fillRect/>
          </a:stretch>
        </p:blipFill>
        <p:spPr>
          <a:xfrm>
            <a:off x="6980520" y="2406874"/>
            <a:ext cx="4826185" cy="3762079"/>
          </a:xfrm>
          <a:prstGeom prst="rect">
            <a:avLst/>
          </a:prstGeom>
        </p:spPr>
      </p:pic>
      <p:sp>
        <p:nvSpPr>
          <p:cNvPr id="7" name="TextBox 6">
            <a:extLst>
              <a:ext uri="{FF2B5EF4-FFF2-40B4-BE49-F238E27FC236}">
                <a16:creationId xmlns:a16="http://schemas.microsoft.com/office/drawing/2014/main" id="{B77CE6C0-BDE7-2272-6FD2-C3BFB3631E34}"/>
              </a:ext>
            </a:extLst>
          </p:cNvPr>
          <p:cNvSpPr txBox="1"/>
          <p:nvPr/>
        </p:nvSpPr>
        <p:spPr>
          <a:xfrm>
            <a:off x="234137" y="2889198"/>
            <a:ext cx="6388287" cy="2308324"/>
          </a:xfrm>
          <a:prstGeom prst="rect">
            <a:avLst/>
          </a:prstGeom>
          <a:noFill/>
        </p:spPr>
        <p:txBody>
          <a:bodyPr wrap="none" rtlCol="0">
            <a:spAutoFit/>
          </a:bodyPr>
          <a:lstStyle/>
          <a:p>
            <a:r>
              <a:rPr lang="en-IN" dirty="0">
                <a:latin typeface="Courier New" panose="02070309020205020404" pitchFamily="49" charset="0"/>
                <a:cs typeface="Courier New" panose="02070309020205020404" pitchFamily="49" charset="0"/>
              </a:rPr>
              <a:t>The optimal number of clusters is determined </a:t>
            </a:r>
          </a:p>
          <a:p>
            <a:r>
              <a:rPr lang="en-IN" dirty="0">
                <a:latin typeface="Courier New" panose="02070309020205020404" pitchFamily="49" charset="0"/>
                <a:cs typeface="Courier New" panose="02070309020205020404" pitchFamily="49" charset="0"/>
              </a:rPr>
              <a:t>where there is an elbow joint in the graph </a:t>
            </a:r>
          </a:p>
          <a:p>
            <a:r>
              <a:rPr lang="en-IN" dirty="0">
                <a:latin typeface="Courier New" panose="02070309020205020404" pitchFamily="49" charset="0"/>
                <a:cs typeface="Courier New" panose="02070309020205020404" pitchFamily="49" charset="0"/>
              </a:rPr>
              <a:t>i.e. where the WCSS value starts decreasing </a:t>
            </a:r>
          </a:p>
          <a:p>
            <a:r>
              <a:rPr lang="en-IN" dirty="0">
                <a:latin typeface="Courier New" panose="02070309020205020404" pitchFamily="49" charset="0"/>
                <a:cs typeface="Courier New" panose="02070309020205020404" pitchFamily="49" charset="0"/>
              </a:rPr>
              <a:t>Slowly</a:t>
            </a:r>
          </a:p>
          <a:p>
            <a:endParaRPr lang="en-IN" dirty="0">
              <a:latin typeface="Courier New" panose="02070309020205020404" pitchFamily="49" charset="0"/>
              <a:cs typeface="Courier New" panose="02070309020205020404" pitchFamily="49" charset="0"/>
            </a:endParaRPr>
          </a:p>
          <a:p>
            <a:endParaRPr lang="en-IN" dirty="0">
              <a:latin typeface="Courier New" panose="02070309020205020404" pitchFamily="49" charset="0"/>
              <a:cs typeface="Courier New" panose="02070309020205020404" pitchFamily="49" charset="0"/>
            </a:endParaRPr>
          </a:p>
          <a:p>
            <a:endParaRPr lang="en-IN" dirty="0">
              <a:latin typeface="Courier New" panose="02070309020205020404" pitchFamily="49" charset="0"/>
              <a:cs typeface="Courier New" panose="02070309020205020404" pitchFamily="49" charset="0"/>
            </a:endParaRPr>
          </a:p>
          <a:p>
            <a:r>
              <a:rPr lang="en-US" b="0" i="0" dirty="0">
                <a:solidFill>
                  <a:srgbClr val="E3E3E3"/>
                </a:solidFill>
                <a:effectLst/>
                <a:latin typeface="Courier New" panose="02070309020205020404" pitchFamily="49" charset="0"/>
              </a:rPr>
              <a:t>The optimal number of clusters (elbow) is: 4</a:t>
            </a:r>
            <a:endParaRPr lang="en-I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06349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7F70F4-F35F-83DF-2EA2-A88D80DF9035}"/>
              </a:ext>
            </a:extLst>
          </p:cNvPr>
          <p:cNvSpPr>
            <a:spLocks noGrp="1"/>
          </p:cNvSpPr>
          <p:nvPr>
            <p:ph type="sldNum" sz="quarter" idx="12"/>
          </p:nvPr>
        </p:nvSpPr>
        <p:spPr/>
        <p:txBody>
          <a:bodyPr/>
          <a:lstStyle/>
          <a:p>
            <a:fld id="{6D22F896-40B5-4ADD-8801-0D06FADFA095}" type="slidenum">
              <a:rPr lang="en-US" smtClean="0"/>
              <a:t>7</a:t>
            </a:fld>
            <a:endParaRPr lang="en-US" dirty="0"/>
          </a:p>
        </p:txBody>
      </p:sp>
      <p:sp>
        <p:nvSpPr>
          <p:cNvPr id="4" name="TextBox 3">
            <a:extLst>
              <a:ext uri="{FF2B5EF4-FFF2-40B4-BE49-F238E27FC236}">
                <a16:creationId xmlns:a16="http://schemas.microsoft.com/office/drawing/2014/main" id="{3E3552FD-FBC6-87DD-F6B7-6B64ECC9DCAD}"/>
              </a:ext>
            </a:extLst>
          </p:cNvPr>
          <p:cNvSpPr txBox="1"/>
          <p:nvPr/>
        </p:nvSpPr>
        <p:spPr>
          <a:xfrm>
            <a:off x="521108" y="243903"/>
            <a:ext cx="10215717" cy="470000"/>
          </a:xfrm>
          <a:prstGeom prst="rect">
            <a:avLst/>
          </a:prstGeom>
          <a:noFill/>
        </p:spPr>
        <p:txBody>
          <a:bodyPr wrap="square">
            <a:spAutoFit/>
          </a:bodyPr>
          <a:lstStyle/>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Q5. What is the count of different types of posts in the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460DF347-8FE8-13A3-8EB9-6CB2F7A90174}"/>
              </a:ext>
            </a:extLst>
          </p:cNvPr>
          <p:cNvPicPr>
            <a:picLocks noChangeAspect="1"/>
          </p:cNvPicPr>
          <p:nvPr/>
        </p:nvPicPr>
        <p:blipFill>
          <a:blip r:embed="rId2"/>
          <a:stretch>
            <a:fillRect/>
          </a:stretch>
        </p:blipFill>
        <p:spPr>
          <a:xfrm>
            <a:off x="4561908" y="818406"/>
            <a:ext cx="2025706" cy="2204071"/>
          </a:xfrm>
          <a:prstGeom prst="rect">
            <a:avLst/>
          </a:prstGeom>
        </p:spPr>
      </p:pic>
      <p:sp>
        <p:nvSpPr>
          <p:cNvPr id="7" name="TextBox 6">
            <a:extLst>
              <a:ext uri="{FF2B5EF4-FFF2-40B4-BE49-F238E27FC236}">
                <a16:creationId xmlns:a16="http://schemas.microsoft.com/office/drawing/2014/main" id="{B553191C-1471-D55B-2545-AB6EE6135087}"/>
              </a:ext>
            </a:extLst>
          </p:cNvPr>
          <p:cNvSpPr txBox="1"/>
          <p:nvPr/>
        </p:nvSpPr>
        <p:spPr>
          <a:xfrm>
            <a:off x="521108" y="3158171"/>
            <a:ext cx="11543073" cy="865173"/>
          </a:xfrm>
          <a:prstGeom prst="rect">
            <a:avLst/>
          </a:prstGeom>
          <a:noFill/>
        </p:spPr>
        <p:txBody>
          <a:bodyPr wrap="square">
            <a:spAutoFit/>
          </a:bodyPr>
          <a:lstStyle/>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Q</a:t>
            </a:r>
            <a:r>
              <a:rPr lang="en-US" sz="2400" dirty="0">
                <a:latin typeface="Calibri" panose="020F0502020204030204" pitchFamily="34" charset="0"/>
                <a:ea typeface="Calibri" panose="020F0502020204030204" pitchFamily="34" charset="0"/>
                <a:cs typeface="Times New Roman" panose="02020603050405020304" pitchFamily="18" charset="0"/>
              </a:rPr>
              <a:t>6</a:t>
            </a:r>
            <a:r>
              <a:rPr lang="en-US" sz="2400" dirty="0">
                <a:effectLst/>
                <a:latin typeface="Calibri" panose="020F0502020204030204" pitchFamily="34" charset="0"/>
                <a:ea typeface="Calibri" panose="020F0502020204030204" pitchFamily="34" charset="0"/>
                <a:cs typeface="Times New Roman" panose="02020603050405020304" pitchFamily="18" charset="0"/>
              </a:rPr>
              <a:t>. What is the average value of num_reaction, num_comments, num_shares for each post type?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334F0BD0-ADC7-AA86-947B-778AC6E65380}"/>
              </a:ext>
            </a:extLst>
          </p:cNvPr>
          <p:cNvPicPr>
            <a:picLocks noChangeAspect="1"/>
          </p:cNvPicPr>
          <p:nvPr/>
        </p:nvPicPr>
        <p:blipFill>
          <a:blip r:embed="rId3"/>
          <a:stretch>
            <a:fillRect/>
          </a:stretch>
        </p:blipFill>
        <p:spPr>
          <a:xfrm>
            <a:off x="3261917" y="3809550"/>
            <a:ext cx="6531012" cy="2645334"/>
          </a:xfrm>
          <a:prstGeom prst="rect">
            <a:avLst/>
          </a:prstGeom>
        </p:spPr>
      </p:pic>
    </p:spTree>
    <p:extLst>
      <p:ext uri="{BB962C8B-B14F-4D97-AF65-F5344CB8AC3E}">
        <p14:creationId xmlns:p14="http://schemas.microsoft.com/office/powerpoint/2010/main" val="2037452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B29D5C-056C-1083-D046-75A8B7ADB688}"/>
              </a:ext>
            </a:extLst>
          </p:cNvPr>
          <p:cNvSpPr>
            <a:spLocks noGrp="1"/>
          </p:cNvSpPr>
          <p:nvPr>
            <p:ph type="sldNum" sz="quarter" idx="12"/>
          </p:nvPr>
        </p:nvSpPr>
        <p:spPr/>
        <p:txBody>
          <a:bodyPr/>
          <a:lstStyle/>
          <a:p>
            <a:fld id="{6D22F896-40B5-4ADD-8801-0D06FADFA095}" type="slidenum">
              <a:rPr lang="en-US" smtClean="0"/>
              <a:t>8</a:t>
            </a:fld>
            <a:endParaRPr lang="en-US" dirty="0"/>
          </a:p>
        </p:txBody>
      </p:sp>
      <p:sp>
        <p:nvSpPr>
          <p:cNvPr id="3" name="Title 1">
            <a:extLst>
              <a:ext uri="{FF2B5EF4-FFF2-40B4-BE49-F238E27FC236}">
                <a16:creationId xmlns:a16="http://schemas.microsoft.com/office/drawing/2014/main" id="{84A657D0-AADB-F745-A299-6C6231AD901E}"/>
              </a:ext>
            </a:extLst>
          </p:cNvPr>
          <p:cNvSpPr txBox="1">
            <a:spLocks/>
          </p:cNvSpPr>
          <p:nvPr/>
        </p:nvSpPr>
        <p:spPr>
          <a:xfrm>
            <a:off x="2015008" y="265471"/>
            <a:ext cx="8328528" cy="878304"/>
          </a:xfrm>
          <a:prstGeom prst="rect">
            <a:avLst/>
          </a:prstGeom>
        </p:spPr>
        <p:txBody>
          <a:bodyPr>
            <a:normAutofit fontScale="975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IN" sz="3600" u="sng" dirty="0"/>
              <a:t>Sales PREDICTION data SET</a:t>
            </a:r>
          </a:p>
        </p:txBody>
      </p:sp>
      <p:sp>
        <p:nvSpPr>
          <p:cNvPr id="4" name="TextBox 3">
            <a:extLst>
              <a:ext uri="{FF2B5EF4-FFF2-40B4-BE49-F238E27FC236}">
                <a16:creationId xmlns:a16="http://schemas.microsoft.com/office/drawing/2014/main" id="{E54475B4-3198-43F9-259B-D6C8F8DE46F8}"/>
              </a:ext>
            </a:extLst>
          </p:cNvPr>
          <p:cNvSpPr txBox="1"/>
          <p:nvPr/>
        </p:nvSpPr>
        <p:spPr>
          <a:xfrm>
            <a:off x="618827" y="1700492"/>
            <a:ext cx="2644879" cy="584775"/>
          </a:xfrm>
          <a:prstGeom prst="rect">
            <a:avLst/>
          </a:prstGeom>
          <a:noFill/>
        </p:spPr>
        <p:txBody>
          <a:bodyPr wrap="square" rtlCol="0">
            <a:spAutoFit/>
          </a:bodyPr>
          <a:lstStyle/>
          <a:p>
            <a:pPr marL="457200" indent="-457200">
              <a:buFont typeface="Wingdings" panose="05000000000000000000" pitchFamily="2" charset="2"/>
              <a:buChar char="Ø"/>
            </a:pPr>
            <a:r>
              <a:rPr lang="en-IN" sz="3200" i="1" dirty="0">
                <a:latin typeface="Calibri" panose="020F0502020204030204" pitchFamily="34" charset="0"/>
                <a:ea typeface="Calibri" panose="020F0502020204030204" pitchFamily="34" charset="0"/>
                <a:cs typeface="Calibri" panose="020F0502020204030204" pitchFamily="34" charset="0"/>
              </a:rPr>
              <a:t>QUESTIONS</a:t>
            </a:r>
            <a:endParaRPr lang="en-IN" sz="2400" i="1" dirty="0">
              <a:latin typeface="Calibri" panose="020F0502020204030204" pitchFamily="34" charset="0"/>
              <a:ea typeface="Calibri" panose="020F0502020204030204" pitchFamily="34" charset="0"/>
              <a:cs typeface="Calibri" panose="020F0502020204030204" pitchFamily="34" charset="0"/>
            </a:endParaRPr>
          </a:p>
        </p:txBody>
      </p:sp>
      <p:sp>
        <p:nvSpPr>
          <p:cNvPr id="5" name="Text Placeholder 2">
            <a:extLst>
              <a:ext uri="{FF2B5EF4-FFF2-40B4-BE49-F238E27FC236}">
                <a16:creationId xmlns:a16="http://schemas.microsoft.com/office/drawing/2014/main" id="{27B3A200-54B0-E9DB-7A88-9973B5ECF919}"/>
              </a:ext>
            </a:extLst>
          </p:cNvPr>
          <p:cNvSpPr txBox="1">
            <a:spLocks/>
          </p:cNvSpPr>
          <p:nvPr/>
        </p:nvSpPr>
        <p:spPr>
          <a:xfrm>
            <a:off x="618827" y="2471190"/>
            <a:ext cx="11120889" cy="3591287"/>
          </a:xfrm>
          <a:prstGeom prst="rect">
            <a:avLst/>
          </a:prstGeom>
        </p:spPr>
        <p:txBody>
          <a:bodyPr>
            <a:normAutofit fontScale="925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is the average amount spent on TV advertising in the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is the correlation between radio advertising expenditure and product sales?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advertising medium has the highest impact on sales based on the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Plot a linear regression line that includes all variables (TV, Radio, Newspaper) to predict Sales, and visualize the model's predictions against the actual sales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How would sales be predicted for a new set of advertising expenditures: $200 on TV, $40 on Radio, and $50 on Newspaper?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How does the performance of the linear regression model change when the dataset is normalized?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is the impact on the sales prediction when only radio and newspaper advertising expenditures are used as predictors?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75095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E9547D-D218-BF4D-6FEC-918676E37ED9}"/>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3" name="TextBox 2">
            <a:extLst>
              <a:ext uri="{FF2B5EF4-FFF2-40B4-BE49-F238E27FC236}">
                <a16:creationId xmlns:a16="http://schemas.microsoft.com/office/drawing/2014/main" id="{AFAF2257-1615-4611-17D9-DE55B749EE95}"/>
              </a:ext>
            </a:extLst>
          </p:cNvPr>
          <p:cNvSpPr txBox="1"/>
          <p:nvPr/>
        </p:nvSpPr>
        <p:spPr>
          <a:xfrm>
            <a:off x="319409" y="247248"/>
            <a:ext cx="9143722" cy="959430"/>
          </a:xfrm>
          <a:prstGeom prst="rect">
            <a:avLst/>
          </a:prstGeom>
          <a:noFill/>
        </p:spPr>
        <p:txBody>
          <a:bodyPr wrap="none" rtlCol="0">
            <a:spAutoFit/>
          </a:bodyPr>
          <a:lstStyle/>
          <a:p>
            <a:pPr lvl="0">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Q1. What is the average amount spent on TV advertising in the dataset?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
        <p:nvSpPr>
          <p:cNvPr id="5" name="TextBox 4">
            <a:extLst>
              <a:ext uri="{FF2B5EF4-FFF2-40B4-BE49-F238E27FC236}">
                <a16:creationId xmlns:a16="http://schemas.microsoft.com/office/drawing/2014/main" id="{B6FD9818-D7E8-92E6-F3C2-EBC9C5ED9330}"/>
              </a:ext>
            </a:extLst>
          </p:cNvPr>
          <p:cNvSpPr txBox="1"/>
          <p:nvPr/>
        </p:nvSpPr>
        <p:spPr>
          <a:xfrm>
            <a:off x="2930013" y="841455"/>
            <a:ext cx="6096000" cy="369332"/>
          </a:xfrm>
          <a:prstGeom prst="rect">
            <a:avLst/>
          </a:prstGeom>
          <a:noFill/>
        </p:spPr>
        <p:txBody>
          <a:bodyPr wrap="square">
            <a:spAutoFit/>
          </a:bodyPr>
          <a:lstStyle/>
          <a:p>
            <a:r>
              <a:rPr lang="en-US" b="0" i="0" dirty="0">
                <a:solidFill>
                  <a:srgbClr val="E3E3E3"/>
                </a:solidFill>
                <a:effectLst/>
                <a:latin typeface="Courier New" panose="02070309020205020404" pitchFamily="49" charset="0"/>
              </a:rPr>
              <a:t>Average TV Advertising Cost: 147.0425</a:t>
            </a:r>
            <a:endParaRPr lang="en-IN" dirty="0"/>
          </a:p>
        </p:txBody>
      </p:sp>
      <p:sp>
        <p:nvSpPr>
          <p:cNvPr id="6" name="TextBox 5">
            <a:extLst>
              <a:ext uri="{FF2B5EF4-FFF2-40B4-BE49-F238E27FC236}">
                <a16:creationId xmlns:a16="http://schemas.microsoft.com/office/drawing/2014/main" id="{D2E762C6-7D12-586E-71BC-898DBBC75F7D}"/>
              </a:ext>
            </a:extLst>
          </p:cNvPr>
          <p:cNvSpPr txBox="1"/>
          <p:nvPr/>
        </p:nvSpPr>
        <p:spPr>
          <a:xfrm>
            <a:off x="319409" y="1439771"/>
            <a:ext cx="10886698" cy="959430"/>
          </a:xfrm>
          <a:prstGeom prst="rect">
            <a:avLst/>
          </a:prstGeom>
          <a:noFill/>
        </p:spPr>
        <p:txBody>
          <a:bodyPr wrap="none" rtlCol="0">
            <a:spAutoFit/>
          </a:bodyPr>
          <a:lstStyle/>
          <a:p>
            <a:pPr lvl="0">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Q2. What is the correlation between radio advertising expenditure and product sales?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pic>
        <p:nvPicPr>
          <p:cNvPr id="8" name="Picture 7">
            <a:extLst>
              <a:ext uri="{FF2B5EF4-FFF2-40B4-BE49-F238E27FC236}">
                <a16:creationId xmlns:a16="http://schemas.microsoft.com/office/drawing/2014/main" id="{9BD22AE7-FDB7-B12A-0B2E-3740FB36FA0C}"/>
              </a:ext>
            </a:extLst>
          </p:cNvPr>
          <p:cNvPicPr>
            <a:picLocks noChangeAspect="1"/>
          </p:cNvPicPr>
          <p:nvPr/>
        </p:nvPicPr>
        <p:blipFill>
          <a:blip r:embed="rId2"/>
          <a:stretch>
            <a:fillRect/>
          </a:stretch>
        </p:blipFill>
        <p:spPr>
          <a:xfrm>
            <a:off x="6749845" y="2275408"/>
            <a:ext cx="5201265" cy="3623662"/>
          </a:xfrm>
          <a:prstGeom prst="rect">
            <a:avLst/>
          </a:prstGeom>
        </p:spPr>
      </p:pic>
      <p:sp>
        <p:nvSpPr>
          <p:cNvPr id="10" name="TextBox 9">
            <a:extLst>
              <a:ext uri="{FF2B5EF4-FFF2-40B4-BE49-F238E27FC236}">
                <a16:creationId xmlns:a16="http://schemas.microsoft.com/office/drawing/2014/main" id="{C570AB21-BF8A-2F1A-A64B-9458FA6AB399}"/>
              </a:ext>
            </a:extLst>
          </p:cNvPr>
          <p:cNvSpPr txBox="1"/>
          <p:nvPr/>
        </p:nvSpPr>
        <p:spPr>
          <a:xfrm>
            <a:off x="319409" y="2628186"/>
            <a:ext cx="6096000" cy="2308324"/>
          </a:xfrm>
          <a:prstGeom prst="rect">
            <a:avLst/>
          </a:prstGeom>
          <a:noFill/>
        </p:spPr>
        <p:txBody>
          <a:bodyPr wrap="square">
            <a:spAutoFit/>
          </a:bodyPr>
          <a:lstStyle/>
          <a:p>
            <a:r>
              <a:rPr lang="en-IN" b="0" dirty="0">
                <a:solidFill>
                  <a:srgbClr val="CE9178"/>
                </a:solidFill>
                <a:effectLst/>
                <a:latin typeface="Courier New" panose="02070309020205020404" pitchFamily="49" charset="0"/>
              </a:rPr>
              <a:t>Interpretation and Conclusion:</a:t>
            </a:r>
            <a:endParaRPr lang="en-IN" b="0" dirty="0">
              <a:solidFill>
                <a:srgbClr val="D4D4D4"/>
              </a:solidFill>
              <a:effectLst/>
              <a:latin typeface="Courier New" panose="02070309020205020404" pitchFamily="49" charset="0"/>
            </a:endParaRPr>
          </a:p>
          <a:p>
            <a:endParaRPr lang="en-US" dirty="0">
              <a:solidFill>
                <a:srgbClr val="E3E3E3"/>
              </a:solidFill>
              <a:latin typeface="Courier New" panose="02070309020205020404" pitchFamily="49" charset="0"/>
            </a:endParaRPr>
          </a:p>
          <a:p>
            <a:r>
              <a:rPr lang="en-US" b="0" i="0" dirty="0">
                <a:solidFill>
                  <a:srgbClr val="E3E3E3"/>
                </a:solidFill>
                <a:effectLst/>
                <a:latin typeface="Courier New" panose="02070309020205020404" pitchFamily="49" charset="0"/>
              </a:rPr>
              <a:t>As the value of the Correlation coefficient between the variables Radio Expenditure and is </a:t>
            </a:r>
            <a:r>
              <a:rPr lang="en-US" b="0" i="0" dirty="0">
                <a:solidFill>
                  <a:srgbClr val="FF0000"/>
                </a:solidFill>
                <a:effectLst/>
                <a:latin typeface="Courier New" panose="02070309020205020404" pitchFamily="49" charset="0"/>
              </a:rPr>
              <a:t>0.3497277129207838</a:t>
            </a:r>
            <a:r>
              <a:rPr lang="en-US" b="0" i="0" dirty="0">
                <a:solidFill>
                  <a:srgbClr val="E3E3E3"/>
                </a:solidFill>
                <a:effectLst/>
                <a:latin typeface="Courier New" panose="02070309020205020404" pitchFamily="49" charset="0"/>
              </a:rPr>
              <a:t>, it represents a </a:t>
            </a:r>
            <a:r>
              <a:rPr lang="en-US" b="0" i="0" dirty="0">
                <a:solidFill>
                  <a:srgbClr val="FFFF00"/>
                </a:solidFill>
                <a:effectLst/>
                <a:latin typeface="Courier New" panose="02070309020205020404" pitchFamily="49" charset="0"/>
              </a:rPr>
              <a:t>Weak Correlation</a:t>
            </a:r>
            <a:r>
              <a:rPr lang="en-US" b="0" i="0" dirty="0">
                <a:solidFill>
                  <a:srgbClr val="E3E3E3"/>
                </a:solidFill>
                <a:effectLst/>
                <a:latin typeface="Courier New" panose="02070309020205020404" pitchFamily="49" charset="0"/>
              </a:rPr>
              <a:t> which suggests a faint relationship in the </a:t>
            </a:r>
            <a:r>
              <a:rPr lang="en-US" b="0" i="0" dirty="0">
                <a:solidFill>
                  <a:srgbClr val="FFFF00"/>
                </a:solidFill>
                <a:effectLst/>
                <a:latin typeface="Courier New" panose="02070309020205020404" pitchFamily="49" charset="0"/>
              </a:rPr>
              <a:t>positive</a:t>
            </a:r>
            <a:r>
              <a:rPr lang="en-US" b="0" i="0" dirty="0">
                <a:solidFill>
                  <a:srgbClr val="E3E3E3"/>
                </a:solidFill>
                <a:effectLst/>
                <a:latin typeface="Courier New" panose="02070309020205020404" pitchFamily="49" charset="0"/>
              </a:rPr>
              <a:t> direction that might not be practically significant.</a:t>
            </a:r>
            <a:endParaRPr lang="en-IN" dirty="0"/>
          </a:p>
        </p:txBody>
      </p:sp>
    </p:spTree>
    <p:extLst>
      <p:ext uri="{BB962C8B-B14F-4D97-AF65-F5344CB8AC3E}">
        <p14:creationId xmlns:p14="http://schemas.microsoft.com/office/powerpoint/2010/main" val="14807162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471</TotalTime>
  <Words>1595</Words>
  <Application>Microsoft Office PowerPoint</Application>
  <PresentationFormat>Widescreen</PresentationFormat>
  <Paragraphs>139</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Bookman Old Style</vt:lpstr>
      <vt:lpstr>Calibri</vt:lpstr>
      <vt:lpstr>Century</vt:lpstr>
      <vt:lpstr>Courier New</vt:lpstr>
      <vt:lpstr>fkGroteskNeue</vt:lpstr>
      <vt:lpstr>Rockwell</vt:lpstr>
      <vt:lpstr>Wingdings</vt:lpstr>
      <vt:lpstr>Damask</vt:lpstr>
      <vt:lpstr>PROJECT -1</vt:lpstr>
      <vt:lpstr>Facebook LIVE SELLERS data 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Praval Gupta</dc:creator>
  <cp:lastModifiedBy>Praval Gupta</cp:lastModifiedBy>
  <cp:revision>6</cp:revision>
  <dcterms:created xsi:type="dcterms:W3CDTF">2025-05-15T07:23:11Z</dcterms:created>
  <dcterms:modified xsi:type="dcterms:W3CDTF">2025-05-15T17:23:35Z</dcterms:modified>
</cp:coreProperties>
</file>