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7:17:42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24192,'8413'-26'0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7:17:42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07:17:42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1967 23494,'0'-1966'0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8FBA6-F113-4EF1-87A1-6F85216F62C9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BB42B-F38D-4C85-895B-CA9576C5D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24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24D31-FC6D-4068-B620-E8CBB80EA419}" type="datetime1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9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6BA1-4A14-497A-80FF-5A196B918A58}" type="datetime1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30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CEED8-E956-498D-B483-0E90F581ED47}" type="datetime1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4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847CA-3D2B-4606-AE07-9589947F5952}" type="datetime1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623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CC6B-62D6-4B1F-A5CF-027FC67D3F60}" type="datetime1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1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E4F00-B4FE-407F-BC0D-A8742FD9DCD0}" type="datetime1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96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3C9F-3990-4B52-940B-AC276679EF65}" type="datetime1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9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CEBD9-C122-46CE-A657-80C0604B20D5}" type="datetime1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672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D8264-D5C3-4965-870A-0993555005F1}" type="datetime1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FDF48-3EB9-4BF6-9B0A-5F037D781239}" type="datetime1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0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21384-9471-4D0B-9475-7E3776EC46BD}" type="datetime1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468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E422-FF8E-475A-8F00-7363913C56BB}" type="datetime1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90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B505-BACE-41F2-8DCD-92BD4F91E3D1}" type="datetime1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35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3A73A-C721-487D-9664-32577B8A9D58}" type="datetime1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666F9-DE61-4083-AC8F-E35C7E8D6423}" type="datetime1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27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0F82-3825-4EF4-A6C0-063AE19FDCF4}" type="datetime1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9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9671-5379-4244-BE97-1388B505C1FB}" type="datetime1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4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80BB-6004-415B-8B2E-12A5C85EB69D}" type="datetime1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252D-220F-402C-A624-4B9BD72A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57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7DACC7-74A5-EBA6-0015-F707F5148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77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IN" sz="6600" dirty="0"/>
              <a:t>PROJECT -2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7C4703E-999E-0237-BEDC-1EDD4E6AB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2960" y="223264"/>
            <a:ext cx="3029040" cy="280367"/>
          </a:xfrm>
        </p:spPr>
        <p:txBody>
          <a:bodyPr>
            <a:noAutofit/>
          </a:bodyPr>
          <a:lstStyle/>
          <a:p>
            <a:r>
              <a:rPr lang="en-IN" sz="1200" dirty="0">
                <a:latin typeface="Century" panose="02040604050505020304" pitchFamily="18" charset="0"/>
              </a:rPr>
              <a:t>FINLATICS – ENABLING INSIGHTS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51D5587-02B7-B9F8-5B9A-651AAAC39B0A}"/>
              </a:ext>
            </a:extLst>
          </p:cNvPr>
          <p:cNvSpPr txBox="1">
            <a:spLocks/>
          </p:cNvSpPr>
          <p:nvPr/>
        </p:nvSpPr>
        <p:spPr>
          <a:xfrm>
            <a:off x="3922114" y="3509963"/>
            <a:ext cx="8637072" cy="97762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Presented BY - PRAVAL GUPTA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B361AEA-A1CD-0443-6709-6F3803A5C723}"/>
                  </a:ext>
                </a:extLst>
              </p14:cNvPr>
              <p14:cNvContentPartPr/>
              <p14:nvPr/>
            </p14:nvContentPartPr>
            <p14:xfrm>
              <a:off x="9162960" y="727452"/>
              <a:ext cx="3029040" cy="9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B361AEA-A1CD-0443-6709-6F3803A5C7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3960" y="718452"/>
                <a:ext cx="30466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505056-2C72-2D45-99C7-3B7394792B53}"/>
                  </a:ext>
                </a:extLst>
              </p14:cNvPr>
              <p14:cNvContentPartPr/>
              <p14:nvPr/>
            </p14:nvContentPartPr>
            <p14:xfrm>
              <a:off x="12644257" y="88474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505056-2C72-2D45-99C7-3B7394792B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35257" y="8757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4AA0FF-1A78-DAE2-4DD3-DE033E4F3AEF}"/>
                  </a:ext>
                </a:extLst>
              </p14:cNvPr>
              <p14:cNvContentPartPr/>
              <p14:nvPr/>
            </p14:nvContentPartPr>
            <p14:xfrm>
              <a:off x="9162960" y="9388"/>
              <a:ext cx="720" cy="708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4AA0FF-1A78-DAE2-4DD3-DE033E4F3A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44960" y="388"/>
                <a:ext cx="36000" cy="725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60C4209-D277-C057-8250-5EEA1977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61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B5C2C4-5396-F7ED-05ED-9B0BF3C0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79032-FAD5-D456-0E0F-AAC9436C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0" y="3746090"/>
            <a:ext cx="4230115" cy="2620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2DC70-0130-1873-8E1F-74ED4CF5BEC6}"/>
              </a:ext>
            </a:extLst>
          </p:cNvPr>
          <p:cNvSpPr txBox="1"/>
          <p:nvPr/>
        </p:nvSpPr>
        <p:spPr>
          <a:xfrm>
            <a:off x="5016987" y="5409169"/>
            <a:ext cx="5306883" cy="730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 graph shows the impact of the features on the quality.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434DD-9313-DB95-5A6A-F159A320F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6" y="391790"/>
            <a:ext cx="3900361" cy="30372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0E1FF9-24CC-B14B-E4B4-A216043F4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165" y="391790"/>
            <a:ext cx="3867488" cy="3037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FE70A6-5C9E-D547-E281-D60DB45E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0873" y="391790"/>
            <a:ext cx="3796513" cy="303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77A831-5AAD-4AB5-5398-500AA1B75B33}"/>
              </a:ext>
            </a:extLst>
          </p:cNvPr>
          <p:cNvSpPr txBox="1"/>
          <p:nvPr/>
        </p:nvSpPr>
        <p:spPr>
          <a:xfrm>
            <a:off x="6429329" y="3667432"/>
            <a:ext cx="530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Decision Tree Classification – Two Features</a:t>
            </a:r>
          </a:p>
        </p:txBody>
      </p:sp>
    </p:spTree>
    <p:extLst>
      <p:ext uri="{BB962C8B-B14F-4D97-AF65-F5344CB8AC3E}">
        <p14:creationId xmlns:p14="http://schemas.microsoft.com/office/powerpoint/2010/main" val="2211066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ED64AD-83B5-0D59-77BF-523218BE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11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EF7AEF-4DE5-4D91-8334-2B8A45D971C0}"/>
              </a:ext>
            </a:extLst>
          </p:cNvPr>
          <p:cNvSpPr txBox="1">
            <a:spLocks/>
          </p:cNvSpPr>
          <p:nvPr/>
        </p:nvSpPr>
        <p:spPr>
          <a:xfrm>
            <a:off x="1791914" y="2538209"/>
            <a:ext cx="9001462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351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144207-C394-E9CF-70A1-2C869AA3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2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3119369-6A8C-D898-97DE-36DEE1F1E788}"/>
              </a:ext>
            </a:extLst>
          </p:cNvPr>
          <p:cNvSpPr txBox="1">
            <a:spLocks/>
          </p:cNvSpPr>
          <p:nvPr/>
        </p:nvSpPr>
        <p:spPr>
          <a:xfrm>
            <a:off x="2015008" y="265471"/>
            <a:ext cx="8328528" cy="8783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u="sng" dirty="0"/>
              <a:t>WINE quality data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C77AE-E6DE-CE29-0CB2-346909BA2880}"/>
              </a:ext>
            </a:extLst>
          </p:cNvPr>
          <p:cNvSpPr txBox="1"/>
          <p:nvPr/>
        </p:nvSpPr>
        <p:spPr>
          <a:xfrm>
            <a:off x="4517919" y="1800230"/>
            <a:ext cx="2644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IN" sz="2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CF7D6EB-50E9-96B1-43C3-55231F7CE9AB}"/>
              </a:ext>
            </a:extLst>
          </p:cNvPr>
          <p:cNvSpPr txBox="1">
            <a:spLocks/>
          </p:cNvSpPr>
          <p:nvPr/>
        </p:nvSpPr>
        <p:spPr>
          <a:xfrm>
            <a:off x="844969" y="2677352"/>
            <a:ext cx="11120889" cy="3591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is the most frequently occurring wine quality? What is the highest number in and the lowest number in the quantity column?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is `fixed acidity` correlated to the quality of the wine? How does the alcohol content affect the quality? How is the `free Sulphur dioxide` content correlated to the quality of the wine?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What is the average `residual sugar` for the best quality wine and the lowest quality wine in the dataset?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Does `volatile acidity` has an effect over the quality of the wine samples in the dataset?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Train a Decision Tree model and Random Forest Model separately to predict the Quality of the given samples of wine. Compare the Accuracy scores for both models.</a:t>
            </a:r>
            <a:endParaRPr lang="en-IN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999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AE39D-E4E1-5AEA-96CC-7FBAF500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3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D1F7C-F054-C1A9-935B-298871D02AA8}"/>
              </a:ext>
            </a:extLst>
          </p:cNvPr>
          <p:cNvSpPr txBox="1"/>
          <p:nvPr/>
        </p:nvSpPr>
        <p:spPr>
          <a:xfrm>
            <a:off x="521109" y="290983"/>
            <a:ext cx="10579509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Q1.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most frequently occurring wine quality? What is the highest number in and the lowest number in the quantity column?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0045D-8A00-17F8-422E-74A6FF045472}"/>
              </a:ext>
            </a:extLst>
          </p:cNvPr>
          <p:cNvSpPr txBox="1"/>
          <p:nvPr/>
        </p:nvSpPr>
        <p:spPr>
          <a:xfrm>
            <a:off x="3480619" y="109733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Most frequently occurring wine quality : 5 Highest number in the quality : 8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Lowest number in the quality : 3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C75E3-7018-1B5B-C494-CFCAFD32825A}"/>
              </a:ext>
            </a:extLst>
          </p:cNvPr>
          <p:cNvSpPr txBox="1"/>
          <p:nvPr/>
        </p:nvSpPr>
        <p:spPr>
          <a:xfrm>
            <a:off x="521110" y="2201216"/>
            <a:ext cx="10579509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Q2.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is `fixed acidity` correlated to the quality of the wine? How does the alcohol content affect the quality? How is the `free Sulphur dioxide` content correlated to the quality of the wine?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00918-55CC-A371-7FF3-D3E2255F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86" y="3288169"/>
            <a:ext cx="4542504" cy="31765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E02402-DF71-4E89-F868-9E1C0D836DF5}"/>
              </a:ext>
            </a:extLst>
          </p:cNvPr>
          <p:cNvSpPr txBox="1"/>
          <p:nvPr/>
        </p:nvSpPr>
        <p:spPr>
          <a:xfrm>
            <a:off x="521110" y="3463382"/>
            <a:ext cx="6096000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Interpretation and Conclusion :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4827A1-7284-1A25-C5C6-EEBAD06417CD}"/>
              </a:ext>
            </a:extLst>
          </p:cNvPr>
          <p:cNvSpPr txBox="1"/>
          <p:nvPr/>
        </p:nvSpPr>
        <p:spPr>
          <a:xfrm>
            <a:off x="521110" y="4034512"/>
            <a:ext cx="6508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As the value of the Correlation coefficient between the variables fixed acidity and quality is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0.12405164911322257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, it represents a </a:t>
            </a:r>
            <a:r>
              <a:rPr lang="en-US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Weak Correlation 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which suggests a faint relationship in the </a:t>
            </a:r>
            <a:r>
              <a:rPr lang="en-US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positive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direction that might not be practically significant.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6CC5F-074A-18D6-CB3C-F0B78B3A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4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E5474-DFCB-C3A4-3AAA-77D64BC6C5F0}"/>
              </a:ext>
            </a:extLst>
          </p:cNvPr>
          <p:cNvSpPr txBox="1"/>
          <p:nvPr/>
        </p:nvSpPr>
        <p:spPr>
          <a:xfrm>
            <a:off x="570270" y="262188"/>
            <a:ext cx="113562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As the value of the Correlation coefficient between the variables free sulfur dioxide and quality is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-0.05065605724427594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, , it represents a </a:t>
            </a:r>
            <a:r>
              <a:rPr lang="en-US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Weak Correlation 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which suggests a faint relationship in the </a:t>
            </a:r>
            <a:r>
              <a:rPr lang="en-US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negative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direction that might not be practically significant. </a:t>
            </a:r>
          </a:p>
          <a:p>
            <a:endParaRPr lang="en-US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As the value of the Correlation coefficient between the variables alcohol and quality is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0.4761663239995377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, it represents a </a:t>
            </a:r>
            <a:r>
              <a:rPr lang="en-US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Moderate Correlation 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which suggests a faint relationship in the </a:t>
            </a:r>
            <a:r>
              <a:rPr lang="en-US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positive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direction that might not be practically significant.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31A79-C2DD-FD46-8623-91281780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85" y="2755695"/>
            <a:ext cx="5287121" cy="34927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13C83B-2628-A83E-A28E-AAF19CC2D385}"/>
              </a:ext>
            </a:extLst>
          </p:cNvPr>
          <p:cNvSpPr txBox="1"/>
          <p:nvPr/>
        </p:nvSpPr>
        <p:spPr>
          <a:xfrm>
            <a:off x="570270" y="3290867"/>
            <a:ext cx="57813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Here, we can clearly see that as the alcohol content increases in the wine the quality is at it maximum value. for </a:t>
            </a:r>
            <a:r>
              <a:rPr lang="en-US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low alcohol content the quality also deteriorate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. But, exceptionally at Quality Number 5, there is a dip in alcohol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1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53021-BEFB-CB2D-1A86-2AB4EE38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85996-A6B5-D55F-FD4A-6037E2418D22}"/>
              </a:ext>
            </a:extLst>
          </p:cNvPr>
          <p:cNvSpPr txBox="1"/>
          <p:nvPr/>
        </p:nvSpPr>
        <p:spPr>
          <a:xfrm>
            <a:off x="521109" y="261486"/>
            <a:ext cx="10579509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Q3.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`residual sugar` for the best quality wine and the lowest quality wine in the dataset?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29A1C-7465-3CC5-EE05-EF585A2FE37B}"/>
              </a:ext>
            </a:extLst>
          </p:cNvPr>
          <p:cNvSpPr txBox="1"/>
          <p:nvPr/>
        </p:nvSpPr>
        <p:spPr>
          <a:xfrm>
            <a:off x="9009675" y="826769"/>
            <a:ext cx="3008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quality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3 2.635000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4 2.694340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5 2.528855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6 2.477194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7 2.720603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8 2.577778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Name: residual sugar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CC3C0-FE67-2994-A762-17A87711BD36}"/>
              </a:ext>
            </a:extLst>
          </p:cNvPr>
          <p:cNvSpPr txBox="1"/>
          <p:nvPr/>
        </p:nvSpPr>
        <p:spPr>
          <a:xfrm>
            <a:off x="521109" y="1021922"/>
            <a:ext cx="6096000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Conclusion: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1728F-3AC8-4B7C-0E15-567CB99C1355}"/>
              </a:ext>
            </a:extLst>
          </p:cNvPr>
          <p:cNvSpPr txBox="1"/>
          <p:nvPr/>
        </p:nvSpPr>
        <p:spPr>
          <a:xfrm>
            <a:off x="521109" y="1340242"/>
            <a:ext cx="96749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For lowest quality wine, the Average residual sugar is :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2.6350000000000002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For highest quality wine, the Average residual sugar is :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2.5777777777777775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22849-AE58-FBBA-40E5-94B1A92B1FD8}"/>
              </a:ext>
            </a:extLst>
          </p:cNvPr>
          <p:cNvSpPr txBox="1"/>
          <p:nvPr/>
        </p:nvSpPr>
        <p:spPr>
          <a:xfrm>
            <a:off x="521109" y="3178180"/>
            <a:ext cx="10579509" cy="80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Q4.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`volatile acidity` has an effect over the quality of the wine samples in the dataset?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38D9EC-4919-5152-B7C8-D434B98A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524" y="3896326"/>
            <a:ext cx="3441053" cy="2558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3A7373-B7B4-0745-3356-E9F63EC44D57}"/>
              </a:ext>
            </a:extLst>
          </p:cNvPr>
          <p:cNvSpPr txBox="1"/>
          <p:nvPr/>
        </p:nvSpPr>
        <p:spPr>
          <a:xfrm>
            <a:off x="521109" y="4466732"/>
            <a:ext cx="6096000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Interpretation and Conclusion : </a:t>
            </a:r>
            <a:endParaRPr lang="en-IN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471E90-ABF6-B409-FC31-6C7E7A5CFF47}"/>
              </a:ext>
            </a:extLst>
          </p:cNvPr>
          <p:cNvSpPr txBox="1"/>
          <p:nvPr/>
        </p:nvSpPr>
        <p:spPr>
          <a:xfrm>
            <a:off x="521109" y="3665487"/>
            <a:ext cx="7000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Correlation Coefficient between volatile acidity and quality: 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-0.390557780264007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7ED21E-9D62-2E8B-AECE-A066DE8ECC2E}"/>
              </a:ext>
            </a:extLst>
          </p:cNvPr>
          <p:cNvSpPr txBox="1"/>
          <p:nvPr/>
        </p:nvSpPr>
        <p:spPr>
          <a:xfrm>
            <a:off x="521109" y="4799125"/>
            <a:ext cx="77183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As the value of the Correlation coefficient between the variables free sulfur dioxide and quality is -0.390557780264007, , it represents a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Weak Correlation 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which suggests a faint relationship in the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negative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direction that might not be practically significant. </a:t>
            </a:r>
          </a:p>
          <a:p>
            <a:r>
              <a:rPr lang="en-US" sz="1600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The conclusion is as the </a:t>
            </a:r>
            <a:r>
              <a:rPr lang="en-US" sz="1600" b="0" i="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volatile acidity increases, wine quality tends to decrease</a:t>
            </a:r>
            <a:r>
              <a:rPr lang="en-US" sz="1600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and vice-versa.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091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654D8-9E78-F422-198E-58A417E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3D58D-8866-FA91-A3F3-89A37F77193A}"/>
              </a:ext>
            </a:extLst>
          </p:cNvPr>
          <p:cNvSpPr txBox="1"/>
          <p:nvPr/>
        </p:nvSpPr>
        <p:spPr>
          <a:xfrm>
            <a:off x="511277" y="199005"/>
            <a:ext cx="10579509" cy="113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 a Decision Tree model and Random Forest Model separately to predict the Quality of the given samples of wine. Compare the Accuracy scores for both models.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0C1C7-62E1-1EA5-64E4-C07232643967}"/>
              </a:ext>
            </a:extLst>
          </p:cNvPr>
          <p:cNvSpPr txBox="1"/>
          <p:nvPr/>
        </p:nvSpPr>
        <p:spPr>
          <a:xfrm>
            <a:off x="3805083" y="1262998"/>
            <a:ext cx="6253316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DECISION TREE MODEL</a:t>
            </a:r>
            <a:endParaRPr lang="en-IN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DB859-A343-2E48-52C3-C5D5E0A1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25" y="1678839"/>
            <a:ext cx="4161798" cy="35003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8AE5EE-9C8C-A751-D246-B3F61C8125AF}"/>
              </a:ext>
            </a:extLst>
          </p:cNvPr>
          <p:cNvSpPr txBox="1"/>
          <p:nvPr/>
        </p:nvSpPr>
        <p:spPr>
          <a:xfrm>
            <a:off x="511277" y="175997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model performs well 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 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 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with high correct predictions (109 and 110respectively).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Here is noticeable confusion between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 5 and Quality 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suggesting similar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 3, 4, and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are poorly classified, with almost no correct predictions.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0260D-DD19-D6E7-EEBF-60FE368B2F7F}"/>
              </a:ext>
            </a:extLst>
          </p:cNvPr>
          <p:cNvSpPr txBox="1"/>
          <p:nvPr/>
        </p:nvSpPr>
        <p:spPr>
          <a:xfrm>
            <a:off x="619433" y="5595002"/>
            <a:ext cx="928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The Accuracy score for the decision tree model is : 0.605 or 60.5%</a:t>
            </a:r>
          </a:p>
        </p:txBody>
      </p:sp>
    </p:spTree>
    <p:extLst>
      <p:ext uri="{BB962C8B-B14F-4D97-AF65-F5344CB8AC3E}">
        <p14:creationId xmlns:p14="http://schemas.microsoft.com/office/powerpoint/2010/main" val="2922675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EB016A-526B-693E-F5DC-B2129DBE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0E47C-02A2-3E22-2987-F71FAA94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112" y="965031"/>
            <a:ext cx="4662865" cy="333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8694AB-B3F7-A296-6115-C22000E5425D}"/>
              </a:ext>
            </a:extLst>
          </p:cNvPr>
          <p:cNvSpPr txBox="1"/>
          <p:nvPr/>
        </p:nvSpPr>
        <p:spPr>
          <a:xfrm>
            <a:off x="6914614" y="4770563"/>
            <a:ext cx="521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 graph shows the impact of the features on the quality.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70E5F-FE2A-72DB-A3C4-57F2964E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2" y="965031"/>
            <a:ext cx="6624337" cy="3339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40FE96-BF0A-A34C-14B7-ECFE04ED4A7E}"/>
              </a:ext>
            </a:extLst>
          </p:cNvPr>
          <p:cNvSpPr txBox="1"/>
          <p:nvPr/>
        </p:nvSpPr>
        <p:spPr>
          <a:xfrm>
            <a:off x="1327355" y="4770563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Decision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5912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26B0A-E279-23C4-099B-56D960A1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0824" y="5895787"/>
            <a:ext cx="654253" cy="305269"/>
          </a:xfrm>
        </p:spPr>
        <p:txBody>
          <a:bodyPr/>
          <a:lstStyle/>
          <a:p>
            <a:fld id="{A26A252D-220F-402C-A624-4B9BD72AF784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C6463-773D-BBE5-BDAD-5EDFA12E8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14" y="1914641"/>
            <a:ext cx="3685118" cy="2896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CDDEE-0E2C-AE44-1A8D-3FE3759B2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560" y="1913547"/>
            <a:ext cx="3685119" cy="2898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EFE08-85FC-903D-F35C-78A45B0BD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481" y="1913547"/>
            <a:ext cx="3598229" cy="2898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BFAA8-A274-7DBE-59E2-7835BCD54610}"/>
              </a:ext>
            </a:extLst>
          </p:cNvPr>
          <p:cNvSpPr txBox="1"/>
          <p:nvPr/>
        </p:nvSpPr>
        <p:spPr>
          <a:xfrm>
            <a:off x="1778670" y="5220929"/>
            <a:ext cx="884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Decision Tree Classification – Two Features</a:t>
            </a:r>
          </a:p>
        </p:txBody>
      </p:sp>
    </p:spTree>
    <p:extLst>
      <p:ext uri="{BB962C8B-B14F-4D97-AF65-F5344CB8AC3E}">
        <p14:creationId xmlns:p14="http://schemas.microsoft.com/office/powerpoint/2010/main" val="362217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E029B-DB48-0952-7600-40965554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A252D-220F-402C-A624-4B9BD72AF784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A0A68-AA65-4871-41A4-791B2E890DAF}"/>
              </a:ext>
            </a:extLst>
          </p:cNvPr>
          <p:cNvSpPr txBox="1"/>
          <p:nvPr/>
        </p:nvSpPr>
        <p:spPr>
          <a:xfrm>
            <a:off x="3873909" y="279772"/>
            <a:ext cx="6253316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800" dirty="0">
                <a:solidFill>
                  <a:srgbClr val="CE9178"/>
                </a:solidFill>
                <a:latin typeface="Courier New" panose="02070309020205020404" pitchFamily="49" charset="0"/>
              </a:rPr>
              <a:t>RANDOM FOREST</a:t>
            </a:r>
            <a:r>
              <a:rPr lang="en-IN" sz="28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MODEL</a:t>
            </a:r>
            <a:endParaRPr lang="en-IN" sz="28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48187-8CE3-BDDB-0339-82EA65A7E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279" y="1017872"/>
            <a:ext cx="4266437" cy="35934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009ED-072C-87CA-6A33-E1AB7AACBC74}"/>
              </a:ext>
            </a:extLst>
          </p:cNvPr>
          <p:cNvSpPr txBox="1"/>
          <p:nvPr/>
        </p:nvSpPr>
        <p:spPr>
          <a:xfrm>
            <a:off x="550606" y="101787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 model classifies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 5 and 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accurately but shows confusion between them.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 3, 4, and 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have poor prediction due to low representation.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Misclassifications suggest overlapping features, especially between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Quality 5, 6, and 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Overall, performance is good for major classes but needs improvement for minor ones.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B9540-5D23-897E-9FC7-2026951FFC07}"/>
              </a:ext>
            </a:extLst>
          </p:cNvPr>
          <p:cNvSpPr txBox="1"/>
          <p:nvPr/>
        </p:nvSpPr>
        <p:spPr>
          <a:xfrm>
            <a:off x="550606" y="5153917"/>
            <a:ext cx="928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The Accuracy score for the random forest model is : </a:t>
            </a:r>
            <a:r>
              <a:rPr lang="en-I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0.675 or 67.5%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ED670-B3F5-A9A3-AF0E-50C3BC7D810F}"/>
              </a:ext>
            </a:extLst>
          </p:cNvPr>
          <p:cNvSpPr txBox="1"/>
          <p:nvPr/>
        </p:nvSpPr>
        <p:spPr>
          <a:xfrm>
            <a:off x="550606" y="5654898"/>
            <a:ext cx="10674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The Accuracy of the Random Forest Model is </a:t>
            </a:r>
            <a:r>
              <a:rPr lang="en-I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than the Decision Tree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Model shows that the </a:t>
            </a:r>
            <a:r>
              <a:rPr lang="en-I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Forest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en-IN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predicts more accurately 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than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the Decision Tree Model.</a:t>
            </a:r>
          </a:p>
        </p:txBody>
      </p:sp>
    </p:spTree>
    <p:extLst>
      <p:ext uri="{BB962C8B-B14F-4D97-AF65-F5344CB8AC3E}">
        <p14:creationId xmlns:p14="http://schemas.microsoft.com/office/powerpoint/2010/main" val="1626778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1344</TotalTime>
  <Words>829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Bookman Old Style</vt:lpstr>
      <vt:lpstr>Calibri</vt:lpstr>
      <vt:lpstr>Century</vt:lpstr>
      <vt:lpstr>Courier New</vt:lpstr>
      <vt:lpstr>Rockwell</vt:lpstr>
      <vt:lpstr>Times New Roman</vt:lpstr>
      <vt:lpstr>Wingdings</vt:lpstr>
      <vt:lpstr>Damask</vt:lpstr>
      <vt:lpstr>PROJECT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Praval Gupta</dc:creator>
  <cp:lastModifiedBy>Praval Gupta</cp:lastModifiedBy>
  <cp:revision>1</cp:revision>
  <dcterms:created xsi:type="dcterms:W3CDTF">2025-05-16T07:17:04Z</dcterms:created>
  <dcterms:modified xsi:type="dcterms:W3CDTF">2025-05-17T05:41:28Z</dcterms:modified>
</cp:coreProperties>
</file>