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70" r:id="rId3"/>
    <p:sldId id="257" r:id="rId4"/>
    <p:sldId id="266" r:id="rId5"/>
    <p:sldId id="258" r:id="rId6"/>
    <p:sldId id="267" r:id="rId7"/>
    <p:sldId id="259" r:id="rId8"/>
    <p:sldId id="265" r:id="rId9"/>
    <p:sldId id="260" r:id="rId10"/>
    <p:sldId id="268" r:id="rId11"/>
    <p:sldId id="261" r:id="rId12"/>
    <p:sldId id="262" r:id="rId13"/>
    <p:sldId id="269" r:id="rId14"/>
    <p:sldId id="26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0C30014-9A0A-492A-9AED-4BC7D6F5C8F4}">
          <p14:sldIdLst>
            <p14:sldId id="256"/>
            <p14:sldId id="270"/>
            <p14:sldId id="257"/>
            <p14:sldId id="266"/>
            <p14:sldId id="258"/>
            <p14:sldId id="267"/>
          </p14:sldIdLst>
        </p14:section>
        <p14:section name="Untitled Section" id="{BF32C9E6-8292-4856-938B-936C54CE2359}">
          <p14:sldIdLst>
            <p14:sldId id="259"/>
            <p14:sldId id="265"/>
            <p14:sldId id="260"/>
            <p14:sldId id="268"/>
            <p14:sldId id="261"/>
            <p14:sldId id="262"/>
            <p14:sldId id="269"/>
            <p14:sldId id="264"/>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4c6d353cd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4c6d353cd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4c6d353cd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4c6d353cd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4c6d353c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4c6d353c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4c6d353cd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4c6d353cd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c6d353cd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4c6d353cd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4c6d353cd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c6d353cd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c6d353cd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c6d353cd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nexxacorporates.com/social-media-marketing-strategy-for-e-commerc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digitalwithsree.com/best-platform-to-create-an-e-commerce-store/" TargetMode="External"/><Relationship Id="rId2" Type="http://schemas.openxmlformats.org/officeDocument/2006/relationships/hyperlink" Target="https://www.powerreviews.com/blog/instagram-marketing-strategy/"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hyperlink" Target="https://instagram.com/fagrance_plus?utm_source=qr&amp;igshid=YzU1NGVlODEzOA%3D%3D" TargetMode="External"/><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s://instagram.com/stories/fagrance_plus/3211299881864534753?utm_source=ig_story_item_share&amp;igshid=M2MyMzgzODVlNw==" TargetMode="External"/><Relationship Id="rId4" Type="http://schemas.openxmlformats.org/officeDocument/2006/relationships/hyperlink" Target="https://www.instagram.com/reel/CyQzzzYyN2H/?igshid=NjIwNzIyMDk2M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31375" y="1918025"/>
            <a:ext cx="7610100" cy="170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4600" b="1">
                <a:solidFill>
                  <a:srgbClr val="434343"/>
                </a:solidFill>
              </a:rPr>
              <a:t>Digital Marketing Project</a:t>
            </a:r>
            <a:br>
              <a:rPr lang="en-GB" sz="4600" b="1">
                <a:solidFill>
                  <a:srgbClr val="434343"/>
                </a:solidFill>
              </a:rPr>
            </a:br>
            <a:r>
              <a:rPr lang="en-GB" sz="4600" b="1">
                <a:solidFill>
                  <a:srgbClr val="434343"/>
                </a:solidFill>
              </a:rPr>
              <a:t>Phase 2</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7E65-5F62-18CB-5937-727CEE9457E2}"/>
              </a:ext>
            </a:extLst>
          </p:cNvPr>
          <p:cNvSpPr>
            <a:spLocks noGrp="1"/>
          </p:cNvSpPr>
          <p:nvPr>
            <p:ph type="title"/>
          </p:nvPr>
        </p:nvSpPr>
        <p:spPr>
          <a:xfrm>
            <a:off x="311700" y="0"/>
            <a:ext cx="8520600" cy="5143500"/>
          </a:xfrm>
        </p:spPr>
        <p:txBody>
          <a:bodyPr>
            <a:normAutofit/>
          </a:bodyPr>
          <a:lstStyle/>
          <a:p>
            <a:pPr marL="457200" lvl="0" indent="-317500" rtl="0">
              <a:spcBef>
                <a:spcPts val="0"/>
              </a:spcBef>
              <a:spcAft>
                <a:spcPts val="0"/>
              </a:spcAft>
            </a:pPr>
            <a:r>
              <a:rPr lang="en-US" sz="800" dirty="0"/>
              <a:t>Information across all online directories.</a:t>
            </a:r>
            <a:br>
              <a:rPr lang="en-US" sz="800" dirty="0"/>
            </a:br>
            <a:br>
              <a:rPr lang="en-US" sz="800" dirty="0"/>
            </a:br>
            <a:r>
              <a:rPr lang="en-US" sz="800" b="1" dirty="0"/>
              <a:t>Keyword Research:</a:t>
            </a:r>
            <a:r>
              <a:rPr lang="en-US" sz="800" dirty="0"/>
              <a:t> Define Research Objectives, Brainstorm Seed Keywords, Utilize Keyword Research Tools (SEMrush or </a:t>
            </a:r>
            <a:r>
              <a:rPr lang="en-US" sz="800" dirty="0" err="1"/>
              <a:t>Moz</a:t>
            </a:r>
            <a:r>
              <a:rPr lang="en-US" sz="800" dirty="0"/>
              <a:t> Keyword Explorer),Analyze Competitor Keywords, Long-tail Keyword Exploration (specific, longer phrases) that align with the research objectives and have lower competition but higher conversion potential.</a:t>
            </a:r>
            <a:br>
              <a:rPr lang="en-US" sz="800" dirty="0"/>
            </a:br>
            <a:r>
              <a:rPr lang="en-US" sz="800" dirty="0"/>
              <a:t>Branded Keywords:</a:t>
            </a:r>
            <a:br>
              <a:rPr lang="en-US" sz="800" dirty="0"/>
            </a:br>
            <a:r>
              <a:rPr lang="en-US" sz="800" dirty="0"/>
              <a:t>1. Tata Motors</a:t>
            </a:r>
            <a:br>
              <a:rPr lang="en-US" sz="800" dirty="0"/>
            </a:br>
            <a:r>
              <a:rPr lang="en-US" sz="800" dirty="0"/>
              <a:t>2. Tata Motors vehicles</a:t>
            </a:r>
            <a:br>
              <a:rPr lang="en-US" sz="800" dirty="0"/>
            </a:br>
            <a:r>
              <a:rPr lang="en-US" sz="800" dirty="0"/>
              <a:t>3. Tata Motors car models</a:t>
            </a:r>
            <a:br>
              <a:rPr lang="en-US" sz="800" dirty="0"/>
            </a:br>
            <a:r>
              <a:rPr lang="en-US" sz="800" dirty="0"/>
              <a:t>4. Tata Motors official website</a:t>
            </a:r>
            <a:br>
              <a:rPr lang="en-US" sz="800" dirty="0"/>
            </a:br>
            <a:r>
              <a:rPr lang="en-US" sz="800" dirty="0"/>
              <a:t>5. Tata Motors </a:t>
            </a:r>
            <a:br>
              <a:rPr lang="en-US" sz="800" dirty="0"/>
            </a:br>
            <a:r>
              <a:rPr lang="en-US" sz="800" dirty="0" err="1"/>
              <a:t>dealershipsNon</a:t>
            </a:r>
            <a:r>
              <a:rPr lang="en-US" sz="800" dirty="0"/>
              <a:t>-Branded Keywords:</a:t>
            </a:r>
            <a:br>
              <a:rPr lang="en-US" sz="800" dirty="0"/>
            </a:br>
            <a:r>
              <a:rPr lang="en-US" sz="800" dirty="0"/>
              <a:t>1. Electric vehicles in India</a:t>
            </a:r>
            <a:br>
              <a:rPr lang="en-US" sz="800" dirty="0"/>
            </a:br>
            <a:r>
              <a:rPr lang="en-US" sz="800" dirty="0"/>
              <a:t>2. SUVs with good mileage</a:t>
            </a:r>
            <a:br>
              <a:rPr lang="en-US" sz="800" dirty="0"/>
            </a:br>
            <a:r>
              <a:rPr lang="en-US" sz="800" dirty="0"/>
              <a:t>3. Affordable hatchback cars</a:t>
            </a:r>
            <a:br>
              <a:rPr lang="en-US" sz="800" dirty="0"/>
            </a:br>
            <a:r>
              <a:rPr lang="en-US" sz="800" dirty="0"/>
              <a:t>4. Luxury sedans in India</a:t>
            </a:r>
            <a:br>
              <a:rPr lang="en-US" sz="800" dirty="0"/>
            </a:br>
            <a:r>
              <a:rPr lang="en-US" sz="800" dirty="0"/>
              <a:t>5. Best car safety features</a:t>
            </a:r>
            <a:br>
              <a:rPr lang="en-US" sz="800" dirty="0"/>
            </a:br>
            <a:r>
              <a:rPr lang="en-US" sz="800" b="1" dirty="0"/>
              <a:t>On page Optimization: </a:t>
            </a:r>
            <a:r>
              <a:rPr lang="en-US" sz="800" dirty="0"/>
              <a:t>Meta Tag optimization &amp; content optimization</a:t>
            </a:r>
            <a:br>
              <a:rPr lang="en-US" sz="800" dirty="0"/>
            </a:br>
            <a:r>
              <a:rPr lang="en-US" sz="800" dirty="0"/>
              <a:t>1. Title Tag: Ensure each page has a unique, descriptive title tag that includes relevant keywords and accurately represents the content.</a:t>
            </a:r>
            <a:br>
              <a:rPr lang="en-US" sz="800" dirty="0"/>
            </a:br>
            <a:r>
              <a:rPr lang="en-US" sz="800" dirty="0"/>
              <a:t>2. Meta Description: Write compelling meta descriptions that summarize the page's content and entice users to click through from search engine results.</a:t>
            </a:r>
            <a:br>
              <a:rPr lang="en-US" sz="800" dirty="0"/>
            </a:br>
            <a:r>
              <a:rPr lang="en-US" sz="800" dirty="0"/>
              <a:t>3. Keywords: Incorporate relevant keywords naturally in the meta tags, but avoid keyword stuffing.</a:t>
            </a:r>
            <a:br>
              <a:rPr lang="en-US" sz="800" dirty="0"/>
            </a:br>
            <a:r>
              <a:rPr lang="en-US" sz="800" dirty="0"/>
              <a:t>Content Page Optimization:</a:t>
            </a:r>
            <a:br>
              <a:rPr lang="en-US" sz="800" dirty="0"/>
            </a:br>
            <a:r>
              <a:rPr lang="en-US" sz="800" dirty="0"/>
              <a:t>1. Keyword Research: Conduct thorough keyword research to identify relevant keywords to target in your content.</a:t>
            </a:r>
            <a:br>
              <a:rPr lang="en-US" sz="800" dirty="0"/>
            </a:br>
            <a:r>
              <a:rPr lang="en-US" sz="800" dirty="0"/>
              <a:t>2. Content Structure: Organize the content with clear headings, subheadings, and bullet points to enhance readability and user experience.</a:t>
            </a:r>
            <a:br>
              <a:rPr lang="en-US" sz="800" dirty="0"/>
            </a:br>
            <a:r>
              <a:rPr lang="en-US" sz="800" dirty="0"/>
              <a:t>3. Keyword Placement: Incorporate targeted keywords in the page's headings, subheadings, and throughout the content while maintaining a natural flow.</a:t>
            </a:r>
            <a:br>
              <a:rPr lang="en-US" sz="800" dirty="0"/>
            </a:br>
            <a:r>
              <a:rPr lang="en-US" sz="800" dirty="0"/>
              <a:t>4. High-Quality Content: Create unique, informative, and engaging content that provides value to users and encourages them to stay on the page.</a:t>
            </a:r>
            <a:br>
              <a:rPr lang="en-US" sz="800" dirty="0"/>
            </a:br>
            <a:r>
              <a:rPr lang="en-US" sz="800" dirty="0"/>
              <a:t>5. Image Optimization: Optimize images by using descriptive filenames, alt tags, and compressing them for faster loading times.</a:t>
            </a:r>
            <a:br>
              <a:rPr lang="en-US" sz="800" dirty="0"/>
            </a:br>
            <a:r>
              <a:rPr lang="en-US" sz="800" dirty="0"/>
              <a:t>6. Internal Linking: Include relevant internal links within the content to guide users to other valuable pages on the website.</a:t>
            </a:r>
            <a:br>
              <a:rPr lang="en-US" sz="800" dirty="0"/>
            </a:br>
            <a:r>
              <a:rPr lang="en-US" sz="800" dirty="0"/>
              <a:t>7. User Experience: Ensure that the page is mobile-friendly, loads quickly, and provides a seamless browsing experience.</a:t>
            </a:r>
            <a:br>
              <a:rPr lang="en-US" sz="800" dirty="0"/>
            </a:br>
            <a:br>
              <a:rPr lang="en-US" sz="800" dirty="0"/>
            </a:br>
            <a:r>
              <a:rPr lang="en-US" sz="800" dirty="0"/>
              <a:t>Reflect on the process of conducting keyword research and the SEO recommendations provided.</a:t>
            </a:r>
            <a:br>
              <a:rPr lang="en-US" sz="800" dirty="0"/>
            </a:br>
            <a:br>
              <a:rPr lang="en-US" sz="800" dirty="0"/>
            </a:br>
            <a:r>
              <a:rPr lang="en-US" sz="800" dirty="0"/>
              <a:t>Document the challenges faced during the research and analysis phase, as well as the key insights gained from the keyword research process.</a:t>
            </a:r>
            <a:endParaRPr lang="en-IN" sz="1400" dirty="0"/>
          </a:p>
        </p:txBody>
      </p:sp>
    </p:spTree>
    <p:extLst>
      <p:ext uri="{BB962C8B-B14F-4D97-AF65-F5344CB8AC3E}">
        <p14:creationId xmlns:p14="http://schemas.microsoft.com/office/powerpoint/2010/main" val="304759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766950" y="975625"/>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84" name="Google Shape;84;p18"/>
          <p:cNvSpPr txBox="1"/>
          <p:nvPr/>
        </p:nvSpPr>
        <p:spPr>
          <a:xfrm>
            <a:off x="383400" y="1486175"/>
            <a:ext cx="8377200" cy="86174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100" b="1" dirty="0"/>
              <a:t>Content Idea Generation &amp; Strategy:</a:t>
            </a:r>
            <a:r>
              <a:rPr lang="en-GB" sz="1100" dirty="0"/>
              <a:t> Create a content calendar for the remaining month of October by brainstorming content themes, exploring various formats like blog posts, videos, infographics, podcasts, and interactive quizzes, and scheduling publication dates mainly on Facebook &amp; Instagram. </a:t>
            </a:r>
            <a:br>
              <a:rPr lang="en-GB" sz="1100" dirty="0"/>
            </a:br>
            <a:r>
              <a:rPr lang="en-GB" sz="1100" dirty="0"/>
              <a:t>And include the strategy, aim and the idea behind these posts and story </a:t>
            </a:r>
            <a:endParaRPr sz="1100" dirty="0"/>
          </a:p>
        </p:txBody>
      </p:sp>
      <p:sp>
        <p:nvSpPr>
          <p:cNvPr id="86" name="Google Shape;86;p18"/>
          <p:cNvSpPr txBox="1"/>
          <p:nvPr/>
        </p:nvSpPr>
        <p:spPr>
          <a:xfrm>
            <a:off x="960125" y="2748275"/>
            <a:ext cx="1298100" cy="10002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b="1" dirty="0"/>
              <a:t>EXAMPLE:</a:t>
            </a:r>
            <a:br>
              <a:rPr lang="en-GB" sz="1100" b="1" dirty="0"/>
            </a:br>
            <a:r>
              <a:rPr lang="en-GB" sz="1050" dirty="0"/>
              <a:t>Create a table with the </a:t>
            </a:r>
            <a:r>
              <a:rPr lang="en-GB" sz="1050" dirty="0">
                <a:solidFill>
                  <a:schemeClr val="dk1"/>
                </a:solidFill>
              </a:rPr>
              <a:t>strategy, aim and idea of each content piece</a:t>
            </a:r>
            <a:endParaRPr sz="1050" dirty="0"/>
          </a:p>
        </p:txBody>
      </p:sp>
      <p:pic>
        <p:nvPicPr>
          <p:cNvPr id="8" name="Picture 7">
            <a:extLst>
              <a:ext uri="{FF2B5EF4-FFF2-40B4-BE49-F238E27FC236}">
                <a16:creationId xmlns:a16="http://schemas.microsoft.com/office/drawing/2014/main" id="{F7F55F81-7CEE-9CBF-BF60-E0E99A22E280}"/>
              </a:ext>
            </a:extLst>
          </p:cNvPr>
          <p:cNvPicPr>
            <a:picLocks noChangeAspect="1"/>
          </p:cNvPicPr>
          <p:nvPr/>
        </p:nvPicPr>
        <p:blipFill>
          <a:blip r:embed="rId3"/>
          <a:stretch>
            <a:fillRect/>
          </a:stretch>
        </p:blipFill>
        <p:spPr>
          <a:xfrm>
            <a:off x="2446792" y="2347919"/>
            <a:ext cx="4625007" cy="26056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766950" y="975625"/>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92" name="Google Shape;92;p19"/>
          <p:cNvSpPr txBox="1"/>
          <p:nvPr/>
        </p:nvSpPr>
        <p:spPr>
          <a:xfrm>
            <a:off x="383400" y="1486175"/>
            <a:ext cx="8377200" cy="70788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dirty="0"/>
              <a:t>Reflect on the content ideas and marketing strategies process, discussing the challenges encountered and lessons learned.</a:t>
            </a:r>
          </a:p>
          <a:p>
            <a:pPr marL="457200" lvl="0" indent="-317500" algn="l" rtl="0">
              <a:spcBef>
                <a:spcPts val="0"/>
              </a:spcBef>
              <a:spcAft>
                <a:spcPts val="0"/>
              </a:spcAft>
              <a:buSzPts val="1400"/>
              <a:buChar char="●"/>
            </a:pPr>
            <a:r>
              <a:rPr lang="en-US" b="0" i="0" dirty="0">
                <a:solidFill>
                  <a:srgbClr val="040C28"/>
                </a:solidFill>
                <a:effectLst/>
                <a:latin typeface="Google Sans"/>
              </a:rPr>
              <a:t>Social Media Marketing</a:t>
            </a:r>
            <a:r>
              <a:rPr lang="en-US" b="0" i="0" dirty="0">
                <a:solidFill>
                  <a:srgbClr val="202124"/>
                </a:solidFill>
                <a:effectLst/>
                <a:latin typeface="Google Sans"/>
              </a:rPr>
              <a:t>: Tata Motors uses social media platforms like Facebook, Instagram, and Twitter to promote its products and engage with customers. They share images and videos of their vehicles and also run social media campaigns to attract new customers.</a:t>
            </a:r>
            <a:endParaRPr lang="en-GB" b="0" i="0" dirty="0">
              <a:solidFill>
                <a:srgbClr val="202124"/>
              </a:solidFill>
              <a:effectLst/>
              <a:latin typeface="Google Sans"/>
            </a:endParaRPr>
          </a:p>
          <a:p>
            <a:pPr algn="l" fontAlgn="base"/>
            <a:r>
              <a:rPr lang="en-US" b="1" i="0" dirty="0">
                <a:solidFill>
                  <a:srgbClr val="000080"/>
                </a:solidFill>
                <a:effectLst/>
                <a:latin typeface="Andada"/>
              </a:rPr>
              <a:t>1.Tata Motors:- Social media marketing strategies </a:t>
            </a:r>
            <a:endParaRPr lang="en-US" b="0" i="0" dirty="0">
              <a:solidFill>
                <a:srgbClr val="333333"/>
              </a:solidFill>
              <a:effectLst/>
              <a:latin typeface="Andada"/>
            </a:endParaRPr>
          </a:p>
          <a:p>
            <a:pPr algn="l" fontAlgn="base"/>
            <a:r>
              <a:rPr lang="en-US" b="0" i="0" dirty="0">
                <a:solidFill>
                  <a:srgbClr val="000000"/>
                </a:solidFill>
                <a:effectLst/>
                <a:latin typeface="Andada"/>
              </a:rPr>
              <a:t>The company uses social media to promote its brand values and share glimpses of how they contribute to the local community. They also discuss important issues and discuss the issue including gender equality, malnutrition, sanitation, and clean water, as well as other </a:t>
            </a:r>
            <a:r>
              <a:rPr lang="en-US" b="0" i="0" dirty="0" err="1">
                <a:solidFill>
                  <a:srgbClr val="000000"/>
                </a:solidFill>
                <a:effectLst/>
                <a:latin typeface="Andada"/>
              </a:rPr>
              <a:t>topics.They</a:t>
            </a:r>
            <a:r>
              <a:rPr lang="en-US" b="0" i="0" dirty="0">
                <a:solidFill>
                  <a:srgbClr val="000000"/>
                </a:solidFill>
                <a:effectLst/>
                <a:latin typeface="Andada"/>
              </a:rPr>
              <a:t> also use </a:t>
            </a:r>
            <a:r>
              <a:rPr lang="en-US" b="0" i="0" u="sng" dirty="0">
                <a:solidFill>
                  <a:srgbClr val="2EA3F2"/>
                </a:solidFill>
                <a:effectLst/>
                <a:latin typeface="Andada"/>
                <a:hlinkClick r:id="rId3"/>
              </a:rPr>
              <a:t>social media marketing strategy for e-commerce website.</a:t>
            </a:r>
            <a:endParaRPr lang="en-US" b="0" i="0" u="sng" dirty="0">
              <a:solidFill>
                <a:srgbClr val="2EA3F2"/>
              </a:solidFill>
              <a:effectLst/>
              <a:latin typeface="Andada"/>
            </a:endParaRPr>
          </a:p>
          <a:p>
            <a:pPr algn="l" fontAlgn="base"/>
            <a:endParaRPr lang="en-US" u="sng" dirty="0">
              <a:solidFill>
                <a:srgbClr val="2EA3F2"/>
              </a:solidFill>
              <a:latin typeface="Andada"/>
            </a:endParaRPr>
          </a:p>
          <a:p>
            <a:pPr algn="l" fontAlgn="base"/>
            <a:endParaRPr lang="en-US" b="0" i="0" u="sng" dirty="0">
              <a:solidFill>
                <a:srgbClr val="2EA3F2"/>
              </a:solidFill>
              <a:effectLst/>
              <a:latin typeface="Andada"/>
            </a:endParaRPr>
          </a:p>
          <a:p>
            <a:pPr algn="l" fontAlgn="base"/>
            <a:endParaRPr lang="en-US" u="sng" dirty="0">
              <a:solidFill>
                <a:srgbClr val="2EA3F2"/>
              </a:solidFill>
              <a:latin typeface="Andada"/>
            </a:endParaRPr>
          </a:p>
          <a:p>
            <a:pPr algn="l" fontAlgn="base"/>
            <a:endParaRPr lang="en-US" b="0" i="0" dirty="0">
              <a:solidFill>
                <a:srgbClr val="666666"/>
              </a:solidFill>
              <a:effectLst/>
              <a:latin typeface="Andada"/>
            </a:endParaRPr>
          </a:p>
          <a:p>
            <a:pPr algn="l" fontAlgn="base"/>
            <a:r>
              <a:rPr lang="en-US" b="0" i="0" dirty="0">
                <a:solidFill>
                  <a:srgbClr val="666666"/>
                </a:solidFill>
                <a:effectLst/>
                <a:latin typeface="Andada"/>
              </a:rPr>
              <a:t> </a:t>
            </a:r>
          </a:p>
          <a:p>
            <a:pPr algn="l" fontAlgn="base"/>
            <a:r>
              <a:rPr lang="en-US" b="0" i="0" dirty="0">
                <a:solidFill>
                  <a:srgbClr val="666666"/>
                </a:solidFill>
                <a:effectLst/>
                <a:latin typeface="Andada"/>
              </a:rPr>
              <a:t> </a:t>
            </a:r>
          </a:p>
          <a:p>
            <a:pPr algn="l" fontAlgn="base"/>
            <a:endParaRPr lang="en-US" dirty="0">
              <a:latin typeface="Andada"/>
            </a:endParaRPr>
          </a:p>
          <a:p>
            <a:pPr algn="l" fontAlgn="base"/>
            <a:endParaRPr lang="en-US" b="0" i="0" dirty="0">
              <a:solidFill>
                <a:srgbClr val="666666"/>
              </a:solidFill>
              <a:effectLst/>
              <a:latin typeface="Andada"/>
            </a:endParaRPr>
          </a:p>
          <a:p>
            <a:pPr algn="l" fontAlgn="base"/>
            <a:endParaRPr lang="en-US" dirty="0">
              <a:solidFill>
                <a:srgbClr val="666666"/>
              </a:solidFill>
              <a:latin typeface="Andada"/>
            </a:endParaRPr>
          </a:p>
          <a:p>
            <a:pPr algn="l" fontAlgn="base"/>
            <a:endParaRPr lang="en-US" b="0" i="0" dirty="0">
              <a:solidFill>
                <a:srgbClr val="666666"/>
              </a:solidFill>
              <a:effectLst/>
              <a:latin typeface="Andada"/>
            </a:endParaRPr>
          </a:p>
          <a:p>
            <a:pPr algn="l" fontAlgn="base"/>
            <a:endParaRPr lang="en-US" dirty="0">
              <a:solidFill>
                <a:srgbClr val="666666"/>
              </a:solidFill>
              <a:latin typeface="Andada"/>
            </a:endParaRPr>
          </a:p>
          <a:p>
            <a:pPr algn="l" fontAlgn="base"/>
            <a:endParaRPr lang="en-US" b="0" i="0" dirty="0">
              <a:solidFill>
                <a:srgbClr val="666666"/>
              </a:solidFill>
              <a:effectLst/>
              <a:latin typeface="Andada"/>
            </a:endParaRPr>
          </a:p>
          <a:p>
            <a:pPr algn="l" fontAlgn="base"/>
            <a:r>
              <a:rPr lang="en-US" b="0" i="0" dirty="0">
                <a:solidFill>
                  <a:srgbClr val="000000"/>
                </a:solidFill>
                <a:effectLst/>
                <a:latin typeface="Andada"/>
              </a:rPr>
              <a:t> </a:t>
            </a:r>
            <a:endParaRPr lang="en-US" b="0" i="0" dirty="0">
              <a:solidFill>
                <a:srgbClr val="666666"/>
              </a:solidFill>
              <a:effectLst/>
              <a:latin typeface="Andada"/>
            </a:endParaRPr>
          </a:p>
          <a:p>
            <a:pPr algn="l" fontAlgn="base"/>
            <a:endParaRPr lang="en-US" b="0" i="0" dirty="0">
              <a:solidFill>
                <a:srgbClr val="666666"/>
              </a:solidFill>
              <a:effectLst/>
              <a:latin typeface="Andada"/>
            </a:endParaRPr>
          </a:p>
          <a:p>
            <a:pPr algn="l" fontAlgn="base"/>
            <a:endParaRPr lang="en-US" dirty="0">
              <a:solidFill>
                <a:srgbClr val="666666"/>
              </a:solidFill>
              <a:latin typeface="Andada"/>
            </a:endParaRPr>
          </a:p>
          <a:p>
            <a:pPr algn="l" fontAlgn="base"/>
            <a:endParaRPr lang="en-US" b="0" i="0" dirty="0">
              <a:solidFill>
                <a:srgbClr val="666666"/>
              </a:solidFill>
              <a:effectLst/>
              <a:latin typeface="Andada"/>
            </a:endParaRPr>
          </a:p>
          <a:p>
            <a:pPr algn="l" fontAlgn="base"/>
            <a:r>
              <a:rPr lang="en-US" b="0" i="0" dirty="0">
                <a:solidFill>
                  <a:srgbClr val="666666"/>
                </a:solidFill>
                <a:effectLst/>
                <a:latin typeface="Andada"/>
              </a:rPr>
              <a:t> </a:t>
            </a:r>
          </a:p>
          <a:p>
            <a:pPr algn="l" fontAlgn="base"/>
            <a:endParaRPr lang="en-US" dirty="0">
              <a:solidFill>
                <a:srgbClr val="666666"/>
              </a:solidFill>
              <a:latin typeface="Andada"/>
            </a:endParaRPr>
          </a:p>
          <a:p>
            <a:pPr algn="l" fontAlgn="base"/>
            <a:endParaRPr lang="en-US" b="0" i="0" dirty="0">
              <a:solidFill>
                <a:srgbClr val="666666"/>
              </a:solidFill>
              <a:effectLst/>
              <a:latin typeface="Andada"/>
            </a:endParaRPr>
          </a:p>
          <a:p>
            <a:pPr marL="457200" lvl="0" indent="-317500" algn="l" rtl="0">
              <a:spcBef>
                <a:spcPts val="0"/>
              </a:spcBef>
              <a:spcAft>
                <a:spcPts val="0"/>
              </a:spcAft>
              <a:buSzPts val="1400"/>
              <a:buChar char="●"/>
            </a:pPr>
            <a:endParaRPr lang="en-GB" dirty="0"/>
          </a:p>
          <a:p>
            <a:pPr marL="457200" lvl="0" indent="-317500" algn="l" rtl="0">
              <a:spcBef>
                <a:spcPts val="0"/>
              </a:spcBef>
              <a:spcAft>
                <a:spcPts val="0"/>
              </a:spcAft>
              <a:buSzPts val="1400"/>
              <a:buChar char="●"/>
            </a:pPr>
            <a:endParaRPr dirty="0"/>
          </a:p>
        </p:txBody>
      </p:sp>
      <p:pic>
        <p:nvPicPr>
          <p:cNvPr id="2" name="Picture 1">
            <a:extLst>
              <a:ext uri="{FF2B5EF4-FFF2-40B4-BE49-F238E27FC236}">
                <a16:creationId xmlns:a16="http://schemas.microsoft.com/office/drawing/2014/main" id="{FC2350CD-39BC-886A-525B-D141211853F1}"/>
              </a:ext>
            </a:extLst>
          </p:cNvPr>
          <p:cNvPicPr>
            <a:picLocks noChangeAspect="1"/>
          </p:cNvPicPr>
          <p:nvPr/>
        </p:nvPicPr>
        <p:blipFill>
          <a:blip r:embed="rId4"/>
          <a:stretch>
            <a:fillRect/>
          </a:stretch>
        </p:blipFill>
        <p:spPr>
          <a:xfrm>
            <a:off x="2618210" y="3776011"/>
            <a:ext cx="2085358" cy="12038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3BC1-0B93-D41F-F2F2-810E85D6DFAC}"/>
              </a:ext>
            </a:extLst>
          </p:cNvPr>
          <p:cNvSpPr>
            <a:spLocks noGrp="1"/>
          </p:cNvSpPr>
          <p:nvPr>
            <p:ph type="title"/>
          </p:nvPr>
        </p:nvSpPr>
        <p:spPr>
          <a:xfrm>
            <a:off x="311700" y="59206"/>
            <a:ext cx="8520600" cy="5084294"/>
          </a:xfrm>
        </p:spPr>
        <p:txBody>
          <a:bodyPr>
            <a:normAutofit/>
          </a:bodyPr>
          <a:lstStyle/>
          <a:p>
            <a:pPr algn="l" fontAlgn="base"/>
            <a:r>
              <a:rPr lang="en-US" sz="800" b="1" i="0" dirty="0">
                <a:solidFill>
                  <a:srgbClr val="000000"/>
                </a:solidFill>
                <a:effectLst/>
                <a:latin typeface="Andada"/>
              </a:rPr>
              <a:t>a)Tata Motors:- Instagram Marketing Strategies</a:t>
            </a:r>
            <a:br>
              <a:rPr lang="en-US" sz="800" b="0" i="0" dirty="0">
                <a:solidFill>
                  <a:srgbClr val="333333"/>
                </a:solidFill>
                <a:effectLst/>
                <a:latin typeface="Andada"/>
              </a:rPr>
            </a:br>
            <a:r>
              <a:rPr lang="en-US" sz="800" b="0" i="0" dirty="0">
                <a:solidFill>
                  <a:srgbClr val="000000"/>
                </a:solidFill>
                <a:effectLst/>
                <a:latin typeface="Andada"/>
              </a:rPr>
              <a:t>Tata Motors has over 242k followers on Instagram. Their bio states, “Tata Punch-Proud to be the Official Partner of Tata IPL 2022, to ensure relevance. Tata Motors’ Instagram follows a rigorous grid, with 9-post patterns on festivals and special occasions. In addition, they frequently post about their employees and their accomplishments. Most of their profiles are full of photos and videos of the products — vehicles.</a:t>
            </a:r>
            <a:br>
              <a:rPr lang="en-US" sz="800" b="0" i="0" dirty="0">
                <a:solidFill>
                  <a:srgbClr val="666666"/>
                </a:solidFill>
                <a:effectLst/>
                <a:latin typeface="Andada"/>
              </a:rPr>
            </a:br>
            <a:r>
              <a:rPr lang="en-US" sz="800" b="0" i="0" dirty="0">
                <a:solidFill>
                  <a:srgbClr val="000000"/>
                </a:solidFill>
                <a:effectLst/>
                <a:latin typeface="Andada"/>
              </a:rPr>
              <a:t>As per Phalanx, Tata Motors’ engagement on Instagram has been recorded as </a:t>
            </a:r>
            <a:r>
              <a:rPr lang="en-US" sz="800" b="0" i="1" dirty="0">
                <a:solidFill>
                  <a:srgbClr val="000000"/>
                </a:solidFill>
                <a:effectLst/>
                <a:latin typeface="Andada"/>
              </a:rPr>
              <a:t>0.40 percent. According to Phalanx, Tata Motors’ engagement rate is 0.40. </a:t>
            </a:r>
            <a:r>
              <a:rPr lang="en-US" sz="800" b="0" i="1" u="sng" dirty="0">
                <a:solidFill>
                  <a:srgbClr val="2EA3F2"/>
                </a:solidFill>
                <a:effectLst/>
                <a:latin typeface="Andada"/>
                <a:hlinkClick r:id="rId2"/>
              </a:rPr>
              <a:t>Instagram marketing strategy</a:t>
            </a:r>
            <a:r>
              <a:rPr lang="en-US" sz="800" b="0" i="1" dirty="0">
                <a:solidFill>
                  <a:srgbClr val="000000"/>
                </a:solidFill>
                <a:effectLst/>
                <a:latin typeface="Andada"/>
              </a:rPr>
              <a:t> is one of the best strategies they used.</a:t>
            </a:r>
            <a:br>
              <a:rPr lang="en-US" sz="800" b="0" i="0" dirty="0">
                <a:solidFill>
                  <a:srgbClr val="666666"/>
                </a:solidFill>
                <a:effectLst/>
                <a:latin typeface="Andada"/>
              </a:rPr>
            </a:br>
            <a:r>
              <a:rPr lang="en-US" sz="800" b="0" i="0" dirty="0">
                <a:solidFill>
                  <a:srgbClr val="666666"/>
                </a:solidFill>
                <a:effectLst/>
                <a:latin typeface="Andada"/>
              </a:rPr>
              <a:t> </a:t>
            </a:r>
            <a:br>
              <a:rPr lang="en-US" sz="800" b="0" i="0" dirty="0">
                <a:solidFill>
                  <a:srgbClr val="666666"/>
                </a:solidFill>
                <a:effectLst/>
                <a:latin typeface="Andada"/>
              </a:rPr>
            </a:br>
            <a:r>
              <a:rPr lang="en-US" sz="800" b="1" i="0" dirty="0">
                <a:solidFill>
                  <a:srgbClr val="000000"/>
                </a:solidFill>
                <a:effectLst/>
                <a:latin typeface="Andada"/>
              </a:rPr>
              <a:t>b)Tata Motors:- Facebook Marketing Strategies</a:t>
            </a:r>
            <a:br>
              <a:rPr lang="en-US" sz="800" b="0" i="0" dirty="0">
                <a:solidFill>
                  <a:srgbClr val="333333"/>
                </a:solidFill>
                <a:effectLst/>
                <a:latin typeface="Andada"/>
              </a:rPr>
            </a:br>
            <a:r>
              <a:rPr lang="en-US" sz="800" b="0" i="0" dirty="0">
                <a:solidFill>
                  <a:srgbClr val="000000"/>
                </a:solidFill>
                <a:effectLst/>
                <a:latin typeface="Andada"/>
              </a:rPr>
              <a:t> Tata Motors’ Facebook marketing strategies are a bit similar to the process of Instagram. However, you will need help finding grids with broken posts. The posts on Facebook also have captions in Hindi that get positive responses in comments. They have more than </a:t>
            </a:r>
            <a:r>
              <a:rPr lang="en-US" sz="800" b="1" i="0" dirty="0">
                <a:solidFill>
                  <a:srgbClr val="000000"/>
                </a:solidFill>
                <a:effectLst/>
                <a:latin typeface="Andada"/>
              </a:rPr>
              <a:t>450,000,028</a:t>
            </a:r>
            <a:r>
              <a:rPr lang="en-US" sz="800" b="0" i="0" dirty="0">
                <a:solidFill>
                  <a:srgbClr val="000000"/>
                </a:solidFill>
                <a:effectLst/>
                <a:latin typeface="Andada"/>
              </a:rPr>
              <a:t>followers.</a:t>
            </a:r>
            <a:br>
              <a:rPr lang="en-US" sz="800" b="0" i="0" dirty="0">
                <a:solidFill>
                  <a:srgbClr val="666666"/>
                </a:solidFill>
                <a:effectLst/>
                <a:latin typeface="Andada"/>
              </a:rPr>
            </a:br>
            <a:r>
              <a:rPr lang="en-US" sz="800" b="0" i="0" dirty="0">
                <a:solidFill>
                  <a:srgbClr val="000000"/>
                </a:solidFill>
                <a:effectLst/>
                <a:latin typeface="Andada"/>
              </a:rPr>
              <a:t>A prominent aspect of Tata Motors’ Facebook is the comments. Many posts have negative comments regarding their services. Tata Motors, however, responds to all the words with the assurance of resolution. As per Phalanx, an engagement tool, Tata Motors’s Facebook engagement rates are 0.06 percent and also it is the </a:t>
            </a:r>
            <a:r>
              <a:rPr lang="en-US" sz="800" b="0" i="0" u="sng" dirty="0">
                <a:solidFill>
                  <a:srgbClr val="2EA3F2"/>
                </a:solidFill>
                <a:effectLst/>
                <a:latin typeface="Andada"/>
                <a:hlinkClick r:id="rId3"/>
              </a:rPr>
              <a:t>best platform to create an E-commerce store</a:t>
            </a:r>
            <a:r>
              <a:rPr lang="en-US" sz="800" b="0" i="0" dirty="0">
                <a:solidFill>
                  <a:srgbClr val="000000"/>
                </a:solidFill>
                <a:effectLst/>
                <a:latin typeface="Andada"/>
              </a:rPr>
              <a:t>.</a:t>
            </a:r>
            <a:br>
              <a:rPr lang="en-US" sz="800" b="0" i="0" dirty="0">
                <a:solidFill>
                  <a:srgbClr val="000000"/>
                </a:solidFill>
                <a:effectLst/>
                <a:latin typeface="Andada"/>
              </a:rPr>
            </a:br>
            <a:r>
              <a:rPr lang="en-US" sz="800" b="1" i="0" dirty="0">
                <a:solidFill>
                  <a:srgbClr val="000000"/>
                </a:solidFill>
                <a:effectLst/>
                <a:latin typeface="Andada"/>
              </a:rPr>
              <a:t>c)Tata Motors:- Twitter Marketing Strategies</a:t>
            </a:r>
            <a:br>
              <a:rPr lang="en-US" sz="800" b="0" i="0" dirty="0">
                <a:solidFill>
                  <a:srgbClr val="333333"/>
                </a:solidFill>
                <a:effectLst/>
                <a:latin typeface="Andada"/>
              </a:rPr>
            </a:br>
            <a:r>
              <a:rPr lang="en-US" sz="800" b="0" i="0" dirty="0">
                <a:solidFill>
                  <a:srgbClr val="000000"/>
                </a:solidFill>
                <a:effectLst/>
                <a:latin typeface="Andada"/>
              </a:rPr>
              <a:t>Tata Motors’ Twitter also features a significant number of posts in Hindi to appeal to the population of Hindi speakers in the nation. The company uses Twitter to announce and promote contests and other contests. Engagement (in terms of reshares and likes) is smaller on Twitter than on other platforms.</a:t>
            </a:r>
            <a:br>
              <a:rPr lang="en-US" sz="800" b="0" i="0" dirty="0">
                <a:solidFill>
                  <a:srgbClr val="666666"/>
                </a:solidFill>
                <a:effectLst/>
                <a:latin typeface="Andada"/>
              </a:rPr>
            </a:br>
            <a:r>
              <a:rPr lang="en-US" sz="800" b="0" i="0" dirty="0">
                <a:solidFill>
                  <a:srgbClr val="000000"/>
                </a:solidFill>
                <a:effectLst/>
                <a:latin typeface="Andada"/>
              </a:rPr>
              <a:t> </a:t>
            </a:r>
            <a:br>
              <a:rPr lang="en-US" sz="800" b="0" i="0" dirty="0">
                <a:solidFill>
                  <a:srgbClr val="666666"/>
                </a:solidFill>
                <a:effectLst/>
                <a:latin typeface="Andada"/>
              </a:rPr>
            </a:br>
            <a:r>
              <a:rPr lang="en-US" sz="800" b="1" i="0" dirty="0">
                <a:solidFill>
                  <a:srgbClr val="000080"/>
                </a:solidFill>
                <a:effectLst/>
                <a:latin typeface="Andada"/>
              </a:rPr>
              <a:t>2.Tata Motors: Website Design</a:t>
            </a:r>
            <a:br>
              <a:rPr lang="en-US" sz="800" b="0" i="0" dirty="0">
                <a:solidFill>
                  <a:srgbClr val="333333"/>
                </a:solidFill>
                <a:effectLst/>
                <a:latin typeface="Andada"/>
              </a:rPr>
            </a:br>
            <a:r>
              <a:rPr lang="en-US" sz="800" b="0" i="0" dirty="0">
                <a:solidFill>
                  <a:srgbClr val="000000"/>
                </a:solidFill>
                <a:effectLst/>
                <a:latin typeface="Andada"/>
              </a:rPr>
              <a:t>Tata Group’s website Tata Group has a user-friendly website filled with intriguing content that draws a significant readership regularly. The website is an entire one-stop shop for all details about the business, including its history, segment-by-segment operation, new product launches, critical business news, and current job openings. The website’s improved responsiveness helps it to stay in the top position of results for search engines, which is a sign of efficient search engine Optimization </a:t>
            </a:r>
            <a:r>
              <a:rPr lang="en-US" sz="800" b="1" i="0" dirty="0">
                <a:solidFill>
                  <a:srgbClr val="000000"/>
                </a:solidFill>
                <a:effectLst/>
                <a:latin typeface="Andada"/>
              </a:rPr>
              <a:t>(SEO)</a:t>
            </a:r>
            <a:r>
              <a:rPr lang="en-US" sz="800" b="0" i="0" dirty="0">
                <a:solidFill>
                  <a:srgbClr val="000000"/>
                </a:solidFill>
                <a:effectLst/>
                <a:latin typeface="Andada"/>
              </a:rPr>
              <a:t>.</a:t>
            </a:r>
            <a:br>
              <a:rPr lang="en-US" sz="800" b="0" i="0" dirty="0">
                <a:solidFill>
                  <a:srgbClr val="000000"/>
                </a:solidFill>
                <a:effectLst/>
                <a:latin typeface="Andada"/>
              </a:rPr>
            </a:br>
            <a:br>
              <a:rPr lang="en-US" sz="800" b="0" i="0" dirty="0">
                <a:solidFill>
                  <a:srgbClr val="000000"/>
                </a:solidFill>
                <a:effectLst/>
                <a:latin typeface="Andada"/>
              </a:rPr>
            </a:br>
            <a:br>
              <a:rPr lang="en-US" sz="800" b="0" i="0" dirty="0">
                <a:solidFill>
                  <a:srgbClr val="000000"/>
                </a:solidFill>
                <a:effectLst/>
                <a:latin typeface="Andada"/>
              </a:rPr>
            </a:br>
            <a:br>
              <a:rPr lang="en-US" sz="800" b="0" i="0" dirty="0">
                <a:solidFill>
                  <a:srgbClr val="000000"/>
                </a:solidFill>
                <a:effectLst/>
                <a:latin typeface="Andada"/>
              </a:rPr>
            </a:br>
            <a:br>
              <a:rPr lang="en-US" sz="800" b="0" i="0" dirty="0">
                <a:solidFill>
                  <a:srgbClr val="000000"/>
                </a:solidFill>
                <a:effectLst/>
                <a:latin typeface="Andada"/>
              </a:rPr>
            </a:br>
            <a:br>
              <a:rPr lang="en-US" sz="800" b="0" i="0" dirty="0">
                <a:solidFill>
                  <a:srgbClr val="000000"/>
                </a:solidFill>
                <a:effectLst/>
                <a:latin typeface="Andada"/>
              </a:rPr>
            </a:br>
            <a:br>
              <a:rPr lang="en-US" sz="800" b="0" i="0" dirty="0">
                <a:solidFill>
                  <a:srgbClr val="000000"/>
                </a:solidFill>
                <a:effectLst/>
                <a:latin typeface="Andada"/>
              </a:rPr>
            </a:br>
            <a:br>
              <a:rPr lang="en-US" sz="800" dirty="0">
                <a:latin typeface="Andada"/>
              </a:rPr>
            </a:br>
            <a:br>
              <a:rPr lang="en-US" sz="800" b="0" i="0" dirty="0">
                <a:solidFill>
                  <a:srgbClr val="000000"/>
                </a:solidFill>
                <a:effectLst/>
                <a:latin typeface="Andada"/>
              </a:rPr>
            </a:br>
            <a:r>
              <a:rPr lang="en-US" sz="800" b="1" i="0" dirty="0">
                <a:solidFill>
                  <a:srgbClr val="000080"/>
                </a:solidFill>
                <a:effectLst/>
                <a:latin typeface="Andada"/>
              </a:rPr>
              <a:t>3.Tata Motor’s Paid Marketing Strategies</a:t>
            </a:r>
            <a:br>
              <a:rPr lang="en-US" sz="800" b="0" i="0" dirty="0">
                <a:solidFill>
                  <a:srgbClr val="333333"/>
                </a:solidFill>
                <a:effectLst/>
                <a:latin typeface="Andada"/>
              </a:rPr>
            </a:br>
            <a:r>
              <a:rPr lang="en-US" sz="800" b="0" i="0" dirty="0">
                <a:solidFill>
                  <a:srgbClr val="666666"/>
                </a:solidFill>
                <a:effectLst/>
                <a:latin typeface="Andada"/>
              </a:rPr>
              <a:t> </a:t>
            </a:r>
            <a:br>
              <a:rPr lang="en-US" sz="800" b="0" i="0" dirty="0">
                <a:solidFill>
                  <a:srgbClr val="666666"/>
                </a:solidFill>
                <a:effectLst/>
                <a:latin typeface="Andada"/>
              </a:rPr>
            </a:br>
            <a:r>
              <a:rPr lang="en-US" sz="800" b="1" i="0" dirty="0">
                <a:solidFill>
                  <a:srgbClr val="000000"/>
                </a:solidFill>
                <a:effectLst/>
                <a:latin typeface="Andada"/>
              </a:rPr>
              <a:t>a)Facebook and Instagram Ads</a:t>
            </a:r>
            <a:br>
              <a:rPr lang="en-US" sz="800" b="0" i="0" dirty="0">
                <a:solidFill>
                  <a:srgbClr val="333333"/>
                </a:solidFill>
                <a:effectLst/>
                <a:latin typeface="Andada"/>
              </a:rPr>
            </a:br>
            <a:r>
              <a:rPr lang="en-US" sz="800" b="0" i="0" dirty="0">
                <a:solidFill>
                  <a:srgbClr val="000000"/>
                </a:solidFill>
                <a:effectLst/>
                <a:latin typeface="Andada"/>
              </a:rPr>
              <a:t>Tata Motors used social media websites such as Facebook and Instagram to advertise their clients and services to get the desired results. Through these advertisements, we could bring in new leads and then convert them into sales for autos.</a:t>
            </a:r>
            <a:br>
              <a:rPr lang="en-US" sz="800" b="0" i="0" dirty="0">
                <a:solidFill>
                  <a:srgbClr val="666666"/>
                </a:solidFill>
                <a:effectLst/>
                <a:latin typeface="Andada"/>
              </a:rPr>
            </a:br>
            <a:r>
              <a:rPr lang="en-US" sz="800" b="0" i="0" dirty="0">
                <a:solidFill>
                  <a:srgbClr val="000000"/>
                </a:solidFill>
                <a:effectLst/>
                <a:latin typeface="Andada"/>
              </a:rPr>
              <a:t> </a:t>
            </a:r>
            <a:br>
              <a:rPr lang="en-US" sz="800" b="0" i="0" dirty="0">
                <a:solidFill>
                  <a:srgbClr val="666666"/>
                </a:solidFill>
                <a:effectLst/>
                <a:latin typeface="Andada"/>
              </a:rPr>
            </a:br>
            <a:r>
              <a:rPr lang="en-US" sz="800" b="1" i="0" dirty="0">
                <a:solidFill>
                  <a:srgbClr val="000000"/>
                </a:solidFill>
                <a:effectLst/>
                <a:latin typeface="Andada"/>
              </a:rPr>
              <a:t>b)Google Ads</a:t>
            </a:r>
            <a:br>
              <a:rPr lang="en-US" sz="800" b="0" i="0" dirty="0">
                <a:solidFill>
                  <a:srgbClr val="333333"/>
                </a:solidFill>
                <a:effectLst/>
                <a:latin typeface="Andada"/>
              </a:rPr>
            </a:br>
            <a:r>
              <a:rPr lang="en-US" sz="800" b="0" i="0" dirty="0">
                <a:solidFill>
                  <a:srgbClr val="000000"/>
                </a:solidFill>
                <a:effectLst/>
                <a:latin typeface="Andada"/>
              </a:rPr>
              <a:t>Tata Motors made good use of Google ads to highlight the various features and styles of Tata Motors vehicles. This increased awareness among prospective customers. This drove more traffic to their website and led to the desired result.</a:t>
            </a:r>
            <a:br>
              <a:rPr lang="en-US" sz="800" b="0" i="0" dirty="0">
                <a:solidFill>
                  <a:srgbClr val="333333"/>
                </a:solidFill>
                <a:effectLst/>
                <a:latin typeface="Andada"/>
              </a:rPr>
            </a:br>
            <a:endParaRPr lang="en-IN" sz="1400" dirty="0"/>
          </a:p>
        </p:txBody>
      </p:sp>
      <p:pic>
        <p:nvPicPr>
          <p:cNvPr id="3" name="Picture 2">
            <a:extLst>
              <a:ext uri="{FF2B5EF4-FFF2-40B4-BE49-F238E27FC236}">
                <a16:creationId xmlns:a16="http://schemas.microsoft.com/office/drawing/2014/main" id="{6304B7EC-4E9A-DB87-EAFA-0CAC1362A291}"/>
              </a:ext>
            </a:extLst>
          </p:cNvPr>
          <p:cNvPicPr>
            <a:picLocks noChangeAspect="1"/>
          </p:cNvPicPr>
          <p:nvPr/>
        </p:nvPicPr>
        <p:blipFill>
          <a:blip r:embed="rId4"/>
          <a:stretch>
            <a:fillRect/>
          </a:stretch>
        </p:blipFill>
        <p:spPr>
          <a:xfrm>
            <a:off x="2302446" y="2881346"/>
            <a:ext cx="1638026" cy="763097"/>
          </a:xfrm>
          <a:prstGeom prst="rect">
            <a:avLst/>
          </a:prstGeom>
        </p:spPr>
      </p:pic>
      <p:pic>
        <p:nvPicPr>
          <p:cNvPr id="4" name="Picture 3">
            <a:extLst>
              <a:ext uri="{FF2B5EF4-FFF2-40B4-BE49-F238E27FC236}">
                <a16:creationId xmlns:a16="http://schemas.microsoft.com/office/drawing/2014/main" id="{889B8F00-F3D9-5B56-8815-CBAE746BAC15}"/>
              </a:ext>
            </a:extLst>
          </p:cNvPr>
          <p:cNvPicPr>
            <a:picLocks noChangeAspect="1"/>
          </p:cNvPicPr>
          <p:nvPr/>
        </p:nvPicPr>
        <p:blipFill>
          <a:blip r:embed="rId5"/>
          <a:stretch>
            <a:fillRect/>
          </a:stretch>
        </p:blipFill>
        <p:spPr>
          <a:xfrm>
            <a:off x="4759486" y="2733330"/>
            <a:ext cx="1976814" cy="1203851"/>
          </a:xfrm>
          <a:prstGeom prst="rect">
            <a:avLst/>
          </a:prstGeom>
        </p:spPr>
      </p:pic>
    </p:spTree>
    <p:extLst>
      <p:ext uri="{BB962C8B-B14F-4D97-AF65-F5344CB8AC3E}">
        <p14:creationId xmlns:p14="http://schemas.microsoft.com/office/powerpoint/2010/main" val="353796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p:nvPr/>
        </p:nvSpPr>
        <p:spPr>
          <a:xfrm>
            <a:off x="112825" y="1891050"/>
            <a:ext cx="8948700" cy="2609146"/>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GB" sz="1300" dirty="0">
                <a:solidFill>
                  <a:srgbClr val="0E101A"/>
                </a:solidFill>
              </a:rPr>
              <a:t> </a:t>
            </a:r>
            <a:br>
              <a:rPr lang="en-GB" sz="1300" dirty="0">
                <a:solidFill>
                  <a:srgbClr val="0E101A"/>
                </a:solidFill>
              </a:rPr>
            </a:br>
            <a:br>
              <a:rPr lang="en-GB" sz="1300" dirty="0">
                <a:solidFill>
                  <a:srgbClr val="0E101A"/>
                </a:solidFill>
              </a:rPr>
            </a:br>
            <a:r>
              <a:rPr lang="en-GB" sz="1300" b="1" dirty="0">
                <a:solidFill>
                  <a:srgbClr val="0E101A"/>
                </a:solidFill>
              </a:rPr>
              <a:t>Note:</a:t>
            </a:r>
            <a:br>
              <a:rPr lang="en-GB" sz="1300" dirty="0">
                <a:solidFill>
                  <a:srgbClr val="0E101A"/>
                </a:solidFill>
              </a:rPr>
            </a:br>
            <a:r>
              <a:rPr lang="en-GB" sz="1100" dirty="0">
                <a:solidFill>
                  <a:srgbClr val="0E101A"/>
                </a:solidFill>
              </a:rPr>
              <a:t>Once done monitor the performance of the posts and Stories using the insight tool and </a:t>
            </a:r>
            <a:r>
              <a:rPr lang="en-GB" sz="1100" dirty="0" err="1">
                <a:solidFill>
                  <a:srgbClr val="0E101A"/>
                </a:solidFill>
              </a:rPr>
              <a:t>analyze</a:t>
            </a:r>
            <a:r>
              <a:rPr lang="en-GB" sz="1100" dirty="0">
                <a:solidFill>
                  <a:srgbClr val="0E101A"/>
                </a:solidFill>
              </a:rPr>
              <a:t> the engagement metrics (likes, comments, shares, impressions, etc.). Based on the analysis, mention the strategies and areas for improvement. </a:t>
            </a:r>
            <a:br>
              <a:rPr lang="en-GB" sz="1100" dirty="0">
                <a:solidFill>
                  <a:srgbClr val="0E101A"/>
                </a:solidFill>
              </a:rPr>
            </a:br>
            <a:br>
              <a:rPr lang="en-GB" sz="1300" dirty="0">
                <a:solidFill>
                  <a:srgbClr val="0E101A"/>
                </a:solidFill>
              </a:rPr>
            </a:br>
            <a:r>
              <a:rPr lang="en-GB" sz="1300" dirty="0">
                <a:solidFill>
                  <a:srgbClr val="0E101A"/>
                </a:solidFill>
              </a:rPr>
              <a:t>Attach your screenshots (images/videos of the story) and add your account link </a:t>
            </a:r>
            <a:r>
              <a:rPr lang="en-GB" sz="1300" dirty="0" err="1">
                <a:solidFill>
                  <a:srgbClr val="0E101A"/>
                </a:solidFill>
              </a:rPr>
              <a:t>url</a:t>
            </a:r>
            <a:endParaRPr lang="en-GB" sz="1300" dirty="0">
              <a:solidFill>
                <a:srgbClr val="0E101A"/>
              </a:solidFill>
            </a:endParaRPr>
          </a:p>
          <a:p>
            <a:pPr marL="457200" lvl="0" indent="0" algn="l" rtl="0">
              <a:lnSpc>
                <a:spcPct val="115000"/>
              </a:lnSpc>
              <a:spcBef>
                <a:spcPts val="0"/>
              </a:spcBef>
              <a:spcAft>
                <a:spcPts val="0"/>
              </a:spcAft>
              <a:buNone/>
            </a:pPr>
            <a:r>
              <a:rPr lang="en-US" sz="800" b="1" dirty="0">
                <a:solidFill>
                  <a:srgbClr val="0E101A"/>
                </a:solidFill>
              </a:rPr>
              <a:t>Account Link </a:t>
            </a:r>
            <a:r>
              <a:rPr lang="en-US" sz="800" dirty="0">
                <a:solidFill>
                  <a:srgbClr val="0E101A"/>
                </a:solidFill>
                <a:hlinkClick r:id="rId3"/>
              </a:rPr>
              <a:t>https://instagram.com/fagrance_plus?utm_source=qr&amp;igshid=YzU1NGVlODEzOA%3D%3D</a:t>
            </a:r>
            <a:endParaRPr lang="en-US" sz="800" dirty="0">
              <a:solidFill>
                <a:srgbClr val="0E101A"/>
              </a:solidFill>
            </a:endParaRPr>
          </a:p>
          <a:p>
            <a:pPr marL="457200" lvl="0" indent="0" algn="l" rtl="0">
              <a:lnSpc>
                <a:spcPct val="115000"/>
              </a:lnSpc>
              <a:spcBef>
                <a:spcPts val="0"/>
              </a:spcBef>
              <a:spcAft>
                <a:spcPts val="0"/>
              </a:spcAft>
              <a:buNone/>
            </a:pPr>
            <a:r>
              <a:rPr lang="nn-NO" sz="800" b="1" dirty="0">
                <a:solidFill>
                  <a:srgbClr val="0E101A"/>
                </a:solidFill>
              </a:rPr>
              <a:t>Post link </a:t>
            </a:r>
            <a:r>
              <a:rPr lang="nn-NO" sz="800" dirty="0">
                <a:solidFill>
                  <a:srgbClr val="0E101A"/>
                </a:solidFill>
                <a:hlinkClick r:id="rId4"/>
              </a:rPr>
              <a:t>https://www.instagram.com/reel/CyQzzzYyN2H/?igshid=NjIwNzIyMDk2Mg==</a:t>
            </a:r>
            <a:endParaRPr lang="nn-NO" sz="800" dirty="0">
              <a:solidFill>
                <a:srgbClr val="0E101A"/>
              </a:solidFill>
            </a:endParaRPr>
          </a:p>
          <a:p>
            <a:pPr marL="457200" lvl="0" indent="0" algn="l" rtl="0">
              <a:lnSpc>
                <a:spcPct val="115000"/>
              </a:lnSpc>
              <a:spcBef>
                <a:spcPts val="0"/>
              </a:spcBef>
              <a:spcAft>
                <a:spcPts val="0"/>
              </a:spcAft>
              <a:buNone/>
            </a:pPr>
            <a:r>
              <a:rPr lang="en-US" sz="800" b="1" dirty="0">
                <a:solidFill>
                  <a:srgbClr val="0E101A"/>
                </a:solidFill>
              </a:rPr>
              <a:t>Highlights link </a:t>
            </a:r>
            <a:r>
              <a:rPr lang="en-US" sz="800" dirty="0">
                <a:solidFill>
                  <a:srgbClr val="0E101A"/>
                </a:solidFill>
                <a:hlinkClick r:id="rId4"/>
              </a:rPr>
              <a:t>https://www.instagram.com/reel/CyQzzzYyN2H/?igshid=NjIwNzIyMDk2Mg==</a:t>
            </a:r>
            <a:endParaRPr lang="en-US" sz="800" dirty="0">
              <a:solidFill>
                <a:srgbClr val="0E101A"/>
              </a:solidFill>
            </a:endParaRPr>
          </a:p>
          <a:p>
            <a:pPr marL="457200" lvl="0" indent="0" algn="l" rtl="0">
              <a:lnSpc>
                <a:spcPct val="115000"/>
              </a:lnSpc>
              <a:spcBef>
                <a:spcPts val="0"/>
              </a:spcBef>
              <a:spcAft>
                <a:spcPts val="0"/>
              </a:spcAft>
              <a:buNone/>
            </a:pPr>
            <a:r>
              <a:rPr lang="en-US" sz="800" b="1" dirty="0">
                <a:solidFill>
                  <a:srgbClr val="0E101A"/>
                </a:solidFill>
              </a:rPr>
              <a:t>Story link </a:t>
            </a:r>
            <a:r>
              <a:rPr lang="en-US" sz="800" dirty="0">
                <a:solidFill>
                  <a:srgbClr val="0E101A"/>
                </a:solidFill>
                <a:hlinkClick r:id="rId5"/>
              </a:rPr>
              <a:t>https://instagram.com/stories/fagrance_plus/3211299881864534753?utm_source=ig_story_item_share&amp;igshid=M2MyMzgzODVlNw==</a:t>
            </a:r>
            <a:endParaRPr lang="en-US" sz="800" dirty="0">
              <a:solidFill>
                <a:srgbClr val="0E101A"/>
              </a:solidFill>
            </a:endParaRPr>
          </a:p>
          <a:p>
            <a:pPr marL="457200" lvl="0" indent="0" algn="l" rtl="0">
              <a:lnSpc>
                <a:spcPct val="115000"/>
              </a:lnSpc>
              <a:spcBef>
                <a:spcPts val="0"/>
              </a:spcBef>
              <a:spcAft>
                <a:spcPts val="0"/>
              </a:spcAft>
              <a:buNone/>
            </a:pPr>
            <a:endParaRPr lang="en-US" sz="800" dirty="0">
              <a:solidFill>
                <a:srgbClr val="0E101A"/>
              </a:solidFill>
            </a:endParaRPr>
          </a:p>
          <a:p>
            <a:pPr marL="457200" lvl="0" indent="0" algn="l" rtl="0">
              <a:lnSpc>
                <a:spcPct val="115000"/>
              </a:lnSpc>
              <a:spcBef>
                <a:spcPts val="0"/>
              </a:spcBef>
              <a:spcAft>
                <a:spcPts val="0"/>
              </a:spcAft>
              <a:buNone/>
            </a:pPr>
            <a:endParaRPr sz="800" dirty="0">
              <a:solidFill>
                <a:srgbClr val="0E101A"/>
              </a:solidFill>
            </a:endParaRPr>
          </a:p>
        </p:txBody>
      </p:sp>
      <p:sp>
        <p:nvSpPr>
          <p:cNvPr id="104" name="Google Shape;104;p21"/>
          <p:cNvSpPr txBox="1"/>
          <p:nvPr/>
        </p:nvSpPr>
        <p:spPr>
          <a:xfrm>
            <a:off x="766950" y="1281450"/>
            <a:ext cx="7610100" cy="11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Instagram Story</a:t>
            </a:r>
            <a:endParaRPr sz="2900" b="1" dirty="0">
              <a:solidFill>
                <a:srgbClr val="434343"/>
              </a:solidFill>
            </a:endParaRPr>
          </a:p>
          <a:p>
            <a:pPr marL="0" lvl="0" indent="0" algn="l" rtl="0">
              <a:spcBef>
                <a:spcPts val="0"/>
              </a:spcBef>
              <a:spcAft>
                <a:spcPts val="0"/>
              </a:spcAft>
              <a:buNone/>
            </a:pPr>
            <a:endParaRPr sz="2700" dirty="0"/>
          </a:p>
        </p:txBody>
      </p:sp>
      <p:sp>
        <p:nvSpPr>
          <p:cNvPr id="105" name="Google Shape;105;p21"/>
          <p:cNvSpPr txBox="1"/>
          <p:nvPr/>
        </p:nvSpPr>
        <p:spPr>
          <a:xfrm>
            <a:off x="479150" y="323700"/>
            <a:ext cx="84837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a:t>
            </a:r>
            <a:endParaRPr/>
          </a:p>
        </p:txBody>
      </p:sp>
      <p:pic>
        <p:nvPicPr>
          <p:cNvPr id="7" name="Picture 6">
            <a:extLst>
              <a:ext uri="{FF2B5EF4-FFF2-40B4-BE49-F238E27FC236}">
                <a16:creationId xmlns:a16="http://schemas.microsoft.com/office/drawing/2014/main" id="{58BF4F74-A1A8-6514-F925-19EFC0E444F2}"/>
              </a:ext>
            </a:extLst>
          </p:cNvPr>
          <p:cNvPicPr>
            <a:picLocks noChangeAspect="1"/>
          </p:cNvPicPr>
          <p:nvPr/>
        </p:nvPicPr>
        <p:blipFill>
          <a:blip r:embed="rId6"/>
          <a:stretch>
            <a:fillRect/>
          </a:stretch>
        </p:blipFill>
        <p:spPr>
          <a:xfrm>
            <a:off x="1236742" y="323700"/>
            <a:ext cx="1598556" cy="2161974"/>
          </a:xfrm>
          <a:prstGeom prst="rect">
            <a:avLst/>
          </a:prstGeom>
        </p:spPr>
      </p:pic>
      <p:pic>
        <p:nvPicPr>
          <p:cNvPr id="9" name="Picture 8">
            <a:extLst>
              <a:ext uri="{FF2B5EF4-FFF2-40B4-BE49-F238E27FC236}">
                <a16:creationId xmlns:a16="http://schemas.microsoft.com/office/drawing/2014/main" id="{8EE4CD22-90A7-05A4-41C8-81D2574BA1DB}"/>
              </a:ext>
            </a:extLst>
          </p:cNvPr>
          <p:cNvPicPr>
            <a:picLocks noChangeAspect="1"/>
          </p:cNvPicPr>
          <p:nvPr/>
        </p:nvPicPr>
        <p:blipFill>
          <a:blip r:embed="rId7"/>
          <a:stretch>
            <a:fillRect/>
          </a:stretch>
        </p:blipFill>
        <p:spPr>
          <a:xfrm>
            <a:off x="7315673" y="3477311"/>
            <a:ext cx="1647177" cy="11136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C970-0AA4-D127-D839-A8E8CF56FF3F}"/>
              </a:ext>
            </a:extLst>
          </p:cNvPr>
          <p:cNvSpPr>
            <a:spLocks noGrp="1"/>
          </p:cNvSpPr>
          <p:nvPr>
            <p:ph type="title"/>
          </p:nvPr>
        </p:nvSpPr>
        <p:spPr>
          <a:xfrm>
            <a:off x="311700" y="355235"/>
            <a:ext cx="8520600" cy="4315441"/>
          </a:xfrm>
        </p:spPr>
        <p:txBody>
          <a:bodyPr>
            <a:normAutofit/>
          </a:bodyPr>
          <a:lstStyle/>
          <a:p>
            <a:pPr algn="l"/>
            <a:r>
              <a:rPr lang="en-IN" sz="2400" dirty="0"/>
              <a:t>Team Leader : PULLATA PRAVALIKA</a:t>
            </a:r>
            <a:br>
              <a:rPr lang="en-IN" sz="2400" dirty="0"/>
            </a:br>
            <a:r>
              <a:rPr lang="en-IN" sz="2400" dirty="0"/>
              <a:t>Team member : TALE KALYANI</a:t>
            </a:r>
            <a:br>
              <a:rPr lang="en-IN" sz="2400" dirty="0"/>
            </a:br>
            <a:r>
              <a:rPr lang="en-IN" sz="2400" dirty="0"/>
              <a:t>Team member : TAMADA PUNYAVATHI</a:t>
            </a:r>
            <a:br>
              <a:rPr lang="en-IN" sz="2400" dirty="0"/>
            </a:br>
            <a:r>
              <a:rPr lang="en-IN" sz="2400" dirty="0"/>
              <a:t>Team member : VAVILAPALLI GEETHANJALI</a:t>
            </a:r>
            <a:br>
              <a:rPr lang="en-IN" sz="2400" dirty="0"/>
            </a:br>
            <a:r>
              <a:rPr lang="en-IN" sz="2400" dirty="0"/>
              <a:t>Team member : YADLA JAHNAVI</a:t>
            </a:r>
          </a:p>
        </p:txBody>
      </p:sp>
    </p:spTree>
    <p:extLst>
      <p:ext uri="{BB962C8B-B14F-4D97-AF65-F5344CB8AC3E}">
        <p14:creationId xmlns:p14="http://schemas.microsoft.com/office/powerpoint/2010/main" val="280937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766950" y="87346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60" name="Google Shape;60;p14"/>
          <p:cNvSpPr txBox="1"/>
          <p:nvPr/>
        </p:nvSpPr>
        <p:spPr>
          <a:xfrm>
            <a:off x="766950" y="1740439"/>
            <a:ext cx="7311346" cy="363173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Research Brand: TATA MOTORS</a:t>
            </a:r>
          </a:p>
          <a:p>
            <a:pPr marL="139700" lvl="0" algn="l" rtl="0">
              <a:spcBef>
                <a:spcPts val="0"/>
              </a:spcBef>
              <a:spcAft>
                <a:spcPts val="0"/>
              </a:spcAft>
              <a:buSzPts val="1400"/>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b="1" dirty="0"/>
              <a:t>Mission/Values:</a:t>
            </a:r>
            <a:r>
              <a:rPr lang="en-US" dirty="0"/>
              <a:t>Tata Motors focuses on innovation, sustainability, and customer satisfaction as their core values.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b="1" dirty="0"/>
          </a:p>
          <a:p>
            <a:pPr marL="0" lvl="0" indent="0" algn="l" rtl="0">
              <a:spcBef>
                <a:spcPts val="0"/>
              </a:spcBef>
              <a:spcAft>
                <a:spcPts val="0"/>
              </a:spcAft>
              <a:buNone/>
            </a:pPr>
            <a:r>
              <a:rPr lang="en-GB" b="1" dirty="0"/>
              <a:t>USP:</a:t>
            </a:r>
            <a:r>
              <a:rPr lang="en-US" dirty="0"/>
              <a:t>Tata Motors' unique selling proposition (USP) lies in their commitment to producing high-quality vehicles at affordable prices.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9A3846D4-9691-314D-FB22-47E502162AF8}"/>
              </a:ext>
            </a:extLst>
          </p:cNvPr>
          <p:cNvPicPr>
            <a:picLocks noChangeAspect="1"/>
          </p:cNvPicPr>
          <p:nvPr/>
        </p:nvPicPr>
        <p:blipFill>
          <a:blip r:embed="rId3"/>
          <a:stretch>
            <a:fillRect/>
          </a:stretch>
        </p:blipFill>
        <p:spPr>
          <a:xfrm>
            <a:off x="4269393" y="1615002"/>
            <a:ext cx="1284195" cy="861774"/>
          </a:xfrm>
          <a:prstGeom prst="rect">
            <a:avLst/>
          </a:prstGeom>
        </p:spPr>
      </p:pic>
      <p:pic>
        <p:nvPicPr>
          <p:cNvPr id="3" name="Picture 2">
            <a:extLst>
              <a:ext uri="{FF2B5EF4-FFF2-40B4-BE49-F238E27FC236}">
                <a16:creationId xmlns:a16="http://schemas.microsoft.com/office/drawing/2014/main" id="{A4155639-A347-D39D-37B6-54FAC6EF8EC3}"/>
              </a:ext>
            </a:extLst>
          </p:cNvPr>
          <p:cNvPicPr>
            <a:picLocks noChangeAspect="1"/>
          </p:cNvPicPr>
          <p:nvPr/>
        </p:nvPicPr>
        <p:blipFill>
          <a:blip r:embed="rId4"/>
          <a:stretch>
            <a:fillRect/>
          </a:stretch>
        </p:blipFill>
        <p:spPr>
          <a:xfrm>
            <a:off x="5762694" y="1615002"/>
            <a:ext cx="941414" cy="861774"/>
          </a:xfrm>
          <a:prstGeom prst="rect">
            <a:avLst/>
          </a:prstGeom>
        </p:spPr>
      </p:pic>
      <p:pic>
        <p:nvPicPr>
          <p:cNvPr id="4" name="Picture 3">
            <a:extLst>
              <a:ext uri="{FF2B5EF4-FFF2-40B4-BE49-F238E27FC236}">
                <a16:creationId xmlns:a16="http://schemas.microsoft.com/office/drawing/2014/main" id="{CEFA5B38-1411-1AE3-68E4-E8E9F6593F40}"/>
              </a:ext>
            </a:extLst>
          </p:cNvPr>
          <p:cNvPicPr>
            <a:picLocks noChangeAspect="1"/>
          </p:cNvPicPr>
          <p:nvPr/>
        </p:nvPicPr>
        <p:blipFill>
          <a:blip r:embed="rId5"/>
          <a:stretch>
            <a:fillRect/>
          </a:stretch>
        </p:blipFill>
        <p:spPr>
          <a:xfrm>
            <a:off x="1534271" y="3848376"/>
            <a:ext cx="2013423" cy="809146"/>
          </a:xfrm>
          <a:prstGeom prst="rect">
            <a:avLst/>
          </a:prstGeom>
        </p:spPr>
      </p:pic>
      <p:pic>
        <p:nvPicPr>
          <p:cNvPr id="5" name="Picture 4">
            <a:extLst>
              <a:ext uri="{FF2B5EF4-FFF2-40B4-BE49-F238E27FC236}">
                <a16:creationId xmlns:a16="http://schemas.microsoft.com/office/drawing/2014/main" id="{0D28FF46-B919-F73D-174F-B7C91D70A778}"/>
              </a:ext>
            </a:extLst>
          </p:cNvPr>
          <p:cNvPicPr>
            <a:picLocks noChangeAspect="1"/>
          </p:cNvPicPr>
          <p:nvPr/>
        </p:nvPicPr>
        <p:blipFill>
          <a:blip r:embed="rId6"/>
          <a:stretch>
            <a:fillRect/>
          </a:stretch>
        </p:blipFill>
        <p:spPr>
          <a:xfrm>
            <a:off x="3728935" y="3781092"/>
            <a:ext cx="4388832" cy="8617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AB53-1EB6-4142-6AF5-B650A46B5A83}"/>
              </a:ext>
            </a:extLst>
          </p:cNvPr>
          <p:cNvSpPr>
            <a:spLocks noGrp="1"/>
          </p:cNvSpPr>
          <p:nvPr>
            <p:ph type="title"/>
          </p:nvPr>
        </p:nvSpPr>
        <p:spPr>
          <a:xfrm>
            <a:off x="311700" y="0"/>
            <a:ext cx="8520600" cy="5143500"/>
          </a:xfrm>
        </p:spPr>
        <p:txBody>
          <a:bodyPr>
            <a:normAutofit/>
          </a:bodyPr>
          <a:lstStyle/>
          <a:p>
            <a:pPr marL="0" lvl="0" indent="0" rtl="0">
              <a:spcBef>
                <a:spcPts val="0"/>
              </a:spcBef>
              <a:spcAft>
                <a:spcPts val="0"/>
              </a:spcAft>
            </a:pPr>
            <a:r>
              <a:rPr lang="en-US" sz="1050" b="1" dirty="0">
                <a:solidFill>
                  <a:schemeClr val="dk1"/>
                </a:solidFill>
              </a:rPr>
              <a:t>Analyze Brand Tone and </a:t>
            </a:r>
            <a:r>
              <a:rPr lang="en-US" sz="1050" b="1" dirty="0" err="1">
                <a:solidFill>
                  <a:schemeClr val="dk1"/>
                </a:solidFill>
              </a:rPr>
              <a:t>Identity:</a:t>
            </a:r>
            <a:r>
              <a:rPr lang="en-US" sz="1050" dirty="0" err="1">
                <a:solidFill>
                  <a:schemeClr val="dk1"/>
                </a:solidFill>
              </a:rPr>
              <a:t>Tata</a:t>
            </a:r>
            <a:r>
              <a:rPr lang="en-US" sz="1050" dirty="0">
                <a:solidFill>
                  <a:schemeClr val="dk1"/>
                </a:solidFill>
              </a:rPr>
              <a:t> Motors' brand tone and identity can be described as reliable, innovative, and customer-centric. They strive to provide vehicles that meet the needs of their diverse customer base while maintaining a strong focus on quality and sustainability</a:t>
            </a:r>
            <a:r>
              <a:rPr lang="en-US" sz="800" dirty="0">
                <a:solidFill>
                  <a:schemeClr val="dk1"/>
                </a:solidFill>
              </a:rPr>
              <a:t>. </a:t>
            </a:r>
            <a:br>
              <a:rPr lang="en-US" sz="800" dirty="0">
                <a:solidFill>
                  <a:schemeClr val="dk1"/>
                </a:solidFill>
              </a:rPr>
            </a:br>
            <a:br>
              <a:rPr lang="en-US" sz="800" dirty="0">
                <a:solidFill>
                  <a:schemeClr val="dk1"/>
                </a:solidFill>
              </a:rPr>
            </a:br>
            <a:br>
              <a:rPr lang="en-US" sz="800" b="1" dirty="0">
                <a:solidFill>
                  <a:schemeClr val="dk1"/>
                </a:solidFill>
              </a:rPr>
            </a:br>
            <a:br>
              <a:rPr lang="en-US" sz="800" b="1" dirty="0">
                <a:solidFill>
                  <a:schemeClr val="dk1"/>
                </a:solidFill>
              </a:rPr>
            </a:br>
            <a:br>
              <a:rPr lang="en-US" sz="800" b="1" dirty="0">
                <a:solidFill>
                  <a:schemeClr val="dk1"/>
                </a:solidFill>
              </a:rPr>
            </a:br>
            <a:br>
              <a:rPr lang="en-US" sz="800" b="1" dirty="0">
                <a:solidFill>
                  <a:schemeClr val="dk1"/>
                </a:solidFill>
              </a:rPr>
            </a:br>
            <a:br>
              <a:rPr lang="en-US" sz="800" b="1" dirty="0">
                <a:solidFill>
                  <a:schemeClr val="dk1"/>
                </a:solidFill>
              </a:rPr>
            </a:br>
            <a:br>
              <a:rPr lang="en-US" sz="800" b="1" dirty="0">
                <a:solidFill>
                  <a:schemeClr val="dk1"/>
                </a:solidFill>
              </a:rPr>
            </a:br>
            <a:br>
              <a:rPr lang="en-US" sz="800" b="1" dirty="0">
                <a:solidFill>
                  <a:schemeClr val="dk1"/>
                </a:solidFill>
              </a:rPr>
            </a:br>
            <a:br>
              <a:rPr lang="en-US" sz="800" b="1" dirty="0">
                <a:solidFill>
                  <a:schemeClr val="dk1"/>
                </a:solidFill>
              </a:rPr>
            </a:br>
            <a:r>
              <a:rPr lang="en-US" sz="1100" b="1" dirty="0">
                <a:solidFill>
                  <a:schemeClr val="dk1"/>
                </a:solidFill>
              </a:rPr>
              <a:t>Set 5 SMART goals and KPIs for the same:1. Goal: </a:t>
            </a:r>
            <a:r>
              <a:rPr lang="en-US" sz="1100" dirty="0">
                <a:solidFill>
                  <a:schemeClr val="dk1"/>
                </a:solidFill>
              </a:rPr>
              <a:t>Increase brand awareness   KPI: Measure social media engagement and reach (e.g., likes, shares, impressions).</a:t>
            </a:r>
            <a:br>
              <a:rPr lang="en-US" sz="1100" dirty="0">
                <a:solidFill>
                  <a:schemeClr val="dk1"/>
                </a:solidFill>
              </a:rPr>
            </a:br>
            <a:r>
              <a:rPr lang="en-US" sz="1100" dirty="0">
                <a:solidFill>
                  <a:schemeClr val="dk1"/>
                </a:solidFill>
              </a:rPr>
              <a:t>2. Goal: Improve customer satisfaction   KPI: Monitor customer feedback and ratings (e.g., customer surveys, online reviews).</a:t>
            </a:r>
            <a:br>
              <a:rPr lang="en-US" sz="1100" dirty="0">
                <a:solidFill>
                  <a:schemeClr val="dk1"/>
                </a:solidFill>
              </a:rPr>
            </a:br>
            <a:r>
              <a:rPr lang="en-US" sz="1100" dirty="0">
                <a:solidFill>
                  <a:schemeClr val="dk1"/>
                </a:solidFill>
              </a:rPr>
              <a:t>3. Goal: Boost sales revenue   KPI: Track monthly sales figures and revenue growth.</a:t>
            </a:r>
            <a:br>
              <a:rPr lang="en-US" sz="1100" dirty="0">
                <a:solidFill>
                  <a:schemeClr val="dk1"/>
                </a:solidFill>
              </a:rPr>
            </a:br>
            <a:r>
              <a:rPr lang="en-US" sz="1100" dirty="0">
                <a:solidFill>
                  <a:schemeClr val="dk1"/>
                </a:solidFill>
              </a:rPr>
              <a:t>4. Goal: Enhance product innovation   KPI: Measure the number of new vehicle models launched per year.</a:t>
            </a:r>
            <a:br>
              <a:rPr lang="en-US" sz="1100" dirty="0">
                <a:solidFill>
                  <a:schemeClr val="dk1"/>
                </a:solidFill>
              </a:rPr>
            </a:br>
            <a:r>
              <a:rPr lang="en-US" sz="1100" dirty="0">
                <a:solidFill>
                  <a:schemeClr val="dk1"/>
                </a:solidFill>
              </a:rPr>
              <a:t>5. Goal: Increase market share   KPI: Monitor market share percentage compared to competitors on a quarterly </a:t>
            </a:r>
            <a:r>
              <a:rPr lang="en-US" sz="1100" dirty="0" err="1">
                <a:solidFill>
                  <a:schemeClr val="dk1"/>
                </a:solidFill>
              </a:rPr>
              <a:t>basis.By</a:t>
            </a:r>
            <a:r>
              <a:rPr lang="en-US" sz="1100" dirty="0">
                <a:solidFill>
                  <a:schemeClr val="dk1"/>
                </a:solidFill>
              </a:rPr>
              <a:t> setting these SMART goals and tracking the corresponding KPIs, Tata Motors can measure their progress and make data-driven decisions to drive their brand forward. </a:t>
            </a:r>
            <a:br>
              <a:rPr lang="en-US" sz="1100" dirty="0">
                <a:solidFill>
                  <a:schemeClr val="dk1"/>
                </a:solidFill>
              </a:rPr>
            </a:br>
            <a:br>
              <a:rPr lang="en-US" sz="1100" dirty="0">
                <a:solidFill>
                  <a:schemeClr val="dk1"/>
                </a:solidFill>
              </a:rPr>
            </a:br>
            <a:br>
              <a:rPr lang="en-US" sz="800" dirty="0">
                <a:solidFill>
                  <a:schemeClr val="dk1"/>
                </a:solidFill>
              </a:rPr>
            </a:br>
            <a:br>
              <a:rPr lang="en-US" sz="800" b="1" dirty="0"/>
            </a:br>
            <a:endParaRPr lang="en-IN" sz="1000" dirty="0"/>
          </a:p>
        </p:txBody>
      </p:sp>
      <p:pic>
        <p:nvPicPr>
          <p:cNvPr id="3" name="Picture 2">
            <a:extLst>
              <a:ext uri="{FF2B5EF4-FFF2-40B4-BE49-F238E27FC236}">
                <a16:creationId xmlns:a16="http://schemas.microsoft.com/office/drawing/2014/main" id="{6F6B2FC6-5954-D2A5-74A1-DB3C309E6C53}"/>
              </a:ext>
            </a:extLst>
          </p:cNvPr>
          <p:cNvPicPr>
            <a:picLocks noChangeAspect="1"/>
          </p:cNvPicPr>
          <p:nvPr/>
        </p:nvPicPr>
        <p:blipFill>
          <a:blip r:embed="rId2"/>
          <a:stretch>
            <a:fillRect/>
          </a:stretch>
        </p:blipFill>
        <p:spPr>
          <a:xfrm>
            <a:off x="2690573" y="1338539"/>
            <a:ext cx="3020520" cy="937182"/>
          </a:xfrm>
          <a:prstGeom prst="rect">
            <a:avLst/>
          </a:prstGeom>
        </p:spPr>
      </p:pic>
      <p:pic>
        <p:nvPicPr>
          <p:cNvPr id="4" name="Picture 3">
            <a:extLst>
              <a:ext uri="{FF2B5EF4-FFF2-40B4-BE49-F238E27FC236}">
                <a16:creationId xmlns:a16="http://schemas.microsoft.com/office/drawing/2014/main" id="{0180F95D-23CC-0DE6-580B-4989969AF869}"/>
              </a:ext>
            </a:extLst>
          </p:cNvPr>
          <p:cNvPicPr>
            <a:picLocks noChangeAspect="1"/>
          </p:cNvPicPr>
          <p:nvPr/>
        </p:nvPicPr>
        <p:blipFill>
          <a:blip r:embed="rId3"/>
          <a:stretch>
            <a:fillRect/>
          </a:stretch>
        </p:blipFill>
        <p:spPr>
          <a:xfrm>
            <a:off x="3194121" y="3735500"/>
            <a:ext cx="2013424" cy="1263065"/>
          </a:xfrm>
          <a:prstGeom prst="rect">
            <a:avLst/>
          </a:prstGeom>
        </p:spPr>
      </p:pic>
    </p:spTree>
    <p:extLst>
      <p:ext uri="{BB962C8B-B14F-4D97-AF65-F5344CB8AC3E}">
        <p14:creationId xmlns:p14="http://schemas.microsoft.com/office/powerpoint/2010/main" val="33813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766950" y="900900"/>
            <a:ext cx="7610100"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p>
        </p:txBody>
      </p:sp>
      <p:sp>
        <p:nvSpPr>
          <p:cNvPr id="66" name="Google Shape;66;p15"/>
          <p:cNvSpPr txBox="1"/>
          <p:nvPr/>
        </p:nvSpPr>
        <p:spPr>
          <a:xfrm>
            <a:off x="882000" y="1742888"/>
            <a:ext cx="73800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endParaRPr lang="en-GB" b="1" dirty="0"/>
          </a:p>
          <a:p>
            <a:pPr marL="457200" lvl="0" indent="-317500" algn="l" rtl="0">
              <a:spcBef>
                <a:spcPts val="0"/>
              </a:spcBef>
              <a:spcAft>
                <a:spcPts val="0"/>
              </a:spcAft>
              <a:buSzPts val="1400"/>
              <a:buChar char="●"/>
            </a:pPr>
            <a:endParaRPr lang="en-GB" b="1" dirty="0"/>
          </a:p>
          <a:p>
            <a:pPr marL="457200" lvl="0" indent="-317500" algn="l" rtl="0">
              <a:spcBef>
                <a:spcPts val="0"/>
              </a:spcBef>
              <a:spcAft>
                <a:spcPts val="0"/>
              </a:spcAft>
              <a:buSzPts val="1400"/>
              <a:buChar char="●"/>
            </a:pPr>
            <a:endParaRPr lang="en-GB" b="1" dirty="0"/>
          </a:p>
          <a:p>
            <a:pPr marL="457200" lvl="0" indent="-317500" algn="l" rtl="0">
              <a:spcBef>
                <a:spcPts val="0"/>
              </a:spcBef>
              <a:spcAft>
                <a:spcPts val="0"/>
              </a:spcAft>
              <a:buSzPts val="1400"/>
              <a:buChar char="●"/>
            </a:pPr>
            <a:r>
              <a:rPr lang="en-GB" b="1" dirty="0"/>
              <a:t>Buyer's/Audience's Persona:</a:t>
            </a:r>
            <a:r>
              <a:rPr lang="en-GB" dirty="0"/>
              <a:t> Clearly define the target audience for the chosen brand. Consider demographics, psychographics, </a:t>
            </a:r>
            <a:r>
              <a:rPr lang="en-GB" dirty="0" err="1"/>
              <a:t>behaviors</a:t>
            </a:r>
            <a:r>
              <a:rPr lang="en-GB" dirty="0"/>
              <a:t>, and interests.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Tata Motors' target audience persona is diverse, including individuals and businesses looking for reliable, affordable, and innovative vehicles. They cater to both urban and rural markets, offering a wide range of products to meet various needs and preferences. Tata Motors aims to appeal to individuals seeking value for money, environmentally conscious consumers, and businesses looking for reliable fleet solutions.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45720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331B7CE6-2901-2E43-9470-B46766E2452D}"/>
              </a:ext>
            </a:extLst>
          </p:cNvPr>
          <p:cNvPicPr>
            <a:picLocks noChangeAspect="1"/>
          </p:cNvPicPr>
          <p:nvPr/>
        </p:nvPicPr>
        <p:blipFill>
          <a:blip r:embed="rId3"/>
          <a:stretch>
            <a:fillRect/>
          </a:stretch>
        </p:blipFill>
        <p:spPr>
          <a:xfrm>
            <a:off x="2105094" y="1458943"/>
            <a:ext cx="1710389" cy="1141072"/>
          </a:xfrm>
          <a:prstGeom prst="rect">
            <a:avLst/>
          </a:prstGeom>
        </p:spPr>
      </p:pic>
      <p:pic>
        <p:nvPicPr>
          <p:cNvPr id="3" name="Picture 2">
            <a:extLst>
              <a:ext uri="{FF2B5EF4-FFF2-40B4-BE49-F238E27FC236}">
                <a16:creationId xmlns:a16="http://schemas.microsoft.com/office/drawing/2014/main" id="{5EACD4F6-7F88-7CE3-3C2E-4AEFB4BEECA8}"/>
              </a:ext>
            </a:extLst>
          </p:cNvPr>
          <p:cNvPicPr>
            <a:picLocks noChangeAspect="1"/>
          </p:cNvPicPr>
          <p:nvPr/>
        </p:nvPicPr>
        <p:blipFill>
          <a:blip r:embed="rId4"/>
          <a:stretch>
            <a:fillRect/>
          </a:stretch>
        </p:blipFill>
        <p:spPr>
          <a:xfrm>
            <a:off x="5054794" y="4434262"/>
            <a:ext cx="1990691" cy="1000741"/>
          </a:xfrm>
          <a:prstGeom prst="rect">
            <a:avLst/>
          </a:prstGeom>
        </p:spPr>
      </p:pic>
      <p:pic>
        <p:nvPicPr>
          <p:cNvPr id="4" name="Picture 3">
            <a:extLst>
              <a:ext uri="{FF2B5EF4-FFF2-40B4-BE49-F238E27FC236}">
                <a16:creationId xmlns:a16="http://schemas.microsoft.com/office/drawing/2014/main" id="{F10C337B-3141-9F17-36EC-3A957780D335}"/>
              </a:ext>
            </a:extLst>
          </p:cNvPr>
          <p:cNvPicPr>
            <a:picLocks noChangeAspect="1"/>
          </p:cNvPicPr>
          <p:nvPr/>
        </p:nvPicPr>
        <p:blipFill>
          <a:blip r:embed="rId5"/>
          <a:stretch>
            <a:fillRect/>
          </a:stretch>
        </p:blipFill>
        <p:spPr>
          <a:xfrm>
            <a:off x="882000" y="4358615"/>
            <a:ext cx="2157229" cy="1000741"/>
          </a:xfrm>
          <a:prstGeom prst="rect">
            <a:avLst/>
          </a:prstGeom>
        </p:spPr>
      </p:pic>
      <p:pic>
        <p:nvPicPr>
          <p:cNvPr id="6" name="Picture 5">
            <a:extLst>
              <a:ext uri="{FF2B5EF4-FFF2-40B4-BE49-F238E27FC236}">
                <a16:creationId xmlns:a16="http://schemas.microsoft.com/office/drawing/2014/main" id="{5B65194E-90BE-8CCE-13F9-78D159FAF3F1}"/>
              </a:ext>
            </a:extLst>
          </p:cNvPr>
          <p:cNvPicPr>
            <a:picLocks noChangeAspect="1"/>
          </p:cNvPicPr>
          <p:nvPr/>
        </p:nvPicPr>
        <p:blipFill>
          <a:blip r:embed="rId6"/>
          <a:stretch>
            <a:fillRect/>
          </a:stretch>
        </p:blipFill>
        <p:spPr>
          <a:xfrm>
            <a:off x="6050139" y="1456174"/>
            <a:ext cx="1897668" cy="11438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D8C8-32BF-6438-5D90-C932A4EB6A8B}"/>
              </a:ext>
            </a:extLst>
          </p:cNvPr>
          <p:cNvSpPr>
            <a:spLocks noGrp="1"/>
          </p:cNvSpPr>
          <p:nvPr>
            <p:ph type="title"/>
          </p:nvPr>
        </p:nvSpPr>
        <p:spPr>
          <a:xfrm>
            <a:off x="311700" y="0"/>
            <a:ext cx="8520600" cy="5143500"/>
          </a:xfrm>
        </p:spPr>
        <p:txBody>
          <a:bodyPr>
            <a:normAutofit/>
          </a:bodyPr>
          <a:lstStyle/>
          <a:p>
            <a:pPr marL="0" lvl="0" indent="0" rtl="0">
              <a:spcBef>
                <a:spcPts val="0"/>
              </a:spcBef>
              <a:spcAft>
                <a:spcPts val="0"/>
              </a:spcAft>
            </a:pPr>
            <a:r>
              <a:rPr lang="en-US" sz="1600" dirty="0"/>
              <a:t>The target audience for Tata Motors brand includes individuals and businesses seeking reliable, affordable, and innovative vehicles. They cater to diverse markets, appealing to value-conscious consumers, environmentally conscious individuals, and businesses in need of reliable fleet solutions. Tata Motors aims to provide quality vehicles that meet the needs and preferences of their target audience. Tata Motors targets a wide range of demographics, including individuals from various age groups, income levels, and geographic locations. They cater to both urban and rural markets, providing vehicles that suit different lifestyles and preferences. Tata Motors' diverse product lineup ensures that they can appeal to a broad audience, from young professionals looking for their first car to families in need of spacious and reliable vehicles.</a:t>
            </a:r>
            <a:br>
              <a:rPr lang="en-US" sz="1600" dirty="0"/>
            </a:br>
            <a:br>
              <a:rPr lang="en-US" sz="800" dirty="0"/>
            </a:br>
            <a:br>
              <a:rPr lang="en-US" sz="800" dirty="0"/>
            </a:br>
            <a:br>
              <a:rPr lang="en-US" sz="800" dirty="0"/>
            </a:br>
            <a:br>
              <a:rPr lang="en-US" sz="800" dirty="0"/>
            </a:br>
            <a:endParaRPr lang="en-IN" sz="1200" dirty="0"/>
          </a:p>
        </p:txBody>
      </p:sp>
      <p:pic>
        <p:nvPicPr>
          <p:cNvPr id="3" name="Picture 2">
            <a:extLst>
              <a:ext uri="{FF2B5EF4-FFF2-40B4-BE49-F238E27FC236}">
                <a16:creationId xmlns:a16="http://schemas.microsoft.com/office/drawing/2014/main" id="{17300766-C819-F9A8-B095-EE43F1D200EC}"/>
              </a:ext>
            </a:extLst>
          </p:cNvPr>
          <p:cNvPicPr>
            <a:picLocks noChangeAspect="1"/>
          </p:cNvPicPr>
          <p:nvPr/>
        </p:nvPicPr>
        <p:blipFill>
          <a:blip r:embed="rId2"/>
          <a:stretch>
            <a:fillRect/>
          </a:stretch>
        </p:blipFill>
        <p:spPr>
          <a:xfrm>
            <a:off x="2628203" y="3709404"/>
            <a:ext cx="2045640" cy="1085440"/>
          </a:xfrm>
          <a:prstGeom prst="rect">
            <a:avLst/>
          </a:prstGeom>
        </p:spPr>
      </p:pic>
    </p:spTree>
    <p:extLst>
      <p:ext uri="{BB962C8B-B14F-4D97-AF65-F5344CB8AC3E}">
        <p14:creationId xmlns:p14="http://schemas.microsoft.com/office/powerpoint/2010/main" val="423711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766950" y="35356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72" name="Google Shape;72;p16"/>
          <p:cNvSpPr txBox="1"/>
          <p:nvPr/>
        </p:nvSpPr>
        <p:spPr>
          <a:xfrm>
            <a:off x="766950" y="1396107"/>
            <a:ext cx="7380000" cy="34778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b="1" dirty="0"/>
              <a:t>Competitor Analysis:</a:t>
            </a:r>
            <a:r>
              <a:rPr lang="en-GB" dirty="0"/>
              <a:t> Select three competitors operating in the same industry or niche as the chosen brand, examine their USPs and online communication and conduct SWOT analysis</a:t>
            </a:r>
            <a:endParaRPr dirty="0"/>
          </a:p>
          <a:p>
            <a:pPr marL="0" lvl="0" indent="0" algn="l" rtl="0">
              <a:spcBef>
                <a:spcPts val="0"/>
              </a:spcBef>
              <a:spcAft>
                <a:spcPts val="0"/>
              </a:spcAft>
              <a:buNone/>
            </a:pPr>
            <a:endParaRPr b="1" dirty="0"/>
          </a:p>
          <a:p>
            <a:pPr marL="0" lvl="0" indent="0" algn="l" rtl="0">
              <a:spcBef>
                <a:spcPts val="0"/>
              </a:spcBef>
              <a:spcAft>
                <a:spcPts val="0"/>
              </a:spcAft>
              <a:buNone/>
            </a:pPr>
            <a:r>
              <a:rPr lang="en-GB" sz="1100" b="1" dirty="0"/>
              <a:t>Competitor 1</a:t>
            </a:r>
            <a:r>
              <a:rPr lang="en-GB" sz="1100" dirty="0"/>
              <a:t>:</a:t>
            </a:r>
            <a:r>
              <a:rPr lang="en-US" sz="1100" dirty="0"/>
              <a:t> Toyota   - Unique Selling Proposition (USP): Known for their reliability, fuel efficiency, and advanced safety features.   - Online Communication: Toyota emphasizes their commitment to sustainability, innovation, and customer satisfaction through engaging social media content and informative website resources.   - SWOT Analysis of Tata Motors:     - Strengths: Wide range of vehicle offerings, strong brand reputation, focus on affordability and innovation.     - Weaknesses: Perception of lower quality compared to some competitors, limited market presence in certain regions.     - Opportunities: Growing demand for electric vehicles, expanding into new international markets.     - Threats: Intense competition in the automotive industry, changing consumer preferences and trends.</a:t>
            </a:r>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37293745-F9B2-4157-04D3-B488F71E1765}"/>
              </a:ext>
            </a:extLst>
          </p:cNvPr>
          <p:cNvPicPr>
            <a:picLocks noChangeAspect="1"/>
          </p:cNvPicPr>
          <p:nvPr/>
        </p:nvPicPr>
        <p:blipFill>
          <a:blip r:embed="rId3"/>
          <a:stretch>
            <a:fillRect/>
          </a:stretch>
        </p:blipFill>
        <p:spPr>
          <a:xfrm>
            <a:off x="2778811" y="4039182"/>
            <a:ext cx="1802487" cy="677576"/>
          </a:xfrm>
          <a:prstGeom prst="rect">
            <a:avLst/>
          </a:prstGeom>
        </p:spPr>
      </p:pic>
      <p:pic>
        <p:nvPicPr>
          <p:cNvPr id="4" name="Picture 3">
            <a:extLst>
              <a:ext uri="{FF2B5EF4-FFF2-40B4-BE49-F238E27FC236}">
                <a16:creationId xmlns:a16="http://schemas.microsoft.com/office/drawing/2014/main" id="{4EDE045F-76FD-0B7C-65BD-B8B18DA06E5A}"/>
              </a:ext>
            </a:extLst>
          </p:cNvPr>
          <p:cNvPicPr>
            <a:picLocks noChangeAspect="1"/>
          </p:cNvPicPr>
          <p:nvPr/>
        </p:nvPicPr>
        <p:blipFill>
          <a:blip r:embed="rId4"/>
          <a:stretch>
            <a:fillRect/>
          </a:stretch>
        </p:blipFill>
        <p:spPr>
          <a:xfrm>
            <a:off x="914398" y="3976337"/>
            <a:ext cx="1697232" cy="813600"/>
          </a:xfrm>
          <a:prstGeom prst="rect">
            <a:avLst/>
          </a:prstGeom>
        </p:spPr>
      </p:pic>
      <p:pic>
        <p:nvPicPr>
          <p:cNvPr id="5" name="Picture 4">
            <a:extLst>
              <a:ext uri="{FF2B5EF4-FFF2-40B4-BE49-F238E27FC236}">
                <a16:creationId xmlns:a16="http://schemas.microsoft.com/office/drawing/2014/main" id="{186F017E-E0F0-4753-FCAF-7DAA6B925EB8}"/>
              </a:ext>
            </a:extLst>
          </p:cNvPr>
          <p:cNvPicPr>
            <a:picLocks noChangeAspect="1"/>
          </p:cNvPicPr>
          <p:nvPr/>
        </p:nvPicPr>
        <p:blipFill>
          <a:blip r:embed="rId5"/>
          <a:stretch>
            <a:fillRect/>
          </a:stretch>
        </p:blipFill>
        <p:spPr>
          <a:xfrm>
            <a:off x="5032491" y="4026128"/>
            <a:ext cx="1578818" cy="81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AD91-A79B-527A-1A22-1C8AFE8E4D40}"/>
              </a:ext>
            </a:extLst>
          </p:cNvPr>
          <p:cNvSpPr>
            <a:spLocks noGrp="1"/>
          </p:cNvSpPr>
          <p:nvPr>
            <p:ph type="title"/>
          </p:nvPr>
        </p:nvSpPr>
        <p:spPr>
          <a:xfrm>
            <a:off x="118412" y="92097"/>
            <a:ext cx="8736138" cy="4848293"/>
          </a:xfrm>
        </p:spPr>
        <p:txBody>
          <a:bodyPr/>
          <a:lstStyle/>
          <a:p>
            <a:endParaRPr lang="en-IN" dirty="0"/>
          </a:p>
        </p:txBody>
      </p:sp>
      <p:sp>
        <p:nvSpPr>
          <p:cNvPr id="4" name="TextBox 3">
            <a:extLst>
              <a:ext uri="{FF2B5EF4-FFF2-40B4-BE49-F238E27FC236}">
                <a16:creationId xmlns:a16="http://schemas.microsoft.com/office/drawing/2014/main" id="{40260534-B4F6-6537-B444-B3C1E5BEE013}"/>
              </a:ext>
            </a:extLst>
          </p:cNvPr>
          <p:cNvSpPr txBox="1"/>
          <p:nvPr/>
        </p:nvSpPr>
        <p:spPr>
          <a:xfrm>
            <a:off x="552587" y="371559"/>
            <a:ext cx="7834895" cy="5032147"/>
          </a:xfrm>
          <a:prstGeom prst="rect">
            <a:avLst/>
          </a:prstGeom>
          <a:noFill/>
        </p:spPr>
        <p:txBody>
          <a:bodyPr wrap="square">
            <a:spAutoFit/>
          </a:bodyPr>
          <a:lstStyle/>
          <a:p>
            <a:pPr marL="0" lvl="0" indent="0" algn="l" rtl="0">
              <a:spcBef>
                <a:spcPts val="0"/>
              </a:spcBef>
              <a:spcAft>
                <a:spcPts val="0"/>
              </a:spcAft>
              <a:buNone/>
            </a:pPr>
            <a:r>
              <a:rPr lang="en-GB" sz="1200" b="1" dirty="0"/>
              <a:t>Competitor 2:</a:t>
            </a:r>
            <a:r>
              <a:rPr lang="en-US" sz="1200" dirty="0"/>
              <a:t>Ford   - USP: Known for their powerful performance, ruggedness, and iconic American heritage.   - Online Communication: Ford utilizes social media platforms and their website to engage with customers, share stories of innovation and sustainability, and promote their commitment to safety and community involvement.   - SWOT Analysis of Tata Motors:     - Strengths: Strong presence in commercial vehicle segment, focus on innovation and technology, expanding global footprint.     - Weaknesses: Perception of lower quality compared to some competitors, limited brand recognition in certain international markets.     - Opportunities: Increasing demand for electric and hybrid vehicles, growing interest in connected car technologies.     - Threats: Intense competition in the global automotive market, potential impact of economic fluctuations on consumer spending.</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sz="1100" b="1" dirty="0"/>
              <a:t>Competitor 3</a:t>
            </a:r>
            <a:r>
              <a:rPr lang="en-US" sz="1100" dirty="0"/>
              <a:t>: Hyundai   - USP: Known for their stylish designs, advanced technology features, and comprehensive warranty offerings.   - Online Communication: Hyundai leverages social media platforms to showcase their latest vehicle models, highlight customer stories, and promote their commitment to sustainability and safety.   - SWOT Analysis of Tata Motors:     - Strengths: Diverse product portfolio, focus on affordability and value for money, strong presence in emerging markets.     - Weaknesses: Perception of lower brand prestige compared to some competitors, limited market share in certain segments.     - Opportunities: Expanding electric vehicle market, increasing demand for sustainable transportation solutions.     - Threats: Intense competition from both domestic and international automotive brands, evolving government regulations.</a:t>
            </a:r>
          </a:p>
          <a:p>
            <a:pPr marL="0" lvl="0" indent="0" algn="l" rtl="0">
              <a:spcBef>
                <a:spcPts val="0"/>
              </a:spcBef>
              <a:spcAft>
                <a:spcPts val="0"/>
              </a:spcAft>
              <a:buNone/>
            </a:pPr>
            <a:endParaRPr lang="en-US" sz="1100"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pic>
        <p:nvPicPr>
          <p:cNvPr id="5" name="Picture 4">
            <a:extLst>
              <a:ext uri="{FF2B5EF4-FFF2-40B4-BE49-F238E27FC236}">
                <a16:creationId xmlns:a16="http://schemas.microsoft.com/office/drawing/2014/main" id="{5629A81B-68AE-40FC-60D4-E5944AB3BDCD}"/>
              </a:ext>
            </a:extLst>
          </p:cNvPr>
          <p:cNvPicPr>
            <a:picLocks noChangeAspect="1"/>
          </p:cNvPicPr>
          <p:nvPr/>
        </p:nvPicPr>
        <p:blipFill>
          <a:blip r:embed="rId2"/>
          <a:stretch>
            <a:fillRect/>
          </a:stretch>
        </p:blipFill>
        <p:spPr>
          <a:xfrm>
            <a:off x="289450" y="4126789"/>
            <a:ext cx="1697232" cy="813601"/>
          </a:xfrm>
          <a:prstGeom prst="rect">
            <a:avLst/>
          </a:prstGeom>
        </p:spPr>
      </p:pic>
      <p:pic>
        <p:nvPicPr>
          <p:cNvPr id="6" name="Picture 5">
            <a:extLst>
              <a:ext uri="{FF2B5EF4-FFF2-40B4-BE49-F238E27FC236}">
                <a16:creationId xmlns:a16="http://schemas.microsoft.com/office/drawing/2014/main" id="{D4FEB3D0-B15E-3898-95A4-B44FFE45F54D}"/>
              </a:ext>
            </a:extLst>
          </p:cNvPr>
          <p:cNvPicPr>
            <a:picLocks noChangeAspect="1"/>
          </p:cNvPicPr>
          <p:nvPr/>
        </p:nvPicPr>
        <p:blipFill>
          <a:blip r:embed="rId3"/>
          <a:stretch>
            <a:fillRect/>
          </a:stretch>
        </p:blipFill>
        <p:spPr>
          <a:xfrm>
            <a:off x="2249819" y="4121193"/>
            <a:ext cx="1180858" cy="693506"/>
          </a:xfrm>
          <a:prstGeom prst="rect">
            <a:avLst/>
          </a:prstGeom>
        </p:spPr>
      </p:pic>
      <p:pic>
        <p:nvPicPr>
          <p:cNvPr id="7" name="Picture 6">
            <a:extLst>
              <a:ext uri="{FF2B5EF4-FFF2-40B4-BE49-F238E27FC236}">
                <a16:creationId xmlns:a16="http://schemas.microsoft.com/office/drawing/2014/main" id="{F947E250-40DA-5FE8-B349-144B07A6A503}"/>
              </a:ext>
            </a:extLst>
          </p:cNvPr>
          <p:cNvPicPr>
            <a:picLocks noChangeAspect="1"/>
          </p:cNvPicPr>
          <p:nvPr/>
        </p:nvPicPr>
        <p:blipFill>
          <a:blip r:embed="rId4"/>
          <a:stretch>
            <a:fillRect/>
          </a:stretch>
        </p:blipFill>
        <p:spPr>
          <a:xfrm>
            <a:off x="3998255" y="4069110"/>
            <a:ext cx="1273883" cy="745589"/>
          </a:xfrm>
          <a:prstGeom prst="rect">
            <a:avLst/>
          </a:prstGeom>
        </p:spPr>
      </p:pic>
      <p:pic>
        <p:nvPicPr>
          <p:cNvPr id="8" name="Picture 7">
            <a:extLst>
              <a:ext uri="{FF2B5EF4-FFF2-40B4-BE49-F238E27FC236}">
                <a16:creationId xmlns:a16="http://schemas.microsoft.com/office/drawing/2014/main" id="{9599AF45-5FEF-B3CA-7B93-041FB216F3C8}"/>
              </a:ext>
            </a:extLst>
          </p:cNvPr>
          <p:cNvPicPr>
            <a:picLocks noChangeAspect="1"/>
          </p:cNvPicPr>
          <p:nvPr/>
        </p:nvPicPr>
        <p:blipFill>
          <a:blip r:embed="rId5"/>
          <a:stretch>
            <a:fillRect/>
          </a:stretch>
        </p:blipFill>
        <p:spPr>
          <a:xfrm>
            <a:off x="730136" y="1947211"/>
            <a:ext cx="1256546" cy="723923"/>
          </a:xfrm>
          <a:prstGeom prst="rect">
            <a:avLst/>
          </a:prstGeom>
        </p:spPr>
      </p:pic>
      <p:pic>
        <p:nvPicPr>
          <p:cNvPr id="9" name="Picture 8">
            <a:extLst>
              <a:ext uri="{FF2B5EF4-FFF2-40B4-BE49-F238E27FC236}">
                <a16:creationId xmlns:a16="http://schemas.microsoft.com/office/drawing/2014/main" id="{51446102-1A4F-1CD2-74E6-855055A88657}"/>
              </a:ext>
            </a:extLst>
          </p:cNvPr>
          <p:cNvPicPr>
            <a:picLocks noChangeAspect="1"/>
          </p:cNvPicPr>
          <p:nvPr/>
        </p:nvPicPr>
        <p:blipFill>
          <a:blip r:embed="rId6"/>
          <a:stretch>
            <a:fillRect/>
          </a:stretch>
        </p:blipFill>
        <p:spPr>
          <a:xfrm>
            <a:off x="2637036" y="1898020"/>
            <a:ext cx="1577398" cy="822303"/>
          </a:xfrm>
          <a:prstGeom prst="rect">
            <a:avLst/>
          </a:prstGeom>
        </p:spPr>
      </p:pic>
      <p:pic>
        <p:nvPicPr>
          <p:cNvPr id="10" name="Picture 9">
            <a:extLst>
              <a:ext uri="{FF2B5EF4-FFF2-40B4-BE49-F238E27FC236}">
                <a16:creationId xmlns:a16="http://schemas.microsoft.com/office/drawing/2014/main" id="{E91E48EE-8DD5-818C-1B60-BC37675018CE}"/>
              </a:ext>
            </a:extLst>
          </p:cNvPr>
          <p:cNvPicPr>
            <a:picLocks noChangeAspect="1"/>
          </p:cNvPicPr>
          <p:nvPr/>
        </p:nvPicPr>
        <p:blipFill>
          <a:blip r:embed="rId7"/>
          <a:stretch>
            <a:fillRect/>
          </a:stretch>
        </p:blipFill>
        <p:spPr>
          <a:xfrm>
            <a:off x="4315441" y="1898020"/>
            <a:ext cx="1983441" cy="822304"/>
          </a:xfrm>
          <a:prstGeom prst="rect">
            <a:avLst/>
          </a:prstGeom>
        </p:spPr>
      </p:pic>
    </p:spTree>
    <p:extLst>
      <p:ext uri="{BB962C8B-B14F-4D97-AF65-F5344CB8AC3E}">
        <p14:creationId xmlns:p14="http://schemas.microsoft.com/office/powerpoint/2010/main" val="60424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766950" y="464363"/>
            <a:ext cx="7610100" cy="47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2: SEO &amp; Keyword Research</a:t>
            </a:r>
            <a:endParaRPr sz="1900"/>
          </a:p>
        </p:txBody>
      </p:sp>
      <p:sp>
        <p:nvSpPr>
          <p:cNvPr id="78" name="Google Shape;78;p17"/>
          <p:cNvSpPr txBox="1"/>
          <p:nvPr/>
        </p:nvSpPr>
        <p:spPr>
          <a:xfrm>
            <a:off x="915150" y="1333788"/>
            <a:ext cx="7313700" cy="406262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SEO Audit:</a:t>
            </a:r>
            <a:r>
              <a:rPr lang="en-GB" dirty="0"/>
              <a:t> Do an SEO audit of the brands website</a:t>
            </a:r>
          </a:p>
          <a:p>
            <a:pPr marL="457200" lvl="0" indent="-317500" algn="l" rtl="0">
              <a:spcBef>
                <a:spcPts val="0"/>
              </a:spcBef>
              <a:spcAft>
                <a:spcPts val="0"/>
              </a:spcAft>
              <a:buSzPts val="1400"/>
              <a:buChar char="●"/>
            </a:pPr>
            <a:r>
              <a:rPr lang="en-GB" b="1" dirty="0"/>
              <a:t>1.Website </a:t>
            </a:r>
            <a:r>
              <a:rPr lang="en-GB" b="1" dirty="0" err="1"/>
              <a:t>Optamization</a:t>
            </a:r>
            <a:r>
              <a:rPr lang="en-GB" b="1" dirty="0"/>
              <a:t> :</a:t>
            </a:r>
          </a:p>
          <a:p>
            <a:pPr marL="457200" lvl="0" indent="-317500" algn="l" rtl="0">
              <a:spcBef>
                <a:spcPts val="0"/>
              </a:spcBef>
              <a:spcAft>
                <a:spcPts val="0"/>
              </a:spcAft>
              <a:buSzPts val="1400"/>
              <a:buChar char="●"/>
            </a:pPr>
            <a:r>
              <a:rPr lang="en-GB" dirty="0" err="1"/>
              <a:t>Evelute</a:t>
            </a:r>
            <a:r>
              <a:rPr lang="en-GB" dirty="0"/>
              <a:t> the websites loading speed and mobile-friendliness</a:t>
            </a:r>
          </a:p>
          <a:p>
            <a:pPr marL="457200" lvl="0" indent="-317500" algn="l" rtl="0">
              <a:spcBef>
                <a:spcPts val="0"/>
              </a:spcBef>
              <a:spcAft>
                <a:spcPts val="0"/>
              </a:spcAft>
              <a:buSzPts val="1400"/>
              <a:buChar char="●"/>
            </a:pPr>
            <a:r>
              <a:rPr lang="en-GB" dirty="0"/>
              <a:t>Assess the  website’s URL structure and ensure it is user- friendly and search engine-friendly.</a:t>
            </a:r>
          </a:p>
          <a:p>
            <a:pPr marL="457200" lvl="0" indent="-317500" algn="l" rtl="0">
              <a:spcBef>
                <a:spcPts val="0"/>
              </a:spcBef>
              <a:spcAft>
                <a:spcPts val="0"/>
              </a:spcAft>
              <a:buSzPts val="1400"/>
              <a:buChar char="●"/>
            </a:pPr>
            <a:r>
              <a:rPr lang="en-GB" b="1" dirty="0"/>
              <a:t>2.Content analysis</a:t>
            </a:r>
            <a:r>
              <a:rPr lang="en-GB" dirty="0"/>
              <a:t>:</a:t>
            </a:r>
          </a:p>
          <a:p>
            <a:pPr marL="457200" lvl="0" indent="-317500" algn="l" rtl="0">
              <a:spcBef>
                <a:spcPts val="0"/>
              </a:spcBef>
              <a:spcAft>
                <a:spcPts val="0"/>
              </a:spcAft>
              <a:buSzPts val="1400"/>
              <a:buChar char="●"/>
            </a:pPr>
            <a:r>
              <a:rPr lang="en-GB" dirty="0"/>
              <a:t>-review the website’s content for keyword usages , relevancy and quality.</a:t>
            </a:r>
          </a:p>
          <a:p>
            <a:pPr marL="457200" lvl="0" indent="-317500" algn="l" rtl="0">
              <a:spcBef>
                <a:spcPts val="0"/>
              </a:spcBef>
              <a:spcAft>
                <a:spcPts val="0"/>
              </a:spcAft>
              <a:buSzPts val="1400"/>
              <a:buChar char="●"/>
            </a:pPr>
            <a:r>
              <a:rPr lang="en-GB" dirty="0"/>
              <a:t>-Ensure that the content is unique, engaging, and provides value to users.</a:t>
            </a:r>
          </a:p>
          <a:p>
            <a:pPr marL="457200" lvl="0" indent="-317500" algn="l" rtl="0">
              <a:spcBef>
                <a:spcPts val="0"/>
              </a:spcBef>
              <a:spcAft>
                <a:spcPts val="0"/>
              </a:spcAft>
              <a:buSzPts val="1400"/>
              <a:buChar char="●"/>
            </a:pPr>
            <a:r>
              <a:rPr lang="en-GB" dirty="0"/>
              <a:t>-evaluate the presence of relevant internal and external links within the content.</a:t>
            </a:r>
          </a:p>
          <a:p>
            <a:pPr marL="457200" lvl="0" indent="-317500" algn="l" rtl="0">
              <a:spcBef>
                <a:spcPts val="0"/>
              </a:spcBef>
              <a:spcAft>
                <a:spcPts val="0"/>
              </a:spcAft>
              <a:buSzPts val="1400"/>
              <a:buChar char="●"/>
            </a:pPr>
            <a:r>
              <a:rPr lang="en-GB" b="1" dirty="0"/>
              <a:t>3.Technical SEO</a:t>
            </a:r>
            <a:r>
              <a:rPr lang="en-GB" dirty="0"/>
              <a:t>:</a:t>
            </a:r>
          </a:p>
          <a:p>
            <a:pPr marL="457200" lvl="0" indent="-317500" algn="l" rtl="0">
              <a:spcBef>
                <a:spcPts val="0"/>
              </a:spcBef>
              <a:spcAft>
                <a:spcPts val="0"/>
              </a:spcAft>
              <a:buSzPts val="1400"/>
              <a:buChar char="●"/>
            </a:pPr>
            <a:r>
              <a:rPr lang="en-GB" dirty="0"/>
              <a:t>Check for proper indexing of the website’s pages by search engines.</a:t>
            </a:r>
          </a:p>
          <a:p>
            <a:pPr marL="457200" lvl="0" indent="-317500" algn="l" rtl="0">
              <a:spcBef>
                <a:spcPts val="0"/>
              </a:spcBef>
              <a:spcAft>
                <a:spcPts val="0"/>
              </a:spcAft>
              <a:buSzPts val="1400"/>
              <a:buChar char="●"/>
            </a:pPr>
            <a:r>
              <a:rPr lang="en-GB" dirty="0"/>
              <a:t>Review the website’s XML sitemap and robots. Txt file for proper configuration.</a:t>
            </a:r>
          </a:p>
          <a:p>
            <a:pPr marL="457200" lvl="0" indent="-317500" algn="l" rtl="0">
              <a:spcBef>
                <a:spcPts val="0"/>
              </a:spcBef>
              <a:spcAft>
                <a:spcPts val="0"/>
              </a:spcAft>
              <a:buSzPts val="1400"/>
              <a:buChar char="●"/>
            </a:pPr>
            <a:r>
              <a:rPr lang="en-GB" dirty="0"/>
              <a:t>-Ensure that the website has a secure HTTPS connection and no broken links.</a:t>
            </a:r>
          </a:p>
          <a:p>
            <a:pPr marL="457200" lvl="0" indent="-317500" algn="l" rtl="0">
              <a:spcBef>
                <a:spcPts val="0"/>
              </a:spcBef>
              <a:spcAft>
                <a:spcPts val="0"/>
              </a:spcAft>
              <a:buSzPts val="1400"/>
              <a:buChar char="●"/>
            </a:pPr>
            <a:r>
              <a:rPr lang="en-GB" b="1" dirty="0"/>
              <a:t>4.Local SEO</a:t>
            </a:r>
            <a:r>
              <a:rPr lang="en-GB" dirty="0"/>
              <a:t>:</a:t>
            </a:r>
          </a:p>
          <a:p>
            <a:pPr marL="457200" lvl="0" indent="-317500" algn="l" rtl="0">
              <a:spcBef>
                <a:spcPts val="0"/>
              </a:spcBef>
              <a:spcAft>
                <a:spcPts val="0"/>
              </a:spcAft>
              <a:buSzPts val="1400"/>
              <a:buChar char="●"/>
            </a:pPr>
            <a:r>
              <a:rPr lang="en-GB" dirty="0"/>
              <a:t>-verify if the brand’s local listings (google my business, </a:t>
            </a:r>
            <a:r>
              <a:rPr lang="en-GB" dirty="0" err="1"/>
              <a:t>bing</a:t>
            </a:r>
            <a:r>
              <a:rPr lang="en-GB" dirty="0"/>
              <a:t> places) are accurate and up-to-date</a:t>
            </a:r>
          </a:p>
          <a:p>
            <a:pPr marL="457200" lvl="0" indent="-317500" algn="l" rtl="0">
              <a:spcBef>
                <a:spcPts val="0"/>
              </a:spcBef>
              <a:spcAft>
                <a:spcPts val="0"/>
              </a:spcAft>
              <a:buSzPts val="1400"/>
              <a:buChar char="●"/>
            </a:pPr>
            <a:r>
              <a:rPr lang="en-GB" dirty="0"/>
              <a:t>-Assess the presence of </a:t>
            </a:r>
            <a:r>
              <a:rPr lang="en-GB" dirty="0" err="1"/>
              <a:t>contistent</a:t>
            </a:r>
            <a:r>
              <a:rPr lang="en-GB" dirty="0"/>
              <a:t> NAP (Name, </a:t>
            </a:r>
            <a:r>
              <a:rPr lang="en-GB" dirty="0" err="1"/>
              <a:t>Adress</a:t>
            </a:r>
            <a:r>
              <a:rPr lang="en-GB" dirty="0"/>
              <a:t> and Phone numbers)</a:t>
            </a:r>
          </a:p>
          <a:p>
            <a:pPr marL="457200" lvl="0" indent="-317500" algn="l" rtl="0">
              <a:spcBef>
                <a:spcPts val="0"/>
              </a:spcBef>
              <a:spcAft>
                <a:spcPts val="0"/>
              </a:spcAft>
              <a:buSzPts val="1400"/>
              <a:buChar char="●"/>
            </a:pPr>
            <a:r>
              <a:rPr lang="en-GB" dirty="0"/>
              <a: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2541</Words>
  <Application>Microsoft Office PowerPoint</Application>
  <PresentationFormat>On-screen Show (16:9)</PresentationFormat>
  <Paragraphs>101</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Andada</vt:lpstr>
      <vt:lpstr>Arial</vt:lpstr>
      <vt:lpstr>Google Sans</vt:lpstr>
      <vt:lpstr>Simple Light</vt:lpstr>
      <vt:lpstr>PowerPoint Presentation</vt:lpstr>
      <vt:lpstr>Team Leader : PULLATA PRAVALIKA Team member : TALE KALYANI Team member : TAMADA PUNYAVATHI Team member : VAVILAPALLI GEETHANJALI Team member : YADLA JAHNAVI</vt:lpstr>
      <vt:lpstr>PowerPoint Presentation</vt:lpstr>
      <vt:lpstr>Analyze Brand Tone and Identity:Tata Motors' brand tone and identity can be described as reliable, innovative, and customer-centric. They strive to provide vehicles that meet the needs of their diverse customer base while maintaining a strong focus on quality and sustainability.           Set 5 SMART goals and KPIs for the same:1. Goal: Increase brand awareness   KPI: Measure social media engagement and reach (e.g., likes, shares, impressions). 2. Goal: Improve customer satisfaction   KPI: Monitor customer feedback and ratings (e.g., customer surveys, online reviews). 3. Goal: Boost sales revenue   KPI: Track monthly sales figures and revenue growth. 4. Goal: Enhance product innovation   KPI: Measure the number of new vehicle models launched per year. 5. Goal: Increase market share   KPI: Monitor market share percentage compared to competitors on a quarterly basis.By setting these SMART goals and tracking the corresponding KPIs, Tata Motors can measure their progress and make data-driven decisions to drive their brand forward.     </vt:lpstr>
      <vt:lpstr>PowerPoint Presentation</vt:lpstr>
      <vt:lpstr>The target audience for Tata Motors brand includes individuals and businesses seeking reliable, affordable, and innovative vehicles. They cater to diverse markets, appealing to value-conscious consumers, environmentally conscious individuals, and businesses in need of reliable fleet solutions. Tata Motors aims to provide quality vehicles that meet the needs and preferences of their target audience. Tata Motors targets a wide range of demographics, including individuals from various age groups, income levels, and geographic locations. They cater to both urban and rural markets, providing vehicles that suit different lifestyles and preferences. Tata Motors' diverse product lineup ensures that they can appeal to a broad audience, from young professionals looking for their first car to families in need of spacious and reliable vehicles.     </vt:lpstr>
      <vt:lpstr>PowerPoint Presentation</vt:lpstr>
      <vt:lpstr>PowerPoint Presentation</vt:lpstr>
      <vt:lpstr>PowerPoint Presentation</vt:lpstr>
      <vt:lpstr>Information across all online directories.  Keyword Research: Define Research Objectives, Brainstorm Seed Keywords, Utilize Keyword Research Tools (SEMrush or Moz Keyword Explorer),Analyze Competitor Keywords, Long-tail Keyword Exploration (specific, longer phrases) that align with the research objectives and have lower competition but higher conversion potential. Branded Keywords: 1. Tata Motors 2. Tata Motors vehicles 3. Tata Motors car models 4. Tata Motors official website 5. Tata Motors  dealershipsNon-Branded Keywords: 1. Electric vehicles in India 2. SUVs with good mileage 3. Affordable hatchback cars 4. Luxury sedans in India 5. Best car safety features On page Optimization: Meta Tag optimization &amp; content optimization 1. Title Tag: Ensure each page has a unique, descriptive title tag that includes relevant keywords and accurately represents the content. 2. Meta Description: Write compelling meta descriptions that summarize the page's content and entice users to click through from search engine results. 3. Keywords: Incorporate relevant keywords naturally in the meta tags, but avoid keyword stuffing. Content Page Optimization: 1. Keyword Research: Conduct thorough keyword research to identify relevant keywords to target in your content. 2. Content Structure: Organize the content with clear headings, subheadings, and bullet points to enhance readability and user experience. 3. Keyword Placement: Incorporate targeted keywords in the page's headings, subheadings, and throughout the content while maintaining a natural flow. 4. High-Quality Content: Create unique, informative, and engaging content that provides value to users and encourages them to stay on the page. 5. Image Optimization: Optimize images by using descriptive filenames, alt tags, and compressing them for faster loading times. 6. Internal Linking: Include relevant internal links within the content to guide users to other valuable pages on the website. 7. User Experience: Ensure that the page is mobile-friendly, loads quickly, and provides a seamless browsing experience.  Reflect on the process of conducting keyword research and the SEO recommendations provided.  Document the challenges faced during the research and analysis phase, as well as the key insights gained from the keyword research process.</vt:lpstr>
      <vt:lpstr>PowerPoint Presentation</vt:lpstr>
      <vt:lpstr>PowerPoint Presentation</vt:lpstr>
      <vt:lpstr>a)Tata Motors:- Instagram Marketing Strategies Tata Motors has over 242k followers on Instagram. Their bio states, “Tata Punch-Proud to be the Official Partner of Tata IPL 2022, to ensure relevance. Tata Motors’ Instagram follows a rigorous grid, with 9-post patterns on festivals and special occasions. In addition, they frequently post about their employees and their accomplishments. Most of their profiles are full of photos and videos of the products — vehicles. As per Phalanx, Tata Motors’ engagement on Instagram has been recorded as 0.40 percent. According to Phalanx, Tata Motors’ engagement rate is 0.40. Instagram marketing strategy is one of the best strategies they used.   b)Tata Motors:- Facebook Marketing Strategies  Tata Motors’ Facebook marketing strategies are a bit similar to the process of Instagram. However, you will need help finding grids with broken posts. The posts on Facebook also have captions in Hindi that get positive responses in comments. They have more than 450,000,028followers. A prominent aspect of Tata Motors’ Facebook is the comments. Many posts have negative comments regarding their services. Tata Motors, however, responds to all the words with the assurance of resolution. As per Phalanx, an engagement tool, Tata Motors’s Facebook engagement rates are 0.06 percent and also it is the best platform to create an E-commerce store. c)Tata Motors:- Twitter Marketing Strategies Tata Motors’ Twitter also features a significant number of posts in Hindi to appeal to the population of Hindi speakers in the nation. The company uses Twitter to announce and promote contests and other contests. Engagement (in terms of reshares and likes) is smaller on Twitter than on other platforms.   2.Tata Motors: Website Design Tata Group’s website Tata Group has a user-friendly website filled with intriguing content that draws a significant readership regularly. The website is an entire one-stop shop for all details about the business, including its history, segment-by-segment operation, new product launches, critical business news, and current job openings. The website’s improved responsiveness helps it to stay in the top position of results for search engines, which is a sign of efficient search engine Optimization (SEO).         3.Tata Motor’s Paid Marketing Strategies   a)Facebook and Instagram Ads Tata Motors used social media websites such as Facebook and Instagram to advertise their clients and services to get the desired results. Through these advertisements, we could bring in new leads and then convert them into sales for autos.   b)Google Ads Tata Motors made good use of Google ads to highlight the various features and styles of Tata Motors vehicles. This increased awareness among prospective customers. This drove more traffic to their website and led to the desired 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CONSTRUCTION</dc:creator>
  <cp:lastModifiedBy>HARSHA CONSTRUCTION</cp:lastModifiedBy>
  <cp:revision>17</cp:revision>
  <dcterms:modified xsi:type="dcterms:W3CDTF">2023-10-14T10:23:37Z</dcterms:modified>
</cp:coreProperties>
</file>