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8" r:id="rId12"/>
    <p:sldId id="269" r:id="rId13"/>
  </p:sldIdLst>
  <p:sldSz cx="18288000" cy="10287000"/>
  <p:notesSz cx="6858000" cy="9144000"/>
  <p:embeddedFontLst>
    <p:embeddedFont>
      <p:font typeface="DM Sans" pitchFamily="2" charset="0"/>
      <p:regular r:id="rId14"/>
      <p:bold r:id="rId15"/>
      <p:italic r:id="rId16"/>
      <p:boldItalic r:id="rId17"/>
    </p:embeddedFont>
    <p:embeddedFont>
      <p:font typeface="DM Sans Bold" charset="0"/>
      <p:regular r:id="rId18"/>
    </p:embeddedFont>
    <p:embeddedFont>
      <p:font typeface="Oswal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932C"/>
    <a:srgbClr val="124013"/>
    <a:srgbClr val="00FF00"/>
    <a:srgbClr val="13343D"/>
    <a:srgbClr val="3BA0BB"/>
    <a:srgbClr val="A20A90"/>
    <a:srgbClr val="F34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1648" y="4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2019300"/>
            <a:ext cx="18288000" cy="119634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4201007" y="5458348"/>
            <a:ext cx="8456720" cy="8393375"/>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352800" y="-4838700"/>
            <a:ext cx="11506199" cy="946785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174236" y="1739599"/>
            <a:ext cx="10684764" cy="5558789"/>
            <a:chOff x="0" y="-19050"/>
            <a:chExt cx="1895495" cy="831850"/>
          </a:xfrm>
        </p:grpSpPr>
        <p:sp>
          <p:nvSpPr>
            <p:cNvPr id="6" name="Freeform 6"/>
            <p:cNvSpPr/>
            <p:nvPr/>
          </p:nvSpPr>
          <p:spPr>
            <a:xfrm>
              <a:off x="0" y="125433"/>
              <a:ext cx="1895495" cy="687367"/>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lstStyle/>
            <a:p>
              <a:pPr algn="ctr"/>
              <a:r>
                <a:rPr lang="en-US" sz="9600" b="1" u="sng" dirty="0">
                  <a:effectLst>
                    <a:outerShdw blurRad="38100" dist="38100" dir="2700000" algn="tl">
                      <a:srgbClr val="000000">
                        <a:alpha val="43137"/>
                      </a:srgbClr>
                    </a:outerShdw>
                  </a:effectLst>
                </a:rPr>
                <a:t>RESUME </a:t>
              </a:r>
            </a:p>
            <a:p>
              <a:pPr algn="ctr"/>
              <a:r>
                <a:rPr lang="en-US" sz="9600" b="1" u="sng" dirty="0">
                  <a:effectLst>
                    <a:outerShdw blurRad="38100" dist="38100" dir="2700000" algn="tl">
                      <a:srgbClr val="000000">
                        <a:alpha val="43137"/>
                      </a:srgbClr>
                    </a:outerShdw>
                  </a:effectLst>
                </a:rPr>
                <a:t>CLASSIFICATION</a:t>
              </a:r>
              <a:endParaRPr lang="en-IN" sz="9600" b="1" u="sng" dirty="0">
                <a:effectLst>
                  <a:outerShdw blurRad="38100" dist="38100" dir="2700000" algn="tl">
                    <a:srgbClr val="000000">
                      <a:alpha val="43137"/>
                    </a:srgbClr>
                  </a:outerShdw>
                </a:effectLst>
              </a:endParaRPr>
            </a:p>
          </p:txBody>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0B2C76-4FEF-AC20-018F-07FF4CBF5575}"/>
              </a:ext>
            </a:extLst>
          </p:cNvPr>
          <p:cNvPicPr>
            <a:picLocks noChangeAspect="1"/>
          </p:cNvPicPr>
          <p:nvPr/>
        </p:nvPicPr>
        <p:blipFill>
          <a:blip r:embed="rId2"/>
          <a:stretch>
            <a:fillRect/>
          </a:stretch>
        </p:blipFill>
        <p:spPr>
          <a:xfrm>
            <a:off x="1676400" y="2857500"/>
            <a:ext cx="14477999" cy="5791199"/>
          </a:xfrm>
          <a:prstGeom prst="rect">
            <a:avLst/>
          </a:prstGeom>
        </p:spPr>
      </p:pic>
      <p:sp>
        <p:nvSpPr>
          <p:cNvPr id="4" name="TextBox 3">
            <a:extLst>
              <a:ext uri="{FF2B5EF4-FFF2-40B4-BE49-F238E27FC236}">
                <a16:creationId xmlns:a16="http://schemas.microsoft.com/office/drawing/2014/main" id="{D4484FFC-0781-20A4-2850-81C8EB0A765F}"/>
              </a:ext>
            </a:extLst>
          </p:cNvPr>
          <p:cNvSpPr txBox="1"/>
          <p:nvPr/>
        </p:nvSpPr>
        <p:spPr>
          <a:xfrm>
            <a:off x="1676400" y="1181100"/>
            <a:ext cx="8229600" cy="1323439"/>
          </a:xfrm>
          <a:prstGeom prst="rect">
            <a:avLst/>
          </a:prstGeom>
          <a:noFill/>
        </p:spPr>
        <p:txBody>
          <a:bodyPr wrap="square" rtlCol="0">
            <a:spAutoFit/>
          </a:bodyPr>
          <a:lstStyle/>
          <a:p>
            <a:r>
              <a:rPr lang="en-US" sz="8000" b="1" u="sng" dirty="0">
                <a:solidFill>
                  <a:srgbClr val="00B0F0"/>
                </a:solidFill>
              </a:rPr>
              <a:t>Deployment:</a:t>
            </a:r>
            <a:endParaRPr lang="en-IN" sz="8000" b="1" u="sng" dirty="0">
              <a:solidFill>
                <a:srgbClr val="00B0F0"/>
              </a:solidFill>
            </a:endParaRPr>
          </a:p>
        </p:txBody>
      </p:sp>
    </p:spTree>
    <p:extLst>
      <p:ext uri="{BB962C8B-B14F-4D97-AF65-F5344CB8AC3E}">
        <p14:creationId xmlns:p14="http://schemas.microsoft.com/office/powerpoint/2010/main" val="360018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887923">
            <a:off x="-6937517" y="-874735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580377">
            <a:off x="10646613" y="3123224"/>
            <a:ext cx="12102934" cy="12419055"/>
          </a:xfrm>
          <a:custGeom>
            <a:avLst/>
            <a:gdLst/>
            <a:ahLst/>
            <a:cxnLst/>
            <a:rect l="l" t="t" r="r" b="b"/>
            <a:pathLst>
              <a:path w="12102934" h="12419055">
                <a:moveTo>
                  <a:pt x="0" y="0"/>
                </a:moveTo>
                <a:lnTo>
                  <a:pt x="12102933" y="0"/>
                </a:lnTo>
                <a:lnTo>
                  <a:pt x="12102933" y="12419055"/>
                </a:lnTo>
                <a:lnTo>
                  <a:pt x="0" y="124190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a:solidFill>
                  <a:srgbClr val="231F20"/>
                </a:solidFill>
                <a:latin typeface="Oswald Bold"/>
                <a:ea typeface="Oswald Bold"/>
                <a:cs typeface="Oswald Bold"/>
                <a:sym typeface="Oswald Bold"/>
              </a:rPr>
              <a:t>OUR TEAM</a:t>
            </a:r>
          </a:p>
        </p:txBody>
      </p:sp>
      <p:sp>
        <p:nvSpPr>
          <p:cNvPr id="10" name="TextBox 10"/>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id="17" name="TextBox 17"/>
          <p:cNvSpPr txBox="1"/>
          <p:nvPr/>
        </p:nvSpPr>
        <p:spPr>
          <a:xfrm>
            <a:off x="8005441" y="6558496"/>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Drew Holloway</a:t>
            </a:r>
          </a:p>
        </p:txBody>
      </p:sp>
      <p:sp>
        <p:nvSpPr>
          <p:cNvPr id="18" name="TextBox 18"/>
          <p:cNvSpPr txBox="1"/>
          <p:nvPr/>
        </p:nvSpPr>
        <p:spPr>
          <a:xfrm>
            <a:off x="7949138"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id="25" name="TextBox 25"/>
          <p:cNvSpPr txBox="1"/>
          <p:nvPr/>
        </p:nvSpPr>
        <p:spPr>
          <a:xfrm>
            <a:off x="12294659" y="6558496"/>
            <a:ext cx="2009227"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Remy Marsh</a:t>
            </a:r>
          </a:p>
        </p:txBody>
      </p:sp>
      <p:sp>
        <p:nvSpPr>
          <p:cNvPr id="26" name="TextBox 26"/>
          <p:cNvSpPr txBox="1"/>
          <p:nvPr/>
        </p:nvSpPr>
        <p:spPr>
          <a:xfrm>
            <a:off x="12104005"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id="37" name="TextBox 36">
            <a:extLst>
              <a:ext uri="{FF2B5EF4-FFF2-40B4-BE49-F238E27FC236}">
                <a16:creationId xmlns:a16="http://schemas.microsoft.com/office/drawing/2014/main" id="{98F609F3-5BE0-8D1B-34CB-F1AB692F3648}"/>
              </a:ext>
            </a:extLst>
          </p:cNvPr>
          <p:cNvSpPr txBox="1"/>
          <p:nvPr/>
        </p:nvSpPr>
        <p:spPr>
          <a:xfrm>
            <a:off x="6117268" y="3225754"/>
            <a:ext cx="5388932" cy="5539978"/>
          </a:xfrm>
          <a:prstGeom prst="rect">
            <a:avLst/>
          </a:prstGeom>
          <a:noFill/>
        </p:spPr>
        <p:txBody>
          <a:bodyPr wrap="square">
            <a:spAutoFit/>
          </a:bodyPr>
          <a:lstStyle/>
          <a:p>
            <a:pPr marL="342900" indent="-342900" fontAlgn="b">
              <a:lnSpc>
                <a:spcPct val="150000"/>
              </a:lnSpc>
              <a:buFont typeface="Wingdings" panose="05000000000000000000" pitchFamily="2" charset="2"/>
              <a:buChar char="Ø"/>
            </a:pPr>
            <a:r>
              <a:rPr lang="en-IN" sz="3200" b="1" dirty="0">
                <a:solidFill>
                  <a:schemeClr val="tx2"/>
                </a:solidFill>
                <a:latin typeface="Calibri" panose="020F0502020204030204" pitchFamily="34" charset="0"/>
              </a:rPr>
              <a:t>GEORGEN JERNES G</a:t>
            </a:r>
          </a:p>
          <a:p>
            <a:pPr marL="342900" indent="-342900" fontAlgn="b">
              <a:lnSpc>
                <a:spcPct val="150000"/>
              </a:lnSpc>
              <a:buFont typeface="Wingdings" panose="05000000000000000000" pitchFamily="2" charset="2"/>
              <a:buChar char="Ø"/>
            </a:pPr>
            <a:r>
              <a:rPr lang="en-IN" sz="3200" b="1" dirty="0">
                <a:solidFill>
                  <a:schemeClr val="tx2"/>
                </a:solidFill>
                <a:effectLst/>
                <a:latin typeface="Calibri" panose="020F0502020204030204" pitchFamily="34" charset="0"/>
              </a:rPr>
              <a:t>ZUBAIR AHMED</a:t>
            </a:r>
          </a:p>
          <a:p>
            <a:pPr marL="342900" indent="-342900" fontAlgn="b">
              <a:lnSpc>
                <a:spcPct val="150000"/>
              </a:lnSpc>
              <a:buFont typeface="Wingdings" panose="05000000000000000000" pitchFamily="2" charset="2"/>
              <a:buChar char="Ø"/>
            </a:pPr>
            <a:r>
              <a:rPr lang="en-IN" sz="3200" b="1" dirty="0" err="1">
                <a:solidFill>
                  <a:schemeClr val="tx2"/>
                </a:solidFill>
                <a:effectLst/>
                <a:latin typeface="Calibri" panose="020F0502020204030204" pitchFamily="34" charset="0"/>
              </a:rPr>
              <a:t>Chigaram</a:t>
            </a:r>
            <a:r>
              <a:rPr lang="en-IN" sz="3200" b="1" dirty="0">
                <a:solidFill>
                  <a:schemeClr val="tx2"/>
                </a:solidFill>
                <a:effectLst/>
                <a:latin typeface="Calibri" panose="020F0502020204030204" pitchFamily="34" charset="0"/>
              </a:rPr>
              <a:t> </a:t>
            </a:r>
            <a:r>
              <a:rPr lang="en-IN" sz="3200" b="1" dirty="0" err="1">
                <a:solidFill>
                  <a:schemeClr val="tx2"/>
                </a:solidFill>
                <a:effectLst/>
                <a:latin typeface="Calibri" panose="020F0502020204030204" pitchFamily="34" charset="0"/>
              </a:rPr>
              <a:t>Botla</a:t>
            </a:r>
            <a:r>
              <a:rPr lang="en-IN" sz="3200" b="1" dirty="0">
                <a:solidFill>
                  <a:schemeClr val="tx2"/>
                </a:solidFill>
                <a:effectLst/>
                <a:latin typeface="Calibri" panose="020F0502020204030204" pitchFamily="34" charset="0"/>
              </a:rPr>
              <a:t> Viswa Sai</a:t>
            </a:r>
          </a:p>
          <a:p>
            <a:pPr marL="342900" indent="-342900" fontAlgn="b">
              <a:lnSpc>
                <a:spcPct val="150000"/>
              </a:lnSpc>
              <a:buFont typeface="Wingdings" panose="05000000000000000000" pitchFamily="2" charset="2"/>
              <a:buChar char="Ø"/>
            </a:pPr>
            <a:r>
              <a:rPr lang="en-IN" sz="3200" b="1" dirty="0">
                <a:solidFill>
                  <a:schemeClr val="tx2"/>
                </a:solidFill>
                <a:effectLst/>
                <a:latin typeface="Calibri" panose="020F0502020204030204" pitchFamily="34" charset="0"/>
              </a:rPr>
              <a:t>Satyajit Swain</a:t>
            </a:r>
          </a:p>
          <a:p>
            <a:pPr marL="342900" indent="-342900" fontAlgn="b">
              <a:lnSpc>
                <a:spcPct val="150000"/>
              </a:lnSpc>
              <a:buFont typeface="Wingdings" panose="05000000000000000000" pitchFamily="2" charset="2"/>
              <a:buChar char="Ø"/>
            </a:pPr>
            <a:r>
              <a:rPr lang="en-IN" sz="3200" b="1" dirty="0" err="1">
                <a:solidFill>
                  <a:schemeClr val="tx2"/>
                </a:solidFill>
                <a:effectLst/>
                <a:latin typeface="Calibri" panose="020F0502020204030204" pitchFamily="34" charset="0"/>
              </a:rPr>
              <a:t>Mukkera</a:t>
            </a:r>
            <a:r>
              <a:rPr lang="en-IN" sz="3200" b="1" dirty="0">
                <a:solidFill>
                  <a:schemeClr val="tx2"/>
                </a:solidFill>
                <a:effectLst/>
                <a:latin typeface="Calibri" panose="020F0502020204030204" pitchFamily="34" charset="0"/>
              </a:rPr>
              <a:t> Amulya</a:t>
            </a:r>
          </a:p>
          <a:p>
            <a:pPr marL="342900" indent="-342900" fontAlgn="b">
              <a:lnSpc>
                <a:spcPct val="150000"/>
              </a:lnSpc>
              <a:buFont typeface="Wingdings" panose="05000000000000000000" pitchFamily="2" charset="2"/>
              <a:buChar char="Ø"/>
            </a:pPr>
            <a:r>
              <a:rPr lang="en-IN" sz="3200" b="1" dirty="0">
                <a:solidFill>
                  <a:schemeClr val="tx2"/>
                </a:solidFill>
                <a:effectLst/>
                <a:latin typeface="Calibri" panose="020F0502020204030204" pitchFamily="34" charset="0"/>
              </a:rPr>
              <a:t>Rodda </a:t>
            </a:r>
            <a:r>
              <a:rPr lang="en-IN" sz="3200" b="1" dirty="0" err="1">
                <a:solidFill>
                  <a:schemeClr val="tx2"/>
                </a:solidFill>
                <a:effectLst/>
                <a:latin typeface="Calibri" panose="020F0502020204030204" pitchFamily="34" charset="0"/>
              </a:rPr>
              <a:t>Pravalika</a:t>
            </a:r>
            <a:endParaRPr lang="en-IN" sz="3200" b="1" dirty="0">
              <a:solidFill>
                <a:schemeClr val="tx2"/>
              </a:solidFill>
              <a:effectLst/>
              <a:latin typeface="Calibri" panose="020F0502020204030204" pitchFamily="34" charset="0"/>
            </a:endParaRPr>
          </a:p>
          <a:p>
            <a:pPr marL="342900" indent="-342900" fontAlgn="b">
              <a:lnSpc>
                <a:spcPct val="150000"/>
              </a:lnSpc>
              <a:buFont typeface="Wingdings" panose="05000000000000000000" pitchFamily="2" charset="2"/>
              <a:buChar char="Ø"/>
            </a:pPr>
            <a:r>
              <a:rPr lang="en-IN" sz="3200" b="1" dirty="0">
                <a:solidFill>
                  <a:schemeClr val="tx2"/>
                </a:solidFill>
                <a:effectLst/>
                <a:latin typeface="Calibri" panose="020F0502020204030204" pitchFamily="34" charset="0"/>
              </a:rPr>
              <a:t>Rupali Pradeep </a:t>
            </a:r>
            <a:r>
              <a:rPr lang="en-IN" sz="3200" b="1" dirty="0" err="1">
                <a:solidFill>
                  <a:schemeClr val="tx2"/>
                </a:solidFill>
                <a:effectLst/>
                <a:latin typeface="Calibri" panose="020F0502020204030204" pitchFamily="34" charset="0"/>
              </a:rPr>
              <a:t>Bhatanglikar</a:t>
            </a:r>
            <a:endParaRPr lang="en-IN" sz="3200" b="1" dirty="0">
              <a:solidFill>
                <a:schemeClr val="tx2"/>
              </a:solidFill>
              <a:effectLst/>
              <a:latin typeface="Calibri" panose="020F0502020204030204" pitchFamily="34" charset="0"/>
            </a:endParaRPr>
          </a:p>
          <a:p>
            <a:pPr marL="342900" indent="-342900" algn="l" fontAlgn="b">
              <a:buFont typeface="Wingdings" panose="05000000000000000000" pitchFamily="2" charset="2"/>
              <a:buChar char="Ø"/>
            </a:pPr>
            <a:endParaRPr lang="en-IN" sz="1800" b="1" dirty="0">
              <a:solidFill>
                <a:srgbClr val="29932C"/>
              </a:solidFill>
              <a:effectLst/>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561733" y="2105045"/>
            <a:ext cx="8097687" cy="3241963"/>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THANK'S FOR WATCHING</a:t>
            </a:r>
          </a:p>
        </p:txBody>
      </p:sp>
      <p:sp>
        <p:nvSpPr>
          <p:cNvPr id="8" name="Freeform 8"/>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189825" y="3099740"/>
            <a:ext cx="1400485" cy="4506084"/>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b="1" spc="978" dirty="0">
                <a:solidFill>
                  <a:srgbClr val="231F20"/>
                </a:solidFill>
                <a:latin typeface="Oswald Bold"/>
                <a:ea typeface="Oswald Bold"/>
                <a:cs typeface="Oswald Bold"/>
                <a:sym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b="1" i="1" dirty="0">
                <a:solidFill>
                  <a:srgbClr val="363636"/>
                </a:solidFill>
                <a:latin typeface="Oswald Bold"/>
                <a:ea typeface="Oswald Bold"/>
                <a:cs typeface="Oswald Bold"/>
                <a:sym typeface="Oswald Bold"/>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b="1" i="1" dirty="0">
                <a:solidFill>
                  <a:srgbClr val="363636"/>
                </a:solidFill>
                <a:latin typeface="Oswald Bold"/>
                <a:ea typeface="Oswald Bold"/>
                <a:cs typeface="Oswald Bold"/>
                <a:sym typeface="Oswald Bold"/>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05</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gn="l">
              <a:lnSpc>
                <a:spcPts val="3483"/>
              </a:lnSpc>
            </a:pPr>
            <a:r>
              <a:rPr lang="en-US" sz="2524" spc="247" dirty="0">
                <a:latin typeface="DM Sans"/>
                <a:ea typeface="DM Sans"/>
                <a:cs typeface="DM Sans"/>
                <a:sym typeface="DM Sans"/>
              </a:rPr>
              <a:t>GOALS &amp; OBJECTIVES</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ea typeface="DM Sans"/>
                <a:cs typeface="DM Sans"/>
                <a:sym typeface="DM Sans"/>
              </a:rPr>
              <a:t>ABSTARCT</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OUR SERVICES</a:t>
            </a:r>
          </a:p>
        </p:txBody>
      </p:sp>
      <p:sp>
        <p:nvSpPr>
          <p:cNvPr id="20" name="TextBox 20"/>
          <p:cNvSpPr txBox="1"/>
          <p:nvPr/>
        </p:nvSpPr>
        <p:spPr>
          <a:xfrm>
            <a:off x="6759995" y="5864261"/>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RESULTS</a:t>
            </a:r>
          </a:p>
        </p:txBody>
      </p:sp>
      <p:sp>
        <p:nvSpPr>
          <p:cNvPr id="21" name="TextBox 21"/>
          <p:cNvSpPr txBox="1"/>
          <p:nvPr/>
        </p:nvSpPr>
        <p:spPr>
          <a:xfrm>
            <a:off x="6654205" y="6681077"/>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ABOUT 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2898454"/>
            <a:ext cx="18288000" cy="13185454"/>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026" name="Picture 2">
            <a:extLst>
              <a:ext uri="{FF2B5EF4-FFF2-40B4-BE49-F238E27FC236}">
                <a16:creationId xmlns:a16="http://schemas.microsoft.com/office/drawing/2014/main" id="{465EE5B1-F555-0E44-09B9-3C100B251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42900"/>
            <a:ext cx="18059400" cy="10629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887170" y="1277407"/>
            <a:ext cx="11552977" cy="7409272"/>
          </a:xfrm>
          <a:prstGeom prst="rect">
            <a:avLst/>
          </a:prstGeom>
        </p:spPr>
        <p:txBody>
          <a:bodyPr lIns="0" tIns="0" rIns="0" bIns="0" rtlCol="0" anchor="t">
            <a:spAutoFit/>
          </a:bodyPr>
          <a:lstStyle/>
          <a:p>
            <a:pPr algn="ctr">
              <a:lnSpc>
                <a:spcPts val="9587"/>
              </a:lnSpc>
            </a:pPr>
            <a:r>
              <a:rPr lang="en-US" sz="6947" b="1" u="sng" spc="368" dirty="0">
                <a:latin typeface="Oswald Bold"/>
                <a:ea typeface="Oswald Bold"/>
                <a:cs typeface="Oswald Bold"/>
                <a:sym typeface="Oswald Bold"/>
              </a:rPr>
              <a:t>GOALS AND OBJECTIVES</a:t>
            </a:r>
          </a:p>
          <a:p>
            <a:pPr algn="l"/>
            <a:r>
              <a:rPr lang="en-US" sz="4000" b="1" i="0" spc="368" dirty="0">
                <a:solidFill>
                  <a:schemeClr val="tx2"/>
                </a:solidFill>
                <a:effectLst/>
                <a:latin typeface="Oswald Bold"/>
                <a:sym typeface="Oswald Bold"/>
              </a:rPr>
              <a:t>                 </a:t>
            </a:r>
          </a:p>
          <a:p>
            <a:pPr algn="just"/>
            <a:r>
              <a:rPr lang="en-US" sz="4000" b="1" spc="368" dirty="0">
                <a:solidFill>
                  <a:schemeClr val="tx2"/>
                </a:solidFill>
                <a:latin typeface="Oswald Bold"/>
                <a:sym typeface="Oswald Bold"/>
              </a:rPr>
              <a:t>               </a:t>
            </a:r>
            <a:r>
              <a:rPr lang="en-US" sz="4000" b="1" i="0" spc="368" dirty="0">
                <a:solidFill>
                  <a:schemeClr val="tx2"/>
                </a:solidFill>
                <a:effectLst/>
                <a:latin typeface="Oswald Bold"/>
                <a:sym typeface="Oswald Bold"/>
              </a:rPr>
              <a:t>T</a:t>
            </a:r>
            <a:r>
              <a:rPr lang="en-US" sz="4400" b="1" i="0" dirty="0">
                <a:solidFill>
                  <a:schemeClr val="tx2"/>
                </a:solidFill>
                <a:effectLst/>
                <a:latin typeface="-apple-system"/>
              </a:rPr>
              <a:t>he document classification solution should significantly reduce the manual human effort in the HRM. It should achieve a higher level of accuracy and automation with minimal human intervention.</a:t>
            </a:r>
          </a:p>
          <a:p>
            <a:br>
              <a:rPr lang="en-US" sz="7200" dirty="0"/>
            </a:br>
            <a:endParaRPr lang="en-US" sz="6947" b="1" u="sng" spc="368" dirty="0">
              <a:latin typeface="Oswald Bold"/>
              <a:ea typeface="Oswald Bold"/>
              <a:cs typeface="Oswald Bold"/>
              <a:sym typeface="Oswald Bold"/>
            </a:endParaRP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25">
            <a:extLst>
              <a:ext uri="{FF2B5EF4-FFF2-40B4-BE49-F238E27FC236}">
                <a16:creationId xmlns:a16="http://schemas.microsoft.com/office/drawing/2014/main" id="{D5910AA6-78EC-3323-CBA7-C8400C4639FE}"/>
              </a:ext>
            </a:extLst>
          </p:cNvPr>
          <p:cNvSpPr txBox="1"/>
          <p:nvPr/>
        </p:nvSpPr>
        <p:spPr>
          <a:xfrm>
            <a:off x="1295400" y="1483196"/>
            <a:ext cx="15392400" cy="7971413"/>
          </a:xfrm>
          <a:prstGeom prst="rect">
            <a:avLst/>
          </a:prstGeom>
          <a:noFill/>
        </p:spPr>
        <p:txBody>
          <a:bodyPr wrap="square">
            <a:spAutoFit/>
          </a:bodyPr>
          <a:lstStyle/>
          <a:p>
            <a:pPr algn="ctr"/>
            <a:r>
              <a:rPr lang="en-US" sz="8000" b="1" i="0" u="sng" dirty="0">
                <a:solidFill>
                  <a:schemeClr val="bg1"/>
                </a:solidFill>
                <a:effectLst/>
                <a:latin typeface="-apple-system"/>
              </a:rPr>
              <a:t>Abstract</a:t>
            </a:r>
          </a:p>
          <a:p>
            <a:pPr algn="ctr"/>
            <a:endParaRPr lang="en-US" sz="8000" b="1" i="0" u="sng" dirty="0">
              <a:solidFill>
                <a:schemeClr val="bg1"/>
              </a:solidFill>
              <a:effectLst/>
              <a:latin typeface="-apple-system"/>
            </a:endParaRPr>
          </a:p>
          <a:p>
            <a:pPr algn="just"/>
            <a:r>
              <a:rPr lang="en-US" sz="3200" b="0" i="0" dirty="0">
                <a:solidFill>
                  <a:schemeClr val="accent5">
                    <a:lumMod val="75000"/>
                  </a:schemeClr>
                </a:solidFill>
                <a:effectLst/>
                <a:latin typeface="-apple-system"/>
              </a:rPr>
              <a:t>A resume is a brief summary of your skills and experience. Companies recruiters and HR teams have a tough time scanning thousands of qualified resumes. Spending too many labor hours segregating candidates resume's manually is a waste of a company's time, money, and productivity. Recruiters, therefore, use resume classification in order to streamline the resume and applicant screening process. NLP technology allows recruiters to electronically gather, store, and organize large quantities of resumes. Once acquired, the resume data can be easily searched through and analyzed.</a:t>
            </a:r>
          </a:p>
          <a:p>
            <a:pPr algn="just"/>
            <a:r>
              <a:rPr lang="en-US" sz="3200" b="0" i="0" dirty="0">
                <a:solidFill>
                  <a:schemeClr val="accent5">
                    <a:lumMod val="75000"/>
                  </a:schemeClr>
                </a:solidFill>
                <a:effectLst/>
                <a:latin typeface="-apple-system"/>
              </a:rPr>
              <a:t>Resumes are an ideal example of unstructured data. Since there is no widely accepted resume layout, each resume may have its own style of formatting, different text blocks and different category titles. Building a resume classification and gathering text from it is no easy task as there are so many kinds of layouts of resumes that you could imagine.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050" name="Picture 2">
            <a:extLst>
              <a:ext uri="{FF2B5EF4-FFF2-40B4-BE49-F238E27FC236}">
                <a16:creationId xmlns:a16="http://schemas.microsoft.com/office/drawing/2014/main" id="{4B4544A1-D467-6E48-3E4E-8B76810F4A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rot="2035253">
            <a:off x="13053518" y="359027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b="1" spc="649" dirty="0">
                <a:solidFill>
                  <a:srgbClr val="FFFBFB"/>
                </a:solidFill>
                <a:latin typeface="DM Sans Bold"/>
                <a:ea typeface="DM Sans Bold"/>
                <a:cs typeface="DM Sans Bold"/>
                <a:sym typeface="DM Sans Bold"/>
              </a:rPr>
              <a:t>1</a:t>
            </a:r>
          </a:p>
        </p:txBody>
      </p:sp>
      <p:sp>
        <p:nvSpPr>
          <p:cNvPr id="33" name="Freeform 3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TextBox 34">
            <a:extLst>
              <a:ext uri="{FF2B5EF4-FFF2-40B4-BE49-F238E27FC236}">
                <a16:creationId xmlns:a16="http://schemas.microsoft.com/office/drawing/2014/main" id="{EB0B2A75-E2B2-42FF-AECB-F591A0DFE1EE}"/>
              </a:ext>
            </a:extLst>
          </p:cNvPr>
          <p:cNvSpPr txBox="1"/>
          <p:nvPr/>
        </p:nvSpPr>
        <p:spPr>
          <a:xfrm>
            <a:off x="529167" y="1924991"/>
            <a:ext cx="17792700" cy="7781489"/>
          </a:xfrm>
          <a:prstGeom prst="rect">
            <a:avLst/>
          </a:prstGeom>
          <a:noFill/>
        </p:spPr>
        <p:txBody>
          <a:bodyPr wrap="square">
            <a:spAutoFit/>
          </a:bodyPr>
          <a:lstStyle/>
          <a:p>
            <a:pPr algn="l">
              <a:lnSpc>
                <a:spcPct val="150000"/>
              </a:lnSpc>
            </a:pPr>
            <a:r>
              <a:rPr lang="en-US" sz="2800" b="1" i="0" dirty="0">
                <a:solidFill>
                  <a:srgbClr val="A20A90"/>
                </a:solidFill>
                <a:effectLst/>
                <a:latin typeface="-apple-system"/>
              </a:rPr>
              <a:t>🔹The basic data analysis process performed such as data collection, text mining, data cleaning, exploratory data analysis, data visualization.</a:t>
            </a:r>
          </a:p>
          <a:p>
            <a:pPr algn="l">
              <a:lnSpc>
                <a:spcPct val="150000"/>
              </a:lnSpc>
            </a:pPr>
            <a:r>
              <a:rPr lang="en-US" sz="2800" b="1" i="0" dirty="0">
                <a:solidFill>
                  <a:srgbClr val="A20A90"/>
                </a:solidFill>
                <a:effectLst/>
                <a:latin typeface="-apple-system"/>
              </a:rPr>
              <a:t>🔹Building a Machine learning model for Resume Classification using Python and basic Natural language processing techniques.</a:t>
            </a:r>
          </a:p>
          <a:p>
            <a:pPr algn="l">
              <a:lnSpc>
                <a:spcPct val="150000"/>
              </a:lnSpc>
            </a:pPr>
            <a:r>
              <a:rPr lang="en-US" sz="2800" b="1" i="0" dirty="0">
                <a:solidFill>
                  <a:srgbClr val="A20A90"/>
                </a:solidFill>
                <a:effectLst/>
                <a:latin typeface="-apple-system"/>
              </a:rPr>
              <a:t>🔹Used Python's libraries to implement various NLP techniques like tokenization, lemmatization, parts of speech tagging, etc.</a:t>
            </a:r>
          </a:p>
          <a:p>
            <a:pPr algn="l">
              <a:lnSpc>
                <a:spcPct val="150000"/>
              </a:lnSpc>
            </a:pPr>
            <a:r>
              <a:rPr lang="en-US" sz="2800" b="1" i="0" dirty="0">
                <a:solidFill>
                  <a:srgbClr val="A20A90"/>
                </a:solidFill>
                <a:effectLst/>
                <a:latin typeface="-apple-system"/>
              </a:rPr>
              <a:t>🔹A resume classification analyzes resume data and extracts the information into the machine-readable output. It helps automatically store, organize, and analyze the resume data to find out the candidate for the particular job position and requirements.</a:t>
            </a:r>
          </a:p>
          <a:p>
            <a:pPr algn="l">
              <a:lnSpc>
                <a:spcPct val="150000"/>
              </a:lnSpc>
            </a:pPr>
            <a:r>
              <a:rPr lang="en-US" sz="2800" b="1" i="0" dirty="0">
                <a:solidFill>
                  <a:srgbClr val="A20A90"/>
                </a:solidFill>
                <a:effectLst/>
                <a:latin typeface="-apple-system"/>
              </a:rPr>
              <a:t>🔹The aim of this project is achieved by performing the various data analysis methods and using the Machine Learning models and Natural Language Processing which will help in classifying the categories of the resume and building the Resume Classification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flipV="1">
            <a:off x="8467" y="5639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algn="l"/>
            <a:r>
              <a:rPr lang="en-US" sz="4000" b="1" i="0" u="sng" dirty="0">
                <a:solidFill>
                  <a:srgbClr val="FF0000"/>
                </a:solidFill>
                <a:effectLst/>
                <a:latin typeface="-apple-system"/>
              </a:rPr>
              <a:t>In this work, we compare different types of machine-learning algorithms:</a:t>
            </a:r>
          </a:p>
          <a:p>
            <a:pPr algn="l"/>
            <a:endParaRPr lang="en-US" sz="4000" b="1" i="0" u="sng" dirty="0">
              <a:solidFill>
                <a:srgbClr val="FF0000"/>
              </a:solidFill>
              <a:effectLst/>
              <a:latin typeface="-apple-system"/>
            </a:endParaRPr>
          </a:p>
          <a:p>
            <a:pPr algn="just">
              <a:lnSpc>
                <a:spcPct val="150000"/>
              </a:lnSpc>
              <a:buFont typeface="+mj-lt"/>
              <a:buAutoNum type="arabicPeriod"/>
            </a:pPr>
            <a:r>
              <a:rPr lang="en-US" sz="3600" b="1" i="0" dirty="0">
                <a:solidFill>
                  <a:srgbClr val="29932C"/>
                </a:solidFill>
                <a:effectLst/>
                <a:latin typeface="-apple-system"/>
              </a:rPr>
              <a:t>K-Nearest Neighbors</a:t>
            </a:r>
          </a:p>
          <a:p>
            <a:pPr algn="just">
              <a:lnSpc>
                <a:spcPct val="150000"/>
              </a:lnSpc>
              <a:buFont typeface="+mj-lt"/>
              <a:buAutoNum type="arabicPeriod"/>
            </a:pPr>
            <a:r>
              <a:rPr lang="en-US" sz="3600" b="1" i="0" dirty="0">
                <a:solidFill>
                  <a:srgbClr val="29932C"/>
                </a:solidFill>
                <a:effectLst/>
                <a:latin typeface="-apple-system"/>
              </a:rPr>
              <a:t>Decision Tree</a:t>
            </a:r>
          </a:p>
          <a:p>
            <a:pPr algn="just">
              <a:lnSpc>
                <a:spcPct val="150000"/>
              </a:lnSpc>
              <a:buFont typeface="+mj-lt"/>
              <a:buAutoNum type="arabicPeriod"/>
            </a:pPr>
            <a:r>
              <a:rPr lang="en-US" sz="3600" b="1" i="0" dirty="0">
                <a:solidFill>
                  <a:srgbClr val="29932C"/>
                </a:solidFill>
                <a:effectLst/>
                <a:latin typeface="-apple-system"/>
              </a:rPr>
              <a:t>Random Forest</a:t>
            </a:r>
          </a:p>
          <a:p>
            <a:pPr algn="just">
              <a:lnSpc>
                <a:spcPct val="150000"/>
              </a:lnSpc>
              <a:buFont typeface="+mj-lt"/>
              <a:buAutoNum type="arabicPeriod"/>
            </a:pPr>
            <a:r>
              <a:rPr lang="en-US" sz="3600" b="1" i="0" dirty="0">
                <a:solidFill>
                  <a:srgbClr val="29932C"/>
                </a:solidFill>
                <a:effectLst/>
                <a:latin typeface="-apple-system"/>
              </a:rPr>
              <a:t>Support Vector Machine</a:t>
            </a:r>
          </a:p>
          <a:p>
            <a:pPr algn="just">
              <a:lnSpc>
                <a:spcPct val="150000"/>
              </a:lnSpc>
              <a:buFont typeface="+mj-lt"/>
              <a:buAutoNum type="arabicPeriod"/>
            </a:pPr>
            <a:r>
              <a:rPr lang="en-US" sz="3600" b="1" i="0" dirty="0">
                <a:solidFill>
                  <a:srgbClr val="29932C"/>
                </a:solidFill>
                <a:effectLst/>
                <a:latin typeface="-apple-system"/>
              </a:rPr>
              <a:t>Logistic Regression</a:t>
            </a:r>
          </a:p>
          <a:p>
            <a:pPr algn="just">
              <a:lnSpc>
                <a:spcPct val="150000"/>
              </a:lnSpc>
              <a:buFont typeface="+mj-lt"/>
              <a:buAutoNum type="arabicPeriod"/>
            </a:pPr>
            <a:r>
              <a:rPr lang="en-US" sz="3600" b="1" i="0" dirty="0">
                <a:solidFill>
                  <a:srgbClr val="29932C"/>
                </a:solidFill>
                <a:effectLst/>
                <a:latin typeface="-apple-system"/>
              </a:rPr>
              <a:t>Bagging Classifier</a:t>
            </a:r>
          </a:p>
          <a:p>
            <a:pPr algn="just">
              <a:lnSpc>
                <a:spcPct val="150000"/>
              </a:lnSpc>
              <a:buFont typeface="+mj-lt"/>
              <a:buAutoNum type="arabicPeriod"/>
            </a:pPr>
            <a:r>
              <a:rPr lang="en-US" sz="3600" b="1" i="0" dirty="0">
                <a:solidFill>
                  <a:srgbClr val="29932C"/>
                </a:solidFill>
                <a:effectLst/>
                <a:latin typeface="-apple-system"/>
              </a:rPr>
              <a:t>Ada Boost Classifier</a:t>
            </a:r>
          </a:p>
          <a:p>
            <a:pPr algn="just">
              <a:lnSpc>
                <a:spcPct val="150000"/>
              </a:lnSpc>
              <a:buFont typeface="+mj-lt"/>
              <a:buAutoNum type="arabicPeriod"/>
            </a:pPr>
            <a:r>
              <a:rPr lang="en-US" sz="3600" b="1" i="0" dirty="0">
                <a:solidFill>
                  <a:srgbClr val="29932C"/>
                </a:solidFill>
                <a:effectLst/>
                <a:latin typeface="-apple-system"/>
              </a:rPr>
              <a:t>Gradient Boosting</a:t>
            </a:r>
          </a:p>
          <a:p>
            <a:pPr algn="just">
              <a:lnSpc>
                <a:spcPct val="150000"/>
              </a:lnSpc>
              <a:buFont typeface="+mj-lt"/>
              <a:buAutoNum type="arabicPeriod"/>
            </a:pPr>
            <a:r>
              <a:rPr lang="en-US" sz="3600" b="1" i="0" dirty="0">
                <a:solidFill>
                  <a:srgbClr val="29932C"/>
                </a:solidFill>
                <a:effectLst/>
                <a:latin typeface="-apple-system"/>
              </a:rPr>
              <a:t>Naive Bayes</a:t>
            </a:r>
          </a:p>
          <a:p>
            <a:pPr algn="just">
              <a:lnSpc>
                <a:spcPct val="150000"/>
              </a:lnSpc>
              <a:buFont typeface="+mj-lt"/>
              <a:buAutoNum type="arabicPeriod"/>
            </a:pPr>
            <a:r>
              <a:rPr lang="en-US" sz="3600" b="1" dirty="0">
                <a:solidFill>
                  <a:srgbClr val="29932C"/>
                </a:solidFill>
                <a:latin typeface="-apple-system"/>
              </a:rPr>
              <a:t>Ridge classifier</a:t>
            </a:r>
            <a:endParaRPr lang="en-US" sz="3600" b="1" i="0" dirty="0">
              <a:solidFill>
                <a:srgbClr val="29932C"/>
              </a:solidFill>
              <a:effectLst/>
              <a:latin typeface="-apple-system"/>
            </a:endParaRPr>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9365769" y="3791077"/>
            <a:ext cx="2551375" cy="2622909"/>
          </a:xfrm>
          <a:custGeom>
            <a:avLst/>
            <a:gdLst/>
            <a:ahLst/>
            <a:cxnLst/>
            <a:rect l="l" t="t" r="r" b="b"/>
            <a:pathLst>
              <a:path w="2551375" h="2622909">
                <a:moveTo>
                  <a:pt x="0" y="0"/>
                </a:moveTo>
                <a:lnTo>
                  <a:pt x="2551375" y="0"/>
                </a:lnTo>
                <a:lnTo>
                  <a:pt x="2551375" y="2622909"/>
                </a:lnTo>
                <a:lnTo>
                  <a:pt x="0" y="26229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8498723" y="6552336"/>
            <a:ext cx="4135657" cy="694164"/>
          </a:xfrm>
          <a:prstGeom prst="rect">
            <a:avLst/>
          </a:prstGeom>
        </p:spPr>
        <p:txBody>
          <a:bodyPr lIns="0" tIns="0" rIns="0" bIns="0" rtlCol="0" anchor="t">
            <a:spAutoFit/>
          </a:bodyPr>
          <a:lstStyle/>
          <a:p>
            <a:pPr algn="ctr">
              <a:lnSpc>
                <a:spcPts val="5632"/>
              </a:lnSpc>
            </a:pPr>
            <a:r>
              <a:rPr lang="en-US" sz="4081" b="1" spc="399">
                <a:solidFill>
                  <a:srgbClr val="FDFBFB"/>
                </a:solidFill>
                <a:latin typeface="DM Sans Bold"/>
                <a:ea typeface="DM Sans Bold"/>
                <a:cs typeface="DM Sans Bold"/>
                <a:sym typeface="DM Sans Bold"/>
              </a:rPr>
              <a:t>CUSTOMERS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8" name="Freeform 8"/>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3986589">
            <a:off x="5084777" y="6259532"/>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10ABDE6F-3A34-AAF8-9090-55620AE1DD73}"/>
              </a:ext>
            </a:extLst>
          </p:cNvPr>
          <p:cNvSpPr txBox="1"/>
          <p:nvPr/>
        </p:nvSpPr>
        <p:spPr>
          <a:xfrm>
            <a:off x="3810000" y="621877"/>
            <a:ext cx="13944600" cy="1938992"/>
          </a:xfrm>
          <a:prstGeom prst="rect">
            <a:avLst/>
          </a:prstGeom>
          <a:noFill/>
        </p:spPr>
        <p:txBody>
          <a:bodyPr wrap="square">
            <a:spAutoFit/>
          </a:bodyPr>
          <a:lstStyle/>
          <a:p>
            <a:pPr algn="l"/>
            <a:r>
              <a:rPr lang="en-US" sz="4000" b="1" i="0" dirty="0">
                <a:solidFill>
                  <a:schemeClr val="bg1"/>
                </a:solidFill>
                <a:effectLst/>
                <a:latin typeface="-apple-system"/>
              </a:rPr>
              <a:t>All above models show the following train and test accuracy:</a:t>
            </a:r>
          </a:p>
          <a:p>
            <a:br>
              <a:rPr lang="en-US" sz="4000" dirty="0">
                <a:solidFill>
                  <a:schemeClr val="bg1"/>
                </a:solidFill>
              </a:rPr>
            </a:br>
            <a:endParaRPr lang="en-IN" sz="4000" dirty="0">
              <a:solidFill>
                <a:schemeClr val="bg1"/>
              </a:solidFill>
            </a:endParaRPr>
          </a:p>
        </p:txBody>
      </p:sp>
      <p:pic>
        <p:nvPicPr>
          <p:cNvPr id="17" name="Picture 16">
            <a:extLst>
              <a:ext uri="{FF2B5EF4-FFF2-40B4-BE49-F238E27FC236}">
                <a16:creationId xmlns:a16="http://schemas.microsoft.com/office/drawing/2014/main" id="{7DC54777-61E7-1639-E270-6088EB8331BB}"/>
              </a:ext>
            </a:extLst>
          </p:cNvPr>
          <p:cNvPicPr>
            <a:picLocks noChangeAspect="1"/>
          </p:cNvPicPr>
          <p:nvPr/>
        </p:nvPicPr>
        <p:blipFill>
          <a:blip r:embed="rId4"/>
          <a:stretch>
            <a:fillRect/>
          </a:stretch>
        </p:blipFill>
        <p:spPr>
          <a:xfrm>
            <a:off x="630280" y="1940115"/>
            <a:ext cx="17505319" cy="81563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452</Words>
  <Application>Microsoft Office PowerPoint</Application>
  <PresentationFormat>Custom</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Oswald Bold</vt:lpstr>
      <vt:lpstr>Calibri</vt:lpstr>
      <vt:lpstr>-apple-system</vt:lpstr>
      <vt:lpstr>DM Sans</vt:lpstr>
      <vt:lpstr>Wingdings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PRAVALIKA</dc:creator>
  <cp:lastModifiedBy>DELL</cp:lastModifiedBy>
  <cp:revision>6</cp:revision>
  <dcterms:created xsi:type="dcterms:W3CDTF">2006-08-16T00:00:00Z</dcterms:created>
  <dcterms:modified xsi:type="dcterms:W3CDTF">2024-10-04T08:04:47Z</dcterms:modified>
  <dc:identifier>DAGSBtnyOGo</dc:identifier>
</cp:coreProperties>
</file>