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2"/>
  </p:notesMasterIdLst>
  <p:sldIdLst>
    <p:sldId id="273" r:id="rId2"/>
    <p:sldId id="257" r:id="rId3"/>
    <p:sldId id="258" r:id="rId4"/>
    <p:sldId id="274" r:id="rId5"/>
    <p:sldId id="275" r:id="rId6"/>
    <p:sldId id="268" r:id="rId7"/>
    <p:sldId id="269"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5118A-665D-4C28-892D-E64C84BC517A}" type="datetimeFigureOut">
              <a:rPr lang="en-AU" smtClean="0"/>
              <a:t>14/08/2022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4313C-AD38-4895-A2FA-43ED58869497}" type="slidenum">
              <a:rPr lang="en-AU" smtClean="0"/>
              <a:t>‹#›</a:t>
            </a:fld>
            <a:endParaRPr lang="en-AU"/>
          </a:p>
        </p:txBody>
      </p:sp>
    </p:spTree>
    <p:extLst>
      <p:ext uri="{BB962C8B-B14F-4D97-AF65-F5344CB8AC3E}">
        <p14:creationId xmlns:p14="http://schemas.microsoft.com/office/powerpoint/2010/main" val="70727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574313C-AD38-4895-A2FA-43ED58869497}" type="slidenum">
              <a:rPr lang="en-AU" smtClean="0"/>
              <a:t>6</a:t>
            </a:fld>
            <a:endParaRPr lang="en-AU"/>
          </a:p>
        </p:txBody>
      </p:sp>
    </p:spTree>
    <p:extLst>
      <p:ext uri="{BB962C8B-B14F-4D97-AF65-F5344CB8AC3E}">
        <p14:creationId xmlns:p14="http://schemas.microsoft.com/office/powerpoint/2010/main" val="282421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49E9A-0E94-4C54-A967-9D639733E96B}" type="datetimeFigureOut">
              <a:rPr lang="en-AU" smtClean="0"/>
              <a:t>14/08/2022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6BC4D3-49FB-46A4-9BF0-29FF7807271B}"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49E9A-0E94-4C54-A967-9D639733E96B}" type="datetimeFigureOut">
              <a:rPr lang="en-AU" smtClean="0"/>
              <a:t>14/08/2022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6BC4D3-49FB-46A4-9BF0-29FF7807271B}" type="slidenum">
              <a:rPr lang="en-AU" smtClean="0"/>
              <a:t>‹#›</a:t>
            </a:fld>
            <a:endParaRPr lang="en-AU"/>
          </a:p>
        </p:txBody>
      </p:sp>
    </p:spTree>
    <p:extLst>
      <p:ext uri="{BB962C8B-B14F-4D97-AF65-F5344CB8AC3E}">
        <p14:creationId xmlns:p14="http://schemas.microsoft.com/office/powerpoint/2010/main" val="418548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49E9A-0E94-4C54-A967-9D639733E96B}" type="datetimeFigureOut">
              <a:rPr lang="en-AU" smtClean="0"/>
              <a:t>14/08/2022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6BC4D3-49FB-46A4-9BF0-29FF7807271B}" type="slidenum">
              <a:rPr lang="en-AU" smtClean="0"/>
              <a:t>‹#›</a:t>
            </a:fld>
            <a:endParaRPr lang="en-AU"/>
          </a:p>
        </p:txBody>
      </p:sp>
    </p:spTree>
    <p:extLst>
      <p:ext uri="{BB962C8B-B14F-4D97-AF65-F5344CB8AC3E}">
        <p14:creationId xmlns:p14="http://schemas.microsoft.com/office/powerpoint/2010/main" val="36426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49E9A-0E94-4C54-A967-9D639733E96B}" type="datetimeFigureOut">
              <a:rPr lang="en-AU" smtClean="0"/>
              <a:t>14/08/2022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6BC4D3-49FB-46A4-9BF0-29FF7807271B}" type="slidenum">
              <a:rPr lang="en-AU" smtClean="0"/>
              <a:t>‹#›</a:t>
            </a:fld>
            <a:endParaRPr lang="en-AU"/>
          </a:p>
        </p:txBody>
      </p:sp>
    </p:spTree>
    <p:extLst>
      <p:ext uri="{BB962C8B-B14F-4D97-AF65-F5344CB8AC3E}">
        <p14:creationId xmlns:p14="http://schemas.microsoft.com/office/powerpoint/2010/main" val="352450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49E9A-0E94-4C54-A967-9D639733E96B}" type="datetimeFigureOut">
              <a:rPr lang="en-AU" smtClean="0"/>
              <a:t>14/08/2022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6BC4D3-49FB-46A4-9BF0-29FF7807271B}"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33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49E9A-0E94-4C54-A967-9D639733E96B}" type="datetimeFigureOut">
              <a:rPr lang="en-AU" smtClean="0"/>
              <a:t>14/08/2022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6BC4D3-49FB-46A4-9BF0-29FF7807271B}" type="slidenum">
              <a:rPr lang="en-AU" smtClean="0"/>
              <a:t>‹#›</a:t>
            </a:fld>
            <a:endParaRPr lang="en-AU"/>
          </a:p>
        </p:txBody>
      </p:sp>
    </p:spTree>
    <p:extLst>
      <p:ext uri="{BB962C8B-B14F-4D97-AF65-F5344CB8AC3E}">
        <p14:creationId xmlns:p14="http://schemas.microsoft.com/office/powerpoint/2010/main" val="377342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49E9A-0E94-4C54-A967-9D639733E96B}" type="datetimeFigureOut">
              <a:rPr lang="en-AU" smtClean="0"/>
              <a:t>14/08/2022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D6BC4D3-49FB-46A4-9BF0-29FF7807271B}" type="slidenum">
              <a:rPr lang="en-AU" smtClean="0"/>
              <a:t>‹#›</a:t>
            </a:fld>
            <a:endParaRPr lang="en-AU"/>
          </a:p>
        </p:txBody>
      </p:sp>
    </p:spTree>
    <p:extLst>
      <p:ext uri="{BB962C8B-B14F-4D97-AF65-F5344CB8AC3E}">
        <p14:creationId xmlns:p14="http://schemas.microsoft.com/office/powerpoint/2010/main" val="2813097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49E9A-0E94-4C54-A967-9D639733E96B}" type="datetimeFigureOut">
              <a:rPr lang="en-AU" smtClean="0"/>
              <a:t>14/08/2022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D6BC4D3-49FB-46A4-9BF0-29FF7807271B}" type="slidenum">
              <a:rPr lang="en-AU" smtClean="0"/>
              <a:t>‹#›</a:t>
            </a:fld>
            <a:endParaRPr lang="en-AU"/>
          </a:p>
        </p:txBody>
      </p:sp>
    </p:spTree>
    <p:extLst>
      <p:ext uri="{BB962C8B-B14F-4D97-AF65-F5344CB8AC3E}">
        <p14:creationId xmlns:p14="http://schemas.microsoft.com/office/powerpoint/2010/main" val="255583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749E9A-0E94-4C54-A967-9D639733E96B}" type="datetimeFigureOut">
              <a:rPr lang="en-AU" smtClean="0"/>
              <a:t>14/08/2022</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3D6BC4D3-49FB-46A4-9BF0-29FF7807271B}" type="slidenum">
              <a:rPr lang="en-AU" smtClean="0"/>
              <a:t>‹#›</a:t>
            </a:fld>
            <a:endParaRPr lang="en-AU"/>
          </a:p>
        </p:txBody>
      </p:sp>
    </p:spTree>
    <p:extLst>
      <p:ext uri="{BB962C8B-B14F-4D97-AF65-F5344CB8AC3E}">
        <p14:creationId xmlns:p14="http://schemas.microsoft.com/office/powerpoint/2010/main" val="299975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749E9A-0E94-4C54-A967-9D639733E96B}" type="datetimeFigureOut">
              <a:rPr lang="en-AU" smtClean="0"/>
              <a:t>14/08/2022</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6BC4D3-49FB-46A4-9BF0-29FF7807271B}" type="slidenum">
              <a:rPr lang="en-AU" smtClean="0"/>
              <a:t>‹#›</a:t>
            </a:fld>
            <a:endParaRPr lang="en-AU"/>
          </a:p>
        </p:txBody>
      </p:sp>
    </p:spTree>
    <p:extLst>
      <p:ext uri="{BB962C8B-B14F-4D97-AF65-F5344CB8AC3E}">
        <p14:creationId xmlns:p14="http://schemas.microsoft.com/office/powerpoint/2010/main" val="39994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749E9A-0E94-4C54-A967-9D639733E96B}" type="datetimeFigureOut">
              <a:rPr lang="en-AU" smtClean="0"/>
              <a:t>14/08/2022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6BC4D3-49FB-46A4-9BF0-29FF7807271B}" type="slidenum">
              <a:rPr lang="en-AU" smtClean="0"/>
              <a:t>‹#›</a:t>
            </a:fld>
            <a:endParaRPr lang="en-AU"/>
          </a:p>
        </p:txBody>
      </p:sp>
    </p:spTree>
    <p:extLst>
      <p:ext uri="{BB962C8B-B14F-4D97-AF65-F5344CB8AC3E}">
        <p14:creationId xmlns:p14="http://schemas.microsoft.com/office/powerpoint/2010/main" val="426525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749E9A-0E94-4C54-A967-9D639733E96B}" type="datetimeFigureOut">
              <a:rPr lang="en-AU" smtClean="0"/>
              <a:t>14/08/2022</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6BC4D3-49FB-46A4-9BF0-29FF7807271B}"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14777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dpr-info.eu/imprint-privacy-polic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95CC92-1AF8-1B5F-3993-85C25D04D387}"/>
              </a:ext>
            </a:extLst>
          </p:cNvPr>
          <p:cNvSpPr txBox="1"/>
          <p:nvPr/>
        </p:nvSpPr>
        <p:spPr>
          <a:xfrm>
            <a:off x="292232" y="329938"/>
            <a:ext cx="11368725" cy="5847755"/>
          </a:xfrm>
          <a:prstGeom prst="rect">
            <a:avLst/>
          </a:prstGeom>
          <a:noFill/>
        </p:spPr>
        <p:txBody>
          <a:bodyPr wrap="square">
            <a:spAutoFit/>
          </a:bodyPr>
          <a:lstStyle/>
          <a:p>
            <a:pPr algn="ctr"/>
            <a:r>
              <a:rPr lang="en-US" sz="2800" dirty="0">
                <a:solidFill>
                  <a:srgbClr val="008000"/>
                </a:solidFill>
                <a:effectLst/>
                <a:latin typeface="Franklin Gothic Medium Cond" panose="020B0606030402020204" pitchFamily="34" charset="0"/>
              </a:rPr>
              <a:t>Business Analytics with SQL and Python - RMIT Online</a:t>
            </a:r>
          </a:p>
          <a:p>
            <a:pPr algn="ctr"/>
            <a:br>
              <a:rPr lang="en-US" sz="2800" dirty="0">
                <a:solidFill>
                  <a:srgbClr val="008000"/>
                </a:solidFill>
                <a:effectLst/>
                <a:latin typeface="Franklin Gothic Medium Cond" panose="020B0606030402020204" pitchFamily="34" charset="0"/>
              </a:rPr>
            </a:br>
            <a:r>
              <a:rPr lang="en-US" sz="2800" dirty="0">
                <a:solidFill>
                  <a:srgbClr val="008000"/>
                </a:solidFill>
                <a:effectLst/>
                <a:latin typeface="Franklin Gothic Medium Cond" panose="020B0606030402020204" pitchFamily="34" charset="0"/>
              </a:rPr>
              <a:t>Final Project</a:t>
            </a:r>
          </a:p>
          <a:p>
            <a:pPr algn="ctr"/>
            <a:br>
              <a:rPr lang="en-US" sz="2800" dirty="0">
                <a:solidFill>
                  <a:srgbClr val="008000"/>
                </a:solidFill>
                <a:effectLst/>
                <a:latin typeface="Franklin Gothic Medium Cond" panose="020B0606030402020204" pitchFamily="34" charset="0"/>
              </a:rPr>
            </a:br>
            <a:r>
              <a:rPr lang="en-US" sz="2800" dirty="0" err="1">
                <a:solidFill>
                  <a:srgbClr val="008000"/>
                </a:solidFill>
                <a:latin typeface="Franklin Gothic Medium Cond" panose="020B0606030402020204" pitchFamily="34" charset="0"/>
              </a:rPr>
              <a:t>SuperFoodsMax</a:t>
            </a:r>
            <a:r>
              <a:rPr lang="en-US" sz="2800" dirty="0">
                <a:solidFill>
                  <a:srgbClr val="008000"/>
                </a:solidFill>
                <a:latin typeface="Franklin Gothic Medium Cond" panose="020B0606030402020204" pitchFamily="34" charset="0"/>
              </a:rPr>
              <a:t> Company</a:t>
            </a:r>
            <a:br>
              <a:rPr lang="en-US" sz="800" dirty="0">
                <a:effectLst/>
              </a:rPr>
            </a:br>
            <a:br>
              <a:rPr lang="en-US" sz="1800" dirty="0">
                <a:solidFill>
                  <a:srgbClr val="AA007F"/>
                </a:solidFill>
                <a:effectLst/>
                <a:latin typeface="Imprint MT Shadow" panose="04020605060303030202" pitchFamily="82" charset="0"/>
              </a:rPr>
            </a:br>
            <a:br>
              <a:rPr lang="en-US" sz="1800" dirty="0">
                <a:solidFill>
                  <a:srgbClr val="AA007F"/>
                </a:solidFill>
                <a:effectLst/>
                <a:latin typeface="Imprint MT Shadow" panose="04020605060303030202" pitchFamily="82" charset="0"/>
              </a:rPr>
            </a:br>
            <a:br>
              <a:rPr lang="en-US" sz="1800" dirty="0">
                <a:solidFill>
                  <a:srgbClr val="AA007F"/>
                </a:solidFill>
                <a:effectLst/>
                <a:latin typeface="Imprint MT Shadow" panose="04020605060303030202" pitchFamily="82" charset="0"/>
              </a:rPr>
            </a:br>
            <a:endParaRPr lang="en-US" sz="1800" dirty="0">
              <a:solidFill>
                <a:srgbClr val="AA007F"/>
              </a:solidFill>
              <a:effectLst/>
              <a:latin typeface="Imprint MT Shadow" panose="04020605060303030202" pitchFamily="82" charset="0"/>
            </a:endParaRPr>
          </a:p>
          <a:p>
            <a:endParaRPr lang="en-US" dirty="0">
              <a:solidFill>
                <a:srgbClr val="AA007F"/>
              </a:solidFill>
              <a:latin typeface="Imprint MT Shadow" panose="04020605060303030202" pitchFamily="82" charset="0"/>
            </a:endParaRPr>
          </a:p>
          <a:p>
            <a:endParaRPr lang="en-US" sz="1800" dirty="0">
              <a:solidFill>
                <a:srgbClr val="AA007F"/>
              </a:solidFill>
              <a:effectLst/>
              <a:latin typeface="Imprint MT Shadow" panose="04020605060303030202" pitchFamily="82" charset="0"/>
            </a:endParaRPr>
          </a:p>
          <a:p>
            <a:endParaRPr lang="en-US" dirty="0">
              <a:solidFill>
                <a:srgbClr val="AA007F"/>
              </a:solidFill>
              <a:latin typeface="Imprint MT Shadow" panose="04020605060303030202" pitchFamily="82" charset="0"/>
            </a:endParaRPr>
          </a:p>
          <a:p>
            <a:endParaRPr lang="en-US" sz="1800" dirty="0">
              <a:solidFill>
                <a:srgbClr val="AA007F"/>
              </a:solidFill>
              <a:effectLst/>
              <a:latin typeface="Imprint MT Shadow" panose="04020605060303030202" pitchFamily="82" charset="0"/>
            </a:endParaRPr>
          </a:p>
          <a:p>
            <a:endParaRPr lang="en-US" dirty="0">
              <a:solidFill>
                <a:srgbClr val="AA007F"/>
              </a:solidFill>
              <a:latin typeface="Imprint MT Shadow" panose="04020605060303030202" pitchFamily="82" charset="0"/>
            </a:endParaRPr>
          </a:p>
          <a:p>
            <a:endParaRPr lang="en-US" dirty="0">
              <a:solidFill>
                <a:srgbClr val="AA007F"/>
              </a:solidFill>
              <a:latin typeface="Imprint MT Shadow" panose="04020605060303030202" pitchFamily="82" charset="0"/>
            </a:endParaRPr>
          </a:p>
          <a:p>
            <a:br>
              <a:rPr lang="en-US" sz="1800" dirty="0">
                <a:solidFill>
                  <a:srgbClr val="AA007F"/>
                </a:solidFill>
                <a:effectLst/>
                <a:latin typeface="Imprint MT Shadow" panose="04020605060303030202" pitchFamily="82" charset="0"/>
              </a:rPr>
            </a:br>
            <a:br>
              <a:rPr lang="en-US" sz="1800" dirty="0">
                <a:solidFill>
                  <a:srgbClr val="AA007F"/>
                </a:solidFill>
                <a:effectLst/>
                <a:latin typeface="Imprint MT Shadow" panose="04020605060303030202" pitchFamily="82" charset="0"/>
              </a:rPr>
            </a:br>
            <a:r>
              <a:rPr lang="en-US" sz="1800" dirty="0">
                <a:solidFill>
                  <a:schemeClr val="accent5">
                    <a:lumMod val="50000"/>
                  </a:schemeClr>
                </a:solidFill>
                <a:effectLst/>
                <a:latin typeface="Imprint MT Shadow" panose="04020605060303030202" pitchFamily="82" charset="0"/>
              </a:rPr>
              <a:t>                 14.08.2022                                                                                                                       Pravalika Kalla</a:t>
            </a:r>
            <a:endParaRPr lang="en-AU" dirty="0">
              <a:solidFill>
                <a:schemeClr val="accent5">
                  <a:lumMod val="50000"/>
                </a:schemeClr>
              </a:solidFill>
            </a:endParaRPr>
          </a:p>
        </p:txBody>
      </p:sp>
      <p:pic>
        <p:nvPicPr>
          <p:cNvPr id="4" name="Picture 3">
            <a:extLst>
              <a:ext uri="{FF2B5EF4-FFF2-40B4-BE49-F238E27FC236}">
                <a16:creationId xmlns:a16="http://schemas.microsoft.com/office/drawing/2014/main" id="{95DE6ACB-DFF4-8859-B404-CBCF767F2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617" y="2921327"/>
            <a:ext cx="3709878" cy="2649913"/>
          </a:xfrm>
          <a:prstGeom prst="rect">
            <a:avLst/>
          </a:prstGeom>
        </p:spPr>
      </p:pic>
    </p:spTree>
    <p:extLst>
      <p:ext uri="{BB962C8B-B14F-4D97-AF65-F5344CB8AC3E}">
        <p14:creationId xmlns:p14="http://schemas.microsoft.com/office/powerpoint/2010/main" val="214191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C254B-199E-D3BE-3D67-B406BACFDBB2}"/>
              </a:ext>
            </a:extLst>
          </p:cNvPr>
          <p:cNvSpPr txBox="1"/>
          <p:nvPr/>
        </p:nvSpPr>
        <p:spPr>
          <a:xfrm>
            <a:off x="251380" y="0"/>
            <a:ext cx="7280636" cy="3570208"/>
          </a:xfrm>
          <a:prstGeom prst="rect">
            <a:avLst/>
          </a:prstGeom>
          <a:noFill/>
        </p:spPr>
        <p:txBody>
          <a:bodyPr wrap="square" rtlCol="0">
            <a:spAutoFit/>
          </a:bodyPr>
          <a:lstStyle/>
          <a:p>
            <a:pPr algn="ctr"/>
            <a:r>
              <a:rPr lang="en-US" sz="3200" dirty="0">
                <a:solidFill>
                  <a:schemeClr val="accent1">
                    <a:lumMod val="75000"/>
                  </a:schemeClr>
                </a:solidFill>
                <a:latin typeface="Algerian" panose="04020705040A02060702" pitchFamily="82" charset="0"/>
              </a:rPr>
              <a:t>Conclusions</a:t>
            </a:r>
          </a:p>
          <a:p>
            <a:pPr algn="ctr"/>
            <a:endParaRPr lang="en-US" sz="1400" dirty="0">
              <a:solidFill>
                <a:schemeClr val="accent1">
                  <a:lumMod val="75000"/>
                </a:schemeClr>
              </a:solidFill>
              <a:latin typeface="Algerian" panose="04020705040A02060702" pitchFamily="82" charset="0"/>
            </a:endParaRPr>
          </a:p>
          <a:p>
            <a:pPr marL="285750" indent="-285750" algn="just">
              <a:buFont typeface="Arial" panose="020B0604020202020204" pitchFamily="34" charset="0"/>
              <a:buChar char="•"/>
            </a:pPr>
            <a:r>
              <a:rPr lang="en-US" dirty="0"/>
              <a:t>Markdowns and special discounts on the same days for commonly bought products like Beef and Cheese could attract promiscuous customers to regularly buy the same brand products and turn them into loyalists, also increasing the revenue for specific commodities.</a:t>
            </a:r>
          </a:p>
          <a:p>
            <a:endParaRPr lang="en-US" dirty="0"/>
          </a:p>
          <a:p>
            <a:pPr marL="285750" indent="-285750" algn="just">
              <a:buFont typeface="Arial" panose="020B0604020202020204" pitchFamily="34" charset="0"/>
              <a:buChar char="•"/>
            </a:pPr>
            <a:r>
              <a:rPr lang="en-US" dirty="0"/>
              <a:t>Including soft drinks and milk products in the groceries section on special discount days and bulk buy days along with the other highest selling commodities like Beef and Cheese helps turn promiscuous customers into more frequent visitors and also spike the department revenue.</a:t>
            </a:r>
            <a:endParaRPr lang="en-AU" dirty="0"/>
          </a:p>
          <a:p>
            <a:endParaRPr lang="en-US" dirty="0"/>
          </a:p>
        </p:txBody>
      </p:sp>
      <p:pic>
        <p:nvPicPr>
          <p:cNvPr id="4" name="Picture 3">
            <a:extLst>
              <a:ext uri="{FF2B5EF4-FFF2-40B4-BE49-F238E27FC236}">
                <a16:creationId xmlns:a16="http://schemas.microsoft.com/office/drawing/2014/main" id="{DF8D98E7-8014-8D9A-0D93-FD114EF5F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2017" y="810901"/>
            <a:ext cx="4213782" cy="2368146"/>
          </a:xfrm>
          <a:prstGeom prst="rect">
            <a:avLst/>
          </a:prstGeom>
        </p:spPr>
      </p:pic>
      <p:sp>
        <p:nvSpPr>
          <p:cNvPr id="6" name="TextBox 5">
            <a:extLst>
              <a:ext uri="{FF2B5EF4-FFF2-40B4-BE49-F238E27FC236}">
                <a16:creationId xmlns:a16="http://schemas.microsoft.com/office/drawing/2014/main" id="{22A978A2-528E-CDB0-5829-FC9ADF7E2F9A}"/>
              </a:ext>
            </a:extLst>
          </p:cNvPr>
          <p:cNvSpPr txBox="1"/>
          <p:nvPr/>
        </p:nvSpPr>
        <p:spPr>
          <a:xfrm>
            <a:off x="251380" y="3530143"/>
            <a:ext cx="1156668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Targeting the highest spending age group of 19-24 with birthday offers and additional reward points. Also, encourage them to try out the free samples of private brand products for product reviews, etc.</a:t>
            </a:r>
          </a:p>
          <a:p>
            <a:endParaRPr lang="en-US" dirty="0"/>
          </a:p>
          <a:p>
            <a:pPr marL="285750" indent="-285750" algn="just">
              <a:buFont typeface="Arial" panose="020B0604020202020204" pitchFamily="34" charset="0"/>
              <a:buChar char="•"/>
            </a:pPr>
            <a:r>
              <a:rPr lang="en-US" dirty="0"/>
              <a:t>Additionally, offer loyalty/reward points for weekly/monthly spending to encourage promiscuous customers to shop more frequently and thereby increase the foot traffic.</a:t>
            </a:r>
          </a:p>
          <a:p>
            <a:endParaRPr lang="en-US" dirty="0"/>
          </a:p>
          <a:p>
            <a:pPr marL="285750" indent="-285750" algn="just">
              <a:buFont typeface="Arial" panose="020B0604020202020204" pitchFamily="34" charset="0"/>
              <a:buChar char="•"/>
            </a:pPr>
            <a:r>
              <a:rPr lang="en-US" dirty="0"/>
              <a:t> Furthermore, analyzing the individual customer purchase trends and creating customized promotional offers for the products they frequently purchase will help in boosting the revenue.</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At least 10% revenue growth is anticipated in the next 24 months by targeting all the above.</a:t>
            </a:r>
            <a:endParaRPr lang="en-AU" dirty="0"/>
          </a:p>
          <a:p>
            <a:endParaRPr lang="en-AU" dirty="0"/>
          </a:p>
        </p:txBody>
      </p:sp>
    </p:spTree>
    <p:extLst>
      <p:ext uri="{BB962C8B-B14F-4D97-AF65-F5344CB8AC3E}">
        <p14:creationId xmlns:p14="http://schemas.microsoft.com/office/powerpoint/2010/main" val="3586796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E200-6C65-ADEB-26CA-2405D690E5D9}"/>
              </a:ext>
            </a:extLst>
          </p:cNvPr>
          <p:cNvSpPr>
            <a:spLocks noGrp="1"/>
          </p:cNvSpPr>
          <p:nvPr>
            <p:ph type="title"/>
          </p:nvPr>
        </p:nvSpPr>
        <p:spPr/>
        <p:txBody>
          <a:bodyPr>
            <a:normAutofit/>
          </a:bodyPr>
          <a:lstStyle/>
          <a:p>
            <a:r>
              <a:rPr lang="en-US" sz="2800" dirty="0">
                <a:solidFill>
                  <a:schemeClr val="bg2">
                    <a:lumMod val="25000"/>
                  </a:schemeClr>
                </a:solidFill>
                <a:latin typeface="Arial Black" panose="020B0A04020102020204" pitchFamily="34" charset="0"/>
              </a:rPr>
              <a:t>Business Question</a:t>
            </a:r>
            <a:endParaRPr lang="en-AU" sz="2800" dirty="0">
              <a:solidFill>
                <a:schemeClr val="bg2">
                  <a:lumMod val="2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34F6CD5-5D3F-905D-E843-E756706E3065}"/>
              </a:ext>
            </a:extLst>
          </p:cNvPr>
          <p:cNvSpPr>
            <a:spLocks noGrp="1"/>
          </p:cNvSpPr>
          <p:nvPr>
            <p:ph idx="1"/>
          </p:nvPr>
        </p:nvSpPr>
        <p:spPr>
          <a:xfrm>
            <a:off x="1097280" y="1836307"/>
            <a:ext cx="10058400" cy="4023360"/>
          </a:xfrm>
        </p:spPr>
        <p:txBody>
          <a:bodyPr>
            <a:normAutofit/>
          </a:bodyPr>
          <a:lstStyle/>
          <a:p>
            <a:endParaRPr lang="en-US" sz="1800" dirty="0">
              <a:latin typeface="Cambria Math" panose="02040503050406030204" pitchFamily="18" charset="0"/>
              <a:ea typeface="Cambria Math" panose="02040503050406030204" pitchFamily="18" charset="0"/>
            </a:endParaRPr>
          </a:p>
          <a:p>
            <a:r>
              <a:rPr lang="en-US" sz="1800" dirty="0" err="1">
                <a:latin typeface="Cambria Math" panose="02040503050406030204" pitchFamily="18" charset="0"/>
                <a:ea typeface="Cambria Math" panose="02040503050406030204" pitchFamily="18" charset="0"/>
              </a:rPr>
              <a:t>SuperFoodsMax</a:t>
            </a:r>
            <a:r>
              <a:rPr lang="en-US" sz="1800" dirty="0">
                <a:latin typeface="Cambria Math" panose="02040503050406030204" pitchFamily="18" charset="0"/>
                <a:ea typeface="Cambria Math" panose="02040503050406030204" pitchFamily="18" charset="0"/>
              </a:rPr>
              <a:t> decision-makers ask the data team to provide insights that can support a strategy to lift sales revenue by 5% over the next two years.</a:t>
            </a:r>
          </a:p>
          <a:p>
            <a:r>
              <a:rPr lang="en-US" sz="1800" dirty="0">
                <a:latin typeface="Cambria Math" panose="02040503050406030204" pitchFamily="18" charset="0"/>
                <a:ea typeface="Cambria Math" panose="02040503050406030204" pitchFamily="18" charset="0"/>
              </a:rPr>
              <a:t>Sub questions:</a:t>
            </a:r>
          </a:p>
          <a:p>
            <a:pPr>
              <a:buFont typeface="Wingdings" panose="05000000000000000000" pitchFamily="2" charset="2"/>
              <a:buChar char="q"/>
            </a:pPr>
            <a:r>
              <a:rPr lang="en-US" sz="1800" dirty="0">
                <a:latin typeface="Cambria Math" panose="02040503050406030204" pitchFamily="18" charset="0"/>
                <a:ea typeface="Cambria Math" panose="02040503050406030204" pitchFamily="18" charset="0"/>
              </a:rPr>
              <a:t>   What is the customer purchasing behavior?</a:t>
            </a:r>
          </a:p>
          <a:p>
            <a:pPr>
              <a:buFont typeface="Wingdings" panose="05000000000000000000" pitchFamily="2" charset="2"/>
              <a:buChar char="q"/>
            </a:pPr>
            <a:r>
              <a:rPr lang="en-US" sz="1800" dirty="0">
                <a:latin typeface="Cambria Math" panose="02040503050406030204" pitchFamily="18" charset="0"/>
                <a:ea typeface="Cambria Math" panose="02040503050406030204" pitchFamily="18" charset="0"/>
              </a:rPr>
              <a:t>   How can Promiscuous customers be turned into loyalists?</a:t>
            </a:r>
          </a:p>
          <a:p>
            <a:pPr>
              <a:buFont typeface="Wingdings" panose="05000000000000000000" pitchFamily="2" charset="2"/>
              <a:buChar char="q"/>
            </a:pPr>
            <a:r>
              <a:rPr lang="en-US" sz="1800" dirty="0">
                <a:latin typeface="Cambria Math" panose="02040503050406030204" pitchFamily="18" charset="0"/>
                <a:ea typeface="Cambria Math" panose="02040503050406030204" pitchFamily="18" charset="0"/>
              </a:rPr>
              <a:t>   Who are the revenue drivers?</a:t>
            </a:r>
          </a:p>
          <a:p>
            <a:pPr>
              <a:buFont typeface="Wingdings" panose="05000000000000000000" pitchFamily="2" charset="2"/>
              <a:buChar char="q"/>
            </a:pPr>
            <a:r>
              <a:rPr lang="en-US" sz="1800" dirty="0">
                <a:latin typeface="Cambria Math" panose="02040503050406030204" pitchFamily="18" charset="0"/>
                <a:ea typeface="Cambria Math" panose="02040503050406030204" pitchFamily="18" charset="0"/>
              </a:rPr>
              <a:t>   How to boost retail foot traffic?</a:t>
            </a:r>
          </a:p>
          <a:p>
            <a:endParaRPr lang="en-US" sz="1800" dirty="0">
              <a:latin typeface="Cambria Math" panose="02040503050406030204" pitchFamily="18" charset="0"/>
              <a:ea typeface="Cambria Math" panose="02040503050406030204" pitchFamily="18" charset="0"/>
            </a:endParaRPr>
          </a:p>
          <a:p>
            <a:endParaRPr lang="en-US" sz="1800" dirty="0">
              <a:latin typeface="Cambria Math" panose="02040503050406030204" pitchFamily="18" charset="0"/>
              <a:ea typeface="Cambria Math" panose="02040503050406030204" pitchFamily="18" charset="0"/>
            </a:endParaRPr>
          </a:p>
          <a:p>
            <a:pPr lvl="4"/>
            <a:endParaRPr lang="en-AU" sz="1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2852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5107-0859-7F9C-8AAB-8C65C062D84C}"/>
              </a:ext>
            </a:extLst>
          </p:cNvPr>
          <p:cNvSpPr>
            <a:spLocks noGrp="1"/>
          </p:cNvSpPr>
          <p:nvPr>
            <p:ph type="title"/>
          </p:nvPr>
        </p:nvSpPr>
        <p:spPr/>
        <p:txBody>
          <a:bodyPr>
            <a:normAutofit/>
          </a:bodyPr>
          <a:lstStyle/>
          <a:p>
            <a:r>
              <a:rPr lang="en-US" sz="2000" dirty="0">
                <a:solidFill>
                  <a:schemeClr val="bg2">
                    <a:lumMod val="25000"/>
                  </a:schemeClr>
                </a:solidFill>
                <a:latin typeface="Arial Black" panose="020B0A04020102020204" pitchFamily="34" charset="0"/>
              </a:rPr>
              <a:t>Justification for the chosen Data set to answer the business question</a:t>
            </a:r>
            <a:endParaRPr lang="en-AU" sz="2000" dirty="0">
              <a:solidFill>
                <a:schemeClr val="bg2">
                  <a:lumMod val="2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CCD34186-3B88-CC0B-E17B-22E300A7E095}"/>
              </a:ext>
            </a:extLst>
          </p:cNvPr>
          <p:cNvSpPr>
            <a:spLocks noGrp="1"/>
          </p:cNvSpPr>
          <p:nvPr>
            <p:ph idx="1"/>
          </p:nvPr>
        </p:nvSpPr>
        <p:spPr/>
        <p:txBody>
          <a:bodyPr>
            <a:normAutofit/>
          </a:bodyPr>
          <a:lstStyle/>
          <a:p>
            <a:pPr algn="just"/>
            <a:endParaRPr lang="en-US" sz="1800" dirty="0">
              <a:latin typeface="Cambria Math" panose="02040503050406030204" pitchFamily="18" charset="0"/>
              <a:ea typeface="Cambria Math" panose="02040503050406030204" pitchFamily="18" charset="0"/>
            </a:endParaRPr>
          </a:p>
          <a:p>
            <a:pPr algn="just"/>
            <a:endParaRPr lang="en-US" sz="1800" dirty="0">
              <a:latin typeface="Cambria Math" panose="02040503050406030204" pitchFamily="18" charset="0"/>
              <a:ea typeface="Cambria Math" panose="02040503050406030204" pitchFamily="18" charset="0"/>
            </a:endParaRPr>
          </a:p>
          <a:p>
            <a:pPr algn="just"/>
            <a:r>
              <a:rPr lang="en-US" sz="1800" dirty="0">
                <a:latin typeface="Cambria Math" panose="02040503050406030204" pitchFamily="18" charset="0"/>
                <a:ea typeface="Cambria Math" panose="02040503050406030204" pitchFamily="18" charset="0"/>
              </a:rPr>
              <a:t>In order to help increase the revenue growth, I am using the dataset provided by </a:t>
            </a:r>
            <a:r>
              <a:rPr lang="en-US" sz="1800" dirty="0" err="1">
                <a:latin typeface="Cambria Math" panose="02040503050406030204" pitchFamily="18" charset="0"/>
                <a:ea typeface="Cambria Math" panose="02040503050406030204" pitchFamily="18" charset="0"/>
              </a:rPr>
              <a:t>SuperfoodsMax</a:t>
            </a:r>
            <a:r>
              <a:rPr lang="en-US" sz="1800" dirty="0">
                <a:latin typeface="Cambria Math" panose="02040503050406030204" pitchFamily="18" charset="0"/>
                <a:ea typeface="Cambria Math" panose="02040503050406030204" pitchFamily="18" charset="0"/>
              </a:rPr>
              <a:t> which has the customer transaction details made at </a:t>
            </a:r>
            <a:r>
              <a:rPr lang="en-US" sz="1800" dirty="0" err="1">
                <a:latin typeface="Cambria Math" panose="02040503050406030204" pitchFamily="18" charset="0"/>
                <a:ea typeface="Cambria Math" panose="02040503050406030204" pitchFamily="18" charset="0"/>
              </a:rPr>
              <a:t>SuperfoodsMax</a:t>
            </a:r>
            <a:r>
              <a:rPr lang="en-US" sz="1800" dirty="0">
                <a:latin typeface="Cambria Math" panose="02040503050406030204" pitchFamily="18" charset="0"/>
                <a:ea typeface="Cambria Math" panose="02040503050406030204" pitchFamily="18" charset="0"/>
              </a:rPr>
              <a:t> stores from January 2017 to June 2020 with the details like customer id, basket id, customer loyalty type, customer household type, customer age band, commodity, department of the product, price and transaction date of the customer transactions. This Dataset is chosen as it has all the necessary information required to understand the customer spending behavior and a concrete analysis can be made of the revenue trends and revenue forecast with the help of visualization can be performed appropriately.</a:t>
            </a:r>
            <a:endParaRPr lang="en-AU" sz="1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2168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D8F004-C6A1-CC24-CAC2-6980A0DAED1C}"/>
              </a:ext>
            </a:extLst>
          </p:cNvPr>
          <p:cNvSpPr txBox="1"/>
          <p:nvPr/>
        </p:nvSpPr>
        <p:spPr>
          <a:xfrm>
            <a:off x="471340" y="254524"/>
            <a:ext cx="11104775" cy="6150210"/>
          </a:xfrm>
          <a:prstGeom prst="rect">
            <a:avLst/>
          </a:prstGeom>
          <a:noFill/>
        </p:spPr>
        <p:txBody>
          <a:bodyPr wrap="square" rtlCol="0">
            <a:spAutoFit/>
          </a:bodyPr>
          <a:lstStyle/>
          <a:p>
            <a:pPr algn="ctr"/>
            <a:r>
              <a:rPr lang="en-US" sz="2800" dirty="0">
                <a:solidFill>
                  <a:schemeClr val="bg2">
                    <a:lumMod val="25000"/>
                  </a:schemeClr>
                </a:solidFill>
                <a:latin typeface="Arial Black" panose="020B0A04020102020204" pitchFamily="34" charset="0"/>
              </a:rPr>
              <a:t>Privacy, Ethical and Legal considerations</a:t>
            </a:r>
            <a:endParaRPr lang="en-AU" sz="2800" kern="1400" spc="-50" dirty="0">
              <a:solidFill>
                <a:schemeClr val="bg2">
                  <a:lumMod val="25000"/>
                </a:schemeClr>
              </a:solidFill>
              <a:effectLst/>
              <a:latin typeface="Arial Black" panose="020B0A040201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 </a:t>
            </a:r>
          </a:p>
          <a:p>
            <a:pPr algn="just" fontAlgn="base">
              <a:lnSpc>
                <a:spcPct val="107000"/>
              </a:lnSpc>
              <a:spcAft>
                <a:spcPts val="800"/>
              </a:spcAft>
            </a:pPr>
            <a:r>
              <a:rPr lang="en-AU" sz="1600" dirty="0">
                <a:solidFill>
                  <a:srgbClr val="ED7D31"/>
                </a:solidFill>
                <a:effectLst/>
                <a:latin typeface="Cambria Math" panose="02040503050406030204" pitchFamily="18" charset="0"/>
                <a:ea typeface="Cambria Math" panose="02040503050406030204" pitchFamily="18" charset="0"/>
                <a:cs typeface="Times New Roman" panose="02020603050405020304" pitchFamily="18" charset="0"/>
              </a:rPr>
              <a:t>Identity: </a:t>
            </a:r>
            <a:r>
              <a:rPr lang="en-AU" sz="16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No names and addresses were used in the data. When shared we cannot identify the individuals with the data provided.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mbria Math" panose="02040503050406030204" pitchFamily="18" charset="0"/>
                <a:cs typeface="Times New Roman" panose="02020603050405020304" pitchFamily="18" charset="0"/>
              </a:rPr>
              <a:t>Shared data:</a:t>
            </a:r>
            <a:r>
              <a:rPr lang="en-AU" sz="1600" dirty="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a:t>  It is assumed that customers are informed about provisions and restrictions on how data shared with the third parties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mbria Math" panose="02040503050406030204" pitchFamily="18" charset="0"/>
                <a:cs typeface="Times New Roman" panose="02020603050405020304" pitchFamily="18" charset="0"/>
              </a:rPr>
              <a:t>Transparency:</a:t>
            </a:r>
            <a:r>
              <a:rPr lang="en-AU" sz="1600" dirty="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a:t> This analysis is based on the assumption that individuals are being informed about the usage of data.</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mbria Math" panose="02040503050406030204" pitchFamily="18" charset="0"/>
                <a:cs typeface="Times New Roman" panose="02020603050405020304" pitchFamily="18" charset="0"/>
              </a:rPr>
              <a:t>Predictions:</a:t>
            </a:r>
            <a:r>
              <a:rPr lang="en-AU" sz="1600" dirty="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a:t>  The decisions and predictions made from this Data will have a beneficial outcome and do not violate legal and ethical regulations.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mbria Math" panose="02040503050406030204" pitchFamily="18" charset="0"/>
                <a:cs typeface="Times New Roman" panose="02020603050405020304" pitchFamily="18" charset="0"/>
              </a:rPr>
              <a:t>Bias:</a:t>
            </a:r>
            <a:r>
              <a:rPr lang="en-AU" sz="1600" dirty="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a:t> The analysis made using this data is not biased by any person/group or social categories like race/gender/disability.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mbria Math" panose="02040503050406030204" pitchFamily="18" charset="0"/>
                <a:cs typeface="Times New Roman" panose="02020603050405020304" pitchFamily="18" charset="0"/>
              </a:rPr>
              <a:t>Honesty:</a:t>
            </a:r>
            <a:r>
              <a:rPr lang="en-AU" sz="1600" dirty="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a:t> There is no part of my analysis that is dishonest or misleading intentionally or unintentionally.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mbria Math" panose="02040503050406030204" pitchFamily="18" charset="0"/>
                <a:cs typeface="Times New Roman" panose="02020603050405020304" pitchFamily="18" charset="0"/>
              </a:rPr>
              <a:t>Legislation:</a:t>
            </a:r>
            <a:r>
              <a:rPr lang="en-AU" sz="1600" dirty="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a:t>  The analysis of the data is abided by: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fontAlgn="base">
              <a:lnSpc>
                <a:spcPct val="107000"/>
              </a:lnSpc>
              <a:spcAft>
                <a:spcPts val="800"/>
              </a:spcAft>
            </a:pPr>
            <a:r>
              <a:rPr lang="en-AU" sz="1600" dirty="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a:t>The Privacy Act 1988: </a:t>
            </a:r>
            <a:endParaRPr lang="en-AU"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fontAlgn="base">
              <a:lnSpc>
                <a:spcPct val="107000"/>
              </a:lnSpc>
              <a:spcAft>
                <a:spcPts val="800"/>
              </a:spcAft>
            </a:pPr>
            <a:r>
              <a:rPr lang="en-AU"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Legislation.gov.au. 2022. </a:t>
            </a:r>
            <a:r>
              <a:rPr lang="en-AU" sz="1100" i="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Federal Register of Legislation - Australian Government</a:t>
            </a:r>
            <a:r>
              <a:rPr lang="en-AU"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[online] Available at: &lt;https://www.legislation.gov.au/Series/C2004A03712&gt; [Accessed 7 August 2022].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AU" sz="1600" dirty="0">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a:t> General Data Protection Regulation:</a:t>
            </a:r>
          </a:p>
          <a:p>
            <a:pPr fontAlgn="base">
              <a:lnSpc>
                <a:spcPct val="107000"/>
              </a:lnSpc>
              <a:spcAft>
                <a:spcPts val="800"/>
              </a:spcAft>
            </a:pPr>
            <a:r>
              <a:rPr lang="en-AU"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General Data Protection Regulation (GDPR). 2022. </a:t>
            </a:r>
            <a:r>
              <a:rPr lang="en-AU" sz="1100" i="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Imprint &amp; Privacy Policy - General Data Protection Regulation (GDPR)</a:t>
            </a:r>
            <a:r>
              <a:rPr lang="en-AU"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[online] Available at: &lt;</a:t>
            </a:r>
            <a:r>
              <a:rPr lang="en-AU" sz="1100" u="sng" dirty="0">
                <a:solidFill>
                  <a:srgbClr val="0563C1"/>
                </a:solidFill>
                <a:effectLst/>
                <a:latin typeface="Open Sans" panose="020B0606030504020204" pitchFamily="34" charset="0"/>
                <a:ea typeface="Calibri" panose="020F0502020204030204" pitchFamily="34" charset="0"/>
                <a:cs typeface="Times New Roman" panose="02020603050405020304" pitchFamily="18" charset="0"/>
                <a:hlinkClick r:id="rId2"/>
              </a:rPr>
              <a:t>https://gdpr-info.eu/imprint-privacy-policy/</a:t>
            </a:r>
            <a:r>
              <a:rPr lang="en-AU"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&gt; [Accessed 3 July 2022].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1600" dirty="0"/>
          </a:p>
        </p:txBody>
      </p:sp>
    </p:spTree>
    <p:extLst>
      <p:ext uri="{BB962C8B-B14F-4D97-AF65-F5344CB8AC3E}">
        <p14:creationId xmlns:p14="http://schemas.microsoft.com/office/powerpoint/2010/main" val="42679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B034A8-DD0C-7EC3-C0CF-91A1EA86F9D7}"/>
              </a:ext>
            </a:extLst>
          </p:cNvPr>
          <p:cNvSpPr txBox="1"/>
          <p:nvPr/>
        </p:nvSpPr>
        <p:spPr>
          <a:xfrm>
            <a:off x="367645" y="226243"/>
            <a:ext cx="11323007" cy="6085320"/>
          </a:xfrm>
          <a:prstGeom prst="rect">
            <a:avLst/>
          </a:prstGeom>
          <a:noFill/>
        </p:spPr>
        <p:txBody>
          <a:bodyPr wrap="square" rtlCol="0">
            <a:spAutoFit/>
          </a:bodyPr>
          <a:lstStyle/>
          <a:p>
            <a:pPr algn="ctr">
              <a:lnSpc>
                <a:spcPct val="107000"/>
              </a:lnSpc>
              <a:spcBef>
                <a:spcPts val="1200"/>
              </a:spcBef>
            </a:pPr>
            <a:r>
              <a:rPr lang="en-US" sz="2800" dirty="0">
                <a:solidFill>
                  <a:schemeClr val="bg2">
                    <a:lumMod val="25000"/>
                  </a:schemeClr>
                </a:solidFill>
                <a:latin typeface="Arial Black" panose="020B0A04020102020204" pitchFamily="34" charset="0"/>
              </a:rPr>
              <a:t>Cleaning, formatting, and exporting the data</a:t>
            </a:r>
            <a:endParaRPr lang="en-AU" sz="2800" b="1" kern="0" dirty="0">
              <a:solidFill>
                <a:schemeClr val="bg2">
                  <a:lumMod val="25000"/>
                </a:schemeClr>
              </a:solidFill>
              <a:effectLst/>
              <a:latin typeface="Arial Black" panose="020B0A04020102020204" pitchFamily="34" charset="0"/>
              <a:ea typeface="Times New Roman" panose="02020603050405020304" pitchFamily="18" charset="0"/>
              <a:cs typeface="Times New Roman" panose="02020603050405020304" pitchFamily="18" charset="0"/>
            </a:endParaRPr>
          </a:p>
          <a:p>
            <a:pPr>
              <a:lnSpc>
                <a:spcPct val="107000"/>
              </a:lnSpc>
              <a:spcBef>
                <a:spcPts val="1200"/>
              </a:spcBef>
            </a:pPr>
            <a:endParaRPr lang="en-AU" sz="1600" kern="0" dirty="0">
              <a:solidFill>
                <a:srgbClr val="ED7D31"/>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a:lnSpc>
                <a:spcPct val="107000"/>
              </a:lnSpc>
              <a:spcBef>
                <a:spcPts val="1200"/>
              </a:spcBef>
            </a:pPr>
            <a:r>
              <a:rPr lang="en-AU" sz="1600" kern="0" dirty="0">
                <a:solidFill>
                  <a:srgbClr val="ED7D31"/>
                </a:solidFill>
                <a:effectLst/>
                <a:latin typeface="Cambria Math" panose="02040503050406030204" pitchFamily="18" charset="0"/>
                <a:ea typeface="Times New Roman" panose="02020603050405020304" pitchFamily="18" charset="0"/>
                <a:cs typeface="Times New Roman" panose="02020603050405020304" pitchFamily="18" charset="0"/>
              </a:rPr>
              <a:t>Validity: </a:t>
            </a:r>
            <a:r>
              <a:rPr lang="en-AU" sz="1600" kern="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1633 duplicate records found and deleted using </a:t>
            </a:r>
            <a:r>
              <a:rPr lang="en-AU" sz="1600" i="1" kern="0" dirty="0" err="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pandas.DataFrame.drop_duplicates</a:t>
            </a:r>
            <a:r>
              <a:rPr lang="en-AU" sz="1600" i="1" kern="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a:t>
            </a:r>
            <a:r>
              <a:rPr lang="en-AU" sz="1600" kern="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method.</a:t>
            </a:r>
            <a:r>
              <a:rPr lang="en-AU" sz="1600" kern="0" dirty="0">
                <a:solidFill>
                  <a:srgbClr val="2F5496"/>
                </a:solidFill>
                <a:effectLst/>
                <a:latin typeface="Cambria Math" panose="02040503050406030204" pitchFamily="18" charset="0"/>
                <a:ea typeface="Times New Roman" panose="02020603050405020304" pitchFamily="18" charset="0"/>
                <a:cs typeface="Times New Roman" panose="02020603050405020304" pitchFamily="18" charset="0"/>
              </a:rPr>
              <a:t> </a:t>
            </a:r>
            <a:endParaRPr lang="en-AU" sz="16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fontAlgn="base">
              <a:lnSpc>
                <a:spcPct val="107000"/>
              </a:lnSpc>
              <a:spcAft>
                <a:spcPts val="800"/>
              </a:spcAft>
            </a:pPr>
            <a:r>
              <a:rPr lang="en-AU" sz="1600" dirty="0">
                <a:effectLst/>
                <a:latin typeface="Cambria Math" panose="02040503050406030204" pitchFamily="18"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libri" panose="020F0502020204030204" pitchFamily="34" charset="0"/>
                <a:cs typeface="Times New Roman" panose="02020603050405020304" pitchFamily="18" charset="0"/>
              </a:rPr>
              <a:t>Accuracy: </a:t>
            </a:r>
            <a:r>
              <a:rPr lang="en-AU" sz="160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Dropped the 19 inaccurate entries using pandas methods from the dataset whose </a:t>
            </a:r>
            <a:r>
              <a:rPr lang="en-AU" sz="1600" dirty="0" err="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customer_id</a:t>
            </a:r>
            <a:r>
              <a:rPr lang="en-AU" sz="160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and </a:t>
            </a:r>
            <a:r>
              <a:rPr lang="en-AU" sz="1600" dirty="0" err="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basket_id</a:t>
            </a:r>
            <a:r>
              <a:rPr lang="en-AU" sz="160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are 7 digits against the usual 5-digit entries with an extra trailing ‘00’.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libri" panose="020F0502020204030204" pitchFamily="34" charset="0"/>
                <a:cs typeface="Times New Roman" panose="02020603050405020304" pitchFamily="18" charset="0"/>
              </a:rPr>
              <a:t>Completeness: </a:t>
            </a:r>
            <a:r>
              <a:rPr lang="en-AU" sz="160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Customers over 19 are grouped into different age bands but the dataset doesn’t cater to 65-year-old. ‘Greater than 65’ is renamed to ’65 and above’ to bring completeness.</a:t>
            </a:r>
            <a:r>
              <a:rPr lang="en-AU" sz="1600" dirty="0">
                <a:effectLst/>
                <a:latin typeface="Calibri" panose="020F0502020204030204" pitchFamily="34" charset="0"/>
                <a:ea typeface="Calibri" panose="020F0502020204030204" pitchFamily="34" charset="0"/>
                <a:cs typeface="Times New Roman" panose="02020603050405020304" pitchFamily="18" charset="0"/>
              </a:rPr>
              <a:t> </a:t>
            </a:r>
          </a:p>
          <a:p>
            <a:pPr algn="just" fontAlgn="base">
              <a:lnSpc>
                <a:spcPct val="107000"/>
              </a:lnSpc>
              <a:spcAft>
                <a:spcPts val="800"/>
              </a:spcAft>
            </a:pPr>
            <a:r>
              <a:rPr lang="en-AU" sz="1600" dirty="0">
                <a:effectLst/>
                <a:latin typeface="Cambria Math" panose="02040503050406030204" pitchFamily="18"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libri" panose="020F0502020204030204" pitchFamily="34" charset="0"/>
                <a:cs typeface="Times New Roman" panose="02020603050405020304" pitchFamily="18" charset="0"/>
              </a:rPr>
              <a:t>Consistency: </a:t>
            </a:r>
            <a:r>
              <a:rPr lang="en-AU" sz="1600" dirty="0">
                <a:effectLst/>
                <a:latin typeface="Cambria Math" panose="02040503050406030204" pitchFamily="18" charset="0"/>
                <a:ea typeface="Calibri" panose="020F0502020204030204" pitchFamily="34" charset="0"/>
                <a:cs typeface="Times New Roman" panose="02020603050405020304" pitchFamily="18" charset="0"/>
              </a:rPr>
              <a:t>Transaction dates have been reset to the start of the month to make the data consistent for analysis &amp; forecast.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AU" sz="1600" dirty="0">
                <a:solidFill>
                  <a:srgbClr val="ED7D31"/>
                </a:solidFill>
                <a:effectLst/>
                <a:latin typeface="Cambria Math" panose="02040503050406030204" pitchFamily="18" charset="0"/>
                <a:ea typeface="Calibri" panose="020F0502020204030204" pitchFamily="34" charset="0"/>
                <a:cs typeface="Times New Roman" panose="02020603050405020304" pitchFamily="18" charset="0"/>
              </a:rPr>
              <a:t>Uniformity: </a:t>
            </a:r>
            <a:r>
              <a:rPr lang="en-AU" sz="160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A non-uniformity was observed with the 19-24 age band (with 6 years range) against the other age bands (with 10 years range) don’t seem to impact analysis.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AU" sz="1600" dirty="0">
                <a:effectLst/>
                <a:latin typeface="Cambria Math" panose="02040503050406030204" pitchFamily="18" charset="0"/>
                <a:ea typeface="Calibri" panose="020F0502020204030204" pitchFamily="34" charset="0"/>
                <a:cs typeface="Times New Roman" panose="02020603050405020304" pitchFamily="18" charset="0"/>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60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I exported the cleaned data as dataset_2017_2020_clean and used it for the project.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1600" dirty="0"/>
          </a:p>
        </p:txBody>
      </p:sp>
    </p:spTree>
    <p:extLst>
      <p:ext uri="{BB962C8B-B14F-4D97-AF65-F5344CB8AC3E}">
        <p14:creationId xmlns:p14="http://schemas.microsoft.com/office/powerpoint/2010/main" val="324291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AC9339-4560-755C-9A7E-E5E77ABBBFA5}"/>
              </a:ext>
            </a:extLst>
          </p:cNvPr>
          <p:cNvPicPr>
            <a:picLocks noChangeAspect="1"/>
          </p:cNvPicPr>
          <p:nvPr/>
        </p:nvPicPr>
        <p:blipFill>
          <a:blip r:embed="rId3"/>
          <a:stretch>
            <a:fillRect/>
          </a:stretch>
        </p:blipFill>
        <p:spPr>
          <a:xfrm>
            <a:off x="3604276" y="1475131"/>
            <a:ext cx="8503057" cy="3907737"/>
          </a:xfrm>
          <a:prstGeom prst="rect">
            <a:avLst/>
          </a:prstGeom>
        </p:spPr>
      </p:pic>
      <p:sp>
        <p:nvSpPr>
          <p:cNvPr id="5" name="TextBox 4">
            <a:extLst>
              <a:ext uri="{FF2B5EF4-FFF2-40B4-BE49-F238E27FC236}">
                <a16:creationId xmlns:a16="http://schemas.microsoft.com/office/drawing/2014/main" id="{8820AB38-6F9F-3217-A3AC-A51FCE0C9394}"/>
              </a:ext>
            </a:extLst>
          </p:cNvPr>
          <p:cNvSpPr txBox="1"/>
          <p:nvPr/>
        </p:nvSpPr>
        <p:spPr>
          <a:xfrm>
            <a:off x="395926" y="316470"/>
            <a:ext cx="10718276" cy="830997"/>
          </a:xfrm>
          <a:prstGeom prst="rect">
            <a:avLst/>
          </a:prstGeom>
          <a:noFill/>
        </p:spPr>
        <p:txBody>
          <a:bodyPr wrap="square" rtlCol="0">
            <a:spAutoFit/>
          </a:bodyPr>
          <a:lstStyle/>
          <a:p>
            <a:r>
              <a:rPr lang="en-US" sz="2400" dirty="0">
                <a:solidFill>
                  <a:schemeClr val="accent5">
                    <a:lumMod val="50000"/>
                  </a:schemeClr>
                </a:solidFill>
                <a:latin typeface="Bahnschrift Condensed" panose="020B0502040204020203" pitchFamily="34" charset="0"/>
              </a:rPr>
              <a:t>The majority of the customer base is Promiscuous and Loyalists, while Beef and Cheese are the highest selling commodities among them followed by other meat products.</a:t>
            </a:r>
            <a:endParaRPr lang="en-AU" sz="2400" dirty="0">
              <a:solidFill>
                <a:schemeClr val="accent5">
                  <a:lumMod val="50000"/>
                </a:schemeClr>
              </a:solidFill>
              <a:latin typeface="Bahnschrift Condensed" panose="020B0502040204020203" pitchFamily="34" charset="0"/>
            </a:endParaRPr>
          </a:p>
        </p:txBody>
      </p:sp>
      <p:sp>
        <p:nvSpPr>
          <p:cNvPr id="6" name="TextBox 5">
            <a:extLst>
              <a:ext uri="{FF2B5EF4-FFF2-40B4-BE49-F238E27FC236}">
                <a16:creationId xmlns:a16="http://schemas.microsoft.com/office/drawing/2014/main" id="{8A76AF7C-628C-3AE4-1B9E-436F5D920A4E}"/>
              </a:ext>
            </a:extLst>
          </p:cNvPr>
          <p:cNvSpPr txBox="1"/>
          <p:nvPr/>
        </p:nvSpPr>
        <p:spPr>
          <a:xfrm>
            <a:off x="395926" y="5582224"/>
            <a:ext cx="11067068" cy="584775"/>
          </a:xfrm>
          <a:prstGeom prst="rect">
            <a:avLst/>
          </a:prstGeom>
          <a:noFill/>
        </p:spPr>
        <p:txBody>
          <a:bodyPr wrap="square" rtlCol="0">
            <a:spAutoFit/>
          </a:bodyPr>
          <a:lstStyle/>
          <a:p>
            <a:r>
              <a:rPr lang="en-US" sz="1600" b="1" dirty="0">
                <a:solidFill>
                  <a:srgbClr val="002060"/>
                </a:solidFill>
                <a:latin typeface="Californian FB" panose="0207040306080B030204" pitchFamily="18" charset="0"/>
              </a:rPr>
              <a:t>Scope to provide markdowns and special discounts for Beef in conjunction with Cheese as they are the commonly sold commodities among promiscuous customers by encouraging them to convert to loyalists and also increasing the revenue.</a:t>
            </a:r>
            <a:endParaRPr lang="en-AU" sz="1600" b="1" dirty="0">
              <a:solidFill>
                <a:srgbClr val="002060"/>
              </a:solidFill>
              <a:latin typeface="Californian FB" panose="0207040306080B030204" pitchFamily="18" charset="0"/>
            </a:endParaRPr>
          </a:p>
        </p:txBody>
      </p:sp>
      <p:pic>
        <p:nvPicPr>
          <p:cNvPr id="7" name="Picture 6">
            <a:extLst>
              <a:ext uri="{FF2B5EF4-FFF2-40B4-BE49-F238E27FC236}">
                <a16:creationId xmlns:a16="http://schemas.microsoft.com/office/drawing/2014/main" id="{816E7193-E76E-0561-9DA0-33929A2560C8}"/>
              </a:ext>
            </a:extLst>
          </p:cNvPr>
          <p:cNvPicPr>
            <a:picLocks noChangeAspect="1"/>
          </p:cNvPicPr>
          <p:nvPr/>
        </p:nvPicPr>
        <p:blipFill>
          <a:blip r:embed="rId4"/>
          <a:stretch>
            <a:fillRect/>
          </a:stretch>
        </p:blipFill>
        <p:spPr>
          <a:xfrm>
            <a:off x="84667" y="2130458"/>
            <a:ext cx="3622619" cy="2900204"/>
          </a:xfrm>
          <a:prstGeom prst="rect">
            <a:avLst/>
          </a:prstGeom>
        </p:spPr>
      </p:pic>
    </p:spTree>
    <p:extLst>
      <p:ext uri="{BB962C8B-B14F-4D97-AF65-F5344CB8AC3E}">
        <p14:creationId xmlns:p14="http://schemas.microsoft.com/office/powerpoint/2010/main" val="168907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66C434-95BC-FAFF-E172-E3906B530351}"/>
              </a:ext>
            </a:extLst>
          </p:cNvPr>
          <p:cNvSpPr txBox="1"/>
          <p:nvPr/>
        </p:nvSpPr>
        <p:spPr>
          <a:xfrm>
            <a:off x="1093509" y="876693"/>
            <a:ext cx="9935852" cy="369332"/>
          </a:xfrm>
          <a:prstGeom prst="rect">
            <a:avLst/>
          </a:prstGeom>
          <a:noFill/>
        </p:spPr>
        <p:txBody>
          <a:bodyPr wrap="square" rtlCol="0">
            <a:spAutoFit/>
          </a:bodyPr>
          <a:lstStyle/>
          <a:p>
            <a:endParaRPr lang="en-AU" dirty="0"/>
          </a:p>
        </p:txBody>
      </p:sp>
      <p:pic>
        <p:nvPicPr>
          <p:cNvPr id="8" name="Picture 7">
            <a:extLst>
              <a:ext uri="{FF2B5EF4-FFF2-40B4-BE49-F238E27FC236}">
                <a16:creationId xmlns:a16="http://schemas.microsoft.com/office/drawing/2014/main" id="{E946C546-B88A-44FB-9E1D-53DDD433068D}"/>
              </a:ext>
            </a:extLst>
          </p:cNvPr>
          <p:cNvPicPr>
            <a:picLocks noChangeAspect="1"/>
          </p:cNvPicPr>
          <p:nvPr/>
        </p:nvPicPr>
        <p:blipFill>
          <a:blip r:embed="rId2"/>
          <a:stretch>
            <a:fillRect/>
          </a:stretch>
        </p:blipFill>
        <p:spPr>
          <a:xfrm>
            <a:off x="1162639" y="1246025"/>
            <a:ext cx="9444792" cy="4602741"/>
          </a:xfrm>
          <a:prstGeom prst="rect">
            <a:avLst/>
          </a:prstGeom>
        </p:spPr>
      </p:pic>
      <p:sp>
        <p:nvSpPr>
          <p:cNvPr id="9" name="TextBox 8">
            <a:extLst>
              <a:ext uri="{FF2B5EF4-FFF2-40B4-BE49-F238E27FC236}">
                <a16:creationId xmlns:a16="http://schemas.microsoft.com/office/drawing/2014/main" id="{44DD1B34-8207-14C8-2B17-636C44887642}"/>
              </a:ext>
            </a:extLst>
          </p:cNvPr>
          <p:cNvSpPr txBox="1"/>
          <p:nvPr/>
        </p:nvSpPr>
        <p:spPr>
          <a:xfrm>
            <a:off x="1418734" y="547569"/>
            <a:ext cx="9285401" cy="461665"/>
          </a:xfrm>
          <a:prstGeom prst="rect">
            <a:avLst/>
          </a:prstGeom>
          <a:noFill/>
        </p:spPr>
        <p:txBody>
          <a:bodyPr wrap="square" rtlCol="0">
            <a:spAutoFit/>
          </a:bodyPr>
          <a:lstStyle/>
          <a:p>
            <a:r>
              <a:rPr lang="en-US" sz="2400" dirty="0">
                <a:solidFill>
                  <a:schemeClr val="accent6">
                    <a:lumMod val="50000"/>
                  </a:schemeClr>
                </a:solidFill>
                <a:latin typeface="Bahnschrift Condensed" panose="020B0502040204020203" pitchFamily="34" charset="0"/>
              </a:rPr>
              <a:t>Which age group customers are the highest revenue generators?</a:t>
            </a:r>
            <a:endParaRPr lang="en-AU" sz="2400" dirty="0">
              <a:solidFill>
                <a:schemeClr val="accent6">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185788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663E4-4393-94B6-52E8-11215A71A908}"/>
              </a:ext>
            </a:extLst>
          </p:cNvPr>
          <p:cNvSpPr txBox="1"/>
          <p:nvPr/>
        </p:nvSpPr>
        <p:spPr>
          <a:xfrm flipH="1">
            <a:off x="1330749" y="455892"/>
            <a:ext cx="9341962" cy="461665"/>
          </a:xfrm>
          <a:prstGeom prst="rect">
            <a:avLst/>
          </a:prstGeom>
          <a:noFill/>
        </p:spPr>
        <p:txBody>
          <a:bodyPr wrap="square" rtlCol="0">
            <a:spAutoFit/>
          </a:bodyPr>
          <a:lstStyle/>
          <a:p>
            <a:r>
              <a:rPr lang="en-US" sz="2400" dirty="0">
                <a:solidFill>
                  <a:schemeClr val="accent3">
                    <a:lumMod val="75000"/>
                  </a:schemeClr>
                </a:solidFill>
                <a:latin typeface="Bahnschrift Condensed" panose="020B0502040204020203" pitchFamily="34" charset="0"/>
              </a:rPr>
              <a:t>Surprisingly a linear forecast is observed for the highest revenue generating customers</a:t>
            </a:r>
            <a:endParaRPr lang="en-AU" sz="2400" dirty="0">
              <a:solidFill>
                <a:schemeClr val="accent3">
                  <a:lumMod val="75000"/>
                </a:schemeClr>
              </a:solidFill>
              <a:latin typeface="Bahnschrift Condensed" panose="020B0502040204020203" pitchFamily="34" charset="0"/>
            </a:endParaRPr>
          </a:p>
        </p:txBody>
      </p:sp>
      <p:pic>
        <p:nvPicPr>
          <p:cNvPr id="7" name="Picture 6">
            <a:extLst>
              <a:ext uri="{FF2B5EF4-FFF2-40B4-BE49-F238E27FC236}">
                <a16:creationId xmlns:a16="http://schemas.microsoft.com/office/drawing/2014/main" id="{888A9FA7-D296-B34E-C272-D82D85005E26}"/>
              </a:ext>
            </a:extLst>
          </p:cNvPr>
          <p:cNvPicPr>
            <a:picLocks noChangeAspect="1"/>
          </p:cNvPicPr>
          <p:nvPr/>
        </p:nvPicPr>
        <p:blipFill>
          <a:blip r:embed="rId2"/>
          <a:stretch>
            <a:fillRect/>
          </a:stretch>
        </p:blipFill>
        <p:spPr>
          <a:xfrm>
            <a:off x="1866507" y="1286889"/>
            <a:ext cx="7397281" cy="4068504"/>
          </a:xfrm>
          <a:prstGeom prst="rect">
            <a:avLst/>
          </a:prstGeom>
        </p:spPr>
      </p:pic>
      <p:sp>
        <p:nvSpPr>
          <p:cNvPr id="8" name="TextBox 7">
            <a:extLst>
              <a:ext uri="{FF2B5EF4-FFF2-40B4-BE49-F238E27FC236}">
                <a16:creationId xmlns:a16="http://schemas.microsoft.com/office/drawing/2014/main" id="{DB07B6DC-9168-C2E2-240B-76C80EC8CD37}"/>
              </a:ext>
            </a:extLst>
          </p:cNvPr>
          <p:cNvSpPr txBox="1"/>
          <p:nvPr/>
        </p:nvSpPr>
        <p:spPr>
          <a:xfrm>
            <a:off x="1008668" y="5635434"/>
            <a:ext cx="9982986" cy="338554"/>
          </a:xfrm>
          <a:prstGeom prst="rect">
            <a:avLst/>
          </a:prstGeom>
          <a:noFill/>
        </p:spPr>
        <p:txBody>
          <a:bodyPr wrap="square" rtlCol="0">
            <a:spAutoFit/>
          </a:bodyPr>
          <a:lstStyle/>
          <a:p>
            <a:r>
              <a:rPr lang="en-US" sz="1600" b="1" i="0" dirty="0">
                <a:solidFill>
                  <a:srgbClr val="002060"/>
                </a:solidFill>
                <a:effectLst/>
                <a:latin typeface="Californian FB" panose="0207040306080B030204" pitchFamily="18" charset="0"/>
              </a:rPr>
              <a:t>Special focus is needed to withhold the 19-24 aged customer base with reward programs and targeted discounts.</a:t>
            </a:r>
            <a:endParaRPr lang="en-AU" sz="1600" b="1" dirty="0">
              <a:solidFill>
                <a:srgbClr val="002060"/>
              </a:solidFill>
              <a:latin typeface="Californian FB" panose="0207040306080B030204" pitchFamily="18" charset="0"/>
            </a:endParaRPr>
          </a:p>
        </p:txBody>
      </p:sp>
    </p:spTree>
    <p:extLst>
      <p:ext uri="{BB962C8B-B14F-4D97-AF65-F5344CB8AC3E}">
        <p14:creationId xmlns:p14="http://schemas.microsoft.com/office/powerpoint/2010/main" val="428653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453846-FD96-85CC-1689-3A9924AEB829}"/>
              </a:ext>
            </a:extLst>
          </p:cNvPr>
          <p:cNvSpPr txBox="1"/>
          <p:nvPr/>
        </p:nvSpPr>
        <p:spPr>
          <a:xfrm>
            <a:off x="641023" y="537328"/>
            <a:ext cx="10953946" cy="537328"/>
          </a:xfrm>
          <a:prstGeom prst="rect">
            <a:avLst/>
          </a:prstGeom>
          <a:noFill/>
        </p:spPr>
        <p:txBody>
          <a:bodyPr wrap="square" rtlCol="0">
            <a:spAutoFit/>
          </a:bodyPr>
          <a:lstStyle/>
          <a:p>
            <a:endParaRPr lang="en-AU" dirty="0"/>
          </a:p>
        </p:txBody>
      </p:sp>
      <p:pic>
        <p:nvPicPr>
          <p:cNvPr id="9" name="Picture 8">
            <a:extLst>
              <a:ext uri="{FF2B5EF4-FFF2-40B4-BE49-F238E27FC236}">
                <a16:creationId xmlns:a16="http://schemas.microsoft.com/office/drawing/2014/main" id="{1F5B1057-7BA4-EE3B-21E8-32EA7AC9BBF2}"/>
              </a:ext>
            </a:extLst>
          </p:cNvPr>
          <p:cNvPicPr>
            <a:picLocks noChangeAspect="1"/>
          </p:cNvPicPr>
          <p:nvPr/>
        </p:nvPicPr>
        <p:blipFill>
          <a:blip r:embed="rId2"/>
          <a:stretch>
            <a:fillRect/>
          </a:stretch>
        </p:blipFill>
        <p:spPr>
          <a:xfrm>
            <a:off x="280897" y="1368325"/>
            <a:ext cx="6157496" cy="2908434"/>
          </a:xfrm>
          <a:prstGeom prst="rect">
            <a:avLst/>
          </a:prstGeom>
        </p:spPr>
      </p:pic>
      <p:pic>
        <p:nvPicPr>
          <p:cNvPr id="11" name="Picture 10">
            <a:extLst>
              <a:ext uri="{FF2B5EF4-FFF2-40B4-BE49-F238E27FC236}">
                <a16:creationId xmlns:a16="http://schemas.microsoft.com/office/drawing/2014/main" id="{4CE270A7-490D-BF14-3DEF-629FDC09DA69}"/>
              </a:ext>
            </a:extLst>
          </p:cNvPr>
          <p:cNvPicPr>
            <a:picLocks noChangeAspect="1"/>
          </p:cNvPicPr>
          <p:nvPr/>
        </p:nvPicPr>
        <p:blipFill>
          <a:blip r:embed="rId3"/>
          <a:stretch>
            <a:fillRect/>
          </a:stretch>
        </p:blipFill>
        <p:spPr>
          <a:xfrm>
            <a:off x="6438393" y="1300899"/>
            <a:ext cx="5113463" cy="4095948"/>
          </a:xfrm>
          <a:prstGeom prst="rect">
            <a:avLst/>
          </a:prstGeom>
        </p:spPr>
      </p:pic>
      <p:sp>
        <p:nvSpPr>
          <p:cNvPr id="12" name="TextBox 11">
            <a:extLst>
              <a:ext uri="{FF2B5EF4-FFF2-40B4-BE49-F238E27FC236}">
                <a16:creationId xmlns:a16="http://schemas.microsoft.com/office/drawing/2014/main" id="{EA7EA4FD-13E2-F083-9F8C-9AB49705D97E}"/>
              </a:ext>
            </a:extLst>
          </p:cNvPr>
          <p:cNvSpPr txBox="1"/>
          <p:nvPr/>
        </p:nvSpPr>
        <p:spPr>
          <a:xfrm>
            <a:off x="460528" y="292493"/>
            <a:ext cx="11134441" cy="830997"/>
          </a:xfrm>
          <a:prstGeom prst="rect">
            <a:avLst/>
          </a:prstGeom>
          <a:noFill/>
        </p:spPr>
        <p:txBody>
          <a:bodyPr wrap="square" rtlCol="0">
            <a:spAutoFit/>
          </a:bodyPr>
          <a:lstStyle/>
          <a:p>
            <a:r>
              <a:rPr lang="en-US" sz="2400" dirty="0">
                <a:solidFill>
                  <a:srgbClr val="7030A0"/>
                </a:solidFill>
                <a:latin typeface="Bahnschrift Condensed" panose="020B0502040204020203" pitchFamily="34" charset="0"/>
              </a:rPr>
              <a:t>The highest revenue is generated from the grocery department by promiscuous customers. Soft drinks, milk products, and cheese are the specific commodities contributing more in this area. </a:t>
            </a:r>
            <a:endParaRPr lang="en-AU" sz="2400" dirty="0">
              <a:solidFill>
                <a:srgbClr val="7030A0"/>
              </a:solidFill>
              <a:latin typeface="Bahnschrift Condensed" panose="020B0502040204020203" pitchFamily="34" charset="0"/>
            </a:endParaRPr>
          </a:p>
        </p:txBody>
      </p:sp>
      <p:sp>
        <p:nvSpPr>
          <p:cNvPr id="13" name="TextBox 12">
            <a:extLst>
              <a:ext uri="{FF2B5EF4-FFF2-40B4-BE49-F238E27FC236}">
                <a16:creationId xmlns:a16="http://schemas.microsoft.com/office/drawing/2014/main" id="{61ABDD51-CF96-0A02-6F66-A0F83E9E7477}"/>
              </a:ext>
            </a:extLst>
          </p:cNvPr>
          <p:cNvSpPr txBox="1"/>
          <p:nvPr/>
        </p:nvSpPr>
        <p:spPr>
          <a:xfrm>
            <a:off x="554798" y="5420909"/>
            <a:ext cx="10953946" cy="830997"/>
          </a:xfrm>
          <a:prstGeom prst="rect">
            <a:avLst/>
          </a:prstGeom>
          <a:noFill/>
        </p:spPr>
        <p:txBody>
          <a:bodyPr wrap="square" rtlCol="0">
            <a:spAutoFit/>
          </a:bodyPr>
          <a:lstStyle/>
          <a:p>
            <a:r>
              <a:rPr lang="en-US" sz="1600" b="1" dirty="0">
                <a:solidFill>
                  <a:srgbClr val="002060"/>
                </a:solidFill>
                <a:latin typeface="Californian FB" panose="0207040306080B030204" pitchFamily="18" charset="0"/>
              </a:rPr>
              <a:t>Including soft drinks and milk products in the groceries section on special discount days and bulk buy days along with the other highest selling commodities like beef and cheese helps turn promiscuous customers into more frequent visitors and also double the groceries revenue.</a:t>
            </a:r>
            <a:endParaRPr lang="en-AU" sz="1600" b="1" dirty="0">
              <a:solidFill>
                <a:srgbClr val="002060"/>
              </a:solidFill>
              <a:latin typeface="Californian FB" panose="0207040306080B030204" pitchFamily="18" charset="0"/>
            </a:endParaRPr>
          </a:p>
        </p:txBody>
      </p:sp>
    </p:spTree>
    <p:extLst>
      <p:ext uri="{BB962C8B-B14F-4D97-AF65-F5344CB8AC3E}">
        <p14:creationId xmlns:p14="http://schemas.microsoft.com/office/powerpoint/2010/main" val="23883135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2551</TotalTime>
  <Words>1015</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Algerian</vt:lpstr>
      <vt:lpstr>Arial</vt:lpstr>
      <vt:lpstr>Arial Black</vt:lpstr>
      <vt:lpstr>Bahnschrift Condensed</vt:lpstr>
      <vt:lpstr>Calibri</vt:lpstr>
      <vt:lpstr>Calibri Light</vt:lpstr>
      <vt:lpstr>Californian FB</vt:lpstr>
      <vt:lpstr>Cambria Math</vt:lpstr>
      <vt:lpstr>Franklin Gothic Medium Cond</vt:lpstr>
      <vt:lpstr>Imprint MT Shadow</vt:lpstr>
      <vt:lpstr>Open Sans</vt:lpstr>
      <vt:lpstr>Wingdings</vt:lpstr>
      <vt:lpstr>Retrospect</vt:lpstr>
      <vt:lpstr>PowerPoint Presentation</vt:lpstr>
      <vt:lpstr>Business Question</vt:lpstr>
      <vt:lpstr>Justification for the chosen Data set to answer the business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veleshala</dc:creator>
  <cp:lastModifiedBy>avinash veleshala</cp:lastModifiedBy>
  <cp:revision>36</cp:revision>
  <dcterms:created xsi:type="dcterms:W3CDTF">2022-08-11T11:14:25Z</dcterms:created>
  <dcterms:modified xsi:type="dcterms:W3CDTF">2022-08-13T17:57:40Z</dcterms:modified>
</cp:coreProperties>
</file>