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2003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9074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4604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9290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75914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3897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10995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12380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3989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4029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6036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581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2895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0442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8893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D1C14C-A143-42F5-B247-D0E800131009}" type="datetimeFigureOut">
              <a:rPr lang="en-US" smtClean="0"/>
              <a:t>7/3/2022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1245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11002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D1C14C-A143-42F5-B247-D0E800131009}" type="datetimeFigureOut">
              <a:rPr lang="en-US" smtClean="0"/>
              <a:t>7/3/2022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600172506"/>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DE1AB05E-4D12-43A9-9CBD-E89B01FD07A3}"/>
              </a:ext>
            </a:extLst>
          </p:cNvPr>
          <p:cNvSpPr>
            <a:spLocks noGrp="1"/>
          </p:cNvSpPr>
          <p:nvPr>
            <p:ph type="ctrTitle"/>
          </p:nvPr>
        </p:nvSpPr>
        <p:spPr>
          <a:xfrm>
            <a:off x="1154955" y="1447799"/>
            <a:ext cx="9844740" cy="3393142"/>
          </a:xfrm>
        </p:spPr>
        <p:txBody>
          <a:bodyPr>
            <a:normAutofit/>
          </a:bodyPr>
          <a:lstStyle/>
          <a:p>
            <a:r>
              <a:rPr lang="en-US" sz="3200" dirty="0"/>
              <a:t>Business Analytics and Visualisation – RMIT Online</a:t>
            </a:r>
            <a:br>
              <a:rPr lang="en-US" sz="3200" dirty="0"/>
            </a:br>
            <a:r>
              <a:rPr sz="3200" dirty="0"/>
              <a:t>Final Project</a:t>
            </a:r>
            <a:br>
              <a:rPr lang="en-US" sz="3200" dirty="0"/>
            </a:br>
            <a:r>
              <a:rPr sz="3200" dirty="0"/>
              <a:t>Data Science Job Salaries</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ata Science Job Salaries9">
            <a:extLst>
              <a:ext uri="{FF2B5EF4-FFF2-40B4-BE49-F238E27FC236}">
                <a16:creationId xmlns:a16="http://schemas.microsoft.com/office/drawing/2014/main" id="{62BEC905-3B08-424E-AC44-2B2987E43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Data Science Job Salaries10">
            <a:extLst>
              <a:ext uri="{FF2B5EF4-FFF2-40B4-BE49-F238E27FC236}">
                <a16:creationId xmlns:a16="http://schemas.microsoft.com/office/drawing/2014/main" id="{9A292864-0B24-441B-A0D0-3A06A9256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Data Science Job Salaries8">
            <a:extLst>
              <a:ext uri="{FF2B5EF4-FFF2-40B4-BE49-F238E27FC236}">
                <a16:creationId xmlns:a16="http://schemas.microsoft.com/office/drawing/2014/main" id="{DE5F0206-22BC-4449-9C31-C9C2BF73E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Data Science Job Salaries11">
            <a:extLst>
              <a:ext uri="{FF2B5EF4-FFF2-40B4-BE49-F238E27FC236}">
                <a16:creationId xmlns:a16="http://schemas.microsoft.com/office/drawing/2014/main" id="{D15BAE9F-9799-4124-867F-57A1B2D68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873F3-38A7-EEAD-4611-DFE46F76F9B4}"/>
              </a:ext>
            </a:extLst>
          </p:cNvPr>
          <p:cNvSpPr>
            <a:spLocks noGrp="1"/>
          </p:cNvSpPr>
          <p:nvPr>
            <p:ph idx="1"/>
          </p:nvPr>
        </p:nvSpPr>
        <p:spPr/>
        <p:txBody>
          <a:bodyPr>
            <a:normAutofit/>
          </a:bodyPr>
          <a:lstStyle/>
          <a:p>
            <a:pPr marL="0" indent="0">
              <a:buNone/>
            </a:pPr>
            <a:r>
              <a:rPr lang="en-US" sz="9600" dirty="0"/>
              <a:t>Thank You</a:t>
            </a:r>
            <a:endParaRPr lang="en-AU" sz="9600" dirty="0"/>
          </a:p>
        </p:txBody>
      </p:sp>
    </p:spTree>
    <p:extLst>
      <p:ext uri="{BB962C8B-B14F-4D97-AF65-F5344CB8AC3E}">
        <p14:creationId xmlns:p14="http://schemas.microsoft.com/office/powerpoint/2010/main" val="232641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3562-C1B1-C165-00D7-BE4857A90BE4}"/>
              </a:ext>
            </a:extLst>
          </p:cNvPr>
          <p:cNvSpPr>
            <a:spLocks noGrp="1"/>
          </p:cNvSpPr>
          <p:nvPr>
            <p:ph type="title"/>
          </p:nvPr>
        </p:nvSpPr>
        <p:spPr>
          <a:xfrm>
            <a:off x="838200" y="225331"/>
            <a:ext cx="10515600" cy="922151"/>
          </a:xfrm>
        </p:spPr>
        <p:txBody>
          <a:bodyPr/>
          <a:lstStyle/>
          <a:p>
            <a:r>
              <a:rPr lang="en-US" dirty="0"/>
              <a:t>About the Data Set</a:t>
            </a:r>
            <a:endParaRPr lang="en-AU" dirty="0"/>
          </a:p>
        </p:txBody>
      </p:sp>
      <p:sp>
        <p:nvSpPr>
          <p:cNvPr id="3" name="Content Placeholder 2">
            <a:extLst>
              <a:ext uri="{FF2B5EF4-FFF2-40B4-BE49-F238E27FC236}">
                <a16:creationId xmlns:a16="http://schemas.microsoft.com/office/drawing/2014/main" id="{AF2DFF00-478F-AAE2-9F35-CB97146A99BD}"/>
              </a:ext>
            </a:extLst>
          </p:cNvPr>
          <p:cNvSpPr>
            <a:spLocks noGrp="1"/>
          </p:cNvSpPr>
          <p:nvPr>
            <p:ph idx="1"/>
          </p:nvPr>
        </p:nvSpPr>
        <p:spPr>
          <a:xfrm>
            <a:off x="735106" y="1147482"/>
            <a:ext cx="10883153" cy="5082988"/>
          </a:xfrm>
        </p:spPr>
        <p:txBody>
          <a:bodyPr>
            <a:noAutofit/>
          </a:bodyPr>
          <a:lstStyle/>
          <a:p>
            <a:pPr marL="0" indent="0">
              <a:lnSpc>
                <a:spcPct val="107000"/>
              </a:lnSpc>
              <a:spcAft>
                <a:spcPts val="800"/>
              </a:spcAft>
              <a:buNone/>
            </a:pPr>
            <a:r>
              <a:rPr lang="en-AU" sz="1100" dirty="0">
                <a:effectLst/>
                <a:latin typeface="Cambria" panose="02040503050406030204" pitchFamily="18" charset="0"/>
                <a:ea typeface="Cambria" panose="02040503050406030204" pitchFamily="18" charset="0"/>
                <a:cs typeface="Times New Roman" panose="02020603050405020304" pitchFamily="18" charset="0"/>
              </a:rPr>
              <a:t>My project is about “Data Science Job Salaries”. </a:t>
            </a:r>
          </a:p>
          <a:p>
            <a:pPr marL="0" indent="0">
              <a:lnSpc>
                <a:spcPct val="107000"/>
              </a:lnSpc>
              <a:spcAft>
                <a:spcPts val="800"/>
              </a:spcAft>
              <a:buNone/>
            </a:pPr>
            <a:r>
              <a:rPr lang="en-AU" sz="1100" dirty="0">
                <a:effectLst/>
                <a:latin typeface="Cambria" panose="02040503050406030204" pitchFamily="18" charset="0"/>
                <a:ea typeface="Cambria" panose="02040503050406030204" pitchFamily="18" charset="0"/>
                <a:cs typeface="Times New Roman" panose="02020603050405020304" pitchFamily="18" charset="0"/>
              </a:rPr>
              <a:t>Data Science is one of the popular industries in the digital space. My main business question is:</a:t>
            </a:r>
            <a:endParaRPr lang="en-AU" sz="1100"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tabLst>
                <a:tab pos="914400" algn="l"/>
              </a:tabLst>
            </a:pPr>
            <a:r>
              <a:rPr lang="en-AU" sz="1100" dirty="0">
                <a:effectLst/>
                <a:latin typeface="Cambria" panose="02040503050406030204" pitchFamily="18" charset="0"/>
                <a:ea typeface="Cambria" panose="02040503050406030204" pitchFamily="18" charset="0"/>
                <a:cs typeface="Times New Roman" panose="02020603050405020304" pitchFamily="18" charset="0"/>
              </a:rPr>
              <a:t>Why would someone want to become a Data Scientist? </a:t>
            </a:r>
          </a:p>
          <a:p>
            <a:pPr marL="742950" lvl="1" indent="-285750">
              <a:lnSpc>
                <a:spcPct val="107000"/>
              </a:lnSpc>
              <a:spcAft>
                <a:spcPts val="800"/>
              </a:spcAft>
              <a:buFont typeface="Wingdings" panose="05000000000000000000" pitchFamily="2" charset="2"/>
              <a:buChar char=""/>
              <a:tabLst>
                <a:tab pos="914400" algn="l"/>
              </a:tabLst>
            </a:pPr>
            <a:r>
              <a:rPr lang="en-AU" sz="1100" dirty="0">
                <a:effectLst/>
                <a:latin typeface="Cambria" panose="02040503050406030204" pitchFamily="18" charset="0"/>
                <a:ea typeface="Cambria" panose="02040503050406030204" pitchFamily="18" charset="0"/>
                <a:cs typeface="Times New Roman" panose="02020603050405020304" pitchFamily="18" charset="0"/>
              </a:rPr>
              <a:t>My analysis is around finding answers to the questions like </a:t>
            </a:r>
          </a:p>
          <a:p>
            <a:pPr marL="742950" lvl="1" indent="-285750">
              <a:lnSpc>
                <a:spcPct val="107000"/>
              </a:lnSpc>
              <a:spcAft>
                <a:spcPts val="800"/>
              </a:spcAft>
              <a:buFont typeface="Wingdings" panose="05000000000000000000" pitchFamily="2" charset="2"/>
              <a:buChar char=""/>
              <a:tabLst>
                <a:tab pos="914400" algn="l"/>
              </a:tabLst>
            </a:pPr>
            <a:r>
              <a:rPr lang="en-AU" sz="1100" dirty="0">
                <a:effectLst/>
                <a:latin typeface="Cambria" panose="02040503050406030204" pitchFamily="18" charset="0"/>
                <a:ea typeface="Cambria" panose="02040503050406030204" pitchFamily="18" charset="0"/>
                <a:cs typeface="Times New Roman" panose="02020603050405020304" pitchFamily="18" charset="0"/>
              </a:rPr>
              <a:t>What are the opportunities in Data Science?</a:t>
            </a:r>
          </a:p>
          <a:p>
            <a:pPr marL="742950" lvl="1" indent="-285750">
              <a:lnSpc>
                <a:spcPct val="107000"/>
              </a:lnSpc>
              <a:spcAft>
                <a:spcPts val="800"/>
              </a:spcAft>
              <a:buFont typeface="Wingdings" panose="05000000000000000000" pitchFamily="2" charset="2"/>
              <a:buChar char=""/>
              <a:tabLst>
                <a:tab pos="914400" algn="l"/>
              </a:tabLst>
            </a:pPr>
            <a:r>
              <a:rPr lang="en-AU" sz="1100" dirty="0">
                <a:effectLst/>
                <a:latin typeface="Cambria" panose="02040503050406030204" pitchFamily="18" charset="0"/>
                <a:ea typeface="Cambria" panose="02040503050406030204" pitchFamily="18" charset="0"/>
                <a:cs typeface="Times New Roman" panose="02020603050405020304" pitchFamily="18" charset="0"/>
              </a:rPr>
              <a:t>Are they really growing? </a:t>
            </a:r>
          </a:p>
          <a:p>
            <a:pPr marL="742950" lvl="1" indent="-285750">
              <a:lnSpc>
                <a:spcPct val="107000"/>
              </a:lnSpc>
              <a:spcAft>
                <a:spcPts val="800"/>
              </a:spcAft>
              <a:buFont typeface="Wingdings" panose="05000000000000000000" pitchFamily="2" charset="2"/>
              <a:buChar char=""/>
              <a:tabLst>
                <a:tab pos="914400" algn="l"/>
              </a:tabLst>
            </a:pPr>
            <a:r>
              <a:rPr lang="en-AU" sz="1100" dirty="0">
                <a:effectLst/>
                <a:latin typeface="Cambria" panose="02040503050406030204" pitchFamily="18" charset="0"/>
                <a:ea typeface="Cambria" panose="02040503050406030204" pitchFamily="18" charset="0"/>
                <a:cs typeface="Times New Roman" panose="02020603050405020304" pitchFamily="18" charset="0"/>
              </a:rPr>
              <a:t>How much a data scientist earns on average?</a:t>
            </a:r>
          </a:p>
          <a:p>
            <a:pPr marL="742950" lvl="1" indent="-285750">
              <a:lnSpc>
                <a:spcPct val="107000"/>
              </a:lnSpc>
              <a:spcAft>
                <a:spcPts val="800"/>
              </a:spcAft>
              <a:buFont typeface="Wingdings" panose="05000000000000000000" pitchFamily="2" charset="2"/>
              <a:buChar char=""/>
              <a:tabLst>
                <a:tab pos="914400" algn="l"/>
              </a:tabLst>
            </a:pPr>
            <a:r>
              <a:rPr lang="en-AU" sz="1100" dirty="0">
                <a:effectLst/>
                <a:latin typeface="Cambria" panose="02040503050406030204" pitchFamily="18" charset="0"/>
                <a:ea typeface="Cambria" panose="02040503050406030204" pitchFamily="18" charset="0"/>
                <a:cs typeface="Times New Roman" panose="02020603050405020304" pitchFamily="18" charset="0"/>
              </a:rPr>
              <a:t>What factors affect the salaries?</a:t>
            </a:r>
          </a:p>
          <a:p>
            <a:pPr marL="742950" lvl="1" indent="-285750">
              <a:lnSpc>
                <a:spcPct val="107000"/>
              </a:lnSpc>
              <a:spcAft>
                <a:spcPts val="800"/>
              </a:spcAft>
              <a:buFont typeface="Wingdings" panose="05000000000000000000" pitchFamily="2" charset="2"/>
              <a:buChar char=""/>
              <a:tabLst>
                <a:tab pos="914400" algn="l"/>
              </a:tabLst>
            </a:pPr>
            <a:r>
              <a:rPr lang="en-AU" sz="1100" dirty="0">
                <a:effectLst/>
                <a:latin typeface="Cambria" panose="02040503050406030204" pitchFamily="18" charset="0"/>
                <a:ea typeface="Cambria" panose="02040503050406030204" pitchFamily="18" charset="0"/>
                <a:cs typeface="Times New Roman" panose="02020603050405020304" pitchFamily="18" charset="0"/>
              </a:rPr>
              <a:t>Does someone need to be an expert to earn more?</a:t>
            </a:r>
          </a:p>
          <a:p>
            <a:pPr marL="0" indent="0">
              <a:lnSpc>
                <a:spcPct val="107000"/>
              </a:lnSpc>
              <a:spcAft>
                <a:spcPts val="800"/>
              </a:spcAft>
              <a:buNone/>
            </a:pPr>
            <a:r>
              <a:rPr lang="en-AU" sz="1100" dirty="0">
                <a:effectLst/>
                <a:latin typeface="Cambria" panose="02040503050406030204" pitchFamily="18" charset="0"/>
                <a:ea typeface="Cambria" panose="02040503050406030204" pitchFamily="18" charset="0"/>
                <a:cs typeface="Times New Roman" panose="02020603050405020304" pitchFamily="18" charset="0"/>
              </a:rPr>
              <a:t>Are there any specific roles in demand and which countries are quickly progressing in this field?</a:t>
            </a:r>
          </a:p>
          <a:p>
            <a:pPr marL="0" indent="0">
              <a:lnSpc>
                <a:spcPct val="107000"/>
              </a:lnSpc>
              <a:spcAft>
                <a:spcPts val="800"/>
              </a:spcAft>
              <a:buNone/>
            </a:pPr>
            <a:r>
              <a:rPr lang="en-AU" sz="1100" dirty="0">
                <a:effectLst/>
                <a:latin typeface="Cambria" panose="02040503050406030204" pitchFamily="18" charset="0"/>
                <a:ea typeface="Cambria" panose="02040503050406030204" pitchFamily="18" charset="0"/>
                <a:cs typeface="Times New Roman" panose="02020603050405020304" pitchFamily="18" charset="0"/>
              </a:rPr>
              <a:t>I have found this data set from Kaggle which seems to be the closest to answering my questions. A quick note on the limitations of using this data set that has been discussed and approved by my Mentor.</a:t>
            </a:r>
          </a:p>
          <a:p>
            <a:pPr lvl="1">
              <a:lnSpc>
                <a:spcPct val="120000"/>
              </a:lnSpc>
              <a:buFont typeface="Wingdings" panose="05000000000000000000" pitchFamily="2" charset="2"/>
              <a:buChar char="Ø"/>
            </a:pPr>
            <a:r>
              <a:rPr lang="en-AU" sz="1100" dirty="0">
                <a:effectLst/>
                <a:latin typeface="Cambria" panose="02040503050406030204" pitchFamily="18" charset="0"/>
                <a:ea typeface="Cambria" panose="02040503050406030204" pitchFamily="18" charset="0"/>
                <a:cs typeface="Times New Roman" panose="02020603050405020304" pitchFamily="18" charset="0"/>
              </a:rPr>
              <a:t>Though this data set has all the information needed for interpretation with various parameters and covers over 50 Countries globally, it does not include the salary information of each and every Data Science employee worldwide and is considered a sample.</a:t>
            </a:r>
          </a:p>
          <a:p>
            <a:pPr lvl="1">
              <a:lnSpc>
                <a:spcPct val="120000"/>
              </a:lnSpc>
              <a:spcAft>
                <a:spcPts val="800"/>
              </a:spcAft>
              <a:buFont typeface="Wingdings" panose="05000000000000000000" pitchFamily="2" charset="2"/>
              <a:buChar char="Ø"/>
            </a:pPr>
            <a:r>
              <a:rPr lang="en-AU" sz="1100" dirty="0">
                <a:effectLst/>
                <a:latin typeface="Cambria" panose="02040503050406030204" pitchFamily="18" charset="0"/>
                <a:ea typeface="Cambria" panose="02040503050406030204" pitchFamily="18" charset="0"/>
                <a:cs typeface="Times New Roman" panose="02020603050405020304" pitchFamily="18" charset="0"/>
              </a:rPr>
              <a:t>The predictive analysis could not be used in the visualization as this data is limited to only 3 years and Tableau Desktop considers the time series is too short to forecast as it expects at least 4 years of data.</a:t>
            </a:r>
          </a:p>
          <a:p>
            <a:endParaRPr lang="en-AU" sz="1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937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ta Science Job Salaries1">
            <a:extLst>
              <a:ext uri="{FF2B5EF4-FFF2-40B4-BE49-F238E27FC236}">
                <a16:creationId xmlns:a16="http://schemas.microsoft.com/office/drawing/2014/main" id="{C12AEEC6-0078-474D-8E77-4587E0682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ta Science Job Salaries6">
            <a:extLst>
              <a:ext uri="{FF2B5EF4-FFF2-40B4-BE49-F238E27FC236}">
                <a16:creationId xmlns:a16="http://schemas.microsoft.com/office/drawing/2014/main" id="{29652EC6-E1B5-460B-BC78-DA9B1F5D9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ta Science Job Salaries2">
            <a:extLst>
              <a:ext uri="{FF2B5EF4-FFF2-40B4-BE49-F238E27FC236}">
                <a16:creationId xmlns:a16="http://schemas.microsoft.com/office/drawing/2014/main" id="{DF497528-97CE-4D43-A03B-94CF4C202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ata Science Job Salaries3">
            <a:extLst>
              <a:ext uri="{FF2B5EF4-FFF2-40B4-BE49-F238E27FC236}">
                <a16:creationId xmlns:a16="http://schemas.microsoft.com/office/drawing/2014/main" id="{9DF81066-E94D-45F2-B27C-1D9200AE6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Data Science Job Salaries7">
            <a:extLst>
              <a:ext uri="{FF2B5EF4-FFF2-40B4-BE49-F238E27FC236}">
                <a16:creationId xmlns:a16="http://schemas.microsoft.com/office/drawing/2014/main" id="{9BF559B0-177D-42BA-A33D-812C7D70B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ta Science Job Salaries5">
            <a:extLst>
              <a:ext uri="{FF2B5EF4-FFF2-40B4-BE49-F238E27FC236}">
                <a16:creationId xmlns:a16="http://schemas.microsoft.com/office/drawing/2014/main" id="{0F04D2D5-C58C-4BFE-835F-FC45C7FCE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Data Science Job Salaries4">
            <a:extLst>
              <a:ext uri="{FF2B5EF4-FFF2-40B4-BE49-F238E27FC236}">
                <a16:creationId xmlns:a16="http://schemas.microsoft.com/office/drawing/2014/main" id="{1CEE44C7-842C-48EC-8FEC-A64060D5B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15</TotalTime>
  <Words>249</Words>
  <Application>Microsoft Office PowerPoint</Application>
  <PresentationFormat>Widescreen</PresentationFormat>
  <Paragraphs>16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vt:lpstr>
      <vt:lpstr>Century Gothic</vt:lpstr>
      <vt:lpstr>Wingdings</vt:lpstr>
      <vt:lpstr>Wingdings 3</vt:lpstr>
      <vt:lpstr>Ion</vt:lpstr>
      <vt:lpstr>Business Analytics and Visualisation – RMIT Online Final Project Data Science Job Salaries</vt:lpstr>
      <vt:lpstr>About the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Science Job Salaries</dc:title>
  <dc:creator/>
  <cp:lastModifiedBy>avinash veleshala</cp:lastModifiedBy>
  <cp:revision>5</cp:revision>
  <dcterms:created xsi:type="dcterms:W3CDTF">2022-07-03T04:42:41Z</dcterms:created>
  <dcterms:modified xsi:type="dcterms:W3CDTF">2022-07-03T06:14:08Z</dcterms:modified>
</cp:coreProperties>
</file>