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4" r:id="rId7"/>
    <p:sldId id="265" r:id="rId8"/>
    <p:sldId id="261" r:id="rId9"/>
    <p:sldId id="262"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A0DC35-03C4-4E89-952F-7BE072925397}" type="datetimeFigureOut">
              <a:rPr lang="en-US" smtClean="0"/>
              <a:t>5/8/2023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7AD3E-35AA-4C92-8720-FB5A5A7C80F2}" type="slidenum">
              <a:rPr lang="en-US" smtClean="0"/>
              <a:t>‹#›</a:t>
            </a:fld>
            <a:endParaRPr lang="en-US"/>
          </a:p>
        </p:txBody>
      </p:sp>
    </p:spTree>
    <p:extLst>
      <p:ext uri="{BB962C8B-B14F-4D97-AF65-F5344CB8AC3E}">
        <p14:creationId xmlns:p14="http://schemas.microsoft.com/office/powerpoint/2010/main" val="290970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"Deep learning has revolutionized various fields, providing breakthrough solutions to complex problems. Let's explore some of the key applications of deep learning in different domains.</a:t>
            </a:r>
          </a:p>
          <a:p>
            <a:r>
              <a:rPr lang="en-US" sz="1200" b="0" i="0" kern="1200" dirty="0">
                <a:solidFill>
                  <a:schemeClr val="tx1"/>
                </a:solidFill>
                <a:effectLst/>
                <a:latin typeface="+mn-lt"/>
                <a:ea typeface="+mn-ea"/>
                <a:cs typeface="+mn-cs"/>
              </a:rPr>
              <a:t>[Next click] In computer vision, deep learning has enabled significant advancements in tasks such as object detection, image segmentation, and pose estimation. Convolutional Neural Networks (CNNs) have proven to be highly effective in extracting features and recognizing objects in images and videos.</a:t>
            </a:r>
          </a:p>
          <a:p>
            <a:r>
              <a:rPr lang="en-US" sz="1200" b="0" i="0" kern="1200" dirty="0">
                <a:solidFill>
                  <a:schemeClr val="tx1"/>
                </a:solidFill>
                <a:effectLst/>
                <a:latin typeface="+mn-lt"/>
                <a:ea typeface="+mn-ea"/>
                <a:cs typeface="+mn-cs"/>
              </a:rPr>
              <a:t>[Next click] In natural language processing, deep learning models have achieved remarkable results in language modeling, text classification, and question answering. Recurrent Neural Networks (RNNs) and Transformers have played a crucial role in understanding and generating human language.</a:t>
            </a:r>
          </a:p>
          <a:p>
            <a:r>
              <a:rPr lang="en-US" sz="1200" b="0" i="0" kern="1200" dirty="0">
                <a:solidFill>
                  <a:schemeClr val="tx1"/>
                </a:solidFill>
                <a:effectLst/>
                <a:latin typeface="+mn-lt"/>
                <a:ea typeface="+mn-ea"/>
                <a:cs typeface="+mn-cs"/>
              </a:rPr>
              <a:t>[Next click] Speech recognition is another area where deep learning has excelled. Deep learning models, including RNNs and Transformers, have demonstrated exceptional performance in transcribing and understanding spoken language.</a:t>
            </a:r>
          </a:p>
          <a:p>
            <a:r>
              <a:rPr lang="en-US" sz="1200" b="0" i="0" kern="1200" dirty="0">
                <a:solidFill>
                  <a:schemeClr val="tx1"/>
                </a:solidFill>
                <a:effectLst/>
                <a:latin typeface="+mn-lt"/>
                <a:ea typeface="+mn-ea"/>
                <a:cs typeface="+mn-cs"/>
              </a:rPr>
              <a:t>[Next click] Deep learning has also made significant contributions to robotics. It has been employed in tasks such as object identification and tracking, motion planning, and control, enabling robots to perceive and interact with their environment more effectively.</a:t>
            </a:r>
          </a:p>
          <a:p>
            <a:r>
              <a:rPr lang="en-US" sz="1200" b="0" i="0" kern="1200" dirty="0">
                <a:solidFill>
                  <a:schemeClr val="tx1"/>
                </a:solidFill>
                <a:effectLst/>
                <a:latin typeface="+mn-lt"/>
                <a:ea typeface="+mn-ea"/>
                <a:cs typeface="+mn-cs"/>
              </a:rPr>
              <a:t>[Next click] Recommender systems, which provide personalized product recommendations, have benefited greatly from deep learning techniques. Deep learning models, particularly neural collaborative filtering, have improved the precision and effectiveness of recommendation algorithms.</a:t>
            </a:r>
          </a:p>
          <a:p>
            <a:r>
              <a:rPr lang="en-US" sz="1200" b="0" i="0" kern="1200" dirty="0">
                <a:solidFill>
                  <a:schemeClr val="tx1"/>
                </a:solidFill>
                <a:effectLst/>
                <a:latin typeface="+mn-lt"/>
                <a:ea typeface="+mn-ea"/>
                <a:cs typeface="+mn-cs"/>
              </a:rPr>
              <a:t>[Next click] These are just a few examples of the wide range of applications where deep learning has made a significant impact. Its versatility and ability to learn from large datasets have opened doors to new possibilities and advancements in artificial intelligence."</a:t>
            </a:r>
          </a:p>
          <a:p>
            <a:endParaRPr lang="en-US" dirty="0"/>
          </a:p>
        </p:txBody>
      </p:sp>
      <p:sp>
        <p:nvSpPr>
          <p:cNvPr id="4" name="Slide Number Placeholder 3"/>
          <p:cNvSpPr>
            <a:spLocks noGrp="1"/>
          </p:cNvSpPr>
          <p:nvPr>
            <p:ph type="sldNum" sz="quarter" idx="10"/>
          </p:nvPr>
        </p:nvSpPr>
        <p:spPr/>
        <p:txBody>
          <a:bodyPr/>
          <a:lstStyle/>
          <a:p>
            <a:fld id="{F677AD3E-35AA-4C92-8720-FB5A5A7C80F2}" type="slidenum">
              <a:rPr lang="en-US" smtClean="0"/>
              <a:t>4</a:t>
            </a:fld>
            <a:endParaRPr lang="en-US"/>
          </a:p>
        </p:txBody>
      </p:sp>
    </p:spTree>
    <p:extLst>
      <p:ext uri="{BB962C8B-B14F-4D97-AF65-F5344CB8AC3E}">
        <p14:creationId xmlns:p14="http://schemas.microsoft.com/office/powerpoint/2010/main" val="98806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field of computer vision, several cutting-edge deep learning techniques have revolutionized image processing tasks. These techniques have significantly improved object detection, recognition, image segmentation, and pose estimation. Let's explore some of these state-of-the-art methods:</a:t>
            </a:r>
          </a:p>
          <a:p>
            <a:r>
              <a:rPr lang="en-US" sz="1200" b="0" i="0" kern="1200" dirty="0">
                <a:solidFill>
                  <a:schemeClr val="tx1"/>
                </a:solidFill>
                <a:effectLst/>
                <a:latin typeface="+mn-lt"/>
                <a:ea typeface="+mn-ea"/>
                <a:cs typeface="+mn-cs"/>
              </a:rPr>
              <a:t>For object detection and recognition, models like </a:t>
            </a:r>
            <a:r>
              <a:rPr lang="en-US" sz="1200" b="0" i="0" kern="1200" dirty="0" err="1">
                <a:solidFill>
                  <a:schemeClr val="tx1"/>
                </a:solidFill>
                <a:effectLst/>
                <a:latin typeface="+mn-lt"/>
                <a:ea typeface="+mn-ea"/>
                <a:cs typeface="+mn-cs"/>
              </a:rPr>
              <a:t>RetinaNet</a:t>
            </a:r>
            <a:r>
              <a:rPr lang="en-US" sz="1200" b="0" i="0" kern="1200" dirty="0">
                <a:solidFill>
                  <a:schemeClr val="tx1"/>
                </a:solidFill>
                <a:effectLst/>
                <a:latin typeface="+mn-lt"/>
                <a:ea typeface="+mn-ea"/>
                <a:cs typeface="+mn-cs"/>
              </a:rPr>
              <a:t> and Mask R-CNN have demonstrated exceptional accuracy. By combining feature extraction, region proposal, and classification, these models accurately identify and locate objects within images.</a:t>
            </a:r>
          </a:p>
          <a:p>
            <a:r>
              <a:rPr lang="en-US" sz="1200" b="0" i="0" kern="1200" dirty="0">
                <a:solidFill>
                  <a:schemeClr val="tx1"/>
                </a:solidFill>
                <a:effectLst/>
                <a:latin typeface="+mn-lt"/>
                <a:ea typeface="+mn-ea"/>
                <a:cs typeface="+mn-cs"/>
              </a:rPr>
              <a:t>Image segmentation, which involves dividing an image into distinct regions, has seen remarkable advancements. Methods such as U-Net and </a:t>
            </a:r>
            <a:r>
              <a:rPr lang="en-US" sz="1200" b="0" i="0" kern="1200" dirty="0" err="1">
                <a:solidFill>
                  <a:schemeClr val="tx1"/>
                </a:solidFill>
                <a:effectLst/>
                <a:latin typeface="+mn-lt"/>
                <a:ea typeface="+mn-ea"/>
                <a:cs typeface="+mn-cs"/>
              </a:rPr>
              <a:t>DeepLab</a:t>
            </a:r>
            <a:r>
              <a:rPr lang="en-US" sz="1200" b="0" i="0" kern="1200" dirty="0">
                <a:solidFill>
                  <a:schemeClr val="tx1"/>
                </a:solidFill>
                <a:effectLst/>
                <a:latin typeface="+mn-lt"/>
                <a:ea typeface="+mn-ea"/>
                <a:cs typeface="+mn-cs"/>
              </a:rPr>
              <a:t> employ fully convolutional networks and skip connections to achieve highly accurate segmentation results. These techniques are widely used in medical imaging and other applications.</a:t>
            </a:r>
          </a:p>
          <a:p>
            <a:r>
              <a:rPr lang="en-US" sz="1200" b="0" i="0" kern="1200" dirty="0">
                <a:solidFill>
                  <a:schemeClr val="tx1"/>
                </a:solidFill>
                <a:effectLst/>
                <a:latin typeface="+mn-lt"/>
                <a:ea typeface="+mn-ea"/>
                <a:cs typeface="+mn-cs"/>
              </a:rPr>
              <a:t>Pose estimation, where inferring the 3D pose of an object from a 2D image is the goal, has also benefited from deep learning models. </a:t>
            </a:r>
            <a:r>
              <a:rPr lang="en-US" sz="1200" b="0" i="0" kern="1200" dirty="0" err="1">
                <a:solidFill>
                  <a:schemeClr val="tx1"/>
                </a:solidFill>
                <a:effectLst/>
                <a:latin typeface="+mn-lt"/>
                <a:ea typeface="+mn-ea"/>
                <a:cs typeface="+mn-cs"/>
              </a:rPr>
              <a:t>OpenPose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DensePose</a:t>
            </a:r>
            <a:r>
              <a:rPr lang="en-US" sz="1200" b="0" i="0" kern="1200" dirty="0">
                <a:solidFill>
                  <a:schemeClr val="tx1"/>
                </a:solidFill>
                <a:effectLst/>
                <a:latin typeface="+mn-lt"/>
                <a:ea typeface="+mn-ea"/>
                <a:cs typeface="+mn-cs"/>
              </a:rPr>
              <a:t> are two notable examples that have shown promising results. Leveraging multi-stage networks and iterative refining, these models enhance the accuracy of estimating object poses.</a:t>
            </a:r>
          </a:p>
          <a:p>
            <a:r>
              <a:rPr lang="en-US" sz="1200" b="0" i="0" kern="1200" dirty="0">
                <a:solidFill>
                  <a:schemeClr val="tx1"/>
                </a:solidFill>
                <a:effectLst/>
                <a:latin typeface="+mn-lt"/>
                <a:ea typeface="+mn-ea"/>
                <a:cs typeface="+mn-cs"/>
              </a:rPr>
              <a:t>These state-of-the-art deep learning techniques in image processing have significantly advanced computer vision tasks. They continue to push the boundaries of what is possible and drive further research and development in the field."</a:t>
            </a:r>
          </a:p>
        </p:txBody>
      </p:sp>
      <p:sp>
        <p:nvSpPr>
          <p:cNvPr id="4" name="Slide Number Placeholder 3"/>
          <p:cNvSpPr>
            <a:spLocks noGrp="1"/>
          </p:cNvSpPr>
          <p:nvPr>
            <p:ph type="sldNum" sz="quarter" idx="10"/>
          </p:nvPr>
        </p:nvSpPr>
        <p:spPr/>
        <p:txBody>
          <a:bodyPr/>
          <a:lstStyle/>
          <a:p>
            <a:fld id="{F677AD3E-35AA-4C92-8720-FB5A5A7C80F2}" type="slidenum">
              <a:rPr lang="en-US" smtClean="0"/>
              <a:t>5</a:t>
            </a:fld>
            <a:endParaRPr lang="en-US"/>
          </a:p>
        </p:txBody>
      </p:sp>
    </p:spTree>
    <p:extLst>
      <p:ext uri="{BB962C8B-B14F-4D97-AF65-F5344CB8AC3E}">
        <p14:creationId xmlns:p14="http://schemas.microsoft.com/office/powerpoint/2010/main" val="91585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Speaker's notes: "Now that we have explored the capabilities of deep learning, let's discuss some of the challenges and limitations associated with this technology.</a:t>
            </a:r>
          </a:p>
          <a:p>
            <a:r>
              <a:rPr lang="en-US" sz="1200" b="0" i="0" kern="1200" dirty="0">
                <a:solidFill>
                  <a:schemeClr val="tx1"/>
                </a:solidFill>
                <a:effectLst/>
                <a:latin typeface="+mn-lt"/>
                <a:ea typeface="+mn-ea"/>
                <a:cs typeface="+mn-cs"/>
              </a:rPr>
              <a:t>[Next click] One major challenge is the availability and quality of data. Deep learning models often require large labeled datasets for training, and obtaining such datasets can be time-consuming and expensive. Additionally, data bias and imbalance can affect the performance and fairness of these models. In certain domains, obtaining domain-specific data can also be a challenge.</a:t>
            </a:r>
          </a:p>
          <a:p>
            <a:r>
              <a:rPr lang="en-US" sz="1200" b="0" i="0" kern="1200" dirty="0">
                <a:solidFill>
                  <a:schemeClr val="tx1"/>
                </a:solidFill>
                <a:effectLst/>
                <a:latin typeface="+mn-lt"/>
                <a:ea typeface="+mn-ea"/>
                <a:cs typeface="+mn-cs"/>
              </a:rPr>
              <a:t>[Next click] Another significant concern is the computational resources required for deep learning. Training deep learning models can be computationally intensive and time-consuming, especially for large-scale networks. Additionally, the cost of hardware infrastructure to support these computations can be substantial.</a:t>
            </a:r>
          </a:p>
          <a:p>
            <a:r>
              <a:rPr lang="en-US" sz="1200" b="0" i="0" kern="1200" dirty="0">
                <a:solidFill>
                  <a:schemeClr val="tx1"/>
                </a:solidFill>
                <a:effectLst/>
                <a:latin typeface="+mn-lt"/>
                <a:ea typeface="+mn-ea"/>
                <a:cs typeface="+mn-cs"/>
              </a:rPr>
              <a:t>[Next click] Interpretability and </a:t>
            </a:r>
            <a:r>
              <a:rPr lang="en-US" sz="1200" b="0" i="0" kern="1200" dirty="0" err="1">
                <a:solidFill>
                  <a:schemeClr val="tx1"/>
                </a:solidFill>
                <a:effectLst/>
                <a:latin typeface="+mn-lt"/>
                <a:ea typeface="+mn-ea"/>
                <a:cs typeface="+mn-cs"/>
              </a:rPr>
              <a:t>explainability</a:t>
            </a:r>
            <a:r>
              <a:rPr lang="en-US" sz="1200" b="0" i="0" kern="1200" dirty="0">
                <a:solidFill>
                  <a:schemeClr val="tx1"/>
                </a:solidFill>
                <a:effectLst/>
                <a:latin typeface="+mn-lt"/>
                <a:ea typeface="+mn-ea"/>
                <a:cs typeface="+mn-cs"/>
              </a:rPr>
              <a:t> are crucial aspects of deep learning. However, many deep learning models are considered black boxes, making it challenging to understand their decisions and reasoning. This lack of transparency can be problematic, especially in critical applications where accountability is essential.</a:t>
            </a:r>
          </a:p>
          <a:p>
            <a:r>
              <a:rPr lang="en-US" sz="1200" b="0" i="0" kern="1200" dirty="0">
                <a:solidFill>
                  <a:schemeClr val="tx1"/>
                </a:solidFill>
                <a:effectLst/>
                <a:latin typeface="+mn-lt"/>
                <a:ea typeface="+mn-ea"/>
                <a:cs typeface="+mn-cs"/>
              </a:rPr>
              <a:t>[Next click] Ethical and social implications are also associated with the use of deep learning. Bias and fairness concerns can arise due to biased training data or biased model behavior. Privacy and data security issues can also arise when dealing with sensitive data. Moreover, the impact of AI on employment and job displacement is a topic of ongoing debate.</a:t>
            </a:r>
          </a:p>
          <a:p>
            <a:r>
              <a:rPr lang="en-US" sz="1200" b="0" i="0" kern="1200" dirty="0">
                <a:solidFill>
                  <a:schemeClr val="tx1"/>
                </a:solidFill>
                <a:effectLst/>
                <a:latin typeface="+mn-lt"/>
                <a:ea typeface="+mn-ea"/>
                <a:cs typeface="+mn-cs"/>
              </a:rPr>
              <a:t>[Next click] Generalization and robustness are important factors in deep learning. </a:t>
            </a:r>
            <a:r>
              <a:rPr lang="en-US" sz="1200" b="0" i="0" kern="1200" dirty="0" err="1">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can occur when models fail to generalize well to unseen data or fail to capture the underlying patterns in the data. Deep learning models are also susceptible to adversarial attacks, where carefully crafted inputs can lead to incorrect predictions. Handling out-of-distribution data can also be challenging for these models.</a:t>
            </a:r>
          </a:p>
          <a:p>
            <a:r>
              <a:rPr lang="en-US" sz="1200" b="0" i="0" kern="1200" dirty="0">
                <a:solidFill>
                  <a:schemeClr val="tx1"/>
                </a:solidFill>
                <a:effectLst/>
                <a:latin typeface="+mn-lt"/>
                <a:ea typeface="+mn-ea"/>
                <a:cs typeface="+mn-cs"/>
              </a:rPr>
              <a:t>[Next click] It's important to be aware of these challenges and limitations as we continue to develop and deploy deep learning systems. Addressing these issues will contribute to the responsible and effective use of deep learning in various applications."</a:t>
            </a:r>
          </a:p>
          <a:p>
            <a:endParaRPr lang="en-US" dirty="0"/>
          </a:p>
        </p:txBody>
      </p:sp>
      <p:sp>
        <p:nvSpPr>
          <p:cNvPr id="4" name="Slide Number Placeholder 3"/>
          <p:cNvSpPr>
            <a:spLocks noGrp="1"/>
          </p:cNvSpPr>
          <p:nvPr>
            <p:ph type="sldNum" sz="quarter" idx="10"/>
          </p:nvPr>
        </p:nvSpPr>
        <p:spPr/>
        <p:txBody>
          <a:bodyPr/>
          <a:lstStyle/>
          <a:p>
            <a:fld id="{F677AD3E-35AA-4C92-8720-FB5A5A7C80F2}" type="slidenum">
              <a:rPr lang="en-US" smtClean="0"/>
              <a:t>8</a:t>
            </a:fld>
            <a:endParaRPr lang="en-US"/>
          </a:p>
        </p:txBody>
      </p:sp>
    </p:spTree>
    <p:extLst>
      <p:ext uri="{BB962C8B-B14F-4D97-AF65-F5344CB8AC3E}">
        <p14:creationId xmlns:p14="http://schemas.microsoft.com/office/powerpoint/2010/main" val="20870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Speaker's notes: "Now let's turn our attention to the future directions of deep learning. As researchers and practitioners, it is important to continually push the boundaries of this technology and explore new avenues for advancement.</a:t>
            </a:r>
          </a:p>
          <a:p>
            <a:r>
              <a:rPr lang="en-US" sz="1200" b="0" i="0" kern="1200" dirty="0">
                <a:solidFill>
                  <a:schemeClr val="tx1"/>
                </a:solidFill>
                <a:effectLst/>
                <a:latin typeface="+mn-lt"/>
                <a:ea typeface="+mn-ea"/>
                <a:cs typeface="+mn-cs"/>
              </a:rPr>
              <a:t>[Next click] Continual learning and lifelong adaptation are important areas of research. The goal is to develop models that can learn from new data without forgetting previously acquired knowledge. Lifelong learning approaches aim to enable long-term knowledge retention and adaptation as new information becomes available.</a:t>
            </a:r>
          </a:p>
          <a:p>
            <a:r>
              <a:rPr lang="en-US" sz="1200" b="0" i="0" kern="1200" dirty="0">
                <a:solidFill>
                  <a:schemeClr val="tx1"/>
                </a:solidFill>
                <a:effectLst/>
                <a:latin typeface="+mn-lt"/>
                <a:ea typeface="+mn-ea"/>
                <a:cs typeface="+mn-cs"/>
              </a:rPr>
              <a:t>[Next click] Explainable AI is another area that holds great promise. Researchers are actively working on techniques to understand and explain the decisions made by deep learning models. The development of interpretable architectures and mechanisms will provide transparency and trust in AI systems.</a:t>
            </a:r>
          </a:p>
          <a:p>
            <a:r>
              <a:rPr lang="en-US" sz="1200" b="0" i="0" kern="1200" dirty="0">
                <a:solidFill>
                  <a:schemeClr val="tx1"/>
                </a:solidFill>
                <a:effectLst/>
                <a:latin typeface="+mn-lt"/>
                <a:ea typeface="+mn-ea"/>
                <a:cs typeface="+mn-cs"/>
              </a:rPr>
              <a:t>[Next click] Federated learning and privacy-preserving techniques are being explored to address the challenges of collaborative learning while protecting data privacy. These approaches allow multiple parties to collaborate and improve models without sharing their raw data, ensuring confidentiality and privacy.</a:t>
            </a:r>
          </a:p>
          <a:p>
            <a:r>
              <a:rPr lang="en-US" sz="1200" b="0" i="0" kern="1200" dirty="0">
                <a:solidFill>
                  <a:schemeClr val="tx1"/>
                </a:solidFill>
                <a:effectLst/>
                <a:latin typeface="+mn-lt"/>
                <a:ea typeface="+mn-ea"/>
                <a:cs typeface="+mn-cs"/>
              </a:rPr>
              <a:t>[Next click] Transfer learning and </a:t>
            </a:r>
            <a:r>
              <a:rPr lang="en-US" sz="1200" b="0" i="0" kern="1200" dirty="0" err="1">
                <a:solidFill>
                  <a:schemeClr val="tx1"/>
                </a:solidFill>
                <a:effectLst/>
                <a:latin typeface="+mn-lt"/>
                <a:ea typeface="+mn-ea"/>
                <a:cs typeface="+mn-cs"/>
              </a:rPr>
              <a:t>pretrained</a:t>
            </a:r>
            <a:r>
              <a:rPr lang="en-US" sz="1200" b="0" i="0" kern="1200" dirty="0">
                <a:solidFill>
                  <a:schemeClr val="tx1"/>
                </a:solidFill>
                <a:effectLst/>
                <a:latin typeface="+mn-lt"/>
                <a:ea typeface="+mn-ea"/>
                <a:cs typeface="+mn-cs"/>
              </a:rPr>
              <a:t> models have shown significant potential in various domains. By leveraging knowledge learned from </a:t>
            </a:r>
            <a:r>
              <a:rPr lang="en-US" sz="1200" b="0" i="0" kern="1200" dirty="0" err="1">
                <a:solidFill>
                  <a:schemeClr val="tx1"/>
                </a:solidFill>
                <a:effectLst/>
                <a:latin typeface="+mn-lt"/>
                <a:ea typeface="+mn-ea"/>
                <a:cs typeface="+mn-cs"/>
              </a:rPr>
              <a:t>pretraining</a:t>
            </a:r>
            <a:r>
              <a:rPr lang="en-US" sz="1200" b="0" i="0" kern="1200" dirty="0">
                <a:solidFill>
                  <a:schemeClr val="tx1"/>
                </a:solidFill>
                <a:effectLst/>
                <a:latin typeface="+mn-lt"/>
                <a:ea typeface="+mn-ea"/>
                <a:cs typeface="+mn-cs"/>
              </a:rPr>
              <a:t> on large-scale datasets, models can be fine-tuned for specific tasks or domains, reducing the need for extensive labeled data.</a:t>
            </a:r>
          </a:p>
          <a:p>
            <a:r>
              <a:rPr lang="en-US" sz="1200" b="0" i="0" kern="1200" dirty="0">
                <a:solidFill>
                  <a:schemeClr val="tx1"/>
                </a:solidFill>
                <a:effectLst/>
                <a:latin typeface="+mn-lt"/>
                <a:ea typeface="+mn-ea"/>
                <a:cs typeface="+mn-cs"/>
              </a:rPr>
              <a:t>[Next click] Ensuring robustness and defense against adversarial attacks is an ongoing focus of research. Methods are being developed to enhance model robustness and resilience against adversarial perturbations, improving the reliability and security of deep learning systems.</a:t>
            </a:r>
          </a:p>
          <a:p>
            <a:r>
              <a:rPr lang="en-US" sz="1200" b="0" i="0" kern="1200" dirty="0">
                <a:solidFill>
                  <a:schemeClr val="tx1"/>
                </a:solidFill>
                <a:effectLst/>
                <a:latin typeface="+mn-lt"/>
                <a:ea typeface="+mn-ea"/>
                <a:cs typeface="+mn-cs"/>
              </a:rPr>
              <a:t>[Next click] These future directions in deep learning hold the potential to further advance the field and unlock new possibilities. By addressing these areas, we can pave the way for more capable, trustworthy, and robust AI systems."</a:t>
            </a:r>
          </a:p>
          <a:p>
            <a:r>
              <a:rPr lang="en-US" sz="1200" b="0" i="0" kern="1200" dirty="0">
                <a:solidFill>
                  <a:schemeClr val="tx1"/>
                </a:solidFill>
                <a:effectLst/>
                <a:latin typeface="+mn-lt"/>
                <a:ea typeface="+mn-ea"/>
                <a:cs typeface="+mn-cs"/>
              </a:rPr>
              <a:t>[Slide transition: Fade or slide]</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77AD3E-35AA-4C92-8720-FB5A5A7C80F2}" type="slidenum">
              <a:rPr lang="en-US" smtClean="0"/>
              <a:t>9</a:t>
            </a:fld>
            <a:endParaRPr lang="en-US"/>
          </a:p>
        </p:txBody>
      </p:sp>
    </p:spTree>
    <p:extLst>
      <p:ext uri="{BB962C8B-B14F-4D97-AF65-F5344CB8AC3E}">
        <p14:creationId xmlns:p14="http://schemas.microsoft.com/office/powerpoint/2010/main" val="1731311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Speaker's notes: "As we reach the conclusion of this presentation, let's recap the key points we have covered:</a:t>
            </a:r>
          </a:p>
          <a:p>
            <a:r>
              <a:rPr lang="en-US" sz="1200" b="0" i="0" kern="1200" dirty="0">
                <a:solidFill>
                  <a:schemeClr val="tx1"/>
                </a:solidFill>
                <a:effectLst/>
                <a:latin typeface="+mn-lt"/>
                <a:ea typeface="+mn-ea"/>
                <a:cs typeface="+mn-cs"/>
              </a:rPr>
              <a:t>[Next click] Deep learning is a subfield of artificial intelligence that focuses on learning from data and extracting meaningful representations. We have seen how deep learning has revolutionized various domains, including computer vision, natural language processing, and robotics.</a:t>
            </a:r>
          </a:p>
          <a:p>
            <a:r>
              <a:rPr lang="en-US" sz="1200" b="0" i="0" kern="1200" dirty="0">
                <a:solidFill>
                  <a:schemeClr val="tx1"/>
                </a:solidFill>
                <a:effectLst/>
                <a:latin typeface="+mn-lt"/>
                <a:ea typeface="+mn-ea"/>
                <a:cs typeface="+mn-cs"/>
              </a:rPr>
              <a:t>[Next click] Neural networks are the fundamental building blocks of deep learning, consisting of interconnected layers of artificial neurons. Through the process of training, these networks learn to recognize patterns and make predictions.</a:t>
            </a:r>
          </a:p>
          <a:p>
            <a:r>
              <a:rPr lang="en-US" sz="1200" b="0" i="0" kern="1200" dirty="0">
                <a:solidFill>
                  <a:schemeClr val="tx1"/>
                </a:solidFill>
                <a:effectLst/>
                <a:latin typeface="+mn-lt"/>
                <a:ea typeface="+mn-ea"/>
                <a:cs typeface="+mn-cs"/>
              </a:rPr>
              <a:t>[Next click] However, deep learning models require large amounts of labeled data and computational resources for training. The availability of these resources plays a crucial role in the success and scalability of deep learning applications.</a:t>
            </a:r>
          </a:p>
          <a:p>
            <a:r>
              <a:rPr lang="en-US" sz="1200" b="0" i="0" kern="1200" dirty="0">
                <a:solidFill>
                  <a:schemeClr val="tx1"/>
                </a:solidFill>
                <a:effectLst/>
                <a:latin typeface="+mn-lt"/>
                <a:ea typeface="+mn-ea"/>
                <a:cs typeface="+mn-cs"/>
              </a:rPr>
              <a:t>[Next click] We have explored the impact of deep learning on industries such as healthcare, finance, transportation, and entertainment. Deep learning has the potential to transform these industries by enabling more accurate diagnosis, personalized recommendations, autonomous vehicles, and immersive experiences.</a:t>
            </a:r>
          </a:p>
          <a:p>
            <a:r>
              <a:rPr lang="en-US" sz="1200" b="0" i="0" kern="1200" dirty="0">
                <a:solidFill>
                  <a:schemeClr val="tx1"/>
                </a:solidFill>
                <a:effectLst/>
                <a:latin typeface="+mn-lt"/>
                <a:ea typeface="+mn-ea"/>
                <a:cs typeface="+mn-cs"/>
              </a:rPr>
              <a:t>[Next click] Ongoing research and development are vital for the continued progress of deep learning. It is essential to address challenges, such as interpretability, fairness, and ethical considerations, to ensure responsible AI deployment.</a:t>
            </a:r>
          </a:p>
          <a:p>
            <a:r>
              <a:rPr lang="en-US" sz="1200" b="0" i="0" kern="1200" dirty="0">
                <a:solidFill>
                  <a:schemeClr val="tx1"/>
                </a:solidFill>
                <a:effectLst/>
                <a:latin typeface="+mn-lt"/>
                <a:ea typeface="+mn-ea"/>
                <a:cs typeface="+mn-cs"/>
              </a:rPr>
              <a:t>[Next click] Collaboration between academia, industry, and policymakers is key to shaping the future of deep learning. By working together, we can drive advancements, address societal implications, and create a positive impact.</a:t>
            </a:r>
          </a:p>
          <a:p>
            <a:r>
              <a:rPr lang="en-US" sz="1200" b="0" i="0" kern="1200" dirty="0">
                <a:solidFill>
                  <a:schemeClr val="tx1"/>
                </a:solidFill>
                <a:effectLst/>
                <a:latin typeface="+mn-lt"/>
                <a:ea typeface="+mn-ea"/>
                <a:cs typeface="+mn-cs"/>
              </a:rPr>
              <a:t>[Next click] In conclusion, I encourage you all to further explore and learn about deep learning. It is an exciting and rapidly evolving field that holds tremendous potential. Let's embrace interdisciplinary collaboration, share knowledge, and contribute to the advancements of deep learning and artificial intelligence.</a:t>
            </a:r>
          </a:p>
          <a:p>
            <a:endParaRPr lang="en-US" dirty="0"/>
          </a:p>
        </p:txBody>
      </p:sp>
      <p:sp>
        <p:nvSpPr>
          <p:cNvPr id="4" name="Slide Number Placeholder 3"/>
          <p:cNvSpPr>
            <a:spLocks noGrp="1"/>
          </p:cNvSpPr>
          <p:nvPr>
            <p:ph type="sldNum" sz="quarter" idx="10"/>
          </p:nvPr>
        </p:nvSpPr>
        <p:spPr/>
        <p:txBody>
          <a:bodyPr/>
          <a:lstStyle/>
          <a:p>
            <a:fld id="{F677AD3E-35AA-4C92-8720-FB5A5A7C80F2}" type="slidenum">
              <a:rPr lang="en-US" smtClean="0"/>
              <a:t>10</a:t>
            </a:fld>
            <a:endParaRPr lang="en-US"/>
          </a:p>
        </p:txBody>
      </p:sp>
    </p:spTree>
    <p:extLst>
      <p:ext uri="{BB962C8B-B14F-4D97-AF65-F5344CB8AC3E}">
        <p14:creationId xmlns:p14="http://schemas.microsoft.com/office/powerpoint/2010/main" val="40369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AC6F48-2BCB-46A2-A2AB-8FB6A0C863E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C6F48-2BCB-46A2-A2AB-8FB6A0C863E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C6F48-2BCB-46A2-A2AB-8FB6A0C863E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C6F48-2BCB-46A2-A2AB-8FB6A0C863E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C6F48-2BCB-46A2-A2AB-8FB6A0C863E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AC6F48-2BCB-46A2-A2AB-8FB6A0C863E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AC6F48-2BCB-46A2-A2AB-8FB6A0C863ED}"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AC6F48-2BCB-46A2-A2AB-8FB6A0C863ED}"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C6F48-2BCB-46A2-A2AB-8FB6A0C863ED}"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C7808-9E5E-4395-9B30-17B507193A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C6F48-2BCB-46A2-A2AB-8FB6A0C863E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C7808-9E5E-4395-9B30-17B507193A5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BAC6F48-2BCB-46A2-A2AB-8FB6A0C863ED}" type="datetimeFigureOut">
              <a:rPr lang="en-US" smtClean="0"/>
              <a:t>5/8/2023</a:t>
            </a:fld>
            <a:endParaRPr lang="en-US"/>
          </a:p>
        </p:txBody>
      </p:sp>
      <p:sp>
        <p:nvSpPr>
          <p:cNvPr id="9" name="Slide Number Placeholder 8"/>
          <p:cNvSpPr>
            <a:spLocks noGrp="1"/>
          </p:cNvSpPr>
          <p:nvPr>
            <p:ph type="sldNum" sz="quarter" idx="11"/>
          </p:nvPr>
        </p:nvSpPr>
        <p:spPr/>
        <p:txBody>
          <a:bodyPr/>
          <a:lstStyle/>
          <a:p>
            <a:fld id="{81FC7808-9E5E-4395-9B30-17B507193A5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1FC7808-9E5E-4395-9B30-17B507193A5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BAC6F48-2BCB-46A2-A2AB-8FB6A0C863ED}" type="datetimeFigureOut">
              <a:rPr lang="en-US" smtClean="0"/>
              <a:t>5/8/2023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normAutofit/>
          </a:bodyPr>
          <a:lstStyle/>
          <a:p>
            <a:pPr marL="0" marR="0">
              <a:lnSpc>
                <a:spcPct val="90000"/>
              </a:lnSpc>
              <a:spcBef>
                <a:spcPts val="0"/>
              </a:spcBef>
              <a:spcAft>
                <a:spcPts val="1000"/>
              </a:spcAft>
            </a:pPr>
            <a:r>
              <a:rPr lang="en-US" sz="5100">
                <a:effectLst/>
              </a:rPr>
              <a:t>Exploring Cutting-Edge Deep Learning Techniques and Applications</a:t>
            </a:r>
          </a:p>
        </p:txBody>
      </p:sp>
      <p:sp>
        <p:nvSpPr>
          <p:cNvPr id="3" name="Subtitle 2"/>
          <p:cNvSpPr>
            <a:spLocks noGrp="1"/>
          </p:cNvSpPr>
          <p:nvPr>
            <p:ph type="subTitle" idx="1"/>
          </p:nvPr>
        </p:nvSpPr>
        <p:spPr>
          <a:xfrm>
            <a:off x="685800" y="4572000"/>
            <a:ext cx="6461760" cy="1066800"/>
          </a:xfrm>
        </p:spPr>
        <p:txBody>
          <a:bodyPr anchor="t">
            <a:normAutofit/>
          </a:bodyPr>
          <a:lstStyle/>
          <a:p>
            <a:r>
              <a:rPr lang="en-US"/>
              <a:t>					submitted by:</a:t>
            </a:r>
          </a:p>
          <a:p>
            <a:r>
              <a:rPr lang="en-US"/>
              <a:t>					G.Pravalika</a:t>
            </a:r>
            <a:endParaRPr lang="en-US" dirty="0"/>
          </a:p>
        </p:txBody>
      </p:sp>
    </p:spTree>
    <p:extLst>
      <p:ext uri="{BB962C8B-B14F-4D97-AF65-F5344CB8AC3E}">
        <p14:creationId xmlns:p14="http://schemas.microsoft.com/office/powerpoint/2010/main" val="20444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a:t>
            </a:r>
          </a:p>
        </p:txBody>
      </p:sp>
      <p:sp>
        <p:nvSpPr>
          <p:cNvPr id="3" name="Content Placeholder 2"/>
          <p:cNvSpPr>
            <a:spLocks noGrp="1"/>
          </p:cNvSpPr>
          <p:nvPr>
            <p:ph idx="1"/>
          </p:nvPr>
        </p:nvSpPr>
        <p:spPr/>
        <p:txBody>
          <a:bodyPr>
            <a:normAutofit fontScale="70000" lnSpcReduction="20000"/>
          </a:bodyPr>
          <a:lstStyle/>
          <a:p>
            <a:r>
              <a:rPr lang="en-US" dirty="0"/>
              <a:t>Recap of key points covered in the presentation:</a:t>
            </a:r>
          </a:p>
          <a:p>
            <a:pPr lvl="1"/>
            <a:r>
              <a:rPr lang="en-US" dirty="0"/>
              <a:t>Deep learning is a subfield of AI that focuses on learning from data and extracting meaningful representations.</a:t>
            </a:r>
          </a:p>
          <a:p>
            <a:pPr lvl="1"/>
            <a:r>
              <a:rPr lang="en-US" dirty="0"/>
              <a:t>Deep learning has revolutionized various domains, including computer vision, natural language processing, and robotics.</a:t>
            </a:r>
          </a:p>
          <a:p>
            <a:pPr lvl="1"/>
            <a:r>
              <a:rPr lang="en-US" dirty="0"/>
              <a:t>Neural networks are the fundamental building blocks of deep learning, consisting of interconnected layers of artificial neurons.</a:t>
            </a:r>
          </a:p>
          <a:p>
            <a:pPr lvl="1"/>
            <a:r>
              <a:rPr lang="en-US" dirty="0"/>
              <a:t>Deep learning models require large amounts of labeled data and computational resources for training.</a:t>
            </a:r>
          </a:p>
          <a:p>
            <a:pPr lvl="1"/>
            <a:r>
              <a:rPr lang="en-US" dirty="0"/>
              <a:t>Deep learning has significant implications for industries such as healthcare, finance, transportation, and entertainment.</a:t>
            </a:r>
          </a:p>
          <a:p>
            <a:r>
              <a:rPr lang="en-US" dirty="0"/>
              <a:t>Importance of ongoing research and development:</a:t>
            </a:r>
          </a:p>
          <a:p>
            <a:pPr lvl="1"/>
            <a:r>
              <a:rPr lang="en-US" dirty="0"/>
              <a:t>Continuous advancements are essential to address challenges and improve deep learning algorithms.</a:t>
            </a:r>
          </a:p>
          <a:p>
            <a:pPr lvl="1"/>
            <a:r>
              <a:rPr lang="en-US" dirty="0"/>
              <a:t>Exploring ethical considerations, interpretability, and fairness is crucial for responsible AI deployment.</a:t>
            </a:r>
          </a:p>
          <a:p>
            <a:pPr lvl="1"/>
            <a:r>
              <a:rPr lang="en-US" dirty="0"/>
              <a:t>Collaboration between academia, industry, and policymakers is necessary to shape the future of deep learning.</a:t>
            </a:r>
          </a:p>
          <a:p>
            <a:r>
              <a:rPr lang="en-US" dirty="0"/>
              <a:t>Call to action:</a:t>
            </a:r>
          </a:p>
          <a:p>
            <a:pPr lvl="1"/>
            <a:r>
              <a:rPr lang="en-US" dirty="0"/>
              <a:t>Encourage further exploration and learning in the field of deep learning.</a:t>
            </a:r>
          </a:p>
          <a:p>
            <a:pPr lvl="1"/>
            <a:r>
              <a:rPr lang="en-US" dirty="0"/>
              <a:t>Emphasize the importance of interdisciplinary collaboration and knowledge sharing.</a:t>
            </a:r>
          </a:p>
          <a:p>
            <a:pPr lvl="1"/>
            <a:r>
              <a:rPr lang="en-US" dirty="0"/>
              <a:t>Inspire the audience to contribute to the advancements of deep learning and AI.</a:t>
            </a:r>
          </a:p>
          <a:p>
            <a:endParaRPr lang="en-US" dirty="0"/>
          </a:p>
        </p:txBody>
      </p:sp>
    </p:spTree>
    <p:extLst>
      <p:ext uri="{BB962C8B-B14F-4D97-AF65-F5344CB8AC3E}">
        <p14:creationId xmlns:p14="http://schemas.microsoft.com/office/powerpoint/2010/main" val="245343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B1731-9F49-2012-7C4F-D122376F3A7E}"/>
              </a:ext>
            </a:extLst>
          </p:cNvPr>
          <p:cNvSpPr>
            <a:spLocks noGrp="1"/>
          </p:cNvSpPr>
          <p:nvPr>
            <p:ph type="ctrTitle"/>
          </p:nvPr>
        </p:nvSpPr>
        <p:spPr>
          <a:xfrm>
            <a:off x="685800" y="1905000"/>
            <a:ext cx="7543800" cy="2593975"/>
          </a:xfrm>
        </p:spPr>
        <p:txBody>
          <a:bodyPr anchor="b">
            <a:normAutofit/>
          </a:bodyPr>
          <a:lstStyle/>
          <a:p>
            <a:pPr marL="114300" indent="0">
              <a:buNone/>
            </a:pPr>
            <a:endParaRPr lang="en-US"/>
          </a:p>
          <a:p>
            <a:pPr marL="114300" indent="0">
              <a:buNone/>
            </a:pPr>
            <a:r>
              <a:rPr lang="en-US"/>
              <a:t>		Thank you</a:t>
            </a:r>
          </a:p>
        </p:txBody>
      </p:sp>
    </p:spTree>
    <p:extLst>
      <p:ext uri="{BB962C8B-B14F-4D97-AF65-F5344CB8AC3E}">
        <p14:creationId xmlns:p14="http://schemas.microsoft.com/office/powerpoint/2010/main" val="267232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normAutofit/>
          </a:bodyPr>
          <a:lstStyle/>
          <a:p>
            <a:r>
              <a:rPr lang="en-US" dirty="0"/>
              <a:t>Deep learning has emerged as a powerful technique, allowing machines to learn from large datasets and make intelligent decisions. Its ability to extract meaningful features and patterns from raw data has led to groundbreaking advancements in fields such as computer vision, natural language processing, and robotics.</a:t>
            </a:r>
          </a:p>
          <a:p>
            <a:r>
              <a:rPr lang="en-US" dirty="0"/>
              <a:t> we will explore the importance and applications of deep learning, as well as the cutting-edge techniques driving its success. So, let's dive in and discover the fascinating world of deep learning.</a:t>
            </a:r>
          </a:p>
          <a:p>
            <a:endParaRPr lang="en-US" dirty="0"/>
          </a:p>
        </p:txBody>
      </p:sp>
    </p:spTree>
    <p:extLst>
      <p:ext uri="{BB962C8B-B14F-4D97-AF65-F5344CB8AC3E}">
        <p14:creationId xmlns:p14="http://schemas.microsoft.com/office/powerpoint/2010/main" val="329396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Deep Learning</a:t>
            </a:r>
          </a:p>
        </p:txBody>
      </p:sp>
      <p:sp>
        <p:nvSpPr>
          <p:cNvPr id="3" name="Content Placeholder 2"/>
          <p:cNvSpPr>
            <a:spLocks noGrp="1"/>
          </p:cNvSpPr>
          <p:nvPr>
            <p:ph idx="1"/>
          </p:nvPr>
        </p:nvSpPr>
        <p:spPr/>
        <p:txBody>
          <a:bodyPr>
            <a:noAutofit/>
          </a:bodyPr>
          <a:lstStyle/>
          <a:p>
            <a:r>
              <a:rPr lang="en-US" dirty="0"/>
              <a:t>1. Deep learning is a subset of machine learning that uses neural networks to learn from large amounts of data.</a:t>
            </a:r>
          </a:p>
          <a:p>
            <a:r>
              <a:rPr lang="en-US" dirty="0"/>
              <a:t>2. Deep neural networks are the backbone of deep learning, consisting of interconnected nodes organized in layers that progressively learn more abstract representations.</a:t>
            </a:r>
          </a:p>
          <a:p>
            <a:r>
              <a:rPr lang="en-US" dirty="0"/>
              <a:t>3. Backpropagation and optimization algorithms are used to train deep neural networks, allowing them to optimize their performance and achieve state-of-the-art results in various domains.</a:t>
            </a:r>
          </a:p>
        </p:txBody>
      </p:sp>
    </p:spTree>
    <p:extLst>
      <p:ext uri="{BB962C8B-B14F-4D97-AF65-F5344CB8AC3E}">
        <p14:creationId xmlns:p14="http://schemas.microsoft.com/office/powerpoint/2010/main" val="127722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Deep Learning</a:t>
            </a:r>
          </a:p>
        </p:txBody>
      </p:sp>
      <p:sp>
        <p:nvSpPr>
          <p:cNvPr id="3" name="Content Placeholder 2"/>
          <p:cNvSpPr>
            <a:spLocks noGrp="1"/>
          </p:cNvSpPr>
          <p:nvPr>
            <p:ph idx="1"/>
          </p:nvPr>
        </p:nvSpPr>
        <p:spPr/>
        <p:txBody>
          <a:bodyPr>
            <a:normAutofit/>
          </a:bodyPr>
          <a:lstStyle/>
          <a:p>
            <a:r>
              <a:rPr lang="en-US" dirty="0"/>
              <a:t>Computer Vision: Object detection, image segmentation, pose estimation</a:t>
            </a:r>
          </a:p>
          <a:p>
            <a:r>
              <a:rPr lang="en-US" dirty="0"/>
              <a:t>Natural Language Processing: Language modeling, text classification, question answering</a:t>
            </a:r>
          </a:p>
          <a:p>
            <a:r>
              <a:rPr lang="en-US" dirty="0"/>
              <a:t>Speech Recognition: Transcription and understanding of spoken language</a:t>
            </a:r>
          </a:p>
          <a:p>
            <a:r>
              <a:rPr lang="en-US" dirty="0"/>
              <a:t>Robotics: Object identification and tracking, motion planning, control</a:t>
            </a:r>
          </a:p>
          <a:p>
            <a:r>
              <a:rPr lang="en-US" dirty="0"/>
              <a:t>Recommender Systems: Personalized product recommendations based on user behavior</a:t>
            </a:r>
          </a:p>
        </p:txBody>
      </p:sp>
    </p:spTree>
    <p:extLst>
      <p:ext uri="{BB962C8B-B14F-4D97-AF65-F5344CB8AC3E}">
        <p14:creationId xmlns:p14="http://schemas.microsoft.com/office/powerpoint/2010/main" val="317653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State-of-the-Art Deep Learning Techniques</a:t>
            </a:r>
          </a:p>
        </p:txBody>
      </p:sp>
      <p:sp>
        <p:nvSpPr>
          <p:cNvPr id="3" name="Content Placeholder 2"/>
          <p:cNvSpPr>
            <a:spLocks noGrp="1"/>
          </p:cNvSpPr>
          <p:nvPr>
            <p:ph idx="1"/>
          </p:nvPr>
        </p:nvSpPr>
        <p:spPr/>
        <p:txBody>
          <a:bodyPr>
            <a:normAutofit/>
          </a:bodyPr>
          <a:lstStyle/>
          <a:p>
            <a:r>
              <a:rPr lang="en-US" dirty="0"/>
              <a:t>Computer Vision:</a:t>
            </a:r>
          </a:p>
          <a:p>
            <a:pPr lvl="1"/>
            <a:r>
              <a:rPr lang="en-US" dirty="0"/>
              <a:t>Object Detection and Recognition: </a:t>
            </a:r>
            <a:r>
              <a:rPr lang="en-US" dirty="0" err="1"/>
              <a:t>RetinaNet</a:t>
            </a:r>
            <a:r>
              <a:rPr lang="en-US" dirty="0"/>
              <a:t>, Mask R-CNN</a:t>
            </a:r>
          </a:p>
          <a:p>
            <a:pPr lvl="1"/>
            <a:r>
              <a:rPr lang="en-US" dirty="0"/>
              <a:t>Image Segmentation: U-Net, </a:t>
            </a:r>
            <a:r>
              <a:rPr lang="en-US" dirty="0" err="1"/>
              <a:t>DeepLab</a:t>
            </a:r>
            <a:endParaRPr lang="en-US" dirty="0"/>
          </a:p>
          <a:p>
            <a:pPr lvl="1"/>
            <a:r>
              <a:rPr lang="en-US" dirty="0"/>
              <a:t>Pose Estimation: </a:t>
            </a:r>
            <a:r>
              <a:rPr lang="en-US" dirty="0" err="1"/>
              <a:t>OpenPose</a:t>
            </a:r>
            <a:r>
              <a:rPr lang="en-US" dirty="0"/>
              <a:t>, </a:t>
            </a:r>
            <a:r>
              <a:rPr lang="en-US" dirty="0" err="1"/>
              <a:t>DensePose</a:t>
            </a:r>
            <a:endParaRPr lang="en-US" dirty="0"/>
          </a:p>
          <a:p>
            <a:pPr lvl="1"/>
            <a:endParaRPr lang="en-US" dirty="0"/>
          </a:p>
        </p:txBody>
      </p:sp>
      <p:pic>
        <p:nvPicPr>
          <p:cNvPr id="1026" name="Picture 2" descr="C:\Users\dell\Desktop\matlb\downloa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325755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ll\Desktop\matlb\image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662362"/>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29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Convolutional Neural Networks (CNNs)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1125171"/>
              </p:ext>
            </p:extLst>
          </p:nvPr>
        </p:nvGraphicFramePr>
        <p:xfrm>
          <a:off x="1157287" y="2354580"/>
          <a:ext cx="6219826" cy="3291840"/>
        </p:xfrm>
        <a:graphic>
          <a:graphicData uri="http://schemas.openxmlformats.org/drawingml/2006/table">
            <a:tbl>
              <a:tblPr>
                <a:tableStyleId>{2D5ABB26-0587-4C30-8999-92F81FD0307C}</a:tableStyleId>
              </a:tblPr>
              <a:tblGrid>
                <a:gridCol w="3109913">
                  <a:extLst>
                    <a:ext uri="{9D8B030D-6E8A-4147-A177-3AD203B41FA5}">
                      <a16:colId xmlns:a16="http://schemas.microsoft.com/office/drawing/2014/main" val="20000"/>
                    </a:ext>
                  </a:extLst>
                </a:gridCol>
                <a:gridCol w="3109913">
                  <a:extLst>
                    <a:ext uri="{9D8B030D-6E8A-4147-A177-3AD203B41FA5}">
                      <a16:colId xmlns:a16="http://schemas.microsoft.com/office/drawing/2014/main" val="20001"/>
                    </a:ext>
                  </a:extLst>
                </a:gridCol>
              </a:tblGrid>
              <a:tr h="0">
                <a:tc>
                  <a:txBody>
                    <a:bodyPr/>
                    <a:lstStyle/>
                    <a:p>
                      <a:pPr fontAlgn="b"/>
                      <a:r>
                        <a:rPr lang="en-US">
                          <a:effectLst/>
                        </a:rPr>
                        <a:t>Pros</a:t>
                      </a:r>
                      <a:endParaRPr lang="en-US" b="1">
                        <a:effectLst/>
                      </a:endParaRPr>
                    </a:p>
                  </a:txBody>
                  <a:tcPr anchor="b"/>
                </a:tc>
                <a:tc>
                  <a:txBody>
                    <a:bodyPr/>
                    <a:lstStyle/>
                    <a:p>
                      <a:pPr fontAlgn="b"/>
                      <a:r>
                        <a:rPr lang="en-US">
                          <a:effectLst/>
                        </a:rPr>
                        <a:t>Cons</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Excellent feature extraction</a:t>
                      </a:r>
                    </a:p>
                  </a:txBody>
                  <a:tcPr anchor="ctr"/>
                </a:tc>
                <a:tc>
                  <a:txBody>
                    <a:bodyPr/>
                    <a:lstStyle/>
                    <a:p>
                      <a:pPr fontAlgn="base"/>
                      <a:r>
                        <a:rPr lang="en-US">
                          <a:effectLst/>
                        </a:rPr>
                        <a:t>Requires large amounts of training data</a:t>
                      </a:r>
                    </a:p>
                  </a:txBody>
                  <a:tcPr anchor="ctr"/>
                </a:tc>
                <a:extLst>
                  <a:ext uri="{0D108BD9-81ED-4DB2-BD59-A6C34878D82A}">
                    <a16:rowId xmlns:a16="http://schemas.microsoft.com/office/drawing/2014/main" val="10001"/>
                  </a:ext>
                </a:extLst>
              </a:tr>
              <a:tr h="0">
                <a:tc>
                  <a:txBody>
                    <a:bodyPr/>
                    <a:lstStyle/>
                    <a:p>
                      <a:pPr fontAlgn="base"/>
                      <a:r>
                        <a:rPr lang="en-US">
                          <a:effectLst/>
                        </a:rPr>
                        <a:t>Effective in various tasks</a:t>
                      </a:r>
                    </a:p>
                  </a:txBody>
                  <a:tcPr anchor="ctr"/>
                </a:tc>
                <a:tc>
                  <a:txBody>
                    <a:bodyPr/>
                    <a:lstStyle/>
                    <a:p>
                      <a:pPr fontAlgn="base"/>
                      <a:r>
                        <a:rPr lang="en-US">
                          <a:effectLst/>
                        </a:rPr>
                        <a:t>High computational and memory demands</a:t>
                      </a:r>
                    </a:p>
                  </a:txBody>
                  <a:tcPr anchor="ctr"/>
                </a:tc>
                <a:extLst>
                  <a:ext uri="{0D108BD9-81ED-4DB2-BD59-A6C34878D82A}">
                    <a16:rowId xmlns:a16="http://schemas.microsoft.com/office/drawing/2014/main" val="10002"/>
                  </a:ext>
                </a:extLst>
              </a:tr>
              <a:tr h="0">
                <a:tc>
                  <a:txBody>
                    <a:bodyPr/>
                    <a:lstStyle/>
                    <a:p>
                      <a:pPr fontAlgn="base"/>
                      <a:r>
                        <a:rPr lang="en-US">
                          <a:effectLst/>
                        </a:rPr>
                        <a:t>Handles spatial dependencies</a:t>
                      </a:r>
                    </a:p>
                  </a:txBody>
                  <a:tcPr anchor="ctr"/>
                </a:tc>
                <a:tc>
                  <a:txBody>
                    <a:bodyPr/>
                    <a:lstStyle/>
                    <a:p>
                      <a:pPr fontAlgn="base"/>
                      <a:r>
                        <a:rPr lang="en-US">
                          <a:effectLst/>
                        </a:rPr>
                        <a:t>Proneness to overfitting</a:t>
                      </a:r>
                    </a:p>
                  </a:txBody>
                  <a:tcPr anchor="ctr"/>
                </a:tc>
                <a:extLst>
                  <a:ext uri="{0D108BD9-81ED-4DB2-BD59-A6C34878D82A}">
                    <a16:rowId xmlns:a16="http://schemas.microsoft.com/office/drawing/2014/main" val="10003"/>
                  </a:ext>
                </a:extLst>
              </a:tr>
              <a:tr h="0">
                <a:tc>
                  <a:txBody>
                    <a:bodyPr/>
                    <a:lstStyle/>
                    <a:p>
                      <a:pPr fontAlgn="base"/>
                      <a:r>
                        <a:rPr lang="en-US">
                          <a:effectLst/>
                        </a:rPr>
                        <a:t>Achieves state-of-the-art results</a:t>
                      </a:r>
                    </a:p>
                  </a:txBody>
                  <a:tcPr anchor="ctr"/>
                </a:tc>
                <a:tc>
                  <a:txBody>
                    <a:bodyPr/>
                    <a:lstStyle/>
                    <a:p>
                      <a:pPr fontAlgn="base"/>
                      <a:r>
                        <a:rPr lang="en-US">
                          <a:effectLst/>
                        </a:rPr>
                        <a:t>Lack of interpretability</a:t>
                      </a:r>
                    </a:p>
                  </a:txBody>
                  <a:tcPr anchor="ctr"/>
                </a:tc>
                <a:extLst>
                  <a:ext uri="{0D108BD9-81ED-4DB2-BD59-A6C34878D82A}">
                    <a16:rowId xmlns:a16="http://schemas.microsoft.com/office/drawing/2014/main" val="10004"/>
                  </a:ext>
                </a:extLst>
              </a:tr>
              <a:tr h="0">
                <a:tc>
                  <a:txBody>
                    <a:bodyPr/>
                    <a:lstStyle/>
                    <a:p>
                      <a:pPr fontAlgn="base"/>
                      <a:r>
                        <a:rPr lang="en-US">
                          <a:effectLst/>
                        </a:rPr>
                        <a:t>Can learn hierarchical representations</a:t>
                      </a:r>
                    </a:p>
                  </a:txBody>
                  <a:tcPr anchor="ctr"/>
                </a:tc>
                <a:tc>
                  <a:txBody>
                    <a:bodyPr/>
                    <a:lstStyle/>
                    <a:p>
                      <a:pPr fontAlgn="base"/>
                      <a:r>
                        <a:rPr lang="en-US" dirty="0">
                          <a:effectLst/>
                        </a:rPr>
                        <a:t>Difficulties in training deep networks</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149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Generative Adversarial Networks (GANs)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7076312"/>
              </p:ext>
            </p:extLst>
          </p:nvPr>
        </p:nvGraphicFramePr>
        <p:xfrm>
          <a:off x="1157287" y="2491740"/>
          <a:ext cx="6219826" cy="3017520"/>
        </p:xfrm>
        <a:graphic>
          <a:graphicData uri="http://schemas.openxmlformats.org/drawingml/2006/table">
            <a:tbl>
              <a:tblPr>
                <a:tableStyleId>{2D5ABB26-0587-4C30-8999-92F81FD0307C}</a:tableStyleId>
              </a:tblPr>
              <a:tblGrid>
                <a:gridCol w="3109913">
                  <a:extLst>
                    <a:ext uri="{9D8B030D-6E8A-4147-A177-3AD203B41FA5}">
                      <a16:colId xmlns:a16="http://schemas.microsoft.com/office/drawing/2014/main" val="20000"/>
                    </a:ext>
                  </a:extLst>
                </a:gridCol>
                <a:gridCol w="3109913">
                  <a:extLst>
                    <a:ext uri="{9D8B030D-6E8A-4147-A177-3AD203B41FA5}">
                      <a16:colId xmlns:a16="http://schemas.microsoft.com/office/drawing/2014/main" val="20001"/>
                    </a:ext>
                  </a:extLst>
                </a:gridCol>
              </a:tblGrid>
              <a:tr h="0">
                <a:tc>
                  <a:txBody>
                    <a:bodyPr/>
                    <a:lstStyle/>
                    <a:p>
                      <a:pPr fontAlgn="b"/>
                      <a:r>
                        <a:rPr lang="en-US">
                          <a:effectLst/>
                        </a:rPr>
                        <a:t>Pros</a:t>
                      </a:r>
                      <a:endParaRPr lang="en-US" b="1">
                        <a:effectLst/>
                      </a:endParaRPr>
                    </a:p>
                  </a:txBody>
                  <a:tcPr anchor="b"/>
                </a:tc>
                <a:tc>
                  <a:txBody>
                    <a:bodyPr/>
                    <a:lstStyle/>
                    <a:p>
                      <a:pPr fontAlgn="b"/>
                      <a:r>
                        <a:rPr lang="en-US">
                          <a:effectLst/>
                        </a:rPr>
                        <a:t>Cons</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Generates realistic images</a:t>
                      </a:r>
                    </a:p>
                  </a:txBody>
                  <a:tcPr anchor="ctr"/>
                </a:tc>
                <a:tc>
                  <a:txBody>
                    <a:bodyPr/>
                    <a:lstStyle/>
                    <a:p>
                      <a:pPr fontAlgn="base"/>
                      <a:r>
                        <a:rPr lang="en-US">
                          <a:effectLst/>
                        </a:rPr>
                        <a:t>Training instability and mode collapse</a:t>
                      </a:r>
                    </a:p>
                  </a:txBody>
                  <a:tcPr anchor="ctr"/>
                </a:tc>
                <a:extLst>
                  <a:ext uri="{0D108BD9-81ED-4DB2-BD59-A6C34878D82A}">
                    <a16:rowId xmlns:a16="http://schemas.microsoft.com/office/drawing/2014/main" val="10001"/>
                  </a:ext>
                </a:extLst>
              </a:tr>
              <a:tr h="0">
                <a:tc>
                  <a:txBody>
                    <a:bodyPr/>
                    <a:lstStyle/>
                    <a:p>
                      <a:pPr fontAlgn="base"/>
                      <a:r>
                        <a:rPr lang="en-US">
                          <a:effectLst/>
                        </a:rPr>
                        <a:t>Enables image synthesis</a:t>
                      </a:r>
                    </a:p>
                  </a:txBody>
                  <a:tcPr anchor="ctr"/>
                </a:tc>
                <a:tc>
                  <a:txBody>
                    <a:bodyPr/>
                    <a:lstStyle/>
                    <a:p>
                      <a:pPr fontAlgn="base"/>
                      <a:r>
                        <a:rPr lang="en-US">
                          <a:effectLst/>
                        </a:rPr>
                        <a:t>High computational requirements</a:t>
                      </a:r>
                    </a:p>
                  </a:txBody>
                  <a:tcPr anchor="ctr"/>
                </a:tc>
                <a:extLst>
                  <a:ext uri="{0D108BD9-81ED-4DB2-BD59-A6C34878D82A}">
                    <a16:rowId xmlns:a16="http://schemas.microsoft.com/office/drawing/2014/main" val="10002"/>
                  </a:ext>
                </a:extLst>
              </a:tr>
              <a:tr h="0">
                <a:tc>
                  <a:txBody>
                    <a:bodyPr/>
                    <a:lstStyle/>
                    <a:p>
                      <a:pPr fontAlgn="base"/>
                      <a:r>
                        <a:rPr lang="en-US">
                          <a:effectLst/>
                        </a:rPr>
                        <a:t>Expands creativity</a:t>
                      </a:r>
                    </a:p>
                  </a:txBody>
                  <a:tcPr anchor="ctr"/>
                </a:tc>
                <a:tc>
                  <a:txBody>
                    <a:bodyPr/>
                    <a:lstStyle/>
                    <a:p>
                      <a:pPr fontAlgn="base"/>
                      <a:r>
                        <a:rPr lang="en-US">
                          <a:effectLst/>
                        </a:rPr>
                        <a:t>Difficulties in evaluation</a:t>
                      </a:r>
                    </a:p>
                  </a:txBody>
                  <a:tcPr anchor="ctr"/>
                </a:tc>
                <a:extLst>
                  <a:ext uri="{0D108BD9-81ED-4DB2-BD59-A6C34878D82A}">
                    <a16:rowId xmlns:a16="http://schemas.microsoft.com/office/drawing/2014/main" val="10003"/>
                  </a:ext>
                </a:extLst>
              </a:tr>
              <a:tr h="0">
                <a:tc>
                  <a:txBody>
                    <a:bodyPr/>
                    <a:lstStyle/>
                    <a:p>
                      <a:pPr fontAlgn="base"/>
                      <a:r>
                        <a:rPr lang="en-US">
                          <a:effectLst/>
                        </a:rPr>
                        <a:t>Useful for data augmentation</a:t>
                      </a:r>
                    </a:p>
                  </a:txBody>
                  <a:tcPr anchor="ctr"/>
                </a:tc>
                <a:tc>
                  <a:txBody>
                    <a:bodyPr/>
                    <a:lstStyle/>
                    <a:p>
                      <a:pPr fontAlgn="base"/>
                      <a:r>
                        <a:rPr lang="en-US" dirty="0">
                          <a:effectLst/>
                        </a:rPr>
                        <a:t>Sensitivity to </a:t>
                      </a:r>
                      <a:r>
                        <a:rPr lang="en-US" dirty="0" err="1">
                          <a:effectLst/>
                        </a:rPr>
                        <a:t>hyperparameter</a:t>
                      </a:r>
                      <a:r>
                        <a:rPr lang="en-US" dirty="0">
                          <a:effectLst/>
                        </a:rPr>
                        <a:t> tuning</a:t>
                      </a:r>
                    </a:p>
                  </a:txBody>
                  <a:tcPr anchor="ctr"/>
                </a:tc>
                <a:extLst>
                  <a:ext uri="{0D108BD9-81ED-4DB2-BD59-A6C34878D82A}">
                    <a16:rowId xmlns:a16="http://schemas.microsoft.com/office/drawing/2014/main" val="10004"/>
                  </a:ext>
                </a:extLst>
              </a:tr>
              <a:tr h="0">
                <a:tc>
                  <a:txBody>
                    <a:bodyPr/>
                    <a:lstStyle/>
                    <a:p>
                      <a:pPr fontAlgn="base"/>
                      <a:r>
                        <a:rPr lang="en-US">
                          <a:effectLst/>
                        </a:rPr>
                        <a:t>Enables unsupervised learning</a:t>
                      </a:r>
                    </a:p>
                  </a:txBody>
                  <a:tcPr anchor="ctr"/>
                </a:tc>
                <a:tc>
                  <a:txBody>
                    <a:bodyPr/>
                    <a:lstStyle/>
                    <a:p>
                      <a:pPr fontAlgn="base"/>
                      <a:r>
                        <a:rPr lang="en-US" dirty="0">
                          <a:effectLst/>
                        </a:rPr>
                        <a:t>Potential ethical implications</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2348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and Limitations of Deep Learning</a:t>
            </a:r>
          </a:p>
        </p:txBody>
      </p:sp>
      <p:sp>
        <p:nvSpPr>
          <p:cNvPr id="3" name="Content Placeholder 2"/>
          <p:cNvSpPr>
            <a:spLocks noGrp="1"/>
          </p:cNvSpPr>
          <p:nvPr>
            <p:ph idx="1"/>
          </p:nvPr>
        </p:nvSpPr>
        <p:spPr/>
        <p:txBody>
          <a:bodyPr>
            <a:normAutofit fontScale="70000" lnSpcReduction="20000"/>
          </a:bodyPr>
          <a:lstStyle/>
          <a:p>
            <a:r>
              <a:rPr lang="en-US" dirty="0"/>
              <a:t>Data Availability and Quality:</a:t>
            </a:r>
          </a:p>
          <a:p>
            <a:pPr lvl="1"/>
            <a:r>
              <a:rPr lang="en-US" dirty="0"/>
              <a:t>Need for large labeled datasets</a:t>
            </a:r>
          </a:p>
          <a:p>
            <a:pPr lvl="1"/>
            <a:r>
              <a:rPr lang="en-US" dirty="0"/>
              <a:t>Data bias and imbalance</a:t>
            </a:r>
          </a:p>
          <a:p>
            <a:pPr lvl="1"/>
            <a:r>
              <a:rPr lang="en-US" dirty="0"/>
              <a:t>Limited availability of domain-specific data</a:t>
            </a:r>
          </a:p>
          <a:p>
            <a:r>
              <a:rPr lang="en-US" dirty="0"/>
              <a:t>Computational Resources:</a:t>
            </a:r>
          </a:p>
          <a:p>
            <a:pPr lvl="1"/>
            <a:r>
              <a:rPr lang="en-US" dirty="0"/>
              <a:t>High computational requirements</a:t>
            </a:r>
          </a:p>
          <a:p>
            <a:pPr lvl="1"/>
            <a:r>
              <a:rPr lang="en-US" dirty="0"/>
              <a:t>Training and inference time</a:t>
            </a:r>
          </a:p>
          <a:p>
            <a:pPr lvl="1"/>
            <a:r>
              <a:rPr lang="en-US" dirty="0"/>
              <a:t>Cost of hardware infrastructure</a:t>
            </a:r>
          </a:p>
          <a:p>
            <a:r>
              <a:rPr lang="en-US" dirty="0"/>
              <a:t>Interpretability and </a:t>
            </a:r>
            <a:r>
              <a:rPr lang="en-US" dirty="0" err="1"/>
              <a:t>Explainability</a:t>
            </a:r>
            <a:r>
              <a:rPr lang="en-US" dirty="0"/>
              <a:t>:</a:t>
            </a:r>
          </a:p>
          <a:p>
            <a:pPr lvl="1"/>
            <a:r>
              <a:rPr lang="en-US" dirty="0"/>
              <a:t>Black box nature of deep learning models</a:t>
            </a:r>
          </a:p>
          <a:p>
            <a:pPr lvl="1"/>
            <a:r>
              <a:rPr lang="en-US" dirty="0"/>
              <a:t>Difficulty in understanding model decisions</a:t>
            </a:r>
          </a:p>
          <a:p>
            <a:pPr lvl="1"/>
            <a:r>
              <a:rPr lang="en-US" dirty="0"/>
              <a:t>Importance of model transparency and accountability</a:t>
            </a:r>
          </a:p>
          <a:p>
            <a:r>
              <a:rPr lang="en-US" dirty="0"/>
              <a:t>Ethical and Social Implications:</a:t>
            </a:r>
          </a:p>
          <a:p>
            <a:pPr lvl="1"/>
            <a:r>
              <a:rPr lang="en-US" dirty="0"/>
              <a:t>Bias and fairness concerns in AI systems</a:t>
            </a:r>
          </a:p>
          <a:p>
            <a:pPr lvl="1"/>
            <a:r>
              <a:rPr lang="en-US" dirty="0"/>
              <a:t>Privacy and data security issues</a:t>
            </a:r>
          </a:p>
          <a:p>
            <a:pPr lvl="1"/>
            <a:r>
              <a:rPr lang="en-US" dirty="0"/>
              <a:t>Impact on employment and job displacement</a:t>
            </a:r>
          </a:p>
          <a:p>
            <a:r>
              <a:rPr lang="en-US" dirty="0"/>
              <a:t>Generalization and Robustness:</a:t>
            </a:r>
          </a:p>
          <a:p>
            <a:pPr lvl="1"/>
            <a:r>
              <a:rPr lang="en-US" dirty="0" err="1"/>
              <a:t>Overfitting</a:t>
            </a:r>
            <a:r>
              <a:rPr lang="en-US" dirty="0"/>
              <a:t> and </a:t>
            </a:r>
            <a:r>
              <a:rPr lang="en-US" dirty="0" err="1"/>
              <a:t>underfitting</a:t>
            </a:r>
            <a:r>
              <a:rPr lang="en-US" dirty="0"/>
              <a:t> of models</a:t>
            </a:r>
          </a:p>
          <a:p>
            <a:pPr lvl="1"/>
            <a:r>
              <a:rPr lang="en-US" dirty="0"/>
              <a:t>Vulnerability to adversarial attacks</a:t>
            </a:r>
          </a:p>
          <a:p>
            <a:pPr lvl="1"/>
            <a:r>
              <a:rPr lang="en-US" dirty="0"/>
              <a:t>Difficulty in handling out-of-distribution data</a:t>
            </a:r>
          </a:p>
          <a:p>
            <a:endParaRPr lang="en-US" dirty="0"/>
          </a:p>
        </p:txBody>
      </p:sp>
      <p:pic>
        <p:nvPicPr>
          <p:cNvPr id="4098" name="Picture 2" descr="C:\Users\dell\Desktop\matlb\images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5240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05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Directions in Deep Learning</a:t>
            </a:r>
          </a:p>
        </p:txBody>
      </p:sp>
      <p:sp>
        <p:nvSpPr>
          <p:cNvPr id="3" name="Content Placeholder 2"/>
          <p:cNvSpPr>
            <a:spLocks noGrp="1"/>
          </p:cNvSpPr>
          <p:nvPr>
            <p:ph idx="1"/>
          </p:nvPr>
        </p:nvSpPr>
        <p:spPr/>
        <p:txBody>
          <a:bodyPr>
            <a:normAutofit fontScale="85000" lnSpcReduction="20000"/>
          </a:bodyPr>
          <a:lstStyle/>
          <a:p>
            <a:r>
              <a:rPr lang="en-US" dirty="0"/>
              <a:t>Continual Learning and Lifelong Adaptation:</a:t>
            </a:r>
          </a:p>
          <a:p>
            <a:pPr lvl="1"/>
            <a:r>
              <a:rPr lang="en-US" dirty="0"/>
              <a:t>Enabling models to learn from new data without forgetting previous knowledge</a:t>
            </a:r>
          </a:p>
          <a:p>
            <a:pPr lvl="1"/>
            <a:r>
              <a:rPr lang="en-US" dirty="0"/>
              <a:t>Lifelong learning approaches for long-term knowledge retention and adaptation</a:t>
            </a:r>
          </a:p>
          <a:p>
            <a:r>
              <a:rPr lang="en-US" dirty="0"/>
              <a:t>Explainable AI and Interpretable Models:</a:t>
            </a:r>
          </a:p>
          <a:p>
            <a:pPr lvl="1"/>
            <a:r>
              <a:rPr lang="en-US" dirty="0"/>
              <a:t>Advancing techniques for understanding and explaining deep learning model decisions</a:t>
            </a:r>
          </a:p>
          <a:p>
            <a:pPr lvl="1"/>
            <a:r>
              <a:rPr lang="en-US" dirty="0"/>
              <a:t>Developing interpretable architectures and mechanisms</a:t>
            </a:r>
          </a:p>
          <a:p>
            <a:r>
              <a:rPr lang="en-US" dirty="0"/>
              <a:t>Federated Learning and Privacy-Preserving Techniques:</a:t>
            </a:r>
          </a:p>
          <a:p>
            <a:pPr lvl="1"/>
            <a:r>
              <a:rPr lang="en-US" dirty="0"/>
              <a:t>Collaborative learning without sharing raw data</a:t>
            </a:r>
          </a:p>
          <a:p>
            <a:pPr lvl="1"/>
            <a:r>
              <a:rPr lang="en-US" dirty="0"/>
              <a:t>Protecting privacy and data confidentiality in distributed learning scenarios</a:t>
            </a:r>
          </a:p>
          <a:p>
            <a:r>
              <a:rPr lang="en-US" dirty="0"/>
              <a:t>Transfer Learning and </a:t>
            </a:r>
            <a:r>
              <a:rPr lang="en-US" dirty="0" err="1"/>
              <a:t>Pretrained</a:t>
            </a:r>
            <a:r>
              <a:rPr lang="en-US" dirty="0"/>
              <a:t> Models:</a:t>
            </a:r>
          </a:p>
          <a:p>
            <a:pPr lvl="1"/>
            <a:r>
              <a:rPr lang="en-US" dirty="0"/>
              <a:t>Leveraging knowledge from </a:t>
            </a:r>
            <a:r>
              <a:rPr lang="en-US" dirty="0" err="1"/>
              <a:t>pretraining</a:t>
            </a:r>
            <a:r>
              <a:rPr lang="en-US" dirty="0"/>
              <a:t> on large-scale datasets</a:t>
            </a:r>
          </a:p>
          <a:p>
            <a:pPr lvl="1"/>
            <a:r>
              <a:rPr lang="en-US" dirty="0"/>
              <a:t>Fine-tuning models for specific tasks or domains</a:t>
            </a:r>
          </a:p>
          <a:p>
            <a:r>
              <a:rPr lang="en-US" dirty="0"/>
              <a:t>Robustness and Adversarial Defense:</a:t>
            </a:r>
          </a:p>
          <a:p>
            <a:pPr lvl="1"/>
            <a:r>
              <a:rPr lang="en-US" dirty="0"/>
              <a:t>Developing methods to enhance model robustness against adversarial attacks</a:t>
            </a:r>
          </a:p>
          <a:p>
            <a:pPr lvl="1"/>
            <a:r>
              <a:rPr lang="en-US" dirty="0"/>
              <a:t>Exploring defenses against adversarial perturbations</a:t>
            </a:r>
          </a:p>
          <a:p>
            <a:endParaRPr lang="en-US" dirty="0"/>
          </a:p>
        </p:txBody>
      </p:sp>
    </p:spTree>
    <p:extLst>
      <p:ext uri="{BB962C8B-B14F-4D97-AF65-F5344CB8AC3E}">
        <p14:creationId xmlns:p14="http://schemas.microsoft.com/office/powerpoint/2010/main" val="2304893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136</TotalTime>
  <Words>2321</Words>
  <Application>Microsoft Office PowerPoint</Application>
  <PresentationFormat>On-screen Show (4:3)</PresentationFormat>
  <Paragraphs>142</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Adjacency</vt:lpstr>
      <vt:lpstr>Exploring Cutting-Edge Deep Learning Techniques and Applications</vt:lpstr>
      <vt:lpstr>Introduction</vt:lpstr>
      <vt:lpstr>Understanding Deep Learning</vt:lpstr>
      <vt:lpstr>Applications of Deep Learning</vt:lpstr>
      <vt:lpstr>State-of-the-Art Deep Learning Techniques</vt:lpstr>
      <vt:lpstr>Example Convolutional Neural Networks (CNNs)</vt:lpstr>
      <vt:lpstr>Example: Generative Adversarial Networks (GANs)</vt:lpstr>
      <vt:lpstr>Challenges and Limitations of Deep Learning</vt:lpstr>
      <vt:lpstr>Future Directions in Deep Learning</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Pravalika Girneni</cp:lastModifiedBy>
  <cp:revision>5</cp:revision>
  <dcterms:created xsi:type="dcterms:W3CDTF">2023-05-08T16:28:40Z</dcterms:created>
  <dcterms:modified xsi:type="dcterms:W3CDTF">2023-05-08T23:29:54Z</dcterms:modified>
</cp:coreProperties>
</file>