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sldIdLst>
    <p:sldId id="256" r:id="rId2"/>
    <p:sldId id="258" r:id="rId3"/>
    <p:sldId id="259" r:id="rId4"/>
    <p:sldId id="260"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89624704-690F-4E3C-AFAB-3174045DA49E}">
          <p14:sldIdLst>
            <p14:sldId id="256"/>
            <p14:sldId id="258"/>
            <p14:sldId id="259"/>
            <p14:sldId id="260"/>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995" autoAdjust="0"/>
    <p:restoredTop sz="94641" autoAdjust="0"/>
  </p:normalViewPr>
  <p:slideViewPr>
    <p:cSldViewPr snapToGrid="0">
      <p:cViewPr>
        <p:scale>
          <a:sx n="82" d="100"/>
          <a:sy n="82" d="100"/>
        </p:scale>
        <p:origin x="48" y="53"/>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1728FDF-BD93-40D2-81E7-C3421D3DD664}" type="datetimeFigureOut">
              <a:rPr lang="en-US" smtClean="0"/>
              <a:t>12/18/2022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CEB130E-5098-4ABB-8EE5-5BD1AFE667F3}" type="slidenum">
              <a:rPr lang="en-US" smtClean="0"/>
              <a:t>‹#›</a:t>
            </a:fld>
            <a:endParaRPr lang="en-US"/>
          </a:p>
        </p:txBody>
      </p:sp>
    </p:spTree>
    <p:extLst>
      <p:ext uri="{BB962C8B-B14F-4D97-AF65-F5344CB8AC3E}">
        <p14:creationId xmlns:p14="http://schemas.microsoft.com/office/powerpoint/2010/main" val="1550167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728FDF-BD93-40D2-81E7-C3421D3DD664}" type="datetimeFigureOut">
              <a:rPr lang="en-US" smtClean="0"/>
              <a:t>12/18/2022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CEB130E-5098-4ABB-8EE5-5BD1AFE667F3}" type="slidenum">
              <a:rPr lang="en-US" smtClean="0"/>
              <a:t>‹#›</a:t>
            </a:fld>
            <a:endParaRPr lang="en-US"/>
          </a:p>
        </p:txBody>
      </p:sp>
    </p:spTree>
    <p:extLst>
      <p:ext uri="{BB962C8B-B14F-4D97-AF65-F5344CB8AC3E}">
        <p14:creationId xmlns:p14="http://schemas.microsoft.com/office/powerpoint/2010/main" val="45685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1728FDF-BD93-40D2-81E7-C3421D3DD664}"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EB130E-5098-4ABB-8EE5-5BD1AFE667F3}" type="slidenum">
              <a:rPr lang="en-US" smtClean="0"/>
              <a:t>‹#›</a:t>
            </a:fld>
            <a:endParaRPr lang="en-US"/>
          </a:p>
        </p:txBody>
      </p:sp>
    </p:spTree>
    <p:extLst>
      <p:ext uri="{BB962C8B-B14F-4D97-AF65-F5344CB8AC3E}">
        <p14:creationId xmlns:p14="http://schemas.microsoft.com/office/powerpoint/2010/main" val="2997279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1728FDF-BD93-40D2-81E7-C3421D3DD664}"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EB130E-5098-4ABB-8EE5-5BD1AFE667F3}" type="slidenum">
              <a:rPr lang="en-US" smtClean="0"/>
              <a:t>‹#›</a:t>
            </a:fld>
            <a:endParaRPr lang="en-US"/>
          </a:p>
        </p:txBody>
      </p:sp>
    </p:spTree>
    <p:extLst>
      <p:ext uri="{BB962C8B-B14F-4D97-AF65-F5344CB8AC3E}">
        <p14:creationId xmlns:p14="http://schemas.microsoft.com/office/powerpoint/2010/main" val="1819138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728FDF-BD93-40D2-81E7-C3421D3DD664}"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EB130E-5098-4ABB-8EE5-5BD1AFE667F3}" type="slidenum">
              <a:rPr lang="en-US" smtClean="0"/>
              <a:t>‹#›</a:t>
            </a:fld>
            <a:endParaRPr lang="en-US"/>
          </a:p>
        </p:txBody>
      </p:sp>
    </p:spTree>
    <p:extLst>
      <p:ext uri="{BB962C8B-B14F-4D97-AF65-F5344CB8AC3E}">
        <p14:creationId xmlns:p14="http://schemas.microsoft.com/office/powerpoint/2010/main" val="2699408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1728FDF-BD93-40D2-81E7-C3421D3DD664}" type="datetimeFigureOut">
              <a:rPr lang="en-US" smtClean="0"/>
              <a:t>12/18/2022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EB130E-5098-4ABB-8EE5-5BD1AFE667F3}" type="slidenum">
              <a:rPr lang="en-US" smtClean="0"/>
              <a:t>‹#›</a:t>
            </a:fld>
            <a:endParaRPr lang="en-US"/>
          </a:p>
        </p:txBody>
      </p:sp>
    </p:spTree>
    <p:extLst>
      <p:ext uri="{BB962C8B-B14F-4D97-AF65-F5344CB8AC3E}">
        <p14:creationId xmlns:p14="http://schemas.microsoft.com/office/powerpoint/2010/main" val="4453468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1728FDF-BD93-40D2-81E7-C3421D3DD664}" type="datetimeFigureOut">
              <a:rPr lang="en-US" smtClean="0"/>
              <a:t>12/18/2022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4CEB130E-5098-4ABB-8EE5-5BD1AFE667F3}" type="slidenum">
              <a:rPr lang="en-US" smtClean="0"/>
              <a:t>‹#›</a:t>
            </a:fld>
            <a:endParaRPr lang="en-US"/>
          </a:p>
        </p:txBody>
      </p:sp>
    </p:spTree>
    <p:extLst>
      <p:ext uri="{BB962C8B-B14F-4D97-AF65-F5344CB8AC3E}">
        <p14:creationId xmlns:p14="http://schemas.microsoft.com/office/powerpoint/2010/main" val="19041878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1728FDF-BD93-40D2-81E7-C3421D3DD664}"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B130E-5098-4ABB-8EE5-5BD1AFE667F3}" type="slidenum">
              <a:rPr lang="en-US" smtClean="0"/>
              <a:t>‹#›</a:t>
            </a:fld>
            <a:endParaRPr lang="en-US"/>
          </a:p>
        </p:txBody>
      </p:sp>
    </p:spTree>
    <p:extLst>
      <p:ext uri="{BB962C8B-B14F-4D97-AF65-F5344CB8AC3E}">
        <p14:creationId xmlns:p14="http://schemas.microsoft.com/office/powerpoint/2010/main" val="1926800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1728FDF-BD93-40D2-81E7-C3421D3DD664}"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EB130E-5098-4ABB-8EE5-5BD1AFE667F3}" type="slidenum">
              <a:rPr lang="en-US" smtClean="0"/>
              <a:t>‹#›</a:t>
            </a:fld>
            <a:endParaRPr lang="en-US"/>
          </a:p>
        </p:txBody>
      </p:sp>
    </p:spTree>
    <p:extLst>
      <p:ext uri="{BB962C8B-B14F-4D97-AF65-F5344CB8AC3E}">
        <p14:creationId xmlns:p14="http://schemas.microsoft.com/office/powerpoint/2010/main" val="4070071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728FDF-BD93-40D2-81E7-C3421D3DD664}"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B130E-5098-4ABB-8EE5-5BD1AFE667F3}" type="slidenum">
              <a:rPr lang="en-US" smtClean="0"/>
              <a:t>‹#›</a:t>
            </a:fld>
            <a:endParaRPr lang="en-US"/>
          </a:p>
        </p:txBody>
      </p:sp>
    </p:spTree>
    <p:extLst>
      <p:ext uri="{BB962C8B-B14F-4D97-AF65-F5344CB8AC3E}">
        <p14:creationId xmlns:p14="http://schemas.microsoft.com/office/powerpoint/2010/main" val="612166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728FDF-BD93-40D2-81E7-C3421D3DD664}"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EB130E-5098-4ABB-8EE5-5BD1AFE667F3}" type="slidenum">
              <a:rPr lang="en-US" smtClean="0"/>
              <a:t>‹#›</a:t>
            </a:fld>
            <a:endParaRPr lang="en-US"/>
          </a:p>
        </p:txBody>
      </p:sp>
    </p:spTree>
    <p:extLst>
      <p:ext uri="{BB962C8B-B14F-4D97-AF65-F5344CB8AC3E}">
        <p14:creationId xmlns:p14="http://schemas.microsoft.com/office/powerpoint/2010/main" val="346781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728FDF-BD93-40D2-81E7-C3421D3DD664}" type="datetimeFigureOut">
              <a:rPr lang="en-US" smtClean="0"/>
              <a:t>12/18/2022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EB130E-5098-4ABB-8EE5-5BD1AFE667F3}" type="slidenum">
              <a:rPr lang="en-US" smtClean="0"/>
              <a:t>‹#›</a:t>
            </a:fld>
            <a:endParaRPr lang="en-US"/>
          </a:p>
        </p:txBody>
      </p:sp>
    </p:spTree>
    <p:extLst>
      <p:ext uri="{BB962C8B-B14F-4D97-AF65-F5344CB8AC3E}">
        <p14:creationId xmlns:p14="http://schemas.microsoft.com/office/powerpoint/2010/main" val="499422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728FDF-BD93-40D2-81E7-C3421D3DD664}" type="datetimeFigureOut">
              <a:rPr lang="en-US" smtClean="0"/>
              <a:t>12/18/2022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EB130E-5098-4ABB-8EE5-5BD1AFE667F3}" type="slidenum">
              <a:rPr lang="en-US" smtClean="0"/>
              <a:t>‹#›</a:t>
            </a:fld>
            <a:endParaRPr lang="en-US"/>
          </a:p>
        </p:txBody>
      </p:sp>
    </p:spTree>
    <p:extLst>
      <p:ext uri="{BB962C8B-B14F-4D97-AF65-F5344CB8AC3E}">
        <p14:creationId xmlns:p14="http://schemas.microsoft.com/office/powerpoint/2010/main" val="2000557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728FDF-BD93-40D2-81E7-C3421D3DD664}" type="datetimeFigureOut">
              <a:rPr lang="en-US" smtClean="0"/>
              <a:t>12/18/2022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EB130E-5098-4ABB-8EE5-5BD1AFE667F3}" type="slidenum">
              <a:rPr lang="en-US" smtClean="0"/>
              <a:t>‹#›</a:t>
            </a:fld>
            <a:endParaRPr lang="en-US"/>
          </a:p>
        </p:txBody>
      </p:sp>
    </p:spTree>
    <p:extLst>
      <p:ext uri="{BB962C8B-B14F-4D97-AF65-F5344CB8AC3E}">
        <p14:creationId xmlns:p14="http://schemas.microsoft.com/office/powerpoint/2010/main" val="1339828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728FDF-BD93-40D2-81E7-C3421D3DD664}" type="datetimeFigureOut">
              <a:rPr lang="en-US" smtClean="0"/>
              <a:t>12/18/2022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CEB130E-5098-4ABB-8EE5-5BD1AFE667F3}" type="slidenum">
              <a:rPr lang="en-US" smtClean="0"/>
              <a:t>‹#›</a:t>
            </a:fld>
            <a:endParaRPr lang="en-US"/>
          </a:p>
        </p:txBody>
      </p:sp>
    </p:spTree>
    <p:extLst>
      <p:ext uri="{BB962C8B-B14F-4D97-AF65-F5344CB8AC3E}">
        <p14:creationId xmlns:p14="http://schemas.microsoft.com/office/powerpoint/2010/main" val="2038488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728FDF-BD93-40D2-81E7-C3421D3DD664}" type="datetimeFigureOut">
              <a:rPr lang="en-US" smtClean="0"/>
              <a:t>12/18/2022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CEB130E-5098-4ABB-8EE5-5BD1AFE667F3}" type="slidenum">
              <a:rPr lang="en-US" smtClean="0"/>
              <a:t>‹#›</a:t>
            </a:fld>
            <a:endParaRPr lang="en-US"/>
          </a:p>
        </p:txBody>
      </p:sp>
    </p:spTree>
    <p:extLst>
      <p:ext uri="{BB962C8B-B14F-4D97-AF65-F5344CB8AC3E}">
        <p14:creationId xmlns:p14="http://schemas.microsoft.com/office/powerpoint/2010/main" val="1869520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728FDF-BD93-40D2-81E7-C3421D3DD664}" type="datetimeFigureOut">
              <a:rPr lang="en-US" smtClean="0"/>
              <a:t>12/18/2022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CEB130E-5098-4ABB-8EE5-5BD1AFE667F3}" type="slidenum">
              <a:rPr lang="en-US" smtClean="0"/>
              <a:t>‹#›</a:t>
            </a:fld>
            <a:endParaRPr lang="en-US"/>
          </a:p>
        </p:txBody>
      </p:sp>
    </p:spTree>
    <p:extLst>
      <p:ext uri="{BB962C8B-B14F-4D97-AF65-F5344CB8AC3E}">
        <p14:creationId xmlns:p14="http://schemas.microsoft.com/office/powerpoint/2010/main" val="359865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1728FDF-BD93-40D2-81E7-C3421D3DD664}" type="datetimeFigureOut">
              <a:rPr lang="en-US" smtClean="0"/>
              <a:t>12/18/2022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CEB130E-5098-4ABB-8EE5-5BD1AFE667F3}" type="slidenum">
              <a:rPr lang="en-US" smtClean="0"/>
              <a:t>‹#›</a:t>
            </a:fld>
            <a:endParaRPr lang="en-US"/>
          </a:p>
        </p:txBody>
      </p:sp>
    </p:spTree>
    <p:extLst>
      <p:ext uri="{BB962C8B-B14F-4D97-AF65-F5344CB8AC3E}">
        <p14:creationId xmlns:p14="http://schemas.microsoft.com/office/powerpoint/2010/main" val="2225723375"/>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 id="2147483878" r:id="rId15"/>
    <p:sldLayoutId id="2147483879" r:id="rId16"/>
    <p:sldLayoutId id="2147483880"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Pgirneni@kent.edu"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code/naren3256/kmeans-clustering-and-cluster-visualization-in-3d/data" TargetMode="Externa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Freeform 5">
            <a:extLst>
              <a:ext uri="{FF2B5EF4-FFF2-40B4-BE49-F238E27FC236}">
                <a16:creationId xmlns:a16="http://schemas.microsoft.com/office/drawing/2014/main" id="{D22D1B95-2B54-43E9-85D9-B489F6C5D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a:extLst>
              <a:ext uri="{FF2B5EF4-FFF2-40B4-BE49-F238E27FC236}">
                <a16:creationId xmlns:a16="http://schemas.microsoft.com/office/drawing/2014/main" id="{7D0F3F6D-A49D-4406-8D61-1C4F8D792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a:extLst>
              <a:ext uri="{FF2B5EF4-FFF2-40B4-BE49-F238E27FC236}">
                <a16:creationId xmlns:a16="http://schemas.microsoft.com/office/drawing/2014/main" id="{D953A318-DA8D-4405-9536-D889E45C5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14" name="Rectangle 13">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0ED54D-9DF5-BE20-8D71-9992A83255B2}"/>
              </a:ext>
            </a:extLst>
          </p:cNvPr>
          <p:cNvSpPr>
            <a:spLocks noGrp="1"/>
          </p:cNvSpPr>
          <p:nvPr>
            <p:ph type="ctrTitle"/>
          </p:nvPr>
        </p:nvSpPr>
        <p:spPr>
          <a:xfrm>
            <a:off x="1683171" y="1143001"/>
            <a:ext cx="8825658" cy="2929970"/>
          </a:xfrm>
        </p:spPr>
        <p:txBody>
          <a:bodyPr vert="horz" lIns="91440" tIns="45720" rIns="91440" bIns="45720" rtlCol="0" anchor="ctr">
            <a:normAutofit fontScale="90000"/>
          </a:bodyPr>
          <a:lstStyle/>
          <a:p>
            <a:pPr algn="ctr">
              <a:lnSpc>
                <a:spcPct val="90000"/>
              </a:lnSpc>
            </a:pPr>
            <a:r>
              <a:rPr lang="en-US" sz="5600" kern="1200" dirty="0">
                <a:solidFill>
                  <a:srgbClr val="FFFFFF"/>
                </a:solidFill>
                <a:latin typeface="Algerian" panose="04020705040A02060702" pitchFamily="82" charset="0"/>
              </a:rPr>
              <a:t>FINAL PROJECT</a:t>
            </a:r>
            <a:br>
              <a:rPr lang="en-US" sz="5600" kern="1200" dirty="0">
                <a:solidFill>
                  <a:srgbClr val="FFFFFF"/>
                </a:solidFill>
                <a:latin typeface="Algerian" panose="04020705040A02060702" pitchFamily="82" charset="0"/>
              </a:rPr>
            </a:br>
            <a:r>
              <a:rPr lang="en-US" sz="5600" kern="1200" dirty="0">
                <a:solidFill>
                  <a:srgbClr val="FFFFFF"/>
                </a:solidFill>
                <a:latin typeface="Algerian" panose="04020705040A02060702" pitchFamily="82" charset="0"/>
              </a:rPr>
              <a:t>ON</a:t>
            </a:r>
            <a:br>
              <a:rPr lang="en-US" sz="5600" kern="1200" dirty="0">
                <a:solidFill>
                  <a:srgbClr val="FFFFFF"/>
                </a:solidFill>
                <a:latin typeface="Algerian" panose="04020705040A02060702" pitchFamily="82" charset="0"/>
              </a:rPr>
            </a:br>
            <a:r>
              <a:rPr lang="en-US" sz="5600" kern="1200" dirty="0">
                <a:solidFill>
                  <a:srgbClr val="FFFFFF"/>
                </a:solidFill>
                <a:latin typeface="Algerian" panose="04020705040A02060702" pitchFamily="82" charset="0"/>
              </a:rPr>
              <a:t>CUSTOMER SEGMENTATION</a:t>
            </a:r>
          </a:p>
        </p:txBody>
      </p:sp>
      <p:sp>
        <p:nvSpPr>
          <p:cNvPr id="3" name="Subtitle 2">
            <a:extLst>
              <a:ext uri="{FF2B5EF4-FFF2-40B4-BE49-F238E27FC236}">
                <a16:creationId xmlns:a16="http://schemas.microsoft.com/office/drawing/2014/main" id="{3755E560-AA8B-4CC2-D08A-27C880C6D807}"/>
              </a:ext>
            </a:extLst>
          </p:cNvPr>
          <p:cNvSpPr>
            <a:spLocks noGrp="1"/>
          </p:cNvSpPr>
          <p:nvPr>
            <p:ph type="subTitle" idx="1"/>
          </p:nvPr>
        </p:nvSpPr>
        <p:spPr>
          <a:xfrm>
            <a:off x="628650" y="4786604"/>
            <a:ext cx="10820399" cy="1623527"/>
          </a:xfrm>
        </p:spPr>
        <p:txBody>
          <a:bodyPr vert="horz" lIns="91440" tIns="45720" rIns="91440" bIns="45720" rtlCol="0">
            <a:normAutofit fontScale="25000" lnSpcReduction="20000"/>
          </a:bodyPr>
          <a:lstStyle/>
          <a:p>
            <a:pPr marR="0" algn="just">
              <a:lnSpc>
                <a:spcPct val="90000"/>
              </a:lnSpc>
              <a:spcBef>
                <a:spcPts val="900"/>
              </a:spcBef>
              <a:spcAft>
                <a:spcPts val="900"/>
              </a:spcAft>
            </a:pPr>
            <a:r>
              <a:rPr lang="en-US" sz="7200" b="1" cap="none" dirty="0">
                <a:solidFill>
                  <a:schemeClr val="tx1"/>
                </a:solidFill>
                <a:effectLst/>
                <a:latin typeface="Times New Roman" panose="02020603050405020304" pitchFamily="18" charset="0"/>
                <a:cs typeface="Times New Roman" panose="02020603050405020304" pitchFamily="18" charset="0"/>
              </a:rPr>
              <a:t>Instructor																	Presented By</a:t>
            </a:r>
          </a:p>
          <a:p>
            <a:pPr marR="0" algn="just">
              <a:lnSpc>
                <a:spcPct val="90000"/>
              </a:lnSpc>
              <a:spcBef>
                <a:spcPts val="900"/>
              </a:spcBef>
              <a:spcAft>
                <a:spcPts val="900"/>
              </a:spcAft>
            </a:pPr>
            <a:r>
              <a:rPr lang="en-US" sz="7200" cap="none" dirty="0">
                <a:solidFill>
                  <a:schemeClr val="tx1"/>
                </a:solidFill>
                <a:latin typeface="Times New Roman" panose="02020603050405020304" pitchFamily="18" charset="0"/>
                <a:cs typeface="Times New Roman" panose="02020603050405020304" pitchFamily="18" charset="0"/>
              </a:rPr>
              <a:t>Dr.</a:t>
            </a:r>
            <a:r>
              <a:rPr lang="en-US" sz="7200" cap="none" dirty="0">
                <a:solidFill>
                  <a:schemeClr val="tx1"/>
                </a:solidFill>
                <a:effectLst/>
                <a:latin typeface="Times New Roman" panose="02020603050405020304" pitchFamily="18" charset="0"/>
                <a:cs typeface="Times New Roman" panose="02020603050405020304" pitchFamily="18" charset="0"/>
              </a:rPr>
              <a:t> </a:t>
            </a:r>
            <a:r>
              <a:rPr lang="en-US" sz="7200" cap="none" dirty="0" err="1">
                <a:solidFill>
                  <a:schemeClr val="tx1"/>
                </a:solidFill>
                <a:effectLst/>
                <a:latin typeface="Times New Roman" panose="02020603050405020304" pitchFamily="18" charset="0"/>
                <a:cs typeface="Times New Roman" panose="02020603050405020304" pitchFamily="18" charset="0"/>
              </a:rPr>
              <a:t>Chaojiang</a:t>
            </a:r>
            <a:r>
              <a:rPr lang="en-US" sz="7200" cap="none" dirty="0">
                <a:solidFill>
                  <a:schemeClr val="tx1"/>
                </a:solidFill>
                <a:effectLst/>
                <a:latin typeface="Times New Roman" panose="02020603050405020304" pitchFamily="18" charset="0"/>
                <a:cs typeface="Times New Roman" panose="02020603050405020304" pitchFamily="18" charset="0"/>
              </a:rPr>
              <a:t> (CJ) Wu, Ph.D.														Pravalika Girneni</a:t>
            </a:r>
          </a:p>
          <a:p>
            <a:pPr marR="0" algn="just">
              <a:lnSpc>
                <a:spcPct val="90000"/>
              </a:lnSpc>
              <a:spcBef>
                <a:spcPts val="900"/>
              </a:spcBef>
              <a:spcAft>
                <a:spcPts val="900"/>
              </a:spcAft>
            </a:pPr>
            <a:r>
              <a:rPr lang="en-US" sz="7200" cap="none" dirty="0">
                <a:solidFill>
                  <a:schemeClr val="tx1"/>
                </a:solidFill>
                <a:effectLst/>
                <a:latin typeface="Times New Roman" panose="02020603050405020304" pitchFamily="18" charset="0"/>
                <a:cs typeface="Times New Roman" panose="02020603050405020304" pitchFamily="18" charset="0"/>
              </a:rPr>
              <a:t>Fundamentals Of Machine Learning												</a:t>
            </a:r>
            <a:r>
              <a:rPr lang="en-US" sz="7200" cap="none" dirty="0">
                <a:solidFill>
                  <a:schemeClr val="tx1"/>
                </a:solidFill>
                <a:latin typeface="Times New Roman" panose="02020603050405020304" pitchFamily="18" charset="0"/>
                <a:cs typeface="Times New Roman" panose="02020603050405020304" pitchFamily="18" charset="0"/>
              </a:rPr>
              <a:t>p</a:t>
            </a:r>
            <a:r>
              <a:rPr lang="en-US" sz="7200" cap="none"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girneni@kent.edu</a:t>
            </a:r>
            <a:endParaRPr lang="en-US" sz="7200" cap="none" dirty="0">
              <a:solidFill>
                <a:schemeClr val="tx1"/>
              </a:solidFill>
              <a:effectLst/>
              <a:latin typeface="Times New Roman" panose="02020603050405020304" pitchFamily="18" charset="0"/>
              <a:cs typeface="Times New Roman" panose="02020603050405020304" pitchFamily="18" charset="0"/>
            </a:endParaRPr>
          </a:p>
          <a:p>
            <a:pPr marR="0" algn="just">
              <a:lnSpc>
                <a:spcPct val="90000"/>
              </a:lnSpc>
              <a:spcBef>
                <a:spcPts val="900"/>
              </a:spcBef>
              <a:spcAft>
                <a:spcPts val="900"/>
              </a:spcAft>
            </a:pPr>
            <a:r>
              <a:rPr lang="en-US" sz="7200" cap="none" dirty="0">
                <a:ln>
                  <a:noFill/>
                </a:ln>
                <a:solidFill>
                  <a:schemeClr val="tx1"/>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MIS-64060-003</a:t>
            </a:r>
            <a:endParaRPr lang="en-US" sz="7200" cap="none" dirty="0">
              <a:solidFill>
                <a:schemeClr val="tx1"/>
              </a:solidFill>
              <a:effectLst/>
              <a:latin typeface="Times New Roman" panose="02020603050405020304" pitchFamily="18" charset="0"/>
              <a:cs typeface="Times New Roman" panose="02020603050405020304" pitchFamily="18" charset="0"/>
            </a:endParaRPr>
          </a:p>
          <a:p>
            <a:pPr marL="0" marR="0" indent="-228600" algn="ctr">
              <a:lnSpc>
                <a:spcPct val="90000"/>
              </a:lnSpc>
              <a:spcBef>
                <a:spcPts val="900"/>
              </a:spcBef>
              <a:spcAft>
                <a:spcPts val="900"/>
              </a:spcAft>
              <a:buFont typeface="Arial" panose="020B0604020202020204" pitchFamily="34" charset="0"/>
              <a:buChar char="•"/>
            </a:pPr>
            <a:r>
              <a:rPr lang="en-US" sz="600" b="1" dirty="0">
                <a:solidFill>
                  <a:schemeClr val="tx2"/>
                </a:solidFill>
                <a:effectLst/>
              </a:rPr>
              <a:t>								</a:t>
            </a:r>
            <a:endParaRPr lang="en-US" sz="600" dirty="0">
              <a:solidFill>
                <a:schemeClr val="tx2"/>
              </a:solidFill>
              <a:effectLst/>
            </a:endParaRPr>
          </a:p>
          <a:p>
            <a:pPr indent="-228600" algn="ctr">
              <a:lnSpc>
                <a:spcPct val="90000"/>
              </a:lnSpc>
              <a:buFont typeface="Arial" panose="020B0604020202020204" pitchFamily="34" charset="0"/>
              <a:buChar char="•"/>
            </a:pPr>
            <a:r>
              <a:rPr lang="en-US" sz="600" dirty="0">
                <a:solidFill>
                  <a:schemeClr val="tx2"/>
                </a:solidFill>
              </a:rPr>
              <a:t>									</a:t>
            </a:r>
          </a:p>
          <a:p>
            <a:pPr indent="-228600" algn="ctr">
              <a:lnSpc>
                <a:spcPct val="90000"/>
              </a:lnSpc>
              <a:buFont typeface="Arial" panose="020B0604020202020204" pitchFamily="34" charset="0"/>
              <a:buChar char="•"/>
            </a:pPr>
            <a:endParaRPr lang="en-US" sz="600" dirty="0">
              <a:solidFill>
                <a:schemeClr val="tx2"/>
              </a:solidFill>
            </a:endParaRPr>
          </a:p>
        </p:txBody>
      </p:sp>
    </p:spTree>
    <p:extLst>
      <p:ext uri="{BB962C8B-B14F-4D97-AF65-F5344CB8AC3E}">
        <p14:creationId xmlns:p14="http://schemas.microsoft.com/office/powerpoint/2010/main" val="1614851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94186-BF45-C920-2C41-23464CBDBE1A}"/>
              </a:ext>
            </a:extLst>
          </p:cNvPr>
          <p:cNvSpPr>
            <a:spLocks noGrp="1"/>
          </p:cNvSpPr>
          <p:nvPr>
            <p:ph type="title"/>
          </p:nvPr>
        </p:nvSpPr>
        <p:spPr>
          <a:xfrm>
            <a:off x="1154954" y="973668"/>
            <a:ext cx="8761413" cy="706964"/>
          </a:xfrm>
        </p:spPr>
        <p:txBody>
          <a:bodyPr>
            <a:normAutofit/>
          </a:bodyPr>
          <a:lstStyle/>
          <a:p>
            <a:r>
              <a:rPr lang="en-US">
                <a:solidFill>
                  <a:srgbClr val="EBEBEB"/>
                </a:solidFill>
              </a:rPr>
              <a:t>Problem statement:</a:t>
            </a:r>
          </a:p>
        </p:txBody>
      </p:sp>
      <p:sp>
        <p:nvSpPr>
          <p:cNvPr id="5" name="Content Placeholder 4">
            <a:extLst>
              <a:ext uri="{FF2B5EF4-FFF2-40B4-BE49-F238E27FC236}">
                <a16:creationId xmlns:a16="http://schemas.microsoft.com/office/drawing/2014/main" id="{A6A1A43E-8079-EC77-F544-861F9733F5E5}"/>
              </a:ext>
            </a:extLst>
          </p:cNvPr>
          <p:cNvSpPr>
            <a:spLocks noGrp="1"/>
          </p:cNvSpPr>
          <p:nvPr>
            <p:ph idx="1"/>
          </p:nvPr>
        </p:nvSpPr>
        <p:spPr>
          <a:xfrm>
            <a:off x="1154954" y="2495550"/>
            <a:ext cx="6397313" cy="3524250"/>
          </a:xfrm>
        </p:spPr>
        <p:txBody>
          <a:bodyPr anchor="ctr">
            <a:normAutofit lnSpcReduction="10000"/>
          </a:bodyPr>
          <a:lstStyle/>
          <a:p>
            <a:pPr marL="0" marR="0" indent="0">
              <a:spcBef>
                <a:spcPts val="900"/>
              </a:spcBef>
              <a:spcAft>
                <a:spcPts val="900"/>
              </a:spcAft>
              <a:buNone/>
            </a:pPr>
            <a:r>
              <a:rPr lang="en-US" dirty="0">
                <a:latin typeface="Times New Roman" panose="02020603050405020304" pitchFamily="18" charset="0"/>
                <a:ea typeface="Cambria" panose="02040503050406030204" pitchFamily="18" charset="0"/>
                <a:cs typeface="Times New Roman" panose="02020603050405020304" pitchFamily="18" charset="0"/>
              </a:rPr>
              <a:t>Here we are taking</a:t>
            </a:r>
            <a:r>
              <a:rPr lang="en-US" dirty="0">
                <a:effectLst/>
                <a:latin typeface="Times New Roman" panose="02020603050405020304" pitchFamily="18" charset="0"/>
                <a:ea typeface="Cambria" panose="02040503050406030204" pitchFamily="18" charset="0"/>
                <a:cs typeface="Times New Roman" panose="02020603050405020304" pitchFamily="18" charset="0"/>
              </a:rPr>
              <a:t> the topic of customer segmentation. I wanted to specifically focus on the annual income of the customers in correlation to their annual spending score. These two segments were chosen as the focal point for my final project because I wanted to address the problem of annual incomes accurately reflecting an individual’s spending score. This was the problem statement that I decided to focus on because I intended to show that the annual incomes of an individual are not necessarily a predictor of annual spending scores.</a:t>
            </a:r>
          </a:p>
          <a:p>
            <a:pPr marL="0" indent="0">
              <a:spcBef>
                <a:spcPts val="900"/>
              </a:spcBef>
              <a:spcAft>
                <a:spcPts val="900"/>
              </a:spcAft>
              <a:buNone/>
            </a:pPr>
            <a:r>
              <a:rPr lang="en-US" dirty="0">
                <a:latin typeface="Times New Roman" panose="02020603050405020304" pitchFamily="18" charset="0"/>
                <a:ea typeface="Cambria" panose="02040503050406030204" pitchFamily="18" charset="0"/>
                <a:cs typeface="Times New Roman" panose="02020603050405020304" pitchFamily="18" charset="0"/>
              </a:rPr>
              <a:t>Source of dataset: </a:t>
            </a:r>
            <a:r>
              <a:rPr lang="en-US" sz="1800" b="1"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https://www.kaggle.com/code/naren3256/kmeans-clustering-and-cluster-visualization-in-3d/data</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900"/>
              </a:spcBef>
              <a:spcAft>
                <a:spcPts val="900"/>
              </a:spcAft>
              <a:buNone/>
            </a:pPr>
            <a:endParaRPr lang="en-US" dirty="0"/>
          </a:p>
        </p:txBody>
      </p:sp>
      <p:pic>
        <p:nvPicPr>
          <p:cNvPr id="9" name="Graphic 8" descr="Bar Graph with Upward Trend">
            <a:extLst>
              <a:ext uri="{FF2B5EF4-FFF2-40B4-BE49-F238E27FC236}">
                <a16:creationId xmlns:a16="http://schemas.microsoft.com/office/drawing/2014/main" id="{9D20363A-E3E0-66A1-39B9-B4F3049518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27013" y="2775951"/>
            <a:ext cx="3067163"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231033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CCCF6-533C-5993-EE93-8510A3C73530}"/>
              </a:ext>
            </a:extLst>
          </p:cNvPr>
          <p:cNvSpPr>
            <a:spLocks noGrp="1"/>
          </p:cNvSpPr>
          <p:nvPr>
            <p:ph type="title"/>
          </p:nvPr>
        </p:nvSpPr>
        <p:spPr>
          <a:xfrm>
            <a:off x="1154954" y="973668"/>
            <a:ext cx="8761413" cy="706964"/>
          </a:xfrm>
        </p:spPr>
        <p:txBody>
          <a:bodyPr>
            <a:normAutofit/>
          </a:bodyPr>
          <a:lstStyle/>
          <a:p>
            <a:r>
              <a:rPr lang="en-US">
                <a:solidFill>
                  <a:srgbClr val="EBEBEB"/>
                </a:solidFill>
              </a:rPr>
              <a:t>Approach and algorithm </a:t>
            </a:r>
          </a:p>
        </p:txBody>
      </p:sp>
      <p:sp>
        <p:nvSpPr>
          <p:cNvPr id="3" name="Content Placeholder 2">
            <a:extLst>
              <a:ext uri="{FF2B5EF4-FFF2-40B4-BE49-F238E27FC236}">
                <a16:creationId xmlns:a16="http://schemas.microsoft.com/office/drawing/2014/main" id="{7EA36AB1-0C8E-9CB2-AC0E-68AF560CF177}"/>
              </a:ext>
            </a:extLst>
          </p:cNvPr>
          <p:cNvSpPr>
            <a:spLocks noGrp="1"/>
          </p:cNvSpPr>
          <p:nvPr>
            <p:ph idx="1"/>
          </p:nvPr>
        </p:nvSpPr>
        <p:spPr>
          <a:xfrm>
            <a:off x="1154955" y="2603500"/>
            <a:ext cx="3481054" cy="3416300"/>
          </a:xfrm>
        </p:spPr>
        <p:txBody>
          <a:bodyPr anchor="ctr">
            <a:normAutofit/>
          </a:bodyPr>
          <a:lstStyle/>
          <a:p>
            <a:pPr>
              <a:lnSpc>
                <a:spcPct val="90000"/>
              </a:lnSpc>
            </a:pPr>
            <a:r>
              <a:rPr lang="en-US" sz="1100">
                <a:latin typeface="Times New Roman" panose="02020603050405020304" pitchFamily="18" charset="0"/>
                <a:cs typeface="Times New Roman" panose="02020603050405020304" pitchFamily="18" charset="0"/>
              </a:rPr>
              <a:t>Here we have used k-means, Elbow method, Silhouette method</a:t>
            </a:r>
          </a:p>
          <a:p>
            <a:pPr>
              <a:lnSpc>
                <a:spcPct val="90000"/>
              </a:lnSpc>
            </a:pPr>
            <a:r>
              <a:rPr lang="en-US" sz="1100">
                <a:latin typeface="Times New Roman" panose="02020603050405020304" pitchFamily="18" charset="0"/>
                <a:cs typeface="Times New Roman" panose="02020603050405020304" pitchFamily="18" charset="0"/>
              </a:rPr>
              <a:t>K-mean/unsupervised learning: </a:t>
            </a:r>
            <a:r>
              <a:rPr lang="en-US" sz="1100" i="1">
                <a:effectLst/>
                <a:latin typeface="Times New Roman" panose="02020603050405020304" pitchFamily="18" charset="0"/>
                <a:cs typeface="Times New Roman" panose="02020603050405020304" pitchFamily="18" charset="0"/>
              </a:rPr>
              <a:t>K-Means</a:t>
            </a:r>
            <a:r>
              <a:rPr lang="en-US" sz="1100" i="0">
                <a:effectLst/>
                <a:latin typeface="Times New Roman" panose="02020603050405020304" pitchFamily="18" charset="0"/>
                <a:cs typeface="Times New Roman" panose="02020603050405020304" pitchFamily="18" charset="0"/>
              </a:rPr>
              <a:t> is the most popular clustering algorithm. It uses an iterative technique to group unlabeled data into K clusters based on cluster centers (</a:t>
            </a:r>
            <a:r>
              <a:rPr lang="en-US" sz="1100" i="1">
                <a:effectLst/>
                <a:latin typeface="Times New Roman" panose="02020603050405020304" pitchFamily="18" charset="0"/>
                <a:cs typeface="Times New Roman" panose="02020603050405020304" pitchFamily="18" charset="0"/>
              </a:rPr>
              <a:t>centroids</a:t>
            </a:r>
            <a:r>
              <a:rPr lang="en-US" sz="1100" i="0">
                <a:effectLst/>
                <a:latin typeface="Times New Roman" panose="02020603050405020304" pitchFamily="18" charset="0"/>
                <a:cs typeface="Times New Roman" panose="02020603050405020304" pitchFamily="18" charset="0"/>
              </a:rPr>
              <a:t>). The data in each cluster are chosen such that their average distance to their respective centroid is </a:t>
            </a:r>
            <a:r>
              <a:rPr lang="en-US" sz="1100" i="1">
                <a:effectLst/>
                <a:latin typeface="Times New Roman" panose="02020603050405020304" pitchFamily="18" charset="0"/>
                <a:cs typeface="Times New Roman" panose="02020603050405020304" pitchFamily="18" charset="0"/>
              </a:rPr>
              <a:t>minimized</a:t>
            </a:r>
            <a:r>
              <a:rPr lang="en-US" sz="1100" i="0">
                <a:effectLst/>
                <a:latin typeface="Times New Roman" panose="02020603050405020304" pitchFamily="18" charset="0"/>
                <a:cs typeface="Times New Roman" panose="02020603050405020304" pitchFamily="18" charset="0"/>
              </a:rPr>
              <a:t>.</a:t>
            </a:r>
          </a:p>
          <a:p>
            <a:pPr>
              <a:lnSpc>
                <a:spcPct val="90000"/>
              </a:lnSpc>
            </a:pPr>
            <a:r>
              <a:rPr lang="en-US" sz="1100">
                <a:latin typeface="Times New Roman" panose="02020603050405020304" pitchFamily="18" charset="0"/>
                <a:cs typeface="Times New Roman" panose="02020603050405020304" pitchFamily="18" charset="0"/>
              </a:rPr>
              <a:t>Elbow Method: </a:t>
            </a:r>
            <a:r>
              <a:rPr lang="en-US" sz="1100" i="0">
                <a:effectLst/>
                <a:latin typeface="Times New Roman" panose="02020603050405020304" pitchFamily="18" charset="0"/>
                <a:cs typeface="Times New Roman" panose="02020603050405020304" pitchFamily="18" charset="0"/>
              </a:rPr>
              <a:t>In cluster analysis, the elbow method is a heuristic used in determining the number of clusters in a data set. The method consists of plotting the explained variation as a function of the number of clusters and picking the elbow of the curve as the number of clusters to use.</a:t>
            </a:r>
          </a:p>
          <a:p>
            <a:pPr>
              <a:lnSpc>
                <a:spcPct val="90000"/>
              </a:lnSpc>
            </a:pPr>
            <a:r>
              <a:rPr lang="en-US" sz="1100">
                <a:latin typeface="Times New Roman" panose="02020603050405020304" pitchFamily="18" charset="0"/>
                <a:cs typeface="Times New Roman" panose="02020603050405020304" pitchFamily="18" charset="0"/>
              </a:rPr>
              <a:t>Silhouette method:</a:t>
            </a:r>
            <a:r>
              <a:rPr lang="en-US" sz="1100" i="0">
                <a:effectLst/>
                <a:latin typeface="Times New Roman" panose="02020603050405020304" pitchFamily="18" charset="0"/>
                <a:cs typeface="Times New Roman" panose="02020603050405020304" pitchFamily="18" charset="0"/>
              </a:rPr>
              <a:t> computes silhouette coefficients of each point that measure how much a point is similar to its own cluster compared to other clusters. by providing a succinct graphical representation of how well each object has been classified.</a:t>
            </a:r>
          </a:p>
          <a:p>
            <a:pPr>
              <a:lnSpc>
                <a:spcPct val="90000"/>
              </a:lnSpc>
            </a:pPr>
            <a:endParaRPr lang="en-US" sz="11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FF7E33A-9272-318F-E948-719E872BA8FE}"/>
              </a:ext>
            </a:extLst>
          </p:cNvPr>
          <p:cNvPicPr>
            <a:picLocks noChangeAspect="1"/>
          </p:cNvPicPr>
          <p:nvPr/>
        </p:nvPicPr>
        <p:blipFill>
          <a:blip r:embed="rId2"/>
          <a:stretch>
            <a:fillRect/>
          </a:stretch>
        </p:blipFill>
        <p:spPr>
          <a:xfrm>
            <a:off x="4984956" y="2771192"/>
            <a:ext cx="6158802" cy="3004457"/>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311354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9696-11D7-B9D4-868C-3ED454858926}"/>
              </a:ext>
            </a:extLst>
          </p:cNvPr>
          <p:cNvSpPr>
            <a:spLocks noGrp="1"/>
          </p:cNvSpPr>
          <p:nvPr>
            <p:ph type="title"/>
          </p:nvPr>
        </p:nvSpPr>
        <p:spPr>
          <a:xfrm>
            <a:off x="1154954" y="973668"/>
            <a:ext cx="8761413" cy="706964"/>
          </a:xfrm>
        </p:spPr>
        <p:txBody>
          <a:bodyPr>
            <a:normAutofit/>
          </a:bodyPr>
          <a:lstStyle/>
          <a:p>
            <a:r>
              <a:rPr lang="en-US">
                <a:solidFill>
                  <a:srgbClr val="EBEBEB"/>
                </a:solidFill>
              </a:rPr>
              <a:t>Result</a:t>
            </a:r>
          </a:p>
        </p:txBody>
      </p:sp>
      <p:pic>
        <p:nvPicPr>
          <p:cNvPr id="5" name="Content Placeholder 4">
            <a:extLst>
              <a:ext uri="{FF2B5EF4-FFF2-40B4-BE49-F238E27FC236}">
                <a16:creationId xmlns:a16="http://schemas.microsoft.com/office/drawing/2014/main" id="{C4F9D79F-D6E7-8E7E-FA3B-245CCB68DEB6}"/>
              </a:ext>
            </a:extLst>
          </p:cNvPr>
          <p:cNvPicPr>
            <a:picLocks noChangeAspect="1"/>
          </p:cNvPicPr>
          <p:nvPr/>
        </p:nvPicPr>
        <p:blipFill rotWithShape="1">
          <a:blip r:embed="rId2"/>
          <a:srcRect r="1545"/>
          <a:stretch/>
        </p:blipFill>
        <p:spPr>
          <a:xfrm>
            <a:off x="1151480" y="2775951"/>
            <a:ext cx="4344998" cy="3067163"/>
          </a:xfrm>
          <a:prstGeom prst="roundRect">
            <a:avLst>
              <a:gd name="adj" fmla="val 1858"/>
            </a:avLst>
          </a:prstGeom>
          <a:effectLst>
            <a:outerShdw blurRad="50800" dist="50800" dir="5400000" algn="tl" rotWithShape="0">
              <a:srgbClr val="000000">
                <a:alpha val="43000"/>
              </a:srgbClr>
            </a:outerShdw>
          </a:effectLst>
        </p:spPr>
      </p:pic>
      <p:sp>
        <p:nvSpPr>
          <p:cNvPr id="31" name="Content Placeholder 8">
            <a:extLst>
              <a:ext uri="{FF2B5EF4-FFF2-40B4-BE49-F238E27FC236}">
                <a16:creationId xmlns:a16="http://schemas.microsoft.com/office/drawing/2014/main" id="{43E1D42B-0553-44D2-567A-B3E22EEE1753}"/>
              </a:ext>
            </a:extLst>
          </p:cNvPr>
          <p:cNvSpPr>
            <a:spLocks noGrp="1"/>
          </p:cNvSpPr>
          <p:nvPr>
            <p:ph idx="1"/>
          </p:nvPr>
        </p:nvSpPr>
        <p:spPr>
          <a:xfrm>
            <a:off x="5980954" y="2603500"/>
            <a:ext cx="5211979" cy="3416300"/>
          </a:xfrm>
        </p:spPr>
        <p:txBody>
          <a:bodyPr anchor="ctr">
            <a:normAutofit/>
          </a:bodyPr>
          <a:lstStyle/>
          <a:p>
            <a:pPr>
              <a:lnSpc>
                <a:spcPct val="90000"/>
              </a:lnSpc>
            </a:pPr>
            <a:r>
              <a:rPr lang="en-US">
                <a:latin typeface="Times New Roman" panose="02020603050405020304" pitchFamily="18" charset="0"/>
                <a:cs typeface="Times New Roman" panose="02020603050405020304" pitchFamily="18" charset="0"/>
              </a:rPr>
              <a:t>Cluster 1: </a:t>
            </a:r>
            <a:r>
              <a:rPr lang="en-US" err="1">
                <a:latin typeface="Times New Roman" panose="02020603050405020304" pitchFamily="18" charset="0"/>
                <a:cs typeface="Times New Roman" panose="02020603050405020304" pitchFamily="18" charset="0"/>
              </a:rPr>
              <a:t>Mall_Datacustomer</a:t>
            </a:r>
            <a:r>
              <a:rPr lang="en-US">
                <a:latin typeface="Times New Roman" panose="02020603050405020304" pitchFamily="18" charset="0"/>
                <a:cs typeface="Times New Roman" panose="02020603050405020304" pitchFamily="18" charset="0"/>
              </a:rPr>
              <a:t> who earn a medium annual income and have a medium annual spending rate. </a:t>
            </a:r>
          </a:p>
          <a:p>
            <a:pPr>
              <a:lnSpc>
                <a:spcPct val="90000"/>
              </a:lnSpc>
            </a:pPr>
            <a:r>
              <a:rPr lang="en-US">
                <a:latin typeface="Times New Roman" panose="02020603050405020304" pitchFamily="18" charset="0"/>
                <a:cs typeface="Times New Roman" panose="02020603050405020304" pitchFamily="18" charset="0"/>
              </a:rPr>
              <a:t>Cluster 2:Mall_Datacustomer who have a high annual income and a low annual spending rate. </a:t>
            </a:r>
          </a:p>
          <a:p>
            <a:pPr>
              <a:lnSpc>
                <a:spcPct val="90000"/>
              </a:lnSpc>
            </a:pPr>
            <a:r>
              <a:rPr lang="en-US">
                <a:latin typeface="Times New Roman" panose="02020603050405020304" pitchFamily="18" charset="0"/>
                <a:cs typeface="Times New Roman" panose="02020603050405020304" pitchFamily="18" charset="0"/>
              </a:rPr>
              <a:t>Cluster 3:costumers who have low annual incomes and a high annual spending rates.</a:t>
            </a:r>
          </a:p>
          <a:p>
            <a:pPr>
              <a:lnSpc>
                <a:spcPct val="90000"/>
              </a:lnSpc>
            </a:pPr>
            <a:r>
              <a:rPr lang="en-US">
                <a:latin typeface="Times New Roman" panose="02020603050405020304" pitchFamily="18" charset="0"/>
                <a:cs typeface="Times New Roman" panose="02020603050405020304" pitchFamily="18" charset="0"/>
              </a:rPr>
              <a:t>Cluster 4:Mall_Datacustomer with high annual incomes and have high annual spending rates. </a:t>
            </a:r>
          </a:p>
          <a:p>
            <a:pPr>
              <a:lnSpc>
                <a:spcPct val="90000"/>
              </a:lnSpc>
            </a:pPr>
            <a:r>
              <a:rPr lang="en-US">
                <a:latin typeface="Times New Roman" panose="02020603050405020304" pitchFamily="18" charset="0"/>
                <a:cs typeface="Times New Roman" panose="02020603050405020304" pitchFamily="18" charset="0"/>
              </a:rPr>
              <a:t>Cluster 5:shows that </a:t>
            </a:r>
            <a:r>
              <a:rPr lang="en-US" err="1">
                <a:latin typeface="Times New Roman" panose="02020603050405020304" pitchFamily="18" charset="0"/>
                <a:cs typeface="Times New Roman" panose="02020603050405020304" pitchFamily="18" charset="0"/>
              </a:rPr>
              <a:t>Mall_Datacustomer</a:t>
            </a:r>
            <a:r>
              <a:rPr lang="en-US">
                <a:latin typeface="Times New Roman" panose="02020603050405020304" pitchFamily="18" charset="0"/>
                <a:cs typeface="Times New Roman" panose="02020603050405020304" pitchFamily="18" charset="0"/>
              </a:rPr>
              <a:t> with low annual incomes and low annual spending rates.</a:t>
            </a:r>
          </a:p>
        </p:txBody>
      </p:sp>
    </p:spTree>
    <p:extLst>
      <p:ext uri="{BB962C8B-B14F-4D97-AF65-F5344CB8AC3E}">
        <p14:creationId xmlns:p14="http://schemas.microsoft.com/office/powerpoint/2010/main" val="406623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5E2C2-FB56-D7C5-A5D2-9847EFD30C5B}"/>
              </a:ext>
            </a:extLst>
          </p:cNvPr>
          <p:cNvSpPr>
            <a:spLocks noGrp="1"/>
          </p:cNvSpPr>
          <p:nvPr>
            <p:ph type="title"/>
          </p:nvPr>
        </p:nvSpPr>
        <p:spPr>
          <a:xfrm>
            <a:off x="1154955" y="973668"/>
            <a:ext cx="8744826" cy="761826"/>
          </a:xfrm>
        </p:spPr>
        <p:txBody>
          <a:bodyPr/>
          <a:lstStyle/>
          <a:p>
            <a:endParaRPr lang="en-US" dirty="0"/>
          </a:p>
        </p:txBody>
      </p:sp>
      <p:sp>
        <p:nvSpPr>
          <p:cNvPr id="3" name="Content Placeholder 2">
            <a:extLst>
              <a:ext uri="{FF2B5EF4-FFF2-40B4-BE49-F238E27FC236}">
                <a16:creationId xmlns:a16="http://schemas.microsoft.com/office/drawing/2014/main" id="{19000702-F574-766F-5C8B-492269612C95}"/>
              </a:ext>
            </a:extLst>
          </p:cNvPr>
          <p:cNvSpPr>
            <a:spLocks noGrp="1"/>
          </p:cNvSpPr>
          <p:nvPr>
            <p:ph idx="1"/>
          </p:nvPr>
        </p:nvSpPr>
        <p:spPr/>
        <p:txBody>
          <a:bodyPr>
            <a:normAutofit/>
          </a:bodyPr>
          <a:lstStyle/>
          <a:p>
            <a:pPr marL="0" indent="0">
              <a:buNone/>
            </a:pPr>
            <a:r>
              <a:rPr lang="en-US" sz="7200" dirty="0">
                <a:latin typeface="Algerian" panose="04020705040A02060702" pitchFamily="82" charset="0"/>
              </a:rPr>
              <a:t>				Thank you</a:t>
            </a:r>
          </a:p>
        </p:txBody>
      </p:sp>
    </p:spTree>
    <p:extLst>
      <p:ext uri="{BB962C8B-B14F-4D97-AF65-F5344CB8AC3E}">
        <p14:creationId xmlns:p14="http://schemas.microsoft.com/office/powerpoint/2010/main" val="39283551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192</TotalTime>
  <Words>468</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Algerian</vt:lpstr>
      <vt:lpstr>Arial</vt:lpstr>
      <vt:lpstr>Calibri</vt:lpstr>
      <vt:lpstr>Century Gothic</vt:lpstr>
      <vt:lpstr>Times New Roman</vt:lpstr>
      <vt:lpstr>Wingdings 3</vt:lpstr>
      <vt:lpstr>Ion Boardroom</vt:lpstr>
      <vt:lpstr>FINAL PROJECT ON CUSTOMER SEGMENTATION</vt:lpstr>
      <vt:lpstr>Problem statement:</vt:lpstr>
      <vt:lpstr>Approach and algorithm </vt:lpstr>
      <vt:lpstr>Result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ON CUSTOMER SEGMENTATION</dc:title>
  <dc:creator>Pravalika Girneni</dc:creator>
  <cp:lastModifiedBy>Pravalika Girneni</cp:lastModifiedBy>
  <cp:revision>1</cp:revision>
  <dcterms:created xsi:type="dcterms:W3CDTF">2022-12-18T22:11:07Z</dcterms:created>
  <dcterms:modified xsi:type="dcterms:W3CDTF">2022-12-19T01:23:41Z</dcterms:modified>
</cp:coreProperties>
</file>