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4"/>
  </p:notesMasterIdLst>
  <p:sldIdLst>
    <p:sldId id="256" r:id="rId2"/>
    <p:sldId id="260" r:id="rId3"/>
    <p:sldId id="337" r:id="rId4"/>
    <p:sldId id="338" r:id="rId5"/>
    <p:sldId id="339" r:id="rId6"/>
    <p:sldId id="340" r:id="rId7"/>
    <p:sldId id="342" r:id="rId8"/>
    <p:sldId id="314" r:id="rId9"/>
    <p:sldId id="341" r:id="rId10"/>
    <p:sldId id="262" r:id="rId11"/>
    <p:sldId id="343" r:id="rId12"/>
    <p:sldId id="345" r:id="rId13"/>
    <p:sldId id="344" r:id="rId14"/>
    <p:sldId id="269" r:id="rId15"/>
    <p:sldId id="329" r:id="rId16"/>
    <p:sldId id="346" r:id="rId17"/>
    <p:sldId id="347" r:id="rId18"/>
    <p:sldId id="348" r:id="rId19"/>
    <p:sldId id="330" r:id="rId20"/>
    <p:sldId id="273" r:id="rId21"/>
    <p:sldId id="331" r:id="rId22"/>
    <p:sldId id="275" r:id="rId23"/>
    <p:sldId id="276" r:id="rId24"/>
    <p:sldId id="332" r:id="rId25"/>
    <p:sldId id="277" r:id="rId26"/>
    <p:sldId id="333" r:id="rId27"/>
    <p:sldId id="334" r:id="rId28"/>
    <p:sldId id="356" r:id="rId29"/>
    <p:sldId id="357" r:id="rId30"/>
    <p:sldId id="358" r:id="rId31"/>
    <p:sldId id="359" r:id="rId32"/>
    <p:sldId id="355" r:id="rId33"/>
    <p:sldId id="360" r:id="rId34"/>
    <p:sldId id="362" r:id="rId35"/>
    <p:sldId id="361" r:id="rId36"/>
    <p:sldId id="278" r:id="rId37"/>
    <p:sldId id="350" r:id="rId38"/>
    <p:sldId id="351" r:id="rId39"/>
    <p:sldId id="353" r:id="rId40"/>
    <p:sldId id="354" r:id="rId41"/>
    <p:sldId id="335" r:id="rId42"/>
    <p:sldId id="280" r:id="rId43"/>
    <p:sldId id="282" r:id="rId44"/>
    <p:sldId id="283" r:id="rId45"/>
    <p:sldId id="284" r:id="rId46"/>
    <p:sldId id="285" r:id="rId47"/>
    <p:sldId id="352" r:id="rId48"/>
    <p:sldId id="286" r:id="rId49"/>
    <p:sldId id="33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13" r:id="rId64"/>
    <p:sldId id="302" r:id="rId65"/>
    <p:sldId id="305" r:id="rId66"/>
    <p:sldId id="306" r:id="rId67"/>
    <p:sldId id="308" r:id="rId68"/>
    <p:sldId id="307" r:id="rId69"/>
    <p:sldId id="310" r:id="rId70"/>
    <p:sldId id="311" r:id="rId71"/>
    <p:sldId id="315" r:id="rId72"/>
    <p:sldId id="328" r:id="rId7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114"/>
    <a:srgbClr val="0000FF"/>
    <a:srgbClr val="000066"/>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18"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60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6AF19D-AFE8-4D1B-898D-0BB3BA609A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smtClean="0"/>
          </a:p>
        </p:txBody>
      </p:sp>
      <p:sp>
        <p:nvSpPr>
          <p:cNvPr id="87044" name="Slide Number Placeholder 3"/>
          <p:cNvSpPr>
            <a:spLocks noGrp="1"/>
          </p:cNvSpPr>
          <p:nvPr>
            <p:ph type="sldNum" sz="quarter" idx="5"/>
          </p:nvPr>
        </p:nvSpPr>
        <p:spPr>
          <a:noFill/>
        </p:spPr>
        <p:txBody>
          <a:bodyPr/>
          <a:lstStyle/>
          <a:p>
            <a:fld id="{7A24B4A4-81F2-4505-9741-821EC9EDA278}" type="slidenum">
              <a:rPr lang="en-US" smtClean="0"/>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4BDFC1-9693-4EBB-B3C2-9EA1D08653BC}" type="slidenum">
              <a:rPr lang="en-US" smtClean="0"/>
              <a:pPr/>
              <a:t>63</a:t>
            </a:fld>
            <a:endParaRPr lang="en-US"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lnSpc>
                <a:spcPct val="80000"/>
              </a:lnSpc>
            </a:pPr>
            <a:endParaRPr lang="en-US" altLang="en-US" sz="1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914EEFB-9FC3-4D34-9F9D-7A5D7FEEE613}" type="slidenum">
              <a:rPr lang="en-US" smtClean="0"/>
              <a:pPr/>
              <a:t>71</a:t>
            </a:fld>
            <a:endParaRPr lang="en-US" smtClean="0"/>
          </a:p>
        </p:txBody>
      </p:sp>
      <p:sp>
        <p:nvSpPr>
          <p:cNvPr id="89091" name="Rectangle 2"/>
          <p:cNvSpPr>
            <a:spLocks noChangeArrowheads="1" noTextEdit="1"/>
          </p:cNvSpPr>
          <p:nvPr>
            <p:ph type="sldImg"/>
          </p:nvPr>
        </p:nvSpPr>
        <p:spPr>
          <a:xfrm>
            <a:off x="1150938" y="692150"/>
            <a:ext cx="4556125" cy="3416300"/>
          </a:xfrm>
          <a:ln w="12700" cap="flat">
            <a:solidFill>
              <a:schemeClr val="tx1"/>
            </a:solidFill>
          </a:ln>
        </p:spPr>
      </p:sp>
      <p:sp>
        <p:nvSpPr>
          <p:cNvPr id="89092" name="Rectangle 3"/>
          <p:cNvSpPr>
            <a:spLocks noGrp="1" noChangeArrowheads="1"/>
          </p:cNvSpPr>
          <p:nvPr>
            <p:ph type="body" idx="1"/>
          </p:nvPr>
        </p:nvSpPr>
        <p:spPr>
          <a:noFill/>
          <a:ln/>
        </p:spPr>
        <p:txBody>
          <a:bodyPr lIns="90488" tIns="44450" rIns="90488" bIns="44450"/>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44"/>
              <a:chOff x="-3" y="1562"/>
              <a:chExt cx="5763" cy="644"/>
            </a:xfrm>
          </p:grpSpPr>
          <p:sp>
            <p:nvSpPr>
              <p:cNvPr id="8" name="Freeform 4"/>
              <p:cNvSpPr>
                <a:spLocks/>
              </p:cNvSpPr>
              <p:nvPr/>
            </p:nvSpPr>
            <p:spPr bwMode="ltGray">
              <a:xfrm rot="-5400000">
                <a:off x="2558"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9" name="Freeform 5"/>
              <p:cNvSpPr>
                <a:spLocks/>
              </p:cNvSpPr>
              <p:nvPr/>
            </p:nvSpPr>
            <p:spPr bwMode="ltGray">
              <a:xfrm rot="-5400000">
                <a:off x="132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0"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11" name="Freeform 7"/>
              <p:cNvSpPr>
                <a:spLocks/>
              </p:cNvSpPr>
              <p:nvPr/>
            </p:nvSpPr>
            <p:spPr bwMode="ltGray">
              <a:xfrm rot="-5400000">
                <a:off x="-58" y="175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12"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13"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14" name="Freeform 10"/>
              <p:cNvSpPr>
                <a:spLocks/>
              </p:cNvSpPr>
              <p:nvPr/>
            </p:nvSpPr>
            <p:spPr bwMode="ltGray">
              <a:xfrm rot="-5400000">
                <a:off x="154" y="1732"/>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15" name="Freeform 11"/>
              <p:cNvSpPr>
                <a:spLocks/>
              </p:cNvSpPr>
              <p:nvPr/>
            </p:nvSpPr>
            <p:spPr bwMode="ltGray">
              <a:xfrm rot="-5400000">
                <a:off x="3206"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16"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17" name="Freeform 13"/>
              <p:cNvSpPr>
                <a:spLocks/>
              </p:cNvSpPr>
              <p:nvPr/>
            </p:nvSpPr>
            <p:spPr bwMode="ltGray">
              <a:xfrm rot="-5400000">
                <a:off x="1828" y="1753"/>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18"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19" name="Freeform 15"/>
              <p:cNvSpPr>
                <a:spLocks/>
              </p:cNvSpPr>
              <p:nvPr/>
            </p:nvSpPr>
            <p:spPr bwMode="ltGray">
              <a:xfrm rot="-5400000">
                <a:off x="232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0"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21" name="Freeform 17"/>
              <p:cNvSpPr>
                <a:spLocks/>
              </p:cNvSpPr>
              <p:nvPr/>
            </p:nvSpPr>
            <p:spPr bwMode="ltGray">
              <a:xfrm rot="-5400000">
                <a:off x="4072"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22"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23" name="Freeform 19"/>
              <p:cNvSpPr>
                <a:spLocks/>
              </p:cNvSpPr>
              <p:nvPr/>
            </p:nvSpPr>
            <p:spPr bwMode="ltGray">
              <a:xfrm rot="-5400000">
                <a:off x="4578" y="175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24"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25" name="Freeform 21"/>
              <p:cNvSpPr>
                <a:spLocks/>
              </p:cNvSpPr>
              <p:nvPr/>
            </p:nvSpPr>
            <p:spPr bwMode="ltGray">
              <a:xfrm rot="-5400000">
                <a:off x="5078"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26"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6"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7"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pPr>
                <a:defRPr/>
              </a:pPr>
              <a:endParaRPr lang="en-US"/>
            </a:p>
          </p:txBody>
        </p:sp>
      </p:grpSp>
      <p:sp>
        <p:nvSpPr>
          <p:cNvPr id="4121"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en-US"/>
              <a:t>Click to edit Master title style</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en-US"/>
              <a:t>Click to edit Master subtitle style</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7D02C747-18DD-47B8-B007-01A5BB4A1C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F4E43C3A-7DAD-47A6-BFB0-53E2CA89C9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4E24D046-EEB4-41B2-A4E8-F672BF4F2D5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2EB040DB-CEB7-4EAC-9552-E9867939661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B3576476-CB7B-43C3-9495-009B1F609C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8167AA42-C5EB-4067-83B3-62AEEA2D99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fld id="{69ABCE3F-0D78-41A2-9787-F7E2F8522E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fld id="{F24683E4-FC8D-42C1-9947-54F3AC9EFF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8E261875-E1EF-46F8-BA6C-B503B088FB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DA09988B-A4EA-40E5-91B3-DB73A4CABA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fld id="{CC67855E-C75F-4C18-9C86-25596C579C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2"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4" y="-990"/>
                <a:ext cx="624"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78" name="Freeform 6"/>
              <p:cNvSpPr>
                <a:spLocks/>
              </p:cNvSpPr>
              <p:nvPr/>
            </p:nvSpPr>
            <p:spPr bwMode="ltGray">
              <a:xfrm rot="-5400000">
                <a:off x="968" y="1675"/>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3079" name="Freeform 7"/>
              <p:cNvSpPr>
                <a:spLocks/>
              </p:cNvSpPr>
              <p:nvPr/>
            </p:nvSpPr>
            <p:spPr bwMode="ltGray">
              <a:xfrm rot="-5400000">
                <a:off x="-71" y="1759"/>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308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3081" name="Freeform 9"/>
              <p:cNvSpPr>
                <a:spLocks/>
              </p:cNvSpPr>
              <p:nvPr/>
            </p:nvSpPr>
            <p:spPr bwMode="ltGray">
              <a:xfrm rot="-5400000">
                <a:off x="434"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2" name="Freeform 10"/>
              <p:cNvSpPr>
                <a:spLocks/>
              </p:cNvSpPr>
              <p:nvPr/>
            </p:nvSpPr>
            <p:spPr bwMode="ltGray">
              <a:xfrm rot="-5400000">
                <a:off x="147"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3083" name="Freeform 11"/>
              <p:cNvSpPr>
                <a:spLocks/>
              </p:cNvSpPr>
              <p:nvPr/>
            </p:nvSpPr>
            <p:spPr bwMode="ltGray">
              <a:xfrm rot="-5400000">
                <a:off x="3192" y="1658"/>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308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3086" name="Freeform 14"/>
              <p:cNvSpPr>
                <a:spLocks/>
              </p:cNvSpPr>
              <p:nvPr/>
            </p:nvSpPr>
            <p:spPr bwMode="ltGray">
              <a:xfrm rot="-5400000">
                <a:off x="2542"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8" name="Freeform 16"/>
              <p:cNvSpPr>
                <a:spLocks/>
              </p:cNvSpPr>
              <p:nvPr/>
            </p:nvSpPr>
            <p:spPr bwMode="ltGray">
              <a:xfrm rot="-5400000">
                <a:off x="2034"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3089" name="Freeform 17"/>
              <p:cNvSpPr>
                <a:spLocks/>
              </p:cNvSpPr>
              <p:nvPr/>
            </p:nvSpPr>
            <p:spPr bwMode="ltGray">
              <a:xfrm rot="-5400000">
                <a:off x="4060" y="1656"/>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3090" name="Freeform 18"/>
              <p:cNvSpPr>
                <a:spLocks/>
              </p:cNvSpPr>
              <p:nvPr/>
            </p:nvSpPr>
            <p:spPr bwMode="ltGray">
              <a:xfrm rot="-5400000">
                <a:off x="3709" y="1661"/>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3091" name="Freeform 19"/>
              <p:cNvSpPr>
                <a:spLocks/>
              </p:cNvSpPr>
              <p:nvPr/>
            </p:nvSpPr>
            <p:spPr bwMode="ltGray">
              <a:xfrm rot="-5400000">
                <a:off x="4556" y="1740"/>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3092" name="Freeform 20"/>
              <p:cNvSpPr>
                <a:spLocks/>
              </p:cNvSpPr>
              <p:nvPr/>
            </p:nvSpPr>
            <p:spPr bwMode="ltGray">
              <a:xfrm>
                <a:off x="5469" y="1555"/>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3093" name="Freeform 21"/>
              <p:cNvSpPr>
                <a:spLocks/>
              </p:cNvSpPr>
              <p:nvPr/>
            </p:nvSpPr>
            <p:spPr bwMode="ltGray">
              <a:xfrm rot="-5400000">
                <a:off x="5069" y="1681"/>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94" name="Freeform 22"/>
              <p:cNvSpPr>
                <a:spLocks/>
              </p:cNvSpPr>
              <p:nvPr/>
            </p:nvSpPr>
            <p:spPr bwMode="ltGray">
              <a:xfrm rot="-5400000">
                <a:off x="4778" y="1707"/>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grpSp>
      <p:sp>
        <p:nvSpPr>
          <p:cNvPr id="1027"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F27B4630-CE39-48DD-A97D-6D9FFEC80A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3163" y="1295400"/>
            <a:ext cx="7772400" cy="1189038"/>
          </a:xfrm>
        </p:spPr>
        <p:txBody>
          <a:bodyPr/>
          <a:lstStyle/>
          <a:p>
            <a:pPr eaLnBrk="1" hangingPunct="1"/>
            <a:r>
              <a:rPr lang="en-US" smtClean="0"/>
              <a:t>Core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2800" b="1" smtClean="0">
                <a:solidFill>
                  <a:srgbClr val="C00000"/>
                </a:solidFill>
              </a:rPr>
              <a:t>JVM</a:t>
            </a:r>
          </a:p>
        </p:txBody>
      </p:sp>
      <p:sp>
        <p:nvSpPr>
          <p:cNvPr id="12291" name="Rectangle 3"/>
          <p:cNvSpPr>
            <a:spLocks noGrp="1" noChangeArrowheads="1"/>
          </p:cNvSpPr>
          <p:nvPr>
            <p:ph type="body" idx="1"/>
          </p:nvPr>
        </p:nvSpPr>
        <p:spPr>
          <a:xfrm>
            <a:off x="1295400" y="1447800"/>
            <a:ext cx="7650163" cy="4648200"/>
          </a:xfrm>
        </p:spPr>
        <p:txBody>
          <a:bodyPr/>
          <a:lstStyle/>
          <a:p>
            <a:pPr eaLnBrk="1" hangingPunct="1"/>
            <a:r>
              <a:rPr lang="en-US" sz="1800" smtClean="0"/>
              <a:t>When the Virtual Machine is fed with the bytecode, it identifies the platform it is working on and converts the bytecode into the native machine code.</a:t>
            </a:r>
          </a:p>
          <a:p>
            <a:pPr lvl="1" eaLnBrk="1" hangingPunct="1"/>
            <a:r>
              <a:rPr lang="en-US" sz="1800" smtClean="0"/>
              <a:t>JIT (just in time) compilers attempt to increase speed by dynamically generating machine code for </a:t>
            </a:r>
            <a:r>
              <a:rPr lang="en-US" sz="1800" b="1" smtClean="0"/>
              <a:t>frequently used bytecode</a:t>
            </a:r>
            <a:r>
              <a:rPr lang="en-US" sz="1800" smtClean="0"/>
              <a:t> sequences in Java™ applications during their execution</a:t>
            </a:r>
          </a:p>
          <a:p>
            <a:pPr eaLnBrk="1" hangingPunct="1"/>
            <a:endParaRPr lang="en-US" sz="1600" smtClean="0"/>
          </a:p>
          <a:p>
            <a:pPr eaLnBrk="1" hangingPunct="1"/>
            <a:r>
              <a:rPr lang="en-US" sz="1600" smtClean="0"/>
              <a:t>JVM operations:</a:t>
            </a:r>
          </a:p>
          <a:p>
            <a:pPr lvl="1" eaLnBrk="1" hangingPunct="1"/>
            <a:r>
              <a:rPr lang="en-US" sz="1600" smtClean="0"/>
              <a:t>Loads code </a:t>
            </a:r>
          </a:p>
          <a:p>
            <a:pPr lvl="1" eaLnBrk="1" hangingPunct="1"/>
            <a:r>
              <a:rPr lang="en-US" sz="1600" smtClean="0"/>
              <a:t>Verifies code</a:t>
            </a:r>
          </a:p>
          <a:p>
            <a:pPr lvl="1" eaLnBrk="1" hangingPunct="1"/>
            <a:r>
              <a:rPr lang="en-US" sz="1600" smtClean="0"/>
              <a:t>Executes code</a:t>
            </a:r>
          </a:p>
          <a:p>
            <a:pPr lvl="1" eaLnBrk="1" hangingPunct="1"/>
            <a:r>
              <a:rPr lang="en-US" sz="1600" smtClean="0"/>
              <a:t>Provides runtime </a:t>
            </a:r>
          </a:p>
          <a:p>
            <a:pPr lvl="1" eaLnBrk="1" hangingPunct="1">
              <a:buFontTx/>
              <a:buNone/>
            </a:pPr>
            <a:r>
              <a:rPr lang="en-US" sz="1600" smtClean="0"/>
              <a:t>       environment</a:t>
            </a:r>
          </a:p>
          <a:p>
            <a:pPr lvl="1" eaLnBrk="1" hangingPunct="1">
              <a:buFontTx/>
              <a:buNone/>
            </a:pPr>
            <a:endParaRPr lang="en-US" sz="2000" smtClean="0"/>
          </a:p>
        </p:txBody>
      </p:sp>
      <p:pic>
        <p:nvPicPr>
          <p:cNvPr id="12292" name="Picture 5"/>
          <p:cNvPicPr>
            <a:picLocks noChangeAspect="1" noChangeArrowheads="1"/>
          </p:cNvPicPr>
          <p:nvPr/>
        </p:nvPicPr>
        <p:blipFill>
          <a:blip r:embed="rId2"/>
          <a:srcRect/>
          <a:stretch>
            <a:fillRect/>
          </a:stretch>
        </p:blipFill>
        <p:spPr bwMode="auto">
          <a:xfrm>
            <a:off x="3810000" y="3565525"/>
            <a:ext cx="4475163" cy="2530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219200" y="685800"/>
            <a:ext cx="7772400" cy="1143000"/>
          </a:xfrm>
        </p:spPr>
        <p:txBody>
          <a:bodyPr/>
          <a:lstStyle/>
          <a:p>
            <a:pPr marL="342900" indent="-342900" eaLnBrk="1" hangingPunct="1"/>
            <a:r>
              <a:rPr lang="en-US" sz="2800" b="1" smtClean="0">
                <a:solidFill>
                  <a:srgbClr val="C00000"/>
                </a:solidFill>
              </a:rPr>
              <a:t>Java Runtime Environment (JRE)</a:t>
            </a:r>
            <a:r>
              <a:rPr lang="en-US" sz="2000" b="1" smtClean="0">
                <a:solidFill>
                  <a:srgbClr val="C00000"/>
                </a:solidFill>
              </a:rPr>
              <a:t/>
            </a:r>
            <a:br>
              <a:rPr lang="en-US" sz="2000" b="1" smtClean="0">
                <a:solidFill>
                  <a:srgbClr val="C00000"/>
                </a:solidFill>
              </a:rPr>
            </a:br>
            <a:endParaRPr lang="en-US" smtClean="0"/>
          </a:p>
        </p:txBody>
      </p:sp>
      <p:sp>
        <p:nvSpPr>
          <p:cNvPr id="3" name="Content Placeholder 2"/>
          <p:cNvSpPr>
            <a:spLocks noGrp="1"/>
          </p:cNvSpPr>
          <p:nvPr>
            <p:ph idx="1"/>
          </p:nvPr>
        </p:nvSpPr>
        <p:spPr>
          <a:xfrm>
            <a:off x="1143000" y="1371600"/>
            <a:ext cx="7772400" cy="2362200"/>
          </a:xfrm>
        </p:spPr>
        <p:txBody>
          <a:bodyPr/>
          <a:lstStyle/>
          <a:p>
            <a:pPr lvl="1" eaLnBrk="1" hangingPunct="1">
              <a:buFontTx/>
              <a:buNone/>
              <a:defRPr/>
            </a:pPr>
            <a:r>
              <a:rPr lang="en-US" sz="2000" dirty="0" smtClean="0"/>
              <a:t>It contains set of collections + other information that JVM uses at runtime.</a:t>
            </a:r>
            <a:endParaRPr lang="en-US" sz="2000" dirty="0" smtClean="0">
              <a:solidFill>
                <a:srgbClr val="C00000"/>
              </a:solidFill>
            </a:endParaRPr>
          </a:p>
          <a:p>
            <a:pPr lvl="1" eaLnBrk="1" hangingPunct="1">
              <a:buFontTx/>
              <a:buNone/>
              <a:defRPr/>
            </a:pPr>
            <a:r>
              <a:rPr lang="en-US" sz="1800" b="1" dirty="0" smtClean="0"/>
              <a:t>JRE = </a:t>
            </a:r>
            <a:r>
              <a:rPr lang="en-US" sz="1800" b="1" dirty="0" smtClean="0">
                <a:solidFill>
                  <a:schemeClr val="tx2">
                    <a:lumMod val="60000"/>
                    <a:lumOff val="40000"/>
                  </a:schemeClr>
                </a:solidFill>
              </a:rPr>
              <a:t>JVM</a:t>
            </a:r>
            <a:r>
              <a:rPr lang="en-US" sz="1800" b="1" dirty="0" smtClean="0"/>
              <a:t> + </a:t>
            </a:r>
            <a:r>
              <a:rPr lang="en-US" sz="1800" b="1" dirty="0" smtClean="0">
                <a:solidFill>
                  <a:srgbClr val="00B050"/>
                </a:solidFill>
              </a:rPr>
              <a:t>Java Packages Classes</a:t>
            </a:r>
            <a:r>
              <a:rPr lang="en-US" sz="1800" dirty="0" smtClean="0">
                <a:solidFill>
                  <a:srgbClr val="00B050"/>
                </a:solidFill>
              </a:rPr>
              <a:t> </a:t>
            </a:r>
            <a:r>
              <a:rPr lang="en-US" sz="1800" dirty="0" smtClean="0"/>
              <a:t>(like </a:t>
            </a:r>
            <a:r>
              <a:rPr lang="en-US" sz="1800" dirty="0" err="1" smtClean="0"/>
              <a:t>util</a:t>
            </a:r>
            <a:r>
              <a:rPr lang="en-US" sz="1800" dirty="0" smtClean="0"/>
              <a:t>, math, </a:t>
            </a:r>
            <a:r>
              <a:rPr lang="en-US" sz="1800" dirty="0" err="1" smtClean="0"/>
              <a:t>lang</a:t>
            </a:r>
            <a:r>
              <a:rPr lang="en-US" sz="1800" dirty="0" smtClean="0"/>
              <a:t>, </a:t>
            </a:r>
            <a:r>
              <a:rPr lang="en-US" sz="1800" dirty="0" err="1" smtClean="0"/>
              <a:t>awt,swing</a:t>
            </a:r>
            <a:r>
              <a:rPr lang="en-US" sz="1800" dirty="0" smtClean="0"/>
              <a:t> etc) </a:t>
            </a:r>
            <a:r>
              <a:rPr lang="en-US" sz="1800" b="1" dirty="0" smtClean="0"/>
              <a:t>+ </a:t>
            </a:r>
            <a:r>
              <a:rPr lang="en-US" sz="1800" b="1" dirty="0" smtClean="0">
                <a:solidFill>
                  <a:srgbClr val="FFC000"/>
                </a:solidFill>
              </a:rPr>
              <a:t>runtime libraries</a:t>
            </a:r>
            <a:r>
              <a:rPr lang="en-US" sz="1800" b="1" dirty="0" smtClean="0"/>
              <a:t>.</a:t>
            </a:r>
            <a:endParaRPr lang="en-US" sz="2000" dirty="0" smtClean="0"/>
          </a:p>
          <a:p>
            <a:pPr eaLnBrk="1" hangingPunct="1">
              <a:defRPr/>
            </a:pPr>
            <a:endParaRPr lang="en-US" dirty="0" smtClean="0"/>
          </a:p>
        </p:txBody>
      </p:sp>
      <p:pic>
        <p:nvPicPr>
          <p:cNvPr id="13316" name="Picture 4"/>
          <p:cNvPicPr>
            <a:picLocks noChangeAspect="1" noChangeArrowheads="1"/>
          </p:cNvPicPr>
          <p:nvPr/>
        </p:nvPicPr>
        <p:blipFill>
          <a:blip r:embed="rId2"/>
          <a:srcRect/>
          <a:stretch>
            <a:fillRect/>
          </a:stretch>
        </p:blipFill>
        <p:spPr bwMode="auto">
          <a:xfrm>
            <a:off x="3124200" y="3048000"/>
            <a:ext cx="2209800" cy="2590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73163" y="457200"/>
            <a:ext cx="7772400" cy="914400"/>
          </a:xfrm>
        </p:spPr>
        <p:txBody>
          <a:bodyPr/>
          <a:lstStyle/>
          <a:p>
            <a:pPr marL="342900" indent="-342900" eaLnBrk="1" hangingPunct="1"/>
            <a:r>
              <a:rPr lang="en-US" sz="2800" b="1" smtClean="0">
                <a:solidFill>
                  <a:srgbClr val="C00000"/>
                </a:solidFill>
              </a:rPr>
              <a:t>Java Software Development Kit (Java SDK)</a:t>
            </a:r>
            <a:r>
              <a:rPr lang="en-US" sz="3200" b="1" smtClean="0">
                <a:solidFill>
                  <a:srgbClr val="C00000"/>
                </a:solidFill>
              </a:rPr>
              <a:t/>
            </a:r>
            <a:br>
              <a:rPr lang="en-US" sz="3200" b="1" smtClean="0">
                <a:solidFill>
                  <a:srgbClr val="C00000"/>
                </a:solidFill>
              </a:rPr>
            </a:br>
            <a:endParaRPr lang="en-US" sz="6000" smtClean="0"/>
          </a:p>
        </p:txBody>
      </p:sp>
      <p:sp>
        <p:nvSpPr>
          <p:cNvPr id="14339" name="Content Placeholder 2"/>
          <p:cNvSpPr>
            <a:spLocks noGrp="1"/>
          </p:cNvSpPr>
          <p:nvPr>
            <p:ph idx="1"/>
          </p:nvPr>
        </p:nvSpPr>
        <p:spPr>
          <a:xfrm>
            <a:off x="1219200" y="914400"/>
            <a:ext cx="7772400" cy="4114800"/>
          </a:xfrm>
        </p:spPr>
        <p:txBody>
          <a:bodyPr/>
          <a:lstStyle/>
          <a:p>
            <a:pPr lvl="1" eaLnBrk="1" hangingPunct="1"/>
            <a:r>
              <a:rPr lang="en-US" sz="1800" smtClean="0"/>
              <a:t>If you need to develop Java programs you need the full Java SDK. The JRE is not enough then.</a:t>
            </a:r>
          </a:p>
          <a:p>
            <a:pPr lvl="1" eaLnBrk="1" hangingPunct="1"/>
            <a:r>
              <a:rPr lang="en-US" sz="1800" smtClean="0"/>
              <a:t>The Java Software Development Kit (Java SDK) is the JRE plus the Java compiler, and a set of other tools.</a:t>
            </a:r>
          </a:p>
          <a:p>
            <a:pPr lvl="1" eaLnBrk="1" hangingPunct="1">
              <a:buFontTx/>
              <a:buNone/>
            </a:pPr>
            <a:endParaRPr lang="en-US" sz="1800" smtClean="0"/>
          </a:p>
          <a:p>
            <a:pPr eaLnBrk="1" hangingPunct="1"/>
            <a:endParaRPr lang="en-US" smtClean="0"/>
          </a:p>
        </p:txBody>
      </p:sp>
      <p:pic>
        <p:nvPicPr>
          <p:cNvPr id="14340" name="Picture 3"/>
          <p:cNvPicPr>
            <a:picLocks noChangeAspect="1" noChangeArrowheads="1"/>
          </p:cNvPicPr>
          <p:nvPr/>
        </p:nvPicPr>
        <p:blipFill>
          <a:blip r:embed="rId2"/>
          <a:srcRect/>
          <a:stretch>
            <a:fillRect/>
          </a:stretch>
        </p:blipFill>
        <p:spPr bwMode="auto">
          <a:xfrm>
            <a:off x="2514600" y="2286000"/>
            <a:ext cx="4267200" cy="304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a:xfrm>
            <a:off x="2286000" y="1057275"/>
            <a:ext cx="5029200" cy="4824413"/>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Java Advantages</a:t>
            </a:r>
          </a:p>
        </p:txBody>
      </p:sp>
      <p:sp>
        <p:nvSpPr>
          <p:cNvPr id="16387" name="Rectangle 3"/>
          <p:cNvSpPr>
            <a:spLocks noGrp="1" noChangeArrowheads="1"/>
          </p:cNvSpPr>
          <p:nvPr>
            <p:ph type="body" idx="1"/>
          </p:nvPr>
        </p:nvSpPr>
        <p:spPr/>
        <p:txBody>
          <a:bodyPr/>
          <a:lstStyle/>
          <a:p>
            <a:pPr eaLnBrk="1" hangingPunct="1"/>
            <a:r>
              <a:rPr lang="en-GB" sz="2800" smtClean="0"/>
              <a:t>Portable - Write Once, Run Anywhere</a:t>
            </a:r>
          </a:p>
          <a:p>
            <a:pPr eaLnBrk="1" hangingPunct="1"/>
            <a:r>
              <a:rPr lang="en-GB" sz="2800" smtClean="0"/>
              <a:t>Security has been well thought through </a:t>
            </a:r>
          </a:p>
          <a:p>
            <a:pPr eaLnBrk="1" hangingPunct="1"/>
            <a:r>
              <a:rPr lang="en-GB" sz="2800" smtClean="0"/>
              <a:t>Robust memory management </a:t>
            </a:r>
          </a:p>
          <a:p>
            <a:pPr eaLnBrk="1" hangingPunct="1"/>
            <a:r>
              <a:rPr lang="en-GB" sz="2800" smtClean="0"/>
              <a:t>Designed for network programming </a:t>
            </a:r>
          </a:p>
          <a:p>
            <a:pPr eaLnBrk="1" hangingPunct="1"/>
            <a:r>
              <a:rPr lang="en-GB" sz="2800" smtClean="0"/>
              <a:t>Multi-threaded (multiple simultaneous tasks)</a:t>
            </a:r>
          </a:p>
          <a:p>
            <a:pPr eaLnBrk="1" hangingPunct="1"/>
            <a:r>
              <a:rPr lang="en-GB" sz="2800" smtClean="0"/>
              <a:t>Dynamic &amp; extensible (loads of libraries)</a:t>
            </a:r>
          </a:p>
          <a:p>
            <a:pPr lvl="1" eaLnBrk="1" hangingPunct="1"/>
            <a:r>
              <a:rPr lang="en-GB" sz="2400" smtClean="0"/>
              <a:t>Classes stored in separate files</a:t>
            </a:r>
          </a:p>
          <a:p>
            <a:pPr lvl="1" eaLnBrk="1" hangingPunct="1"/>
            <a:r>
              <a:rPr lang="en-GB" sz="2400" smtClean="0"/>
              <a:t>Loaded only when needed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smtClean="0">
                <a:solidFill>
                  <a:schemeClr val="tx1"/>
                </a:solidFill>
              </a:rPr>
              <a:t>Java Evolutions</a:t>
            </a:r>
            <a:r>
              <a:rPr lang="en-US" smtClean="0">
                <a:solidFill>
                  <a:schemeClr val="tx1"/>
                </a:solidFill>
              </a:rPr>
              <a:t/>
            </a:r>
            <a:br>
              <a:rPr lang="en-US" smtClean="0">
                <a:solidFill>
                  <a:schemeClr val="tx1"/>
                </a:solidFill>
              </a:rPr>
            </a:br>
            <a:endParaRPr lang="en-US" smtClean="0"/>
          </a:p>
        </p:txBody>
      </p:sp>
      <p:sp>
        <p:nvSpPr>
          <p:cNvPr id="3" name="Content Placeholder 2"/>
          <p:cNvSpPr>
            <a:spLocks noGrp="1"/>
          </p:cNvSpPr>
          <p:nvPr>
            <p:ph idx="1"/>
          </p:nvPr>
        </p:nvSpPr>
        <p:spPr/>
        <p:txBody>
          <a:bodyPr/>
          <a:lstStyle/>
          <a:p>
            <a:pPr eaLnBrk="1" hangingPunct="1">
              <a:buFont typeface="Wingdings" pitchFamily="2" charset="2"/>
              <a:buNone/>
              <a:defRPr/>
            </a:pPr>
            <a:r>
              <a:rPr lang="en-US" sz="2000" dirty="0" smtClean="0"/>
              <a:t>Java has evolved into three different sets of APIs, or "profiles“ :</a:t>
            </a:r>
          </a:p>
          <a:p>
            <a:pPr eaLnBrk="1" hangingPunct="1">
              <a:defRPr/>
            </a:pPr>
            <a:r>
              <a:rPr lang="en-US" sz="2000" dirty="0" smtClean="0"/>
              <a:t>The </a:t>
            </a:r>
            <a:r>
              <a:rPr lang="en-US" sz="2000" u="sng" dirty="0" smtClean="0"/>
              <a:t>Java Standard Edition </a:t>
            </a:r>
            <a:r>
              <a:rPr lang="en-US" sz="2000" dirty="0" smtClean="0"/>
              <a:t>(JSE) </a:t>
            </a:r>
          </a:p>
          <a:p>
            <a:pPr lvl="1" eaLnBrk="1" hangingPunct="1">
              <a:defRPr/>
            </a:pPr>
            <a:r>
              <a:rPr lang="en-US" sz="1600" dirty="0" smtClean="0">
                <a:ea typeface="+mn-ea"/>
                <a:cs typeface="+mn-cs"/>
              </a:rPr>
              <a:t>for desktop and standalone server applications.</a:t>
            </a:r>
          </a:p>
          <a:p>
            <a:pPr eaLnBrk="1" hangingPunct="1">
              <a:defRPr/>
            </a:pPr>
            <a:r>
              <a:rPr lang="en-US" sz="2000" dirty="0" smtClean="0"/>
              <a:t>The </a:t>
            </a:r>
            <a:r>
              <a:rPr lang="en-US" sz="2000" u="sng" dirty="0" smtClean="0"/>
              <a:t>Java Enterprise Edition </a:t>
            </a:r>
            <a:r>
              <a:rPr lang="en-US" sz="2000" dirty="0" smtClean="0"/>
              <a:t>(JEE)</a:t>
            </a:r>
          </a:p>
          <a:p>
            <a:pPr lvl="1" eaLnBrk="1" hangingPunct="1">
              <a:defRPr/>
            </a:pPr>
            <a:r>
              <a:rPr lang="en-US" sz="1600" dirty="0" smtClean="0">
                <a:ea typeface="+mn-ea"/>
                <a:cs typeface="+mn-cs"/>
              </a:rPr>
              <a:t> for developing and executing Java components that run embedded in a Java server.</a:t>
            </a:r>
          </a:p>
          <a:p>
            <a:pPr eaLnBrk="1" hangingPunct="1">
              <a:defRPr/>
            </a:pPr>
            <a:r>
              <a:rPr lang="en-US" sz="2000" dirty="0" smtClean="0"/>
              <a:t>The </a:t>
            </a:r>
            <a:r>
              <a:rPr lang="en-US" sz="2000" u="sng" dirty="0" smtClean="0"/>
              <a:t>Java Micro Edition </a:t>
            </a:r>
            <a:r>
              <a:rPr lang="en-US" sz="2000" dirty="0" smtClean="0"/>
              <a:t>(JME) </a:t>
            </a:r>
          </a:p>
          <a:p>
            <a:pPr lvl="1" eaLnBrk="1" hangingPunct="1">
              <a:defRPr/>
            </a:pPr>
            <a:r>
              <a:rPr lang="en-US" sz="1600" dirty="0" smtClean="0">
                <a:ea typeface="+mn-ea"/>
                <a:cs typeface="+mn-cs"/>
              </a:rPr>
              <a:t>for developing and executing Java applications on mobile phones and embedded devices.</a:t>
            </a:r>
          </a:p>
          <a:p>
            <a:pPr eaLnBrk="1" hangingPunct="1">
              <a:defRPr/>
            </a:pPr>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Java Installation</a:t>
            </a:r>
          </a:p>
        </p:txBody>
      </p:sp>
      <p:sp>
        <p:nvSpPr>
          <p:cNvPr id="18435" name="Content Placeholder 2"/>
          <p:cNvSpPr>
            <a:spLocks noGrp="1"/>
          </p:cNvSpPr>
          <p:nvPr>
            <p:ph idx="1"/>
          </p:nvPr>
        </p:nvSpPr>
        <p:spPr/>
        <p:txBody>
          <a:bodyPr/>
          <a:lstStyle/>
          <a:p>
            <a:pPr eaLnBrk="1" hangingPunct="1"/>
            <a:r>
              <a:rPr lang="en-US" sz="1800" smtClean="0"/>
              <a:t>https://www.w3schools.in/java-tutorial/install/</a:t>
            </a:r>
          </a:p>
          <a:p>
            <a:pPr eaLnBrk="1" hangingPunct="1"/>
            <a:r>
              <a:rPr lang="en-US" sz="1800" smtClean="0"/>
              <a:t>https://www.eclipse.org/downloads/packages/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First Java Program</a:t>
            </a:r>
          </a:p>
        </p:txBody>
      </p:sp>
      <p:pic>
        <p:nvPicPr>
          <p:cNvPr id="19459" name="Picture 2"/>
          <p:cNvPicPr>
            <a:picLocks noGrp="1" noChangeAspect="1" noChangeArrowheads="1"/>
          </p:cNvPicPr>
          <p:nvPr>
            <p:ph idx="1"/>
          </p:nvPr>
        </p:nvPicPr>
        <p:blipFill>
          <a:blip r:embed="rId2"/>
          <a:srcRect/>
          <a:stretch>
            <a:fillRect/>
          </a:stretch>
        </p:blipFill>
        <p:spPr>
          <a:xfrm>
            <a:off x="1295400" y="1600200"/>
            <a:ext cx="5607050" cy="1600200"/>
          </a:xfrm>
          <a:noFill/>
        </p:spPr>
      </p:pic>
      <p:sp>
        <p:nvSpPr>
          <p:cNvPr id="19460" name="TextBox 4"/>
          <p:cNvSpPr txBox="1">
            <a:spLocks noChangeArrowheads="1"/>
          </p:cNvSpPr>
          <p:nvPr/>
        </p:nvSpPr>
        <p:spPr bwMode="auto">
          <a:xfrm>
            <a:off x="1295400" y="3810000"/>
            <a:ext cx="4495800" cy="461963"/>
          </a:xfrm>
          <a:prstGeom prst="rect">
            <a:avLst/>
          </a:prstGeom>
          <a:noFill/>
          <a:ln w="9525">
            <a:noFill/>
            <a:miter lim="800000"/>
            <a:headEnd/>
            <a:tailEnd/>
          </a:ln>
        </p:spPr>
        <p:txBody>
          <a:bodyPr>
            <a:spAutoFit/>
          </a:bodyPr>
          <a:lstStyle/>
          <a:p>
            <a:r>
              <a:rPr lang="en-US"/>
              <a:t>Output</a:t>
            </a:r>
            <a:r>
              <a:rPr lang="en-US">
                <a:solidFill>
                  <a:srgbClr val="0070C0"/>
                </a:solidFill>
                <a:latin typeface="Consolas" pitchFamily="49" charset="0"/>
              </a:rPr>
              <a:t>  Hello World !!!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173163" y="457200"/>
            <a:ext cx="7772400" cy="609600"/>
          </a:xfrm>
        </p:spPr>
        <p:txBody>
          <a:bodyPr/>
          <a:lstStyle/>
          <a:p>
            <a:pPr eaLnBrk="1" hangingPunct="1"/>
            <a:r>
              <a:rPr lang="en-US" sz="3600" smtClean="0">
                <a:solidFill>
                  <a:srgbClr val="C00000"/>
                </a:solidFill>
              </a:rPr>
              <a:t>Variable</a:t>
            </a:r>
            <a:r>
              <a:rPr lang="en-US" smtClean="0"/>
              <a:t/>
            </a:r>
            <a:br>
              <a:rPr lang="en-US" smtClean="0"/>
            </a:br>
            <a:endParaRPr lang="en-US" smtClean="0"/>
          </a:p>
        </p:txBody>
      </p:sp>
      <p:sp>
        <p:nvSpPr>
          <p:cNvPr id="20483" name="TextBox 3"/>
          <p:cNvSpPr txBox="1">
            <a:spLocks noChangeArrowheads="1"/>
          </p:cNvSpPr>
          <p:nvPr/>
        </p:nvSpPr>
        <p:spPr bwMode="auto">
          <a:xfrm>
            <a:off x="1066800" y="762000"/>
            <a:ext cx="7391400" cy="2154238"/>
          </a:xfrm>
          <a:prstGeom prst="rect">
            <a:avLst/>
          </a:prstGeom>
          <a:noFill/>
          <a:ln w="9525">
            <a:noFill/>
            <a:miter lim="800000"/>
            <a:headEnd/>
            <a:tailEnd/>
          </a:ln>
        </p:spPr>
        <p:txBody>
          <a:bodyPr>
            <a:spAutoFit/>
          </a:bodyPr>
          <a:lstStyle/>
          <a:p>
            <a:r>
              <a:rPr lang="en-US" sz="1800">
                <a:latin typeface="Segoe UI" pitchFamily="34" charset="0"/>
                <a:cs typeface="Segoe UI" pitchFamily="34" charset="0"/>
              </a:rPr>
              <a:t>A variable is a </a:t>
            </a:r>
            <a:r>
              <a:rPr lang="en-US" sz="1800" u="sng">
                <a:latin typeface="Segoe UI" pitchFamily="34" charset="0"/>
                <a:cs typeface="Segoe UI" pitchFamily="34" charset="0"/>
              </a:rPr>
              <a:t>name</a:t>
            </a:r>
            <a:r>
              <a:rPr lang="en-US" sz="1800">
                <a:latin typeface="Segoe UI" pitchFamily="34" charset="0"/>
                <a:cs typeface="Segoe UI" pitchFamily="34" charset="0"/>
              </a:rPr>
              <a:t> given to a </a:t>
            </a:r>
            <a:r>
              <a:rPr lang="en-US" sz="1800" u="sng">
                <a:latin typeface="Segoe UI" pitchFamily="34" charset="0"/>
                <a:cs typeface="Segoe UI" pitchFamily="34" charset="0"/>
              </a:rPr>
              <a:t>memory location</a:t>
            </a:r>
            <a:r>
              <a:rPr lang="en-US" sz="1800">
                <a:latin typeface="Segoe UI" pitchFamily="34" charset="0"/>
                <a:cs typeface="Segoe UI" pitchFamily="34" charset="0"/>
              </a:rPr>
              <a:t>. It is the basic unit of storage in a program</a:t>
            </a:r>
            <a:r>
              <a:rPr lang="en-US" sz="2000">
                <a:latin typeface="Segoe UI" pitchFamily="34" charset="0"/>
                <a:cs typeface="Segoe UI" pitchFamily="34" charset="0"/>
              </a:rPr>
              <a:t>.</a:t>
            </a:r>
          </a:p>
          <a:p>
            <a:endParaRPr lang="en-US" sz="2000">
              <a:latin typeface="Segoe UI" pitchFamily="34" charset="0"/>
              <a:cs typeface="Segoe UI" pitchFamily="34" charset="0"/>
            </a:endParaRPr>
          </a:p>
          <a:p>
            <a:pPr lvl="1">
              <a:buFont typeface="Wingdings" pitchFamily="2" charset="2"/>
              <a:buChar char="§"/>
            </a:pPr>
            <a:r>
              <a:rPr lang="en-US" sz="1800">
                <a:latin typeface="Segoe UI" pitchFamily="34" charset="0"/>
                <a:cs typeface="Segoe UI" pitchFamily="34" charset="0"/>
              </a:rPr>
              <a:t>The value stored in a variable can be </a:t>
            </a:r>
            <a:r>
              <a:rPr lang="en-US" sz="1800" u="sng">
                <a:latin typeface="Segoe UI" pitchFamily="34" charset="0"/>
                <a:cs typeface="Segoe UI" pitchFamily="34" charset="0"/>
              </a:rPr>
              <a:t>changed</a:t>
            </a:r>
            <a:r>
              <a:rPr lang="en-US" sz="1800">
                <a:latin typeface="Segoe UI" pitchFamily="34" charset="0"/>
                <a:cs typeface="Segoe UI" pitchFamily="34" charset="0"/>
              </a:rPr>
              <a:t> during program   execution.</a:t>
            </a:r>
          </a:p>
          <a:p>
            <a:pPr lvl="1">
              <a:buFont typeface="Wingdings" pitchFamily="2" charset="2"/>
              <a:buChar char="§"/>
            </a:pPr>
            <a:r>
              <a:rPr lang="en-US" sz="1800">
                <a:latin typeface="Segoe UI" pitchFamily="34" charset="0"/>
                <a:cs typeface="Segoe UI" pitchFamily="34" charset="0"/>
              </a:rPr>
              <a:t>In Java, all the variables must be declared before use.</a:t>
            </a:r>
          </a:p>
          <a:p>
            <a:pPr lvl="1">
              <a:buFontTx/>
              <a:buChar char="-"/>
            </a:pPr>
            <a:endParaRPr lang="en-US" sz="2000"/>
          </a:p>
        </p:txBody>
      </p:sp>
      <p:sp>
        <p:nvSpPr>
          <p:cNvPr id="20484" name="TextBox 5"/>
          <p:cNvSpPr txBox="1">
            <a:spLocks noChangeArrowheads="1"/>
          </p:cNvSpPr>
          <p:nvPr/>
        </p:nvSpPr>
        <p:spPr bwMode="auto">
          <a:xfrm>
            <a:off x="1219200" y="2590800"/>
            <a:ext cx="5257800" cy="1016000"/>
          </a:xfrm>
          <a:prstGeom prst="rect">
            <a:avLst/>
          </a:prstGeom>
          <a:noFill/>
          <a:ln w="9525">
            <a:noFill/>
            <a:miter lim="800000"/>
            <a:headEnd/>
            <a:tailEnd/>
          </a:ln>
        </p:spPr>
        <p:txBody>
          <a:bodyPr>
            <a:spAutoFit/>
          </a:bodyPr>
          <a:lstStyle/>
          <a:p>
            <a:pPr marL="0" lvl="1"/>
            <a:r>
              <a:rPr lang="en-US" sz="1800" b="1">
                <a:solidFill>
                  <a:srgbClr val="00B050"/>
                </a:solidFill>
              </a:rPr>
              <a:t>Declaration:</a:t>
            </a:r>
          </a:p>
          <a:p>
            <a:pPr marL="0" lvl="1"/>
            <a:r>
              <a:rPr lang="en-US" sz="1800" b="1">
                <a:solidFill>
                  <a:srgbClr val="00B050"/>
                </a:solidFill>
              </a:rPr>
              <a:t> </a:t>
            </a:r>
          </a:p>
          <a:p>
            <a:endParaRPr lang="en-US"/>
          </a:p>
        </p:txBody>
      </p:sp>
      <p:pic>
        <p:nvPicPr>
          <p:cNvPr id="20485" name="Picture 2"/>
          <p:cNvPicPr>
            <a:picLocks noChangeAspect="1" noChangeArrowheads="1"/>
          </p:cNvPicPr>
          <p:nvPr/>
        </p:nvPicPr>
        <p:blipFill>
          <a:blip r:embed="rId2"/>
          <a:srcRect/>
          <a:stretch>
            <a:fillRect/>
          </a:stretch>
        </p:blipFill>
        <p:spPr bwMode="auto">
          <a:xfrm>
            <a:off x="3048000" y="2743200"/>
            <a:ext cx="2133600" cy="882650"/>
          </a:xfrm>
          <a:prstGeom prst="rect">
            <a:avLst/>
          </a:prstGeom>
          <a:noFill/>
          <a:ln w="9525">
            <a:noFill/>
            <a:miter lim="800000"/>
            <a:headEnd/>
            <a:tailEnd/>
          </a:ln>
        </p:spPr>
      </p:pic>
      <p:sp>
        <p:nvSpPr>
          <p:cNvPr id="20486" name="TextBox 7"/>
          <p:cNvSpPr txBox="1">
            <a:spLocks noChangeArrowheads="1"/>
          </p:cNvSpPr>
          <p:nvPr/>
        </p:nvSpPr>
        <p:spPr bwMode="auto">
          <a:xfrm>
            <a:off x="990600" y="3810000"/>
            <a:ext cx="7772400" cy="1570038"/>
          </a:xfrm>
          <a:prstGeom prst="rect">
            <a:avLst/>
          </a:prstGeom>
          <a:noFill/>
          <a:ln w="9525">
            <a:noFill/>
            <a:miter lim="800000"/>
            <a:headEnd/>
            <a:tailEnd/>
          </a:ln>
        </p:spPr>
        <p:txBody>
          <a:bodyPr>
            <a:spAutoFit/>
          </a:bodyPr>
          <a:lstStyle/>
          <a:p>
            <a:r>
              <a:rPr lang="en-US" sz="1600">
                <a:latin typeface="Segoe UI" pitchFamily="34" charset="0"/>
                <a:cs typeface="Segoe UI" pitchFamily="34" charset="0"/>
              </a:rPr>
              <a:t>In this way, </a:t>
            </a:r>
            <a:r>
              <a:rPr lang="en-US" sz="1600" b="1">
                <a:latin typeface="Segoe UI" pitchFamily="34" charset="0"/>
                <a:cs typeface="Segoe UI" pitchFamily="34" charset="0"/>
              </a:rPr>
              <a:t>only</a:t>
            </a:r>
            <a:r>
              <a:rPr lang="en-US" sz="1600">
                <a:latin typeface="Segoe UI" pitchFamily="34" charset="0"/>
                <a:cs typeface="Segoe UI" pitchFamily="34" charset="0"/>
              </a:rPr>
              <a:t> a name is given to a memory location; it still doesn’t have any value or the data. </a:t>
            </a:r>
          </a:p>
          <a:p>
            <a:r>
              <a:rPr lang="en-US" sz="1600">
                <a:latin typeface="Segoe UI" pitchFamily="34" charset="0"/>
                <a:cs typeface="Segoe UI" pitchFamily="34" charset="0"/>
              </a:rPr>
              <a:t>It can be assigned values by initializing it.</a:t>
            </a:r>
          </a:p>
          <a:p>
            <a:endParaRPr lang="en-US" sz="1600">
              <a:latin typeface="Segoe UI" pitchFamily="34" charset="0"/>
              <a:cs typeface="Segoe UI" pitchFamily="34" charset="0"/>
            </a:endParaRPr>
          </a:p>
          <a:p>
            <a:endParaRPr lang="en-US" sz="1600">
              <a:latin typeface="Segoe UI" pitchFamily="34" charset="0"/>
              <a:cs typeface="Segoe UI" pitchFamily="34" charset="0"/>
            </a:endParaRPr>
          </a:p>
          <a:p>
            <a:endParaRPr lang="en-US" sz="1600">
              <a:latin typeface="Segoe UI" pitchFamily="34" charset="0"/>
              <a:cs typeface="Segoe UI" pitchFamily="34" charset="0"/>
            </a:endParaRPr>
          </a:p>
        </p:txBody>
      </p:sp>
      <p:pic>
        <p:nvPicPr>
          <p:cNvPr id="20487" name="Picture 3"/>
          <p:cNvPicPr>
            <a:picLocks noChangeAspect="1" noChangeArrowheads="1"/>
          </p:cNvPicPr>
          <p:nvPr/>
        </p:nvPicPr>
        <p:blipFill>
          <a:blip r:embed="rId3"/>
          <a:srcRect/>
          <a:stretch>
            <a:fillRect/>
          </a:stretch>
        </p:blipFill>
        <p:spPr bwMode="auto">
          <a:xfrm>
            <a:off x="5029200" y="4343400"/>
            <a:ext cx="2811463" cy="2133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173163" y="457200"/>
            <a:ext cx="7772400" cy="609600"/>
          </a:xfrm>
        </p:spPr>
        <p:txBody>
          <a:bodyPr/>
          <a:lstStyle/>
          <a:p>
            <a:pPr eaLnBrk="1" hangingPunct="1"/>
            <a:r>
              <a:rPr lang="en-US" sz="3600" smtClean="0">
                <a:solidFill>
                  <a:srgbClr val="C00000"/>
                </a:solidFill>
              </a:rPr>
              <a:t>Data Types</a:t>
            </a:r>
            <a:r>
              <a:rPr lang="en-US" smtClean="0"/>
              <a:t/>
            </a:r>
            <a:br>
              <a:rPr lang="en-US" smtClean="0"/>
            </a:br>
            <a:endParaRPr lang="en-US" smtClean="0"/>
          </a:p>
        </p:txBody>
      </p:sp>
      <p:pic>
        <p:nvPicPr>
          <p:cNvPr id="21507" name="Picture 2"/>
          <p:cNvPicPr>
            <a:picLocks noGrp="1" noChangeAspect="1" noChangeArrowheads="1"/>
          </p:cNvPicPr>
          <p:nvPr>
            <p:ph idx="1"/>
          </p:nvPr>
        </p:nvPicPr>
        <p:blipFill>
          <a:blip r:embed="rId2"/>
          <a:srcRect/>
          <a:stretch>
            <a:fillRect/>
          </a:stretch>
        </p:blipFill>
        <p:spPr>
          <a:xfrm>
            <a:off x="1371600" y="1676400"/>
            <a:ext cx="7272338" cy="4149725"/>
          </a:xfrm>
          <a:noFill/>
        </p:spPr>
      </p:pic>
      <p:sp>
        <p:nvSpPr>
          <p:cNvPr id="21508" name="TextBox 3"/>
          <p:cNvSpPr txBox="1">
            <a:spLocks noChangeArrowheads="1"/>
          </p:cNvSpPr>
          <p:nvPr/>
        </p:nvSpPr>
        <p:spPr bwMode="auto">
          <a:xfrm>
            <a:off x="1066800" y="762000"/>
            <a:ext cx="6629400" cy="708025"/>
          </a:xfrm>
          <a:prstGeom prst="rect">
            <a:avLst/>
          </a:prstGeom>
          <a:noFill/>
          <a:ln w="9525">
            <a:noFill/>
            <a:miter lim="800000"/>
            <a:headEnd/>
            <a:tailEnd/>
          </a:ln>
        </p:spPr>
        <p:txBody>
          <a:bodyPr>
            <a:spAutoFit/>
          </a:bodyPr>
          <a:lstStyle/>
          <a:p>
            <a:r>
              <a:rPr lang="en-US" sz="2000"/>
              <a:t>- data storage format that can contain a specific type or range of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Java - General</a:t>
            </a:r>
          </a:p>
        </p:txBody>
      </p:sp>
      <p:sp>
        <p:nvSpPr>
          <p:cNvPr id="4099" name="Rectangle 3"/>
          <p:cNvSpPr>
            <a:spLocks noGrp="1" noChangeArrowheads="1"/>
          </p:cNvSpPr>
          <p:nvPr>
            <p:ph type="body" idx="1"/>
          </p:nvPr>
        </p:nvSpPr>
        <p:spPr/>
        <p:txBody>
          <a:bodyPr/>
          <a:lstStyle/>
          <a:p>
            <a:pPr eaLnBrk="1" hangingPunct="1">
              <a:lnSpc>
                <a:spcPct val="90000"/>
              </a:lnSpc>
            </a:pPr>
            <a:r>
              <a:rPr lang="en-US" sz="2800" smtClean="0"/>
              <a:t>Java is:</a:t>
            </a:r>
          </a:p>
          <a:p>
            <a:pPr lvl="1" eaLnBrk="1" hangingPunct="1">
              <a:lnSpc>
                <a:spcPct val="150000"/>
              </a:lnSpc>
            </a:pPr>
            <a:r>
              <a:rPr lang="en-US" sz="1800" smtClean="0">
                <a:latin typeface="Segoe UI" pitchFamily="34" charset="0"/>
                <a:cs typeface="Segoe UI" pitchFamily="34" charset="0"/>
              </a:rPr>
              <a:t>Popular programming language, created in 1995 by </a:t>
            </a:r>
            <a:r>
              <a:rPr lang="en-US" sz="1800" b="1" smtClean="0">
                <a:latin typeface="Segoe UI" pitchFamily="34" charset="0"/>
                <a:cs typeface="Segoe UI" pitchFamily="34" charset="0"/>
              </a:rPr>
              <a:t>James Gosling</a:t>
            </a:r>
            <a:r>
              <a:rPr lang="en-US" sz="1800" smtClean="0">
                <a:latin typeface="Segoe UI" pitchFamily="34" charset="0"/>
                <a:cs typeface="Segoe UI" pitchFamily="34" charset="0"/>
              </a:rPr>
              <a:t> at Sun Microsystems which is now owned by Oracle.</a:t>
            </a:r>
          </a:p>
          <a:p>
            <a:pPr lvl="1" eaLnBrk="1" hangingPunct="1">
              <a:lnSpc>
                <a:spcPct val="150000"/>
              </a:lnSpc>
            </a:pPr>
            <a:r>
              <a:rPr lang="en-US" sz="1800" smtClean="0">
                <a:latin typeface="Segoe UI" pitchFamily="34" charset="0"/>
                <a:cs typeface="Segoe UI" pitchFamily="34" charset="0"/>
              </a:rPr>
              <a:t>Object-oriented, cross platform and multi-purpose programming language.</a:t>
            </a:r>
          </a:p>
          <a:p>
            <a:pPr lvl="1" eaLnBrk="1" hangingPunct="1">
              <a:lnSpc>
                <a:spcPct val="150000"/>
              </a:lnSpc>
            </a:pPr>
            <a:r>
              <a:rPr lang="en-US" sz="1800" smtClean="0">
                <a:latin typeface="Segoe UI" pitchFamily="34" charset="0"/>
                <a:cs typeface="Segoe UI" pitchFamily="34" charset="0"/>
              </a:rPr>
              <a:t> open-source and free.</a:t>
            </a:r>
          </a:p>
          <a:p>
            <a:pPr lvl="1" eaLnBrk="1" hangingPunct="1">
              <a:lnSpc>
                <a:spcPct val="150000"/>
              </a:lnSpc>
            </a:pPr>
            <a:r>
              <a:rPr lang="en-US" sz="1800" smtClean="0">
                <a:latin typeface="Segoe UI" pitchFamily="34" charset="0"/>
                <a:cs typeface="Segoe UI" pitchFamily="34" charset="0"/>
              </a:rPr>
              <a:t>It has a huge community support (tens of millions of developers)</a:t>
            </a:r>
          </a:p>
          <a:p>
            <a:pPr lvl="1" eaLnBrk="1" hangingPunct="1">
              <a:lnSpc>
                <a:spcPct val="150000"/>
              </a:lnSpc>
            </a:pPr>
            <a:r>
              <a:rPr lang="en-US" sz="1800" smtClean="0">
                <a:latin typeface="Segoe UI" pitchFamily="34" charset="0"/>
                <a:cs typeface="Segoe UI" pitchFamily="34" charset="0"/>
              </a:rPr>
              <a:t>It works on different platforms (Windows, Mac, Linux, Raspberry Pi,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228600"/>
            <a:ext cx="7772400" cy="1143000"/>
          </a:xfrm>
        </p:spPr>
        <p:txBody>
          <a:bodyPr/>
          <a:lstStyle/>
          <a:p>
            <a:pPr eaLnBrk="1" hangingPunct="1"/>
            <a:r>
              <a:rPr lang="en-GB" sz="3600" smtClean="0">
                <a:solidFill>
                  <a:srgbClr val="C00000"/>
                </a:solidFill>
              </a:rPr>
              <a:t>Primitive Types</a:t>
            </a:r>
          </a:p>
        </p:txBody>
      </p:sp>
      <p:sp>
        <p:nvSpPr>
          <p:cNvPr id="22531" name="Rectangle 3"/>
          <p:cNvSpPr>
            <a:spLocks noGrp="1" noChangeArrowheads="1"/>
          </p:cNvSpPr>
          <p:nvPr>
            <p:ph type="body" idx="1"/>
          </p:nvPr>
        </p:nvSpPr>
        <p:spPr>
          <a:xfrm>
            <a:off x="914400" y="1371600"/>
            <a:ext cx="7543800" cy="5029200"/>
          </a:xfrm>
        </p:spPr>
        <p:txBody>
          <a:bodyPr/>
          <a:lstStyle/>
          <a:p>
            <a:pPr eaLnBrk="1" hangingPunct="1"/>
            <a:r>
              <a:rPr lang="en-US" sz="1800" smtClean="0"/>
              <a:t>They are the </a:t>
            </a:r>
            <a:r>
              <a:rPr lang="en-US" sz="1800" u="sng" smtClean="0"/>
              <a:t>basic</a:t>
            </a:r>
            <a:r>
              <a:rPr lang="en-US" sz="1800" smtClean="0"/>
              <a:t> data types predefined within the Java language</a:t>
            </a:r>
          </a:p>
          <a:p>
            <a:pPr eaLnBrk="1" hangingPunct="1"/>
            <a:r>
              <a:rPr lang="en-US" sz="1800" smtClean="0"/>
              <a:t>There are 8 primitive data types. </a:t>
            </a:r>
          </a:p>
          <a:p>
            <a:pPr lvl="1" eaLnBrk="1" hangingPunct="1"/>
            <a:r>
              <a:rPr lang="en-GB" sz="1400" smtClean="0">
                <a:solidFill>
                  <a:srgbClr val="00B050"/>
                </a:solidFill>
              </a:rPr>
              <a:t>boolean, char, byte, short, int, long, float, double etc.</a:t>
            </a:r>
          </a:p>
          <a:p>
            <a:pPr eaLnBrk="1" hangingPunct="1"/>
            <a:r>
              <a:rPr lang="en-US" sz="1600" smtClean="0"/>
              <a:t>Primitive data are only </a:t>
            </a:r>
            <a:r>
              <a:rPr lang="en-US" sz="1600" u="sng" smtClean="0"/>
              <a:t>single</a:t>
            </a:r>
            <a:r>
              <a:rPr lang="en-US" sz="1600" smtClean="0"/>
              <a:t> values; they have no special capabilities. </a:t>
            </a:r>
          </a:p>
          <a:p>
            <a:pPr eaLnBrk="1" hangingPunct="1"/>
            <a:r>
              <a:rPr lang="en-GB" sz="1600" smtClean="0"/>
              <a:t>You </a:t>
            </a:r>
            <a:r>
              <a:rPr lang="en-GB" sz="1600" u="sng" smtClean="0"/>
              <a:t>don’t use the new operator </a:t>
            </a:r>
            <a:r>
              <a:rPr lang="en-GB" sz="1600" smtClean="0"/>
              <a:t>to create a primitive variable.</a:t>
            </a:r>
          </a:p>
        </p:txBody>
      </p:sp>
      <p:pic>
        <p:nvPicPr>
          <p:cNvPr id="22532" name="Picture 6"/>
          <p:cNvPicPr>
            <a:picLocks noChangeAspect="1" noChangeArrowheads="1"/>
          </p:cNvPicPr>
          <p:nvPr/>
        </p:nvPicPr>
        <p:blipFill>
          <a:blip r:embed="rId2"/>
          <a:srcRect/>
          <a:stretch>
            <a:fillRect/>
          </a:stretch>
        </p:blipFill>
        <p:spPr bwMode="auto">
          <a:xfrm>
            <a:off x="1143000" y="3124200"/>
            <a:ext cx="7315200" cy="30829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19200" y="228600"/>
            <a:ext cx="7772400" cy="1143000"/>
          </a:xfrm>
        </p:spPr>
        <p:txBody>
          <a:bodyPr/>
          <a:lstStyle/>
          <a:p>
            <a:pPr eaLnBrk="1" hangingPunct="1"/>
            <a:r>
              <a:rPr lang="en-GB" sz="2800" b="1" smtClean="0">
                <a:solidFill>
                  <a:srgbClr val="C00000"/>
                </a:solidFill>
              </a:rPr>
              <a:t>Non Primitive Types / </a:t>
            </a:r>
            <a:r>
              <a:rPr lang="en-US" sz="2800" b="1" smtClean="0">
                <a:solidFill>
                  <a:srgbClr val="C00000"/>
                </a:solidFill>
              </a:rPr>
              <a:t>Object Types</a:t>
            </a:r>
          </a:p>
        </p:txBody>
      </p:sp>
      <p:sp>
        <p:nvSpPr>
          <p:cNvPr id="3" name="Content Placeholder 2"/>
          <p:cNvSpPr>
            <a:spLocks noGrp="1"/>
          </p:cNvSpPr>
          <p:nvPr>
            <p:ph idx="1"/>
          </p:nvPr>
        </p:nvSpPr>
        <p:spPr>
          <a:xfrm>
            <a:off x="1219200" y="1295400"/>
            <a:ext cx="7772400" cy="5257800"/>
          </a:xfrm>
        </p:spPr>
        <p:txBody>
          <a:bodyPr/>
          <a:lstStyle/>
          <a:p>
            <a:pPr eaLnBrk="1" hangingPunct="1">
              <a:defRPr/>
            </a:pPr>
            <a:r>
              <a:rPr lang="en-US" sz="1600" dirty="0" smtClean="0">
                <a:latin typeface="Segoe UI" pitchFamily="34" charset="0"/>
                <a:cs typeface="Segoe UI" pitchFamily="34" charset="0"/>
              </a:rPr>
              <a:t>Non-primitive data types are </a:t>
            </a:r>
            <a:r>
              <a:rPr lang="en-US" sz="1600" b="1" dirty="0" smtClean="0">
                <a:latin typeface="Segoe UI" pitchFamily="34" charset="0"/>
                <a:cs typeface="Segoe UI" pitchFamily="34" charset="0"/>
              </a:rPr>
              <a:t>not</a:t>
            </a:r>
            <a:r>
              <a:rPr lang="en-US" sz="1600" dirty="0" smtClean="0">
                <a:latin typeface="Segoe UI" pitchFamily="34" charset="0"/>
                <a:cs typeface="Segoe UI" pitchFamily="34" charset="0"/>
              </a:rPr>
              <a:t> defined by the programming language, but are instead </a:t>
            </a:r>
            <a:r>
              <a:rPr lang="en-US" sz="1600" b="1" dirty="0" smtClean="0">
                <a:latin typeface="Segoe UI" pitchFamily="34" charset="0"/>
                <a:cs typeface="Segoe UI" pitchFamily="34" charset="0"/>
              </a:rPr>
              <a:t>created</a:t>
            </a:r>
            <a:r>
              <a:rPr lang="en-US" sz="1600" dirty="0" smtClean="0">
                <a:latin typeface="Segoe UI" pitchFamily="34" charset="0"/>
                <a:cs typeface="Segoe UI" pitchFamily="34" charset="0"/>
              </a:rPr>
              <a:t> by the programmer. </a:t>
            </a:r>
          </a:p>
          <a:p>
            <a:pPr eaLnBrk="1" hangingPunct="1">
              <a:buFont typeface="Wingdings" pitchFamily="2" charset="2"/>
              <a:buNone/>
              <a:defRPr/>
            </a:pPr>
            <a:endParaRPr lang="en-US" sz="16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They are sometimes called "reference variables," </a:t>
            </a:r>
          </a:p>
          <a:p>
            <a:pPr eaLnBrk="1" hangingPunct="1">
              <a:buFont typeface="Wingdings" pitchFamily="2" charset="2"/>
              <a:buNone/>
              <a:defRPr/>
            </a:pPr>
            <a:r>
              <a:rPr lang="en-US" sz="1600" dirty="0" smtClean="0">
                <a:latin typeface="Segoe UI" pitchFamily="34" charset="0"/>
                <a:cs typeface="Segoe UI" pitchFamily="34" charset="0"/>
              </a:rPr>
              <a:t>  or "object references," since they reference a </a:t>
            </a:r>
            <a:r>
              <a:rPr lang="en-US" sz="1600" u="sng" dirty="0" smtClean="0">
                <a:latin typeface="Segoe UI" pitchFamily="34" charset="0"/>
                <a:cs typeface="Segoe UI" pitchFamily="34" charset="0"/>
              </a:rPr>
              <a:t>memory location</a:t>
            </a:r>
            <a:r>
              <a:rPr lang="en-US" sz="1600" dirty="0" smtClean="0">
                <a:latin typeface="Segoe UI" pitchFamily="34" charset="0"/>
                <a:cs typeface="Segoe UI" pitchFamily="34" charset="0"/>
              </a:rPr>
              <a:t>, </a:t>
            </a:r>
          </a:p>
          <a:p>
            <a:pPr eaLnBrk="1" hangingPunct="1">
              <a:buFont typeface="Wingdings" pitchFamily="2" charset="2"/>
              <a:buNone/>
              <a:defRPr/>
            </a:pPr>
            <a:r>
              <a:rPr lang="en-US" sz="1600" dirty="0" smtClean="0">
                <a:latin typeface="Segoe UI" pitchFamily="34" charset="0"/>
                <a:cs typeface="Segoe UI" pitchFamily="34" charset="0"/>
              </a:rPr>
              <a:t>    which stores the data. </a:t>
            </a:r>
          </a:p>
          <a:p>
            <a:pPr eaLnBrk="1" hangingPunct="1">
              <a:buFont typeface="Wingdings" pitchFamily="2" charset="2"/>
              <a:buNone/>
              <a:defRPr/>
            </a:pPr>
            <a:endParaRPr lang="en-US" sz="16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The primitive types also come in versions that are full-blown objects. . Which are also known as </a:t>
            </a:r>
            <a:r>
              <a:rPr lang="en-US" sz="1600" b="1" dirty="0" smtClean="0">
                <a:latin typeface="Segoe UI" pitchFamily="34" charset="0"/>
                <a:cs typeface="Segoe UI" pitchFamily="34" charset="0"/>
              </a:rPr>
              <a:t>wrapper classes</a:t>
            </a:r>
            <a:r>
              <a:rPr lang="en-US" sz="1600" dirty="0" smtClean="0">
                <a:latin typeface="Segoe UI" pitchFamily="34" charset="0"/>
                <a:cs typeface="Segoe UI" pitchFamily="34" charset="0"/>
              </a:rPr>
              <a:t>.</a:t>
            </a:r>
          </a:p>
          <a:p>
            <a:pPr lvl="1" eaLnBrk="1" hangingPunct="1">
              <a:defRPr/>
            </a:pPr>
            <a:r>
              <a:rPr lang="en-US" sz="1400" dirty="0" smtClean="0">
                <a:latin typeface="Segoe UI" pitchFamily="34" charset="0"/>
                <a:cs typeface="Segoe UI" pitchFamily="34" charset="0"/>
              </a:rPr>
              <a:t>Example:   </a:t>
            </a:r>
            <a:r>
              <a:rPr lang="en-US" sz="1400" dirty="0" smtClean="0">
                <a:solidFill>
                  <a:srgbClr val="0000FF"/>
                </a:solidFill>
                <a:latin typeface="Segoe UI" pitchFamily="34" charset="0"/>
                <a:cs typeface="Segoe UI" pitchFamily="34" charset="0"/>
              </a:rPr>
              <a:t>Boolean, Character, Byte, Integer </a:t>
            </a:r>
            <a:r>
              <a:rPr lang="en-US" sz="1400" dirty="0" smtClean="0">
                <a:latin typeface="Segoe UI" pitchFamily="34" charset="0"/>
                <a:cs typeface="Segoe UI" pitchFamily="34" charset="0"/>
              </a:rPr>
              <a:t>etc</a:t>
            </a:r>
          </a:p>
          <a:p>
            <a:pPr lvl="1" eaLnBrk="1" hangingPunct="1">
              <a:buFontTx/>
              <a:buNone/>
              <a:defRPr/>
            </a:pPr>
            <a:endParaRPr lang="en-US" sz="1400" dirty="0" smtClean="0">
              <a:latin typeface="Segoe UI" pitchFamily="34" charset="0"/>
              <a:cs typeface="Segoe UI" pitchFamily="34" charset="0"/>
            </a:endParaRPr>
          </a:p>
          <a:p>
            <a:pPr eaLnBrk="1" hangingPunct="1">
              <a:defRPr/>
            </a:pPr>
            <a:r>
              <a:rPr lang="en-US" sz="1600" dirty="0" smtClean="0">
                <a:latin typeface="Segoe UI" pitchFamily="34" charset="0"/>
                <a:cs typeface="Segoe UI" pitchFamily="34" charset="0"/>
              </a:rPr>
              <a:t>Here is how you </a:t>
            </a:r>
            <a:r>
              <a:rPr lang="en-US" sz="1600" u="sng" dirty="0" smtClean="0">
                <a:latin typeface="Segoe UI" pitchFamily="34" charset="0"/>
                <a:cs typeface="Segoe UI" pitchFamily="34" charset="0"/>
              </a:rPr>
              <a:t>declare</a:t>
            </a:r>
            <a:r>
              <a:rPr lang="en-US" sz="1600" dirty="0" smtClean="0">
                <a:latin typeface="Segoe UI" pitchFamily="34" charset="0"/>
                <a:cs typeface="Segoe UI" pitchFamily="34" charset="0"/>
              </a:rPr>
              <a:t> a variable of (reference to) one of the core object types:</a:t>
            </a:r>
          </a:p>
          <a:p>
            <a:pPr lvl="1" eaLnBrk="1" hangingPunct="1">
              <a:buFontTx/>
              <a:buNone/>
              <a:defRPr/>
            </a:pPr>
            <a:r>
              <a:rPr lang="en-US" sz="1600" dirty="0" smtClean="0">
                <a:solidFill>
                  <a:srgbClr val="00B050"/>
                </a:solidFill>
                <a:latin typeface="Consolas" pitchFamily="49" charset="0"/>
                <a:ea typeface="+mn-ea"/>
                <a:cs typeface="+mn-cs"/>
              </a:rPr>
              <a:t>    Integer age</a:t>
            </a:r>
            <a:r>
              <a:rPr lang="en-US" sz="1400" dirty="0" smtClean="0">
                <a:solidFill>
                  <a:srgbClr val="00B050"/>
                </a:solidFill>
                <a:latin typeface="Consolas" pitchFamily="49" charset="0"/>
                <a:ea typeface="+mn-ea"/>
                <a:cs typeface="+mn-cs"/>
              </a:rPr>
              <a:t>;</a:t>
            </a:r>
          </a:p>
          <a:p>
            <a:pPr marL="342900" lvl="1" indent="-342900" eaLnBrk="1" hangingPunct="1">
              <a:buClr>
                <a:schemeClr val="accent1"/>
              </a:buClr>
              <a:buSzPct val="80000"/>
              <a:buFont typeface="Wingdings" pitchFamily="2" charset="2"/>
              <a:buChar char="n"/>
              <a:defRPr/>
            </a:pPr>
            <a:r>
              <a:rPr lang="en-US" sz="1600" dirty="0" smtClean="0">
                <a:ea typeface="+mn-ea"/>
                <a:cs typeface="+mn-cs"/>
              </a:rPr>
              <a:t>Here is how you </a:t>
            </a:r>
            <a:r>
              <a:rPr lang="en-US" sz="1600" u="sng" dirty="0" smtClean="0">
                <a:ea typeface="+mn-ea"/>
                <a:cs typeface="+mn-cs"/>
              </a:rPr>
              <a:t>initialize</a:t>
            </a:r>
            <a:r>
              <a:rPr lang="en-US" sz="1600" dirty="0" smtClean="0">
                <a:ea typeface="+mn-ea"/>
                <a:cs typeface="+mn-cs"/>
              </a:rPr>
              <a:t> a object type variable or allocates memory to it:</a:t>
            </a:r>
          </a:p>
          <a:p>
            <a:pPr lvl="3" eaLnBrk="1" hangingPunct="1">
              <a:buFontTx/>
              <a:buNone/>
              <a:defRPr/>
            </a:pPr>
            <a:r>
              <a:rPr lang="en-US" sz="1400" dirty="0" smtClean="0">
                <a:latin typeface="Consolas" pitchFamily="49" charset="0"/>
                <a:ea typeface="+mn-ea"/>
                <a:cs typeface="+mn-cs"/>
              </a:rPr>
              <a:t>Integer age;</a:t>
            </a:r>
          </a:p>
          <a:p>
            <a:pPr lvl="3" eaLnBrk="1" hangingPunct="1">
              <a:buFontTx/>
              <a:buNone/>
              <a:defRPr/>
            </a:pPr>
            <a:r>
              <a:rPr lang="en-US" sz="1400" dirty="0" smtClean="0">
                <a:latin typeface="Consolas" pitchFamily="49" charset="0"/>
                <a:ea typeface="+mn-ea"/>
                <a:cs typeface="+mn-cs"/>
              </a:rPr>
              <a:t>age = </a:t>
            </a:r>
            <a:r>
              <a:rPr lang="en-US" sz="1400" dirty="0" smtClean="0">
                <a:solidFill>
                  <a:srgbClr val="0000FF"/>
                </a:solidFill>
                <a:latin typeface="Consolas" pitchFamily="49" charset="0"/>
                <a:ea typeface="+mn-ea"/>
                <a:cs typeface="+mn-cs"/>
              </a:rPr>
              <a:t>new</a:t>
            </a:r>
            <a:r>
              <a:rPr lang="en-US" sz="1400" dirty="0" smtClean="0">
                <a:latin typeface="Consolas" pitchFamily="49" charset="0"/>
                <a:ea typeface="+mn-ea"/>
                <a:cs typeface="+mn-cs"/>
              </a:rPr>
              <a:t> Integer(45);</a:t>
            </a:r>
            <a:endParaRPr lang="en-US" sz="600" dirty="0" smtClean="0">
              <a:latin typeface="Consolas" pitchFamily="49" charset="0"/>
              <a:ea typeface="+mn-ea"/>
              <a:cs typeface="+mn-cs"/>
            </a:endParaRPr>
          </a:p>
          <a:p>
            <a:pPr lvl="1" eaLnBrk="1" hangingPunct="1">
              <a:buFontTx/>
              <a:buNone/>
              <a:defRPr/>
            </a:pPr>
            <a:r>
              <a:rPr lang="en-US" sz="1400" dirty="0" smtClean="0"/>
              <a:t>Or,</a:t>
            </a:r>
            <a:r>
              <a:rPr lang="en-US" sz="1400" dirty="0" smtClean="0">
                <a:latin typeface="Consolas" pitchFamily="49" charset="0"/>
                <a:ea typeface="+mn-ea"/>
                <a:cs typeface="+mn-cs"/>
              </a:rPr>
              <a:t> </a:t>
            </a:r>
          </a:p>
          <a:p>
            <a:pPr lvl="1" eaLnBrk="1" hangingPunct="1">
              <a:buFontTx/>
              <a:buNone/>
              <a:defRPr/>
            </a:pPr>
            <a:r>
              <a:rPr lang="en-US" sz="1400" dirty="0" smtClean="0">
                <a:latin typeface="Consolas" pitchFamily="49" charset="0"/>
                <a:ea typeface="+mn-ea"/>
                <a:cs typeface="+mn-cs"/>
              </a:rPr>
              <a:t>		     Integer age= </a:t>
            </a:r>
            <a:r>
              <a:rPr lang="en-US" sz="1400" dirty="0" smtClean="0">
                <a:solidFill>
                  <a:srgbClr val="0000FF"/>
                </a:solidFill>
                <a:latin typeface="Consolas" pitchFamily="49" charset="0"/>
                <a:ea typeface="+mn-ea"/>
                <a:cs typeface="+mn-cs"/>
              </a:rPr>
              <a:t>new</a:t>
            </a:r>
            <a:r>
              <a:rPr lang="en-US" sz="1400" dirty="0" smtClean="0">
                <a:latin typeface="Consolas" pitchFamily="49" charset="0"/>
                <a:ea typeface="+mn-ea"/>
                <a:cs typeface="+mn-cs"/>
              </a:rPr>
              <a:t> Integer(45);</a:t>
            </a:r>
            <a:endParaRPr lang="en-US" sz="1400" dirty="0" smtClean="0">
              <a:latin typeface="Consolas" pitchFamily="49" charset="0"/>
            </a:endParaRPr>
          </a:p>
          <a:p>
            <a:pPr eaLnBrk="1" hangingPunct="1">
              <a:buFont typeface="Wingdings" pitchFamily="2" charset="2"/>
              <a:buNone/>
              <a:defRPr/>
            </a:pPr>
            <a:endParaRPr lang="en-US" sz="1800" dirty="0" smtClean="0"/>
          </a:p>
          <a:p>
            <a:pPr eaLnBrk="1" hangingPunct="1">
              <a:defRPr/>
            </a:pPr>
            <a:endParaRPr lang="en-US" sz="1800" dirty="0" smtClean="0"/>
          </a:p>
        </p:txBody>
      </p:sp>
      <p:pic>
        <p:nvPicPr>
          <p:cNvPr id="23556" name="Picture 3"/>
          <p:cNvPicPr>
            <a:picLocks noChangeAspect="1" noChangeArrowheads="1"/>
          </p:cNvPicPr>
          <p:nvPr/>
        </p:nvPicPr>
        <p:blipFill>
          <a:blip r:embed="rId2"/>
          <a:srcRect/>
          <a:stretch>
            <a:fillRect/>
          </a:stretch>
        </p:blipFill>
        <p:spPr bwMode="auto">
          <a:xfrm>
            <a:off x="7010400" y="2057400"/>
            <a:ext cx="1439863" cy="91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Declarations &amp; Assignment</a:t>
            </a:r>
          </a:p>
        </p:txBody>
      </p:sp>
      <p:sp>
        <p:nvSpPr>
          <p:cNvPr id="24579" name="Rectangle 3"/>
          <p:cNvSpPr>
            <a:spLocks noGrp="1" noChangeArrowheads="1"/>
          </p:cNvSpPr>
          <p:nvPr>
            <p:ph type="body" idx="1"/>
          </p:nvPr>
        </p:nvSpPr>
        <p:spPr>
          <a:xfrm>
            <a:off x="1219200" y="1295400"/>
            <a:ext cx="7772400" cy="5257800"/>
          </a:xfrm>
        </p:spPr>
        <p:txBody>
          <a:bodyPr/>
          <a:lstStyle/>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endParaRPr lang="en-GB" sz="1800" smtClean="0">
              <a:solidFill>
                <a:srgbClr val="FF99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int index = 1.2; 	</a:t>
            </a:r>
            <a:endParaRPr lang="en-GB" sz="1800" smtClean="0">
              <a:solidFill>
                <a:srgbClr val="FF00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boolean retOk = 1;	</a:t>
            </a:r>
            <a:endParaRPr lang="en-GB" sz="1800" smtClean="0">
              <a:solidFill>
                <a:srgbClr val="FF0000"/>
              </a:solidFill>
              <a:latin typeface="Consolas" pitchFamily="49" charset="0"/>
            </a:endParaRP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double fiveFourths = 5 / 4;   </a:t>
            </a: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float ratio = 5.8f;		</a:t>
            </a:r>
          </a:p>
          <a:p>
            <a:pPr marL="1257300" lvl="2" indent="-342900" eaLnBrk="1" hangingPunct="1">
              <a:buFont typeface="Times New Roman" pitchFamily="18" charset="0"/>
              <a:buAutoNum type="arabicPeriod"/>
            </a:pPr>
            <a:r>
              <a:rPr lang="en-GB" sz="1800" smtClean="0">
                <a:solidFill>
                  <a:srgbClr val="FF9900"/>
                </a:solidFill>
                <a:latin typeface="Consolas" pitchFamily="49" charset="0"/>
              </a:rPr>
              <a:t>double fiveFourths = 5.0 / 4.0;</a:t>
            </a:r>
            <a:endParaRPr lang="en-GB" smtClean="0"/>
          </a:p>
        </p:txBody>
      </p:sp>
      <p:pic>
        <p:nvPicPr>
          <p:cNvPr id="24580" name="Picture 5"/>
          <p:cNvPicPr>
            <a:picLocks noChangeAspect="1" noChangeArrowheads="1"/>
          </p:cNvPicPr>
          <p:nvPr/>
        </p:nvPicPr>
        <p:blipFill>
          <a:blip r:embed="rId2"/>
          <a:srcRect/>
          <a:stretch>
            <a:fillRect/>
          </a:stretch>
        </p:blipFill>
        <p:spPr bwMode="auto">
          <a:xfrm>
            <a:off x="2286000" y="1447800"/>
            <a:ext cx="3581400" cy="30781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371600" y="838200"/>
            <a:ext cx="7239000" cy="3962400"/>
          </a:xfrm>
        </p:spPr>
        <p:txBody>
          <a:bodyPr/>
          <a:lstStyle/>
          <a:p>
            <a:pPr eaLnBrk="1" hangingPunct="1"/>
            <a:r>
              <a:rPr lang="en-GB" sz="2000" smtClean="0"/>
              <a:t>All Java assignments are right associative</a:t>
            </a:r>
          </a:p>
          <a:p>
            <a:pPr eaLnBrk="1" hangingPunct="1">
              <a:buFont typeface="Wingdings" pitchFamily="2" charset="2"/>
              <a:buNone/>
            </a:pPr>
            <a:r>
              <a:rPr lang="en-GB" sz="2400" smtClean="0">
                <a:solidFill>
                  <a:schemeClr val="hlink"/>
                </a:solidFill>
              </a:rPr>
              <a:t>	</a:t>
            </a:r>
            <a:r>
              <a:rPr lang="en-GB" sz="2400" smtClean="0">
                <a:solidFill>
                  <a:srgbClr val="FF9900"/>
                </a:solidFill>
              </a:rPr>
              <a:t>int a = 1, b = 2, c = 10</a:t>
            </a:r>
          </a:p>
          <a:p>
            <a:pPr eaLnBrk="1" hangingPunct="1">
              <a:buFont typeface="Wingdings" pitchFamily="2" charset="2"/>
              <a:buNone/>
            </a:pPr>
            <a:r>
              <a:rPr lang="en-GB" sz="2400" smtClean="0">
                <a:solidFill>
                  <a:srgbClr val="FF9900"/>
                </a:solidFill>
              </a:rPr>
              <a:t>	a = b = c</a:t>
            </a:r>
          </a:p>
          <a:p>
            <a:pPr eaLnBrk="1" hangingPunct="1">
              <a:buFont typeface="Wingdings" pitchFamily="2" charset="2"/>
              <a:buNone/>
            </a:pPr>
            <a:r>
              <a:rPr lang="en-GB" sz="4800" smtClean="0">
                <a:solidFill>
                  <a:srgbClr val="FF9900"/>
                </a:solidFill>
              </a:rPr>
              <a:t>   </a:t>
            </a:r>
            <a:r>
              <a:rPr lang="en-GB" sz="4000" smtClean="0"/>
              <a:t>Assignment</a:t>
            </a:r>
          </a:p>
          <a:p>
            <a:pPr>
              <a:buFont typeface="Wingdings" pitchFamily="2" charset="2"/>
              <a:buNone/>
            </a:pPr>
            <a:r>
              <a:rPr lang="en-US" sz="2000" smtClean="0">
                <a:latin typeface="Consolas" pitchFamily="49" charset="0"/>
              </a:rPr>
              <a:t>int a = 3; </a:t>
            </a:r>
          </a:p>
          <a:p>
            <a:pPr>
              <a:buFont typeface="Wingdings" pitchFamily="2" charset="2"/>
              <a:buNone/>
            </a:pPr>
            <a:r>
              <a:rPr lang="en-US" sz="2000" smtClean="0">
                <a:latin typeface="Consolas" pitchFamily="49" charset="0"/>
              </a:rPr>
              <a:t>int b = 4; </a:t>
            </a:r>
          </a:p>
          <a:p>
            <a:pPr>
              <a:buFont typeface="Wingdings" pitchFamily="2" charset="2"/>
              <a:buNone/>
            </a:pPr>
            <a:r>
              <a:rPr lang="en-US" sz="2000" b="1" smtClean="0">
                <a:solidFill>
                  <a:srgbClr val="00B050"/>
                </a:solidFill>
                <a:latin typeface="Consolas" pitchFamily="49" charset="0"/>
              </a:rPr>
              <a:t>a = b = 5</a:t>
            </a:r>
            <a:r>
              <a:rPr lang="en-US" sz="2000" smtClean="0">
                <a:solidFill>
                  <a:srgbClr val="00B050"/>
                </a:solidFill>
                <a:latin typeface="Consolas" pitchFamily="49" charset="0"/>
              </a:rPr>
              <a:t>; </a:t>
            </a:r>
          </a:p>
          <a:p>
            <a:pPr>
              <a:buFont typeface="Wingdings" pitchFamily="2" charset="2"/>
              <a:buNone/>
            </a:pPr>
            <a:r>
              <a:rPr lang="en-US" sz="2000" smtClean="0">
                <a:latin typeface="Consolas" pitchFamily="49" charset="0"/>
              </a:rPr>
              <a:t>What is </a:t>
            </a:r>
            <a:r>
              <a:rPr lang="en-US" sz="2000" smtClean="0">
                <a:solidFill>
                  <a:srgbClr val="0000FF"/>
                </a:solidFill>
                <a:latin typeface="Consolas" pitchFamily="49" charset="0"/>
              </a:rPr>
              <a:t>a</a:t>
            </a:r>
            <a:r>
              <a:rPr lang="en-US" sz="2000" smtClean="0">
                <a:latin typeface="Consolas" pitchFamily="49" charset="0"/>
              </a:rPr>
              <a:t> and </a:t>
            </a:r>
            <a:r>
              <a:rPr lang="en-US" sz="2000" smtClean="0">
                <a:solidFill>
                  <a:srgbClr val="0000FF"/>
                </a:solidFill>
                <a:latin typeface="Consolas" pitchFamily="49" charset="0"/>
              </a:rPr>
              <a:t>b </a:t>
            </a:r>
            <a:r>
              <a:rPr lang="en-US" sz="2000" smtClean="0">
                <a:latin typeface="Consolas" pitchFamily="49" charset="0"/>
              </a:rPr>
              <a:t>?</a:t>
            </a:r>
          </a:p>
          <a:p>
            <a:pPr>
              <a:buFont typeface="Wingdings" pitchFamily="2" charset="2"/>
              <a:buNone/>
            </a:pPr>
            <a:endParaRPr lang="en-US" sz="2000" smtClean="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73163" y="457200"/>
            <a:ext cx="7772400" cy="1295400"/>
          </a:xfrm>
        </p:spPr>
        <p:txBody>
          <a:bodyPr/>
          <a:lstStyle/>
          <a:p>
            <a:pPr eaLnBrk="1" hangingPunct="1"/>
            <a:r>
              <a:rPr lang="en-US" smtClean="0">
                <a:solidFill>
                  <a:srgbClr val="C00000"/>
                </a:solidFill>
              </a:rPr>
              <a:t>Java Operators</a:t>
            </a:r>
            <a:r>
              <a:rPr lang="en-US" smtClean="0"/>
              <a:t/>
            </a:r>
            <a:br>
              <a:rPr lang="en-US" smtClean="0"/>
            </a:br>
            <a:r>
              <a:rPr lang="en-US" sz="2000" smtClean="0"/>
              <a:t>-</a:t>
            </a:r>
            <a:r>
              <a:rPr lang="en-US" sz="1800" smtClean="0"/>
              <a:t>Special symbol that tells the compiler to perform specific type of mathematical </a:t>
            </a:r>
            <a:r>
              <a:rPr lang="en-US" sz="1600" smtClean="0"/>
              <a:t>or logical Operation.</a:t>
            </a:r>
            <a:endParaRPr lang="en-US" smtClean="0"/>
          </a:p>
        </p:txBody>
      </p:sp>
      <p:pic>
        <p:nvPicPr>
          <p:cNvPr id="26627" name="Picture 2"/>
          <p:cNvPicPr>
            <a:picLocks noGrp="1" noChangeAspect="1" noChangeArrowheads="1"/>
          </p:cNvPicPr>
          <p:nvPr>
            <p:ph idx="1"/>
          </p:nvPr>
        </p:nvPicPr>
        <p:blipFill>
          <a:blip r:embed="rId2"/>
          <a:srcRect/>
          <a:stretch>
            <a:fillRect/>
          </a:stretch>
        </p:blipFill>
        <p:spPr>
          <a:xfrm>
            <a:off x="1600200" y="1981200"/>
            <a:ext cx="6188075" cy="40386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mtClean="0"/>
              <a:t>Mathematical Operators</a:t>
            </a:r>
          </a:p>
        </p:txBody>
      </p:sp>
      <p:sp>
        <p:nvSpPr>
          <p:cNvPr id="27651" name="Rectangle 3"/>
          <p:cNvSpPr>
            <a:spLocks noGrp="1" noChangeArrowheads="1"/>
          </p:cNvSpPr>
          <p:nvPr>
            <p:ph type="body" idx="1"/>
          </p:nvPr>
        </p:nvSpPr>
        <p:spPr>
          <a:xfrm>
            <a:off x="1219200" y="1524000"/>
            <a:ext cx="7315200" cy="4572000"/>
          </a:xfrm>
        </p:spPr>
        <p:txBody>
          <a:bodyPr/>
          <a:lstStyle/>
          <a:p>
            <a:pPr eaLnBrk="1" hangingPunct="1">
              <a:buFont typeface="Wingdings" pitchFamily="2" charset="2"/>
              <a:buNone/>
            </a:pPr>
            <a:endParaRPr lang="en-GB" sz="2000" smtClean="0">
              <a:solidFill>
                <a:srgbClr val="FF9900"/>
              </a:solidFill>
              <a:latin typeface="Courier New" pitchFamily="49" charset="0"/>
            </a:endParaRPr>
          </a:p>
        </p:txBody>
      </p:sp>
      <p:pic>
        <p:nvPicPr>
          <p:cNvPr id="27652" name="Picture 4"/>
          <p:cNvPicPr>
            <a:picLocks noChangeAspect="1" noChangeArrowheads="1"/>
          </p:cNvPicPr>
          <p:nvPr/>
        </p:nvPicPr>
        <p:blipFill>
          <a:blip r:embed="rId2"/>
          <a:srcRect/>
          <a:stretch>
            <a:fillRect/>
          </a:stretch>
        </p:blipFill>
        <p:spPr bwMode="auto">
          <a:xfrm>
            <a:off x="1447800" y="1676400"/>
            <a:ext cx="6840538" cy="3810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GB" smtClean="0"/>
              <a:t>Relational Operators</a:t>
            </a:r>
            <a:br>
              <a:rPr lang="en-GB" smtClean="0"/>
            </a:br>
            <a:endParaRPr lang="en-US" smtClean="0"/>
          </a:p>
        </p:txBody>
      </p:sp>
      <p:pic>
        <p:nvPicPr>
          <p:cNvPr id="28675" name="Picture 2"/>
          <p:cNvPicPr>
            <a:picLocks noGrp="1" noChangeAspect="1" noChangeArrowheads="1"/>
          </p:cNvPicPr>
          <p:nvPr>
            <p:ph idx="1"/>
          </p:nvPr>
        </p:nvPicPr>
        <p:blipFill>
          <a:blip r:embed="rId2"/>
          <a:srcRect/>
          <a:stretch>
            <a:fillRect/>
          </a:stretch>
        </p:blipFill>
        <p:spPr>
          <a:xfrm>
            <a:off x="1219200" y="2590800"/>
            <a:ext cx="7399338" cy="2574925"/>
          </a:xfrm>
          <a:noFill/>
        </p:spPr>
      </p:pic>
      <p:sp>
        <p:nvSpPr>
          <p:cNvPr id="28676" name="TextBox 5"/>
          <p:cNvSpPr txBox="1">
            <a:spLocks noChangeArrowheads="1"/>
          </p:cNvSpPr>
          <p:nvPr/>
        </p:nvSpPr>
        <p:spPr bwMode="auto">
          <a:xfrm>
            <a:off x="1219200" y="1371600"/>
            <a:ext cx="7315200" cy="646113"/>
          </a:xfrm>
          <a:prstGeom prst="rect">
            <a:avLst/>
          </a:prstGeom>
          <a:noFill/>
          <a:ln w="9525">
            <a:noFill/>
            <a:miter lim="800000"/>
            <a:headEnd/>
            <a:tailEnd/>
          </a:ln>
        </p:spPr>
        <p:txBody>
          <a:bodyPr>
            <a:spAutoFit/>
          </a:bodyPr>
          <a:lstStyle/>
          <a:p>
            <a:pPr>
              <a:buFont typeface="Arial" charset="0"/>
              <a:buChar char="•"/>
            </a:pPr>
            <a:r>
              <a:rPr lang="en-US" sz="1800">
                <a:solidFill>
                  <a:schemeClr val="tx2"/>
                </a:solidFill>
              </a:rPr>
              <a:t>Used to compare two values. </a:t>
            </a:r>
          </a:p>
          <a:p>
            <a:pPr>
              <a:buFont typeface="Arial" charset="0"/>
              <a:buChar char="•"/>
            </a:pPr>
            <a:r>
              <a:rPr lang="en-US" sz="1800">
                <a:solidFill>
                  <a:schemeClr val="tx2"/>
                </a:solidFill>
              </a:rPr>
              <a:t>The result of comparing two values is always a </a:t>
            </a:r>
            <a:r>
              <a:rPr lang="en-US" sz="1800" i="1">
                <a:solidFill>
                  <a:schemeClr val="tx2"/>
                </a:solidFill>
              </a:rPr>
              <a:t>boolean</a:t>
            </a:r>
            <a:r>
              <a:rPr lang="en-US" sz="1800">
                <a:solidFill>
                  <a:schemeClr val="tx2"/>
                </a:solidFill>
              </a:rPr>
              <a:t> value </a:t>
            </a:r>
            <a:r>
              <a:rPr lang="en-US" sz="1800" i="1">
                <a:solidFill>
                  <a:schemeClr val="tx2"/>
                </a:solidFill>
              </a:rPr>
              <a:t>true</a:t>
            </a:r>
            <a:r>
              <a:rPr lang="en-US" sz="1800">
                <a:solidFill>
                  <a:schemeClr val="tx2"/>
                </a:solidFill>
              </a:rPr>
              <a:t> or </a:t>
            </a:r>
            <a:r>
              <a:rPr lang="en-US" sz="1800" i="1">
                <a:solidFill>
                  <a:schemeClr val="tx2"/>
                </a:solidFill>
              </a:rPr>
              <a:t>false</a:t>
            </a:r>
            <a:r>
              <a:rPr lang="en-US" sz="1800">
                <a:solidFill>
                  <a:schemeClr val="tx2"/>
                </a:solidFill>
              </a:rPr>
              <a:t>.</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143000" y="457200"/>
            <a:ext cx="7772400" cy="1143000"/>
          </a:xfrm>
        </p:spPr>
        <p:txBody>
          <a:bodyPr/>
          <a:lstStyle/>
          <a:p>
            <a:pPr eaLnBrk="1" hangingPunct="1"/>
            <a:r>
              <a:rPr lang="en-US" sz="3200" b="1" smtClean="0"/>
              <a:t>Conditional Operator</a:t>
            </a:r>
            <a:br>
              <a:rPr lang="en-US" sz="3200" b="1" smtClean="0"/>
            </a:br>
            <a:endParaRPr lang="en-US" sz="3200" smtClean="0"/>
          </a:p>
        </p:txBody>
      </p:sp>
      <p:sp>
        <p:nvSpPr>
          <p:cNvPr id="29699" name="Content Placeholder 2"/>
          <p:cNvSpPr>
            <a:spLocks noGrp="1"/>
          </p:cNvSpPr>
          <p:nvPr>
            <p:ph idx="1"/>
          </p:nvPr>
        </p:nvSpPr>
        <p:spPr>
          <a:xfrm>
            <a:off x="1219200" y="1600200"/>
            <a:ext cx="7772400" cy="4114800"/>
          </a:xfrm>
        </p:spPr>
        <p:txBody>
          <a:bodyPr/>
          <a:lstStyle/>
          <a:p>
            <a:pPr eaLnBrk="1" hangingPunct="1"/>
            <a:r>
              <a:rPr lang="en-US" sz="1800" smtClean="0"/>
              <a:t>Ternary Operator or </a:t>
            </a:r>
            <a:r>
              <a:rPr lang="en-US" sz="1800" smtClean="0">
                <a:solidFill>
                  <a:srgbClr val="C00000"/>
                </a:solidFill>
              </a:rPr>
              <a:t>?</a:t>
            </a:r>
            <a:r>
              <a:rPr lang="en-US" sz="1800" b="1" smtClean="0">
                <a:solidFill>
                  <a:srgbClr val="C00000"/>
                </a:solidFill>
              </a:rPr>
              <a:t> :</a:t>
            </a:r>
            <a:r>
              <a:rPr lang="en-US" sz="1800" b="1" smtClean="0"/>
              <a:t> </a:t>
            </a:r>
            <a:r>
              <a:rPr lang="en-US" sz="1800" smtClean="0"/>
              <a:t>Operator</a:t>
            </a:r>
          </a:p>
          <a:p>
            <a:pPr eaLnBrk="1" hangingPunct="1"/>
            <a:r>
              <a:rPr lang="en-US" sz="1800" smtClean="0"/>
              <a:t> Used to evaluate Boolean expressions. </a:t>
            </a:r>
          </a:p>
          <a:p>
            <a:pPr eaLnBrk="1" hangingPunct="1"/>
            <a:r>
              <a:rPr lang="en-US" sz="1800" smtClean="0"/>
              <a:t>The goal of the operator is to decide, which value should be assigned to the variable. </a:t>
            </a:r>
          </a:p>
          <a:p>
            <a:pPr eaLnBrk="1" hangingPunct="1"/>
            <a:endParaRPr lang="en-US" sz="2000" smtClean="0"/>
          </a:p>
          <a:p>
            <a:pPr eaLnBrk="1" hangingPunct="1"/>
            <a:r>
              <a:rPr lang="nn-NO" sz="1600" smtClean="0">
                <a:solidFill>
                  <a:srgbClr val="0000FF"/>
                </a:solidFill>
                <a:latin typeface="Consolas" pitchFamily="49" charset="0"/>
              </a:rPr>
              <a:t>int max = </a:t>
            </a:r>
            <a:r>
              <a:rPr lang="nn-NO" sz="1600" smtClean="0">
                <a:solidFill>
                  <a:srgbClr val="00B050"/>
                </a:solidFill>
                <a:latin typeface="Consolas" pitchFamily="49" charset="0"/>
              </a:rPr>
              <a:t>val1 &gt;= val2 </a:t>
            </a:r>
            <a:r>
              <a:rPr lang="nn-NO" sz="1600" smtClean="0">
                <a:solidFill>
                  <a:srgbClr val="FF0000"/>
                </a:solidFill>
                <a:latin typeface="Consolas" pitchFamily="49" charset="0"/>
              </a:rPr>
              <a:t>?</a:t>
            </a:r>
            <a:r>
              <a:rPr lang="nn-NO" sz="1600" smtClean="0">
                <a:solidFill>
                  <a:srgbClr val="0000FF"/>
                </a:solidFill>
                <a:latin typeface="Consolas" pitchFamily="49" charset="0"/>
              </a:rPr>
              <a:t> val1 </a:t>
            </a:r>
            <a:r>
              <a:rPr lang="nn-NO" sz="1600" smtClean="0">
                <a:solidFill>
                  <a:srgbClr val="FF0000"/>
                </a:solidFill>
                <a:latin typeface="Consolas" pitchFamily="49" charset="0"/>
              </a:rPr>
              <a:t>:</a:t>
            </a:r>
            <a:r>
              <a:rPr lang="nn-NO" sz="1600" smtClean="0">
                <a:solidFill>
                  <a:srgbClr val="0000FF"/>
                </a:solidFill>
                <a:latin typeface="Consolas" pitchFamily="49" charset="0"/>
              </a:rPr>
              <a:t> </a:t>
            </a:r>
            <a:r>
              <a:rPr lang="nn-NO" sz="1600" smtClean="0">
                <a:solidFill>
                  <a:srgbClr val="FFC000"/>
                </a:solidFill>
                <a:latin typeface="Consolas" pitchFamily="49" charset="0"/>
              </a:rPr>
              <a:t>val2</a:t>
            </a:r>
            <a:r>
              <a:rPr lang="nn-NO" sz="1600" smtClean="0">
                <a:solidFill>
                  <a:srgbClr val="0000FF"/>
                </a:solidFill>
                <a:latin typeface="Consolas" pitchFamily="49" charset="0"/>
              </a:rPr>
              <a:t>; </a:t>
            </a:r>
          </a:p>
          <a:p>
            <a:pPr eaLnBrk="1" hangingPunct="1"/>
            <a:endParaRPr lang="en-US" sz="2000" smtClean="0"/>
          </a:p>
          <a:p>
            <a:pPr eaLnBrk="1" hangingPunct="1">
              <a:buFont typeface="Wingdings" pitchFamily="2" charset="2"/>
              <a:buNone/>
            </a:pPr>
            <a:r>
              <a:rPr lang="en-US" sz="2000" smtClean="0"/>
              <a:t>the ternary operator conditions checks if the val1 value is larger than or equal to the val2 value. If it is, the ternary operator returns the val1 value. Else it returns the val2 value.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43000" y="0"/>
            <a:ext cx="7772400" cy="762000"/>
          </a:xfrm>
        </p:spPr>
        <p:txBody>
          <a:bodyPr/>
          <a:lstStyle/>
          <a:p>
            <a:r>
              <a:rPr lang="en-US" sz="4000" smtClean="0">
                <a:solidFill>
                  <a:srgbClr val="C00000"/>
                </a:solidFill>
              </a:rPr>
              <a:t>Packages</a:t>
            </a:r>
          </a:p>
        </p:txBody>
      </p:sp>
      <p:sp>
        <p:nvSpPr>
          <p:cNvPr id="30723" name="Content Placeholder 2"/>
          <p:cNvSpPr>
            <a:spLocks noGrp="1"/>
          </p:cNvSpPr>
          <p:nvPr>
            <p:ph idx="1"/>
          </p:nvPr>
        </p:nvSpPr>
        <p:spPr>
          <a:xfrm>
            <a:off x="1066800" y="762000"/>
            <a:ext cx="7772400" cy="5943600"/>
          </a:xfrm>
        </p:spPr>
        <p:txBody>
          <a:bodyPr/>
          <a:lstStyle/>
          <a:p>
            <a:r>
              <a:rPr lang="en-US" sz="1800" smtClean="0"/>
              <a:t>A package as the name suggests is a pack(group) of related classes, interfaces and other packages.</a:t>
            </a:r>
          </a:p>
          <a:p>
            <a:r>
              <a:rPr lang="en-US" sz="1800" smtClean="0"/>
              <a:t>Its nothing but </a:t>
            </a:r>
            <a:r>
              <a:rPr lang="en-US" sz="1800" b="1" smtClean="0"/>
              <a:t>physical directory structure </a:t>
            </a:r>
            <a:r>
              <a:rPr lang="en-US" sz="1800" smtClean="0"/>
              <a:t>which provides clear-cut separation between the project modules. </a:t>
            </a:r>
          </a:p>
          <a:p>
            <a:r>
              <a:rPr lang="en-US" sz="1800" smtClean="0"/>
              <a:t>Use packages to avoid name conflicts</a:t>
            </a:r>
          </a:p>
          <a:p>
            <a:pPr>
              <a:buFont typeface="Wingdings" pitchFamily="2" charset="2"/>
              <a:buNone/>
            </a:pPr>
            <a:r>
              <a:rPr lang="en-US" sz="1800" b="1" smtClean="0"/>
              <a:t>Syntax : </a:t>
            </a:r>
            <a:r>
              <a:rPr lang="en-US" sz="1800" b="1" smtClean="0">
                <a:solidFill>
                  <a:srgbClr val="00B050"/>
                </a:solidFill>
              </a:rPr>
              <a:t> </a:t>
            </a:r>
            <a:r>
              <a:rPr lang="en-US" sz="1600" smtClean="0">
                <a:solidFill>
                  <a:srgbClr val="00B050"/>
                </a:solidFill>
                <a:latin typeface="Consolas" pitchFamily="49" charset="0"/>
              </a:rPr>
              <a:t>package package_name</a:t>
            </a:r>
            <a:r>
              <a:rPr lang="en-US" sz="1600" smtClean="0">
                <a:latin typeface="Consolas" pitchFamily="49" charset="0"/>
              </a:rPr>
              <a:t>; </a:t>
            </a:r>
          </a:p>
          <a:p>
            <a:pPr>
              <a:buFont typeface="Wingdings" pitchFamily="2" charset="2"/>
              <a:buNone/>
            </a:pPr>
            <a:r>
              <a:rPr lang="en-US" sz="1600" b="1" smtClean="0">
                <a:latin typeface="Consolas" pitchFamily="49" charset="0"/>
              </a:rPr>
              <a:t>Ex: </a:t>
            </a:r>
            <a:r>
              <a:rPr lang="en-US" sz="1600" smtClean="0">
                <a:solidFill>
                  <a:srgbClr val="00B050"/>
                </a:solidFill>
                <a:latin typeface="Consolas" pitchFamily="49" charset="0"/>
              </a:rPr>
              <a:t> package com.bank</a:t>
            </a:r>
            <a:r>
              <a:rPr lang="en-US" sz="1600" smtClean="0">
                <a:latin typeface="Consolas" pitchFamily="49" charset="0"/>
              </a:rPr>
              <a:t>;</a:t>
            </a:r>
          </a:p>
          <a:p>
            <a:pPr>
              <a:buFont typeface="Wingdings" pitchFamily="2" charset="2"/>
              <a:buNone/>
            </a:pPr>
            <a:r>
              <a:rPr lang="en-US" sz="1800" b="1" smtClean="0"/>
              <a:t>Naming Convention: </a:t>
            </a:r>
          </a:p>
          <a:p>
            <a:pPr>
              <a:buFont typeface="Times New Roman" pitchFamily="18" charset="0"/>
              <a:buAutoNum type="arabicPeriod"/>
            </a:pPr>
            <a:r>
              <a:rPr lang="en-US" sz="1600" smtClean="0">
                <a:latin typeface="Segoe UI" pitchFamily="34" charset="0"/>
                <a:cs typeface="Segoe UI" pitchFamily="34" charset="0"/>
              </a:rPr>
              <a:t>Package names must be a group of words written in all-</a:t>
            </a:r>
            <a:r>
              <a:rPr lang="en-US" sz="1600" b="1" smtClean="0">
                <a:latin typeface="Segoe UI" pitchFamily="34" charset="0"/>
                <a:cs typeface="Segoe UI" pitchFamily="34" charset="0"/>
              </a:rPr>
              <a:t>lowercase letters</a:t>
            </a:r>
            <a:r>
              <a:rPr lang="en-US" sz="1600" smtClean="0">
                <a:latin typeface="Segoe UI" pitchFamily="34" charset="0"/>
                <a:cs typeface="Segoe UI" pitchFamily="34" charset="0"/>
              </a:rPr>
              <a:t> and should be one of the top-level domain names, like com, edu, gov, mil, net, org.</a:t>
            </a:r>
          </a:p>
          <a:p>
            <a:pPr>
              <a:buFont typeface="Times New Roman" pitchFamily="18" charset="0"/>
              <a:buAutoNum type="arabicPeriod"/>
            </a:pPr>
            <a:r>
              <a:rPr lang="en-US" sz="1600" smtClean="0">
                <a:latin typeface="Segoe UI" pitchFamily="34" charset="0"/>
                <a:cs typeface="Segoe UI" pitchFamily="34" charset="0"/>
              </a:rPr>
              <a:t>Subsequent components of the package name vary according to an organization's own internal naming conventions.</a:t>
            </a:r>
          </a:p>
          <a:p>
            <a:pPr>
              <a:buFont typeface="Times New Roman" pitchFamily="18" charset="0"/>
              <a:buAutoNum type="arabicPeriod"/>
            </a:pPr>
            <a:r>
              <a:rPr lang="en-US" sz="1600" smtClean="0">
                <a:latin typeface="Segoe UI" pitchFamily="34" charset="0"/>
                <a:cs typeface="Segoe UI" pitchFamily="34" charset="0"/>
              </a:rPr>
              <a:t>Companies use their reversed Internet domain name to begin their package names</a:t>
            </a:r>
          </a:p>
          <a:p>
            <a:pPr>
              <a:buFont typeface="Wingdings" pitchFamily="2" charset="2"/>
              <a:buNone/>
            </a:pPr>
            <a:endParaRPr lang="en-US" sz="1800" smtClean="0">
              <a:latin typeface="Consolas" pitchFamily="49" charset="0"/>
            </a:endParaRPr>
          </a:p>
          <a:p>
            <a:endParaRPr lang="en-US" sz="1800" smtClean="0"/>
          </a:p>
          <a:p>
            <a:endParaRPr lang="en-US" sz="1800" smtClean="0"/>
          </a:p>
        </p:txBody>
      </p:sp>
      <p:pic>
        <p:nvPicPr>
          <p:cNvPr id="30724" name="Picture 4"/>
          <p:cNvPicPr>
            <a:picLocks noChangeAspect="1" noChangeArrowheads="1"/>
          </p:cNvPicPr>
          <p:nvPr/>
        </p:nvPicPr>
        <p:blipFill>
          <a:blip r:embed="rId2"/>
          <a:srcRect/>
          <a:stretch>
            <a:fillRect/>
          </a:stretch>
        </p:blipFill>
        <p:spPr bwMode="auto">
          <a:xfrm>
            <a:off x="5943600" y="4800600"/>
            <a:ext cx="2859088" cy="1676400"/>
          </a:xfrm>
          <a:prstGeom prst="rect">
            <a:avLst/>
          </a:prstGeom>
          <a:noFill/>
          <a:ln w="9525">
            <a:noFill/>
            <a:miter lim="800000"/>
            <a:headEnd/>
            <a:tailEnd/>
          </a:ln>
        </p:spPr>
      </p:pic>
      <p:pic>
        <p:nvPicPr>
          <p:cNvPr id="30725" name="Picture 7"/>
          <p:cNvPicPr>
            <a:picLocks noChangeAspect="1" noChangeArrowheads="1"/>
          </p:cNvPicPr>
          <p:nvPr/>
        </p:nvPicPr>
        <p:blipFill>
          <a:blip r:embed="rId3"/>
          <a:srcRect/>
          <a:stretch>
            <a:fillRect/>
          </a:stretch>
        </p:blipFill>
        <p:spPr bwMode="auto">
          <a:xfrm>
            <a:off x="1066800" y="5029200"/>
            <a:ext cx="4800600" cy="11620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143000" y="152400"/>
            <a:ext cx="7772400" cy="1143000"/>
          </a:xfrm>
        </p:spPr>
        <p:txBody>
          <a:bodyPr/>
          <a:lstStyle/>
          <a:p>
            <a:r>
              <a:rPr lang="en-US" sz="2400" b="1" smtClean="0">
                <a:solidFill>
                  <a:srgbClr val="C00000"/>
                </a:solidFill>
                <a:latin typeface="Segoe UI" pitchFamily="34" charset="0"/>
                <a:cs typeface="Segoe UI" pitchFamily="34" charset="0"/>
              </a:rPr>
              <a:t>Built-in Packages</a:t>
            </a:r>
          </a:p>
        </p:txBody>
      </p:sp>
      <p:pic>
        <p:nvPicPr>
          <p:cNvPr id="31747" name="Picture 5"/>
          <p:cNvPicPr>
            <a:picLocks noGrp="1" noChangeAspect="1" noChangeArrowheads="1"/>
          </p:cNvPicPr>
          <p:nvPr>
            <p:ph idx="1"/>
          </p:nvPr>
        </p:nvPicPr>
        <p:blipFill>
          <a:blip r:embed="rId2"/>
          <a:srcRect/>
          <a:stretch>
            <a:fillRect/>
          </a:stretch>
        </p:blipFill>
        <p:spPr>
          <a:xfrm>
            <a:off x="1905000" y="3048000"/>
            <a:ext cx="5235575" cy="2408238"/>
          </a:xfrm>
          <a:noFill/>
        </p:spPr>
      </p:pic>
      <p:sp>
        <p:nvSpPr>
          <p:cNvPr id="31748" name="TextBox 4"/>
          <p:cNvSpPr txBox="1">
            <a:spLocks noChangeArrowheads="1"/>
          </p:cNvSpPr>
          <p:nvPr/>
        </p:nvSpPr>
        <p:spPr bwMode="auto">
          <a:xfrm>
            <a:off x="1143000" y="1066800"/>
            <a:ext cx="7620000" cy="1816100"/>
          </a:xfrm>
          <a:prstGeom prst="rect">
            <a:avLst/>
          </a:prstGeom>
          <a:noFill/>
          <a:ln w="9525">
            <a:noFill/>
            <a:miter lim="800000"/>
            <a:headEnd/>
            <a:tailEnd/>
          </a:ln>
        </p:spPr>
        <p:txBody>
          <a:bodyPr>
            <a:spAutoFit/>
          </a:bodyPr>
          <a:lstStyle/>
          <a:p>
            <a:pPr>
              <a:buFont typeface="Arial" charset="0"/>
              <a:buChar char="•"/>
            </a:pPr>
            <a:r>
              <a:rPr lang="en-US" sz="1600">
                <a:latin typeface="Segoe UI" pitchFamily="34" charset="0"/>
                <a:cs typeface="Segoe UI" pitchFamily="34" charset="0"/>
              </a:rPr>
              <a:t>Packages already designed by the SUN micro systems and supplied as a part of JDK to simplify the task of java programmer.</a:t>
            </a:r>
          </a:p>
          <a:p>
            <a:pPr>
              <a:buFont typeface="Arial" charset="0"/>
              <a:buChar char="•"/>
            </a:pPr>
            <a:r>
              <a:rPr lang="en-US" sz="1600">
                <a:latin typeface="Segoe UI" pitchFamily="34" charset="0"/>
                <a:cs typeface="Segoe UI" pitchFamily="34" charset="0"/>
              </a:rPr>
              <a:t>The library contains components for managing input, database programming, and much more. </a:t>
            </a:r>
          </a:p>
          <a:p>
            <a:pPr>
              <a:buFont typeface="Arial" charset="0"/>
              <a:buChar char="•"/>
            </a:pPr>
            <a:r>
              <a:rPr lang="en-US" sz="1600">
                <a:latin typeface="Segoe UI" pitchFamily="34" charset="0"/>
                <a:cs typeface="Segoe UI" pitchFamily="34" charset="0"/>
              </a:rPr>
              <a:t>Core packages of java starts with </a:t>
            </a:r>
            <a:r>
              <a:rPr lang="en-US" sz="1600">
                <a:solidFill>
                  <a:srgbClr val="0000FF"/>
                </a:solidFill>
                <a:latin typeface="Segoe UI" pitchFamily="34" charset="0"/>
                <a:cs typeface="Segoe UI" pitchFamily="34" charset="0"/>
              </a:rPr>
              <a:t>java</a:t>
            </a:r>
            <a:r>
              <a:rPr lang="en-US" sz="1600">
                <a:latin typeface="Segoe UI" pitchFamily="34" charset="0"/>
                <a:cs typeface="Segoe UI" pitchFamily="34" charset="0"/>
              </a:rPr>
              <a:t>. (For example: </a:t>
            </a:r>
            <a:r>
              <a:rPr lang="en-US" sz="1600">
                <a:solidFill>
                  <a:srgbClr val="0000FF"/>
                </a:solidFill>
                <a:latin typeface="Segoe UI" pitchFamily="34" charset="0"/>
                <a:cs typeface="Segoe UI" pitchFamily="34" charset="0"/>
              </a:rPr>
              <a:t>java.lang.*</a:t>
            </a:r>
            <a:r>
              <a:rPr lang="en-US" sz="1600">
                <a:latin typeface="Segoe UI" pitchFamily="34" charset="0"/>
                <a:cs typeface="Segoe UI" pitchFamily="34" charset="0"/>
              </a:rPr>
              <a:t>)</a:t>
            </a:r>
          </a:p>
          <a:p>
            <a:pPr>
              <a:buFont typeface="Arial" charset="0"/>
              <a:buChar char="•"/>
            </a:pPr>
            <a:r>
              <a:rPr lang="en-US" sz="1600">
                <a:latin typeface="Segoe UI" pitchFamily="34" charset="0"/>
                <a:cs typeface="Segoe UI" pitchFamily="34" charset="0"/>
              </a:rPr>
              <a:t>The library is divided into </a:t>
            </a:r>
            <a:r>
              <a:rPr lang="en-US" sz="1600" b="1">
                <a:latin typeface="Segoe UI" pitchFamily="34" charset="0"/>
                <a:cs typeface="Segoe UI" pitchFamily="34" charset="0"/>
              </a:rPr>
              <a:t>packages</a:t>
            </a:r>
            <a:r>
              <a:rPr lang="en-US" sz="1600">
                <a:latin typeface="Segoe UI" pitchFamily="34" charset="0"/>
                <a:cs typeface="Segoe UI" pitchFamily="34" charset="0"/>
              </a:rPr>
              <a:t> and </a:t>
            </a:r>
            <a:r>
              <a:rPr lang="en-US" sz="1600" b="1">
                <a:latin typeface="Segoe UI" pitchFamily="34" charset="0"/>
                <a:cs typeface="Segoe UI" pitchFamily="34" charset="0"/>
              </a:rPr>
              <a:t>classes</a:t>
            </a:r>
            <a:r>
              <a:rPr lang="en-US" sz="1600">
                <a:latin typeface="Segoe UI" pitchFamily="34" charset="0"/>
                <a:cs typeface="Segoe UI" pitchFamily="34" charset="0"/>
              </a:rPr>
              <a:t>. </a:t>
            </a:r>
          </a:p>
          <a:p>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3200" smtClean="0"/>
              <a:t>Object Oriented Programming (OOP)</a:t>
            </a:r>
          </a:p>
        </p:txBody>
      </p:sp>
      <p:sp>
        <p:nvSpPr>
          <p:cNvPr id="5123" name="Content Placeholder 2"/>
          <p:cNvSpPr>
            <a:spLocks noGrp="1"/>
          </p:cNvSpPr>
          <p:nvPr>
            <p:ph idx="1"/>
          </p:nvPr>
        </p:nvSpPr>
        <p:spPr>
          <a:xfrm>
            <a:off x="1173163" y="1524000"/>
            <a:ext cx="7772400" cy="4572000"/>
          </a:xfrm>
        </p:spPr>
        <p:txBody>
          <a:bodyPr/>
          <a:lstStyle/>
          <a:p>
            <a:pPr eaLnBrk="1" hangingPunct="1">
              <a:lnSpc>
                <a:spcPct val="150000"/>
              </a:lnSpc>
            </a:pPr>
            <a:r>
              <a:rPr lang="en-US" sz="1600" smtClean="0"/>
              <a:t>It is a programming paradigm based on the concept of "</a:t>
            </a:r>
            <a:r>
              <a:rPr lang="en-US" sz="1600" smtClean="0">
                <a:solidFill>
                  <a:srgbClr val="00B050"/>
                </a:solidFill>
              </a:rPr>
              <a:t>objects</a:t>
            </a:r>
            <a:r>
              <a:rPr lang="en-US" sz="1600" smtClean="0"/>
              <a:t>“.</a:t>
            </a:r>
          </a:p>
          <a:p>
            <a:pPr eaLnBrk="1" hangingPunct="1">
              <a:lnSpc>
                <a:spcPct val="150000"/>
              </a:lnSpc>
            </a:pPr>
            <a:r>
              <a:rPr lang="en-US" sz="1600" smtClean="0"/>
              <a:t> In OOP, computer programs are designed by making them out of </a:t>
            </a:r>
            <a:r>
              <a:rPr lang="en-US" sz="1600" smtClean="0">
                <a:solidFill>
                  <a:srgbClr val="00B050"/>
                </a:solidFill>
              </a:rPr>
              <a:t>objects</a:t>
            </a:r>
            <a:r>
              <a:rPr lang="en-US" sz="1600" smtClean="0"/>
              <a:t> that </a:t>
            </a:r>
            <a:r>
              <a:rPr lang="en-US" sz="1600" u="sng" smtClean="0"/>
              <a:t>interact</a:t>
            </a:r>
            <a:r>
              <a:rPr lang="en-US" sz="1600" smtClean="0"/>
              <a:t> with one another.</a:t>
            </a:r>
          </a:p>
          <a:p>
            <a:pPr eaLnBrk="1" hangingPunct="1">
              <a:lnSpc>
                <a:spcPct val="150000"/>
              </a:lnSpc>
            </a:pPr>
            <a:r>
              <a:rPr lang="en-US" sz="1600" smtClean="0"/>
              <a:t>OOP languages are diverse, but the most popular ones are </a:t>
            </a:r>
            <a:r>
              <a:rPr lang="en-US" sz="1600" u="sng" smtClean="0"/>
              <a:t>class-based</a:t>
            </a:r>
            <a:r>
              <a:rPr lang="en-US" sz="1600" smtClean="0"/>
              <a:t>, meaning that objects are instances of classes</a:t>
            </a:r>
          </a:p>
          <a:p>
            <a:pPr eaLnBrk="1" hangingPunct="1">
              <a:lnSpc>
                <a:spcPct val="150000"/>
              </a:lnSpc>
            </a:pPr>
            <a:r>
              <a:rPr lang="en-US" sz="1600" smtClean="0"/>
              <a:t>Key Concepts:</a:t>
            </a:r>
          </a:p>
          <a:p>
            <a:pPr lvl="1" eaLnBrk="1" hangingPunct="1"/>
            <a:r>
              <a:rPr lang="en-US" sz="1600" smtClean="0"/>
              <a:t>Objects</a:t>
            </a:r>
          </a:p>
          <a:p>
            <a:pPr lvl="1" eaLnBrk="1" hangingPunct="1"/>
            <a:r>
              <a:rPr lang="en-US" sz="1600" smtClean="0"/>
              <a:t>Classes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0"/>
            <a:ext cx="7772400" cy="1143000"/>
          </a:xfrm>
        </p:spPr>
        <p:txBody>
          <a:bodyPr/>
          <a:lstStyle/>
          <a:p>
            <a:r>
              <a:rPr lang="en-US" sz="2400" b="1" smtClean="0">
                <a:solidFill>
                  <a:srgbClr val="C00000"/>
                </a:solidFill>
                <a:latin typeface="Segoe UI" pitchFamily="34" charset="0"/>
                <a:cs typeface="Segoe UI" pitchFamily="34" charset="0"/>
              </a:rPr>
              <a:t>User defined Packages</a:t>
            </a:r>
            <a:endParaRPr lang="en-US" sz="4000" smtClean="0"/>
          </a:p>
        </p:txBody>
      </p:sp>
      <p:sp>
        <p:nvSpPr>
          <p:cNvPr id="32771" name="Content Placeholder 2"/>
          <p:cNvSpPr>
            <a:spLocks noGrp="1"/>
          </p:cNvSpPr>
          <p:nvPr>
            <p:ph idx="1"/>
          </p:nvPr>
        </p:nvSpPr>
        <p:spPr>
          <a:xfrm>
            <a:off x="1219200" y="1066800"/>
            <a:ext cx="7772400" cy="5029200"/>
          </a:xfrm>
        </p:spPr>
        <p:txBody>
          <a:bodyPr/>
          <a:lstStyle/>
          <a:p>
            <a:r>
              <a:rPr lang="en-US" sz="1600" smtClean="0"/>
              <a:t>The package which is defined by the user is called a User-defined package. </a:t>
            </a:r>
          </a:p>
          <a:p>
            <a:r>
              <a:rPr lang="en-US" sz="1600" smtClean="0"/>
              <a:t>It contains user-defined classes and interfaces.</a:t>
            </a:r>
          </a:p>
          <a:p>
            <a:endParaRPr lang="en-US" sz="1600" smtClean="0">
              <a:latin typeface="Segoe UI" pitchFamily="34" charset="0"/>
              <a:cs typeface="Segoe UI" pitchFamily="34" charset="0"/>
            </a:endParaRPr>
          </a:p>
        </p:txBody>
      </p:sp>
      <p:sp>
        <p:nvSpPr>
          <p:cNvPr id="32772" name="TextBox 6"/>
          <p:cNvSpPr txBox="1">
            <a:spLocks noChangeArrowheads="1"/>
          </p:cNvSpPr>
          <p:nvPr/>
        </p:nvSpPr>
        <p:spPr bwMode="auto">
          <a:xfrm>
            <a:off x="1219200" y="5181600"/>
            <a:ext cx="7086600" cy="338138"/>
          </a:xfrm>
          <a:prstGeom prst="rect">
            <a:avLst/>
          </a:prstGeom>
          <a:noFill/>
          <a:ln w="9525">
            <a:noFill/>
            <a:miter lim="800000"/>
            <a:headEnd/>
            <a:tailEnd/>
          </a:ln>
        </p:spPr>
        <p:txBody>
          <a:bodyPr>
            <a:spAutoFit/>
          </a:bodyPr>
          <a:lstStyle/>
          <a:p>
            <a:r>
              <a:rPr lang="en-US" sz="1600">
                <a:latin typeface="Segoe UI" pitchFamily="34" charset="0"/>
                <a:cs typeface="Segoe UI" pitchFamily="34" charset="0"/>
              </a:rPr>
              <a:t>Package name:       </a:t>
            </a:r>
            <a:r>
              <a:rPr lang="en-US" sz="1600">
                <a:latin typeface="Consolas" pitchFamily="49" charset="0"/>
                <a:cs typeface="Segoe UI" pitchFamily="34" charset="0"/>
              </a:rPr>
              <a:t>edu.technology.it.java</a:t>
            </a:r>
          </a:p>
        </p:txBody>
      </p:sp>
      <p:pic>
        <p:nvPicPr>
          <p:cNvPr id="32773" name="Picture 6"/>
          <p:cNvPicPr>
            <a:picLocks noChangeAspect="1" noChangeArrowheads="1"/>
          </p:cNvPicPr>
          <p:nvPr/>
        </p:nvPicPr>
        <p:blipFill>
          <a:blip r:embed="rId2"/>
          <a:srcRect/>
          <a:stretch>
            <a:fillRect/>
          </a:stretch>
        </p:blipFill>
        <p:spPr bwMode="auto">
          <a:xfrm>
            <a:off x="1524000" y="1752600"/>
            <a:ext cx="5915025" cy="29527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2000" b="1" smtClean="0">
                <a:solidFill>
                  <a:srgbClr val="C00000"/>
                </a:solidFill>
                <a:latin typeface="Segoe UI" pitchFamily="34" charset="0"/>
                <a:cs typeface="Segoe UI" pitchFamily="34" charset="0"/>
              </a:rPr>
              <a:t>Using the Packages</a:t>
            </a:r>
            <a:endParaRPr lang="en-US" smtClean="0"/>
          </a:p>
        </p:txBody>
      </p:sp>
      <p:sp>
        <p:nvSpPr>
          <p:cNvPr id="3" name="Content Placeholder 2"/>
          <p:cNvSpPr>
            <a:spLocks noGrp="1"/>
          </p:cNvSpPr>
          <p:nvPr>
            <p:ph idx="1"/>
          </p:nvPr>
        </p:nvSpPr>
        <p:spPr>
          <a:xfrm>
            <a:off x="1143000" y="1524000"/>
            <a:ext cx="7772400" cy="4114800"/>
          </a:xfrm>
        </p:spPr>
        <p:txBody>
          <a:bodyPr/>
          <a:lstStyle/>
          <a:p>
            <a:pPr>
              <a:defRPr/>
            </a:pPr>
            <a:r>
              <a:rPr lang="en-US" sz="1600" dirty="0" smtClean="0"/>
              <a:t>To use a public package member from outside its package, you must do one of the following:</a:t>
            </a:r>
          </a:p>
          <a:p>
            <a:pPr lvl="1">
              <a:buFont typeface="Wingdings" pitchFamily="2" charset="2"/>
              <a:buChar char="Ø"/>
              <a:defRPr/>
            </a:pPr>
            <a:r>
              <a:rPr lang="en-US" sz="1400" dirty="0" smtClean="0">
                <a:ea typeface="+mn-ea"/>
                <a:cs typeface="+mn-cs"/>
              </a:rPr>
              <a:t>Refer to the member by its fully qualified name</a:t>
            </a:r>
          </a:p>
          <a:p>
            <a:pPr lvl="1">
              <a:buFont typeface="Wingdings" pitchFamily="2" charset="2"/>
              <a:buChar char="Ø"/>
              <a:defRPr/>
            </a:pPr>
            <a:r>
              <a:rPr lang="en-US" sz="1400" dirty="0" smtClean="0">
                <a:ea typeface="+mn-ea"/>
                <a:cs typeface="+mn-cs"/>
              </a:rPr>
              <a:t>Import the package member </a:t>
            </a:r>
            <a:r>
              <a:rPr lang="en-US" sz="1400" dirty="0" smtClean="0">
                <a:solidFill>
                  <a:srgbClr val="0000FF"/>
                </a:solidFill>
                <a:latin typeface="Consolas" pitchFamily="49" charset="0"/>
                <a:ea typeface="+mn-ea"/>
                <a:cs typeface="+mn-cs"/>
              </a:rPr>
              <a:t>(</a:t>
            </a:r>
            <a:r>
              <a:rPr lang="en-US" sz="1400" b="1" dirty="0" smtClean="0">
                <a:solidFill>
                  <a:srgbClr val="0000FF"/>
                </a:solidFill>
                <a:latin typeface="Consolas" pitchFamily="49" charset="0"/>
              </a:rPr>
              <a:t>import</a:t>
            </a:r>
            <a:r>
              <a:rPr lang="en-US" sz="1400" dirty="0" smtClean="0">
                <a:solidFill>
                  <a:srgbClr val="0000FF"/>
                </a:solidFill>
                <a:latin typeface="Consolas" pitchFamily="49" charset="0"/>
              </a:rPr>
              <a:t> </a:t>
            </a:r>
            <a:r>
              <a:rPr lang="en-US" sz="1400" dirty="0" err="1" smtClean="0">
                <a:solidFill>
                  <a:srgbClr val="0000FF"/>
                </a:solidFill>
                <a:latin typeface="Consolas" pitchFamily="49" charset="0"/>
              </a:rPr>
              <a:t>package.classname</a:t>
            </a:r>
            <a:r>
              <a:rPr lang="en-US" sz="1400" dirty="0" smtClean="0">
                <a:solidFill>
                  <a:srgbClr val="0000FF"/>
                </a:solidFill>
                <a:latin typeface="Consolas" pitchFamily="49" charset="0"/>
              </a:rPr>
              <a:t>;</a:t>
            </a:r>
            <a:r>
              <a:rPr lang="en-US" sz="1400" dirty="0" smtClean="0">
                <a:ea typeface="+mn-ea"/>
                <a:cs typeface="+mn-cs"/>
              </a:rPr>
              <a:t>)</a:t>
            </a:r>
          </a:p>
          <a:p>
            <a:pPr lvl="1">
              <a:buFont typeface="Wingdings" pitchFamily="2" charset="2"/>
              <a:buChar char="Ø"/>
              <a:defRPr/>
            </a:pPr>
            <a:r>
              <a:rPr lang="en-US" sz="1400" dirty="0" smtClean="0">
                <a:ea typeface="+mn-ea"/>
                <a:cs typeface="+mn-cs"/>
              </a:rPr>
              <a:t>Import the member's entire package (</a:t>
            </a:r>
            <a:r>
              <a:rPr lang="en-US" sz="1400" b="1" dirty="0" smtClean="0">
                <a:solidFill>
                  <a:srgbClr val="0000FF"/>
                </a:solidFill>
                <a:latin typeface="Consolas" pitchFamily="49" charset="0"/>
                <a:ea typeface="+mn-ea"/>
                <a:cs typeface="+mn-cs"/>
              </a:rPr>
              <a:t>import</a:t>
            </a:r>
            <a:r>
              <a:rPr lang="en-US" sz="1400" dirty="0" smtClean="0">
                <a:solidFill>
                  <a:srgbClr val="0000FF"/>
                </a:solidFill>
                <a:latin typeface="Consolas" pitchFamily="49" charset="0"/>
                <a:ea typeface="+mn-ea"/>
                <a:cs typeface="+mn-cs"/>
              </a:rPr>
              <a:t> package.*;)</a:t>
            </a:r>
          </a:p>
          <a:p>
            <a:pPr lvl="2">
              <a:buFont typeface="Wingdings" pitchFamily="2" charset="2"/>
              <a:buChar char="Ø"/>
              <a:defRPr/>
            </a:pPr>
            <a:r>
              <a:rPr lang="en-US" sz="1200" dirty="0" smtClean="0">
                <a:latin typeface="Segoe UI" pitchFamily="34" charset="0"/>
                <a:cs typeface="Segoe UI" pitchFamily="34" charset="0"/>
              </a:rPr>
              <a:t>all the classes and interfaces of this package will be accessible but not sub-packages.</a:t>
            </a:r>
            <a:endParaRPr lang="en-US" sz="1000" dirty="0" smtClean="0">
              <a:latin typeface="Segoe UI" pitchFamily="34" charset="0"/>
              <a:ea typeface="+mn-ea"/>
              <a:cs typeface="Segoe UI" pitchFamily="34" charset="0"/>
            </a:endParaRPr>
          </a:p>
          <a:p>
            <a:pPr lvl="1">
              <a:defRPr/>
            </a:pPr>
            <a:endParaRPr lang="en-US" sz="1200" dirty="0">
              <a:latin typeface="Segoe UI" pitchFamily="34" charset="0"/>
              <a:cs typeface="Segoe U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066800" y="152400"/>
            <a:ext cx="7772400" cy="1143000"/>
          </a:xfrm>
        </p:spPr>
        <p:txBody>
          <a:bodyPr/>
          <a:lstStyle/>
          <a:p>
            <a:r>
              <a:rPr lang="en-US" sz="3600" smtClean="0"/>
              <a:t>Access Modifiers</a:t>
            </a:r>
          </a:p>
        </p:txBody>
      </p:sp>
      <p:sp>
        <p:nvSpPr>
          <p:cNvPr id="34819" name="Content Placeholder 2"/>
          <p:cNvSpPr>
            <a:spLocks noGrp="1"/>
          </p:cNvSpPr>
          <p:nvPr>
            <p:ph idx="1"/>
          </p:nvPr>
        </p:nvSpPr>
        <p:spPr>
          <a:xfrm>
            <a:off x="1066800" y="1143000"/>
            <a:ext cx="7772400" cy="685800"/>
          </a:xfrm>
        </p:spPr>
        <p:txBody>
          <a:bodyPr/>
          <a:lstStyle/>
          <a:p>
            <a:r>
              <a:rPr lang="en-US" sz="1600" smtClean="0">
                <a:latin typeface="Segoe UI" pitchFamily="34" charset="0"/>
                <a:cs typeface="Segoe UI" pitchFamily="34" charset="0"/>
              </a:rPr>
              <a:t> specifies which classes can access a given class and its fields, constructors and methods</a:t>
            </a:r>
          </a:p>
        </p:txBody>
      </p:sp>
      <p:pic>
        <p:nvPicPr>
          <p:cNvPr id="34820" name="Picture 4"/>
          <p:cNvPicPr>
            <a:picLocks noChangeAspect="1" noChangeArrowheads="1"/>
          </p:cNvPicPr>
          <p:nvPr/>
        </p:nvPicPr>
        <p:blipFill>
          <a:blip r:embed="rId2"/>
          <a:srcRect/>
          <a:stretch>
            <a:fillRect/>
          </a:stretch>
        </p:blipFill>
        <p:spPr bwMode="auto">
          <a:xfrm>
            <a:off x="1752600" y="1714500"/>
            <a:ext cx="5334000" cy="3390900"/>
          </a:xfrm>
          <a:prstGeom prst="rect">
            <a:avLst/>
          </a:prstGeom>
          <a:noFill/>
          <a:ln w="9525">
            <a:noFill/>
            <a:miter lim="800000"/>
            <a:headEnd/>
            <a:tailEnd/>
          </a:ln>
        </p:spPr>
      </p:pic>
      <p:sp>
        <p:nvSpPr>
          <p:cNvPr id="34821" name="TextBox 4"/>
          <p:cNvSpPr txBox="1">
            <a:spLocks noChangeArrowheads="1"/>
          </p:cNvSpPr>
          <p:nvPr/>
        </p:nvSpPr>
        <p:spPr bwMode="auto">
          <a:xfrm>
            <a:off x="1219200" y="5181600"/>
            <a:ext cx="7467600" cy="1446213"/>
          </a:xfrm>
          <a:prstGeom prst="rect">
            <a:avLst/>
          </a:prstGeom>
          <a:noFill/>
          <a:ln w="9525">
            <a:noFill/>
            <a:miter lim="800000"/>
            <a:headEnd/>
            <a:tailEnd/>
          </a:ln>
        </p:spPr>
        <p:txBody>
          <a:bodyPr>
            <a:spAutoFit/>
          </a:bodyPr>
          <a:lstStyle/>
          <a:p>
            <a:r>
              <a:rPr lang="en-US" sz="1600" b="1">
                <a:latin typeface="Segoe UI" pitchFamily="34" charset="0"/>
                <a:cs typeface="Segoe UI" pitchFamily="34" charset="0"/>
              </a:rPr>
              <a:t># Access Modifier:</a:t>
            </a:r>
          </a:p>
          <a:p>
            <a:r>
              <a:rPr lang="en-US" sz="1600">
                <a:latin typeface="Segoe UI" pitchFamily="34" charset="0"/>
                <a:cs typeface="Segoe UI" pitchFamily="34" charset="0"/>
              </a:rPr>
              <a:t>Used to control the access level of the class, attributes, methods, and constructor.</a:t>
            </a:r>
          </a:p>
          <a:p>
            <a:r>
              <a:rPr lang="en-US" sz="1600" b="1">
                <a:latin typeface="Segoe UI" pitchFamily="34" charset="0"/>
                <a:cs typeface="Segoe UI" pitchFamily="34" charset="0"/>
              </a:rPr>
              <a:t># Non-Access Modifier:</a:t>
            </a:r>
          </a:p>
          <a:p>
            <a:r>
              <a:rPr lang="en-US" sz="1600">
                <a:latin typeface="Segoe UI" pitchFamily="34" charset="0"/>
                <a:cs typeface="Segoe UI" pitchFamily="34" charset="0"/>
              </a:rPr>
              <a:t>Used to restrict the further use of a class, attributes, methods, and constructor.</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173163" y="381000"/>
            <a:ext cx="7772400" cy="6324600"/>
          </a:xfrm>
        </p:spPr>
        <p:txBody>
          <a:bodyPr/>
          <a:lstStyle/>
          <a:p>
            <a:r>
              <a:rPr lang="en-US" sz="1600" b="1" smtClean="0">
                <a:latin typeface="Segoe UI" pitchFamily="34" charset="0"/>
                <a:cs typeface="Segoe UI" pitchFamily="34" charset="0"/>
              </a:rPr>
              <a:t>Private</a:t>
            </a:r>
          </a:p>
          <a:p>
            <a:pPr>
              <a:buFont typeface="Wingdings" pitchFamily="2" charset="2"/>
              <a:buNone/>
            </a:pPr>
            <a:r>
              <a:rPr lang="en-US" sz="1600" smtClean="0"/>
              <a:t>      Code inside the same class only can access the variable, or call the method declare with </a:t>
            </a:r>
            <a:r>
              <a:rPr lang="en-US" sz="1600" smtClean="0">
                <a:solidFill>
                  <a:srgbClr val="0000FF"/>
                </a:solidFill>
                <a:latin typeface="Consolas" pitchFamily="49" charset="0"/>
              </a:rPr>
              <a:t>private</a:t>
            </a:r>
            <a:r>
              <a:rPr lang="en-US" sz="1600" smtClean="0"/>
              <a:t> access modifier. Code inside subclasses cannot access the variable or method, nor can code from any external class.</a:t>
            </a:r>
            <a:endParaRPr lang="en-US" sz="1600" b="1" smtClean="0">
              <a:latin typeface="Segoe UI" pitchFamily="34" charset="0"/>
              <a:cs typeface="Segoe UI" pitchFamily="34" charset="0"/>
            </a:endParaRPr>
          </a:p>
          <a:p>
            <a:r>
              <a:rPr lang="en-US" sz="1600" b="1" smtClean="0">
                <a:latin typeface="Segoe UI" pitchFamily="34" charset="0"/>
                <a:cs typeface="Segoe UI" pitchFamily="34" charset="0"/>
              </a:rPr>
              <a:t>Public</a:t>
            </a:r>
          </a:p>
          <a:p>
            <a:pPr>
              <a:buFont typeface="Wingdings" pitchFamily="2" charset="2"/>
              <a:buNone/>
            </a:pPr>
            <a:r>
              <a:rPr lang="en-US" sz="1600" smtClean="0"/>
              <a:t>      </a:t>
            </a:r>
            <a:r>
              <a:rPr lang="en-US" sz="1600" smtClean="0">
                <a:solidFill>
                  <a:srgbClr val="0000FF"/>
                </a:solidFill>
                <a:latin typeface="Consolas" pitchFamily="49" charset="0"/>
              </a:rPr>
              <a:t>public</a:t>
            </a:r>
            <a:r>
              <a:rPr lang="en-US" sz="1600" smtClean="0"/>
              <a:t> means that all code can access the class, field, constructor or method, regardless of where the accessing code is located. The accessing code can be in a different class and different package.</a:t>
            </a:r>
          </a:p>
          <a:p>
            <a:r>
              <a:rPr lang="en-US" sz="1600" b="1" smtClean="0"/>
              <a:t>default (package) </a:t>
            </a:r>
          </a:p>
          <a:p>
            <a:pPr>
              <a:buFont typeface="Wingdings" pitchFamily="2" charset="2"/>
              <a:buNone/>
            </a:pPr>
            <a:r>
              <a:rPr lang="en-US" sz="1600" smtClean="0"/>
              <a:t>      The </a:t>
            </a:r>
            <a:r>
              <a:rPr lang="en-US" sz="1600" smtClean="0">
                <a:solidFill>
                  <a:srgbClr val="0000FF"/>
                </a:solidFill>
                <a:latin typeface="Consolas" pitchFamily="49" charset="0"/>
              </a:rPr>
              <a:t>default</a:t>
            </a:r>
            <a:r>
              <a:rPr lang="en-US" sz="1600" smtClean="0"/>
              <a:t> access modifier means that code inside the class itself as well as code inside classes in the </a:t>
            </a:r>
            <a:r>
              <a:rPr lang="en-US" sz="1600" u="sng" smtClean="0"/>
              <a:t>same package </a:t>
            </a:r>
            <a:r>
              <a:rPr lang="en-US" sz="1600" smtClean="0"/>
              <a:t>as this class, can access the class, field, constructor or method which the default access modifier is assigned to. </a:t>
            </a:r>
          </a:p>
          <a:p>
            <a:r>
              <a:rPr lang="en-US" sz="1600" b="1" smtClean="0"/>
              <a:t>protected </a:t>
            </a:r>
          </a:p>
          <a:p>
            <a:pPr>
              <a:buFont typeface="Wingdings" pitchFamily="2" charset="2"/>
              <a:buNone/>
            </a:pPr>
            <a:r>
              <a:rPr lang="en-US" sz="1600" b="1" smtClean="0"/>
              <a:t>      </a:t>
            </a:r>
            <a:r>
              <a:rPr lang="en-US" sz="1600" smtClean="0"/>
              <a:t>The </a:t>
            </a:r>
            <a:r>
              <a:rPr lang="en-US" sz="1600" smtClean="0">
                <a:solidFill>
                  <a:srgbClr val="0000FF"/>
                </a:solidFill>
                <a:latin typeface="Consolas" pitchFamily="49" charset="0"/>
              </a:rPr>
              <a:t>protected</a:t>
            </a:r>
            <a:r>
              <a:rPr lang="en-US" sz="1600" smtClean="0"/>
              <a:t> access modifier provides the same access as the package access modifier, with the addition that subclasses can </a:t>
            </a:r>
            <a:r>
              <a:rPr lang="en-US" sz="1600" u="sng" smtClean="0"/>
              <a:t>access</a:t>
            </a:r>
            <a:r>
              <a:rPr lang="en-US" sz="1600" smtClean="0"/>
              <a:t>  protected methods and member variables (fields) of the superclass even if the subclass is </a:t>
            </a:r>
            <a:r>
              <a:rPr lang="en-US" sz="1600" u="sng" smtClean="0"/>
              <a:t>not located in the same package </a:t>
            </a:r>
            <a:r>
              <a:rPr lang="en-US" sz="1600" smtClean="0"/>
              <a:t>as the superclass.</a:t>
            </a:r>
            <a:endParaRPr lang="en-US" sz="1600" b="1" smtClean="0"/>
          </a:p>
          <a:p>
            <a:endParaRPr lang="en-US" sz="1600" b="1" smtClean="0">
              <a:latin typeface="Segoe UI" pitchFamily="34" charset="0"/>
              <a:cs typeface="Segoe UI" pitchFamily="34" charset="0"/>
            </a:endParaRPr>
          </a:p>
          <a:p>
            <a:pPr>
              <a:buFont typeface="Wingdings" pitchFamily="2" charset="2"/>
              <a:buNone/>
            </a:pPr>
            <a:endParaRPr lang="en-US" sz="1600" b="1" smtClean="0">
              <a:latin typeface="Segoe UI" pitchFamily="34" charset="0"/>
              <a:cs typeface="Segoe UI" pitchFamily="34" charset="0"/>
            </a:endParaRPr>
          </a:p>
        </p:txBody>
      </p:sp>
      <p:pic>
        <p:nvPicPr>
          <p:cNvPr id="35843" name="Picture 3"/>
          <p:cNvPicPr>
            <a:picLocks noChangeAspect="1" noChangeArrowheads="1"/>
          </p:cNvPicPr>
          <p:nvPr/>
        </p:nvPicPr>
        <p:blipFill>
          <a:blip r:embed="rId3"/>
          <a:srcRect/>
          <a:stretch>
            <a:fillRect/>
          </a:stretch>
        </p:blipFill>
        <p:spPr bwMode="auto">
          <a:xfrm>
            <a:off x="2667000" y="5029200"/>
            <a:ext cx="3962400" cy="1524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143000" y="152400"/>
            <a:ext cx="7772400" cy="914400"/>
          </a:xfrm>
        </p:spPr>
        <p:txBody>
          <a:bodyPr/>
          <a:lstStyle/>
          <a:p>
            <a:r>
              <a:rPr lang="en-US" sz="3600" smtClean="0"/>
              <a:t>Inheritance Overview</a:t>
            </a:r>
          </a:p>
        </p:txBody>
      </p:sp>
      <p:pic>
        <p:nvPicPr>
          <p:cNvPr id="36867" name="Picture 2"/>
          <p:cNvPicPr>
            <a:picLocks noGrp="1" noChangeAspect="1" noChangeArrowheads="1"/>
          </p:cNvPicPr>
          <p:nvPr>
            <p:ph idx="1"/>
          </p:nvPr>
        </p:nvPicPr>
        <p:blipFill>
          <a:blip r:embed="rId2"/>
          <a:srcRect/>
          <a:stretch>
            <a:fillRect/>
          </a:stretch>
        </p:blipFill>
        <p:spPr>
          <a:xfrm>
            <a:off x="2362200" y="2514600"/>
            <a:ext cx="3352800" cy="2255838"/>
          </a:xfrm>
          <a:noFill/>
        </p:spPr>
      </p:pic>
      <p:sp>
        <p:nvSpPr>
          <p:cNvPr id="36868" name="TextBox 4"/>
          <p:cNvSpPr txBox="1">
            <a:spLocks noChangeArrowheads="1"/>
          </p:cNvSpPr>
          <p:nvPr/>
        </p:nvSpPr>
        <p:spPr bwMode="auto">
          <a:xfrm>
            <a:off x="990600" y="1066800"/>
            <a:ext cx="7696200" cy="1323975"/>
          </a:xfrm>
          <a:prstGeom prst="rect">
            <a:avLst/>
          </a:prstGeom>
          <a:noFill/>
          <a:ln w="9525">
            <a:noFill/>
            <a:miter lim="800000"/>
            <a:headEnd/>
            <a:tailEnd/>
          </a:ln>
        </p:spPr>
        <p:txBody>
          <a:bodyPr>
            <a:spAutoFit/>
          </a:bodyPr>
          <a:lstStyle/>
          <a:p>
            <a:pPr>
              <a:buFont typeface="Arial" charset="0"/>
              <a:buChar char="•"/>
            </a:pPr>
            <a:r>
              <a:rPr lang="en-US" sz="1600">
                <a:latin typeface="Segoe UI" pitchFamily="34" charset="0"/>
                <a:cs typeface="Segoe UI" pitchFamily="34" charset="0"/>
              </a:rPr>
              <a:t>A mechanism in which one object acquires all the properties and behaviors of a   parent object.</a:t>
            </a:r>
          </a:p>
          <a:p>
            <a:pPr>
              <a:buFont typeface="Arial" charset="0"/>
              <a:buChar char="•"/>
            </a:pPr>
            <a:r>
              <a:rPr lang="en-US" sz="1600">
                <a:latin typeface="Segoe UI" pitchFamily="34" charset="0"/>
                <a:cs typeface="Segoe UI" pitchFamily="34" charset="0"/>
              </a:rPr>
              <a:t>You can create new classes that are built upon existing classes.</a:t>
            </a:r>
          </a:p>
          <a:p>
            <a:pPr>
              <a:buFont typeface="Arial" charset="0"/>
              <a:buChar char="•"/>
            </a:pPr>
            <a:r>
              <a:rPr lang="en-US" sz="1600">
                <a:latin typeface="Segoe UI" pitchFamily="34" charset="0"/>
                <a:cs typeface="Segoe UI" pitchFamily="34" charset="0"/>
              </a:rPr>
              <a:t>A class which is inherited is called a </a:t>
            </a:r>
            <a:r>
              <a:rPr lang="en-US" sz="1600">
                <a:solidFill>
                  <a:srgbClr val="EC7114"/>
                </a:solidFill>
                <a:latin typeface="Segoe UI" pitchFamily="34" charset="0"/>
                <a:cs typeface="Segoe UI" pitchFamily="34" charset="0"/>
              </a:rPr>
              <a:t>parent</a:t>
            </a:r>
            <a:r>
              <a:rPr lang="en-US" sz="1600">
                <a:latin typeface="Segoe UI" pitchFamily="34" charset="0"/>
                <a:cs typeface="Segoe UI" pitchFamily="34" charset="0"/>
              </a:rPr>
              <a:t> or </a:t>
            </a:r>
            <a:r>
              <a:rPr lang="en-US" sz="1600">
                <a:solidFill>
                  <a:srgbClr val="EC7114"/>
                </a:solidFill>
                <a:latin typeface="Segoe UI" pitchFamily="34" charset="0"/>
                <a:cs typeface="Segoe UI" pitchFamily="34" charset="0"/>
              </a:rPr>
              <a:t>superclass</a:t>
            </a:r>
            <a:r>
              <a:rPr lang="en-US" sz="1600">
                <a:latin typeface="Segoe UI" pitchFamily="34" charset="0"/>
                <a:cs typeface="Segoe UI" pitchFamily="34" charset="0"/>
              </a:rPr>
              <a:t>, and the new class is called </a:t>
            </a:r>
            <a:r>
              <a:rPr lang="en-US" sz="1600">
                <a:solidFill>
                  <a:srgbClr val="EC7114"/>
                </a:solidFill>
                <a:latin typeface="Segoe UI" pitchFamily="34" charset="0"/>
                <a:cs typeface="Segoe UI" pitchFamily="34" charset="0"/>
              </a:rPr>
              <a:t>child</a:t>
            </a:r>
            <a:r>
              <a:rPr lang="en-US" sz="1600">
                <a:latin typeface="Segoe UI" pitchFamily="34" charset="0"/>
                <a:cs typeface="Segoe UI" pitchFamily="34" charset="0"/>
              </a:rPr>
              <a:t> or </a:t>
            </a:r>
            <a:r>
              <a:rPr lang="en-US" sz="1600">
                <a:solidFill>
                  <a:srgbClr val="EC7114"/>
                </a:solidFill>
                <a:latin typeface="Segoe UI" pitchFamily="34" charset="0"/>
                <a:cs typeface="Segoe UI" pitchFamily="34" charset="0"/>
              </a:rPr>
              <a:t>subclass</a:t>
            </a:r>
            <a:r>
              <a:rPr lang="en-US" sz="1600">
                <a:latin typeface="Segoe UI" pitchFamily="34" charset="0"/>
                <a:cs typeface="Segoe UI" pitchFamily="34" charset="0"/>
              </a:rPr>
              <a:t>.</a:t>
            </a:r>
          </a:p>
        </p:txBody>
      </p:sp>
      <p:sp>
        <p:nvSpPr>
          <p:cNvPr id="36869" name="TextBox 5"/>
          <p:cNvSpPr txBox="1">
            <a:spLocks noChangeArrowheads="1"/>
          </p:cNvSpPr>
          <p:nvPr/>
        </p:nvSpPr>
        <p:spPr bwMode="auto">
          <a:xfrm>
            <a:off x="1295400" y="5029200"/>
            <a:ext cx="7543800" cy="1938338"/>
          </a:xfrm>
          <a:prstGeom prst="rect">
            <a:avLst/>
          </a:prstGeom>
          <a:noFill/>
          <a:ln w="9525">
            <a:noFill/>
            <a:miter lim="800000"/>
            <a:headEnd/>
            <a:tailEnd/>
          </a:ln>
        </p:spPr>
        <p:txBody>
          <a:bodyPr>
            <a:spAutoFit/>
          </a:bodyPr>
          <a:lstStyle/>
          <a:p>
            <a:r>
              <a:rPr lang="en-US" sz="1600" b="1">
                <a:latin typeface="Segoe UI" pitchFamily="34" charset="0"/>
                <a:cs typeface="Segoe UI" pitchFamily="34" charset="0"/>
              </a:rPr>
              <a:t>Syntax:</a:t>
            </a:r>
          </a:p>
          <a:p>
            <a:pPr lvl="2"/>
            <a:r>
              <a:rPr lang="en-US" sz="1400" b="1">
                <a:latin typeface="Consolas" pitchFamily="49" charset="0"/>
              </a:rPr>
              <a:t>class</a:t>
            </a:r>
            <a:r>
              <a:rPr lang="en-US" sz="1400">
                <a:latin typeface="Consolas" pitchFamily="49" charset="0"/>
              </a:rPr>
              <a:t> Subclass-name </a:t>
            </a:r>
            <a:r>
              <a:rPr lang="en-US" sz="1400" b="1">
                <a:solidFill>
                  <a:srgbClr val="0000FF"/>
                </a:solidFill>
                <a:latin typeface="Consolas" pitchFamily="49" charset="0"/>
              </a:rPr>
              <a:t>extends</a:t>
            </a:r>
            <a:r>
              <a:rPr lang="en-US" sz="1400">
                <a:latin typeface="Consolas" pitchFamily="49" charset="0"/>
              </a:rPr>
              <a:t> Superclass-name  </a:t>
            </a:r>
          </a:p>
          <a:p>
            <a:pPr lvl="2"/>
            <a:r>
              <a:rPr lang="en-US" sz="1400">
                <a:latin typeface="Consolas" pitchFamily="49" charset="0"/>
              </a:rPr>
              <a:t>{  </a:t>
            </a:r>
          </a:p>
          <a:p>
            <a:pPr lvl="2"/>
            <a:r>
              <a:rPr lang="en-US" sz="1400">
                <a:latin typeface="Consolas" pitchFamily="49" charset="0"/>
              </a:rPr>
              <a:t>   //methods and fields  </a:t>
            </a:r>
          </a:p>
          <a:p>
            <a:pPr lvl="2"/>
            <a:r>
              <a:rPr lang="en-US" sz="1400">
                <a:latin typeface="Consolas" pitchFamily="49" charset="0"/>
              </a:rPr>
              <a:t>}  </a:t>
            </a:r>
          </a:p>
          <a:p>
            <a:pPr lvl="2"/>
            <a:r>
              <a:rPr lang="en-US"/>
              <a:t> </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4000" smtClean="0">
                <a:solidFill>
                  <a:srgbClr val="FF0000"/>
                </a:solidFill>
                <a:latin typeface="Segoe UI" pitchFamily="34" charset="0"/>
                <a:cs typeface="Segoe UI" pitchFamily="34" charset="0"/>
              </a:rPr>
              <a:t>Summary</a:t>
            </a:r>
          </a:p>
        </p:txBody>
      </p:sp>
      <p:pic>
        <p:nvPicPr>
          <p:cNvPr id="37891" name="Content Placeholder 3"/>
          <p:cNvPicPr>
            <a:picLocks noGrp="1"/>
          </p:cNvPicPr>
          <p:nvPr>
            <p:ph idx="1"/>
          </p:nvPr>
        </p:nvPicPr>
        <p:blipFill>
          <a:blip r:embed="rId2"/>
          <a:srcRect/>
          <a:stretch>
            <a:fillRect/>
          </a:stretch>
        </p:blipFill>
        <p:spPr>
          <a:xfrm>
            <a:off x="1371600" y="4114800"/>
            <a:ext cx="6477000" cy="2209800"/>
          </a:xfrm>
        </p:spPr>
      </p:pic>
      <p:pic>
        <p:nvPicPr>
          <p:cNvPr id="37892" name="Picture 2"/>
          <p:cNvPicPr>
            <a:picLocks noChangeAspect="1" noChangeArrowheads="1"/>
          </p:cNvPicPr>
          <p:nvPr/>
        </p:nvPicPr>
        <p:blipFill>
          <a:blip r:embed="rId3"/>
          <a:srcRect/>
          <a:stretch>
            <a:fillRect/>
          </a:stretch>
        </p:blipFill>
        <p:spPr bwMode="auto">
          <a:xfrm>
            <a:off x="4267200" y="304800"/>
            <a:ext cx="3733800" cy="34496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mtClean="0"/>
              <a:t>Statements &amp; Blocks</a:t>
            </a:r>
          </a:p>
        </p:txBody>
      </p:sp>
      <p:sp>
        <p:nvSpPr>
          <p:cNvPr id="38915" name="Rectangle 3"/>
          <p:cNvSpPr>
            <a:spLocks noGrp="1" noChangeArrowheads="1"/>
          </p:cNvSpPr>
          <p:nvPr>
            <p:ph type="body" idx="1"/>
          </p:nvPr>
        </p:nvSpPr>
        <p:spPr>
          <a:xfrm>
            <a:off x="1295400" y="1905000"/>
            <a:ext cx="7162800" cy="4114800"/>
          </a:xfrm>
        </p:spPr>
        <p:txBody>
          <a:bodyPr/>
          <a:lstStyle/>
          <a:p>
            <a:pPr eaLnBrk="1" hangingPunct="1"/>
            <a:r>
              <a:rPr lang="en-GB" sz="2400" smtClean="0"/>
              <a:t>A simple statement is a command terminated by a semi-colon:</a:t>
            </a:r>
          </a:p>
          <a:p>
            <a:pPr eaLnBrk="1" hangingPunct="1">
              <a:buFont typeface="Wingdings" pitchFamily="2" charset="2"/>
              <a:buNone/>
            </a:pPr>
            <a:r>
              <a:rPr lang="en-GB" sz="2400" smtClean="0"/>
              <a:t>	</a:t>
            </a:r>
            <a:r>
              <a:rPr lang="en-GB" sz="2400" smtClean="0">
                <a:solidFill>
                  <a:srgbClr val="FF9900"/>
                </a:solidFill>
              </a:rPr>
              <a:t>name = “Fred”;</a:t>
            </a:r>
          </a:p>
          <a:p>
            <a:pPr eaLnBrk="1" hangingPunct="1"/>
            <a:r>
              <a:rPr lang="en-GB" sz="2400" smtClean="0"/>
              <a:t>A block is a compound statement enclosed in curly brackets:</a:t>
            </a:r>
          </a:p>
          <a:p>
            <a:pPr eaLnBrk="1" hangingPunct="1">
              <a:buFont typeface="Wingdings" pitchFamily="2" charset="2"/>
              <a:buNone/>
            </a:pPr>
            <a:r>
              <a:rPr lang="en-GB" sz="2400" smtClean="0"/>
              <a:t>	</a:t>
            </a:r>
            <a:r>
              <a:rPr lang="en-GB" sz="2400" smtClean="0">
                <a:solidFill>
                  <a:srgbClr val="FF9900"/>
                </a:solidFill>
              </a:rPr>
              <a:t>{</a:t>
            </a:r>
          </a:p>
          <a:p>
            <a:pPr eaLnBrk="1" hangingPunct="1">
              <a:buFont typeface="Wingdings" pitchFamily="2" charset="2"/>
              <a:buNone/>
            </a:pPr>
            <a:r>
              <a:rPr lang="en-GB" sz="2400" smtClean="0">
                <a:solidFill>
                  <a:srgbClr val="FF9900"/>
                </a:solidFill>
              </a:rPr>
              <a:t>		name1 = “Fred”; name2 = “Bill”;</a:t>
            </a:r>
          </a:p>
          <a:p>
            <a:pPr eaLnBrk="1" hangingPunct="1">
              <a:buFont typeface="Wingdings" pitchFamily="2" charset="2"/>
              <a:buNone/>
            </a:pPr>
            <a:r>
              <a:rPr lang="en-GB" sz="2400" smtClean="0">
                <a:solidFill>
                  <a:srgbClr val="FF9900"/>
                </a:solidFill>
              </a:rPr>
              <a:t>	}</a:t>
            </a:r>
          </a:p>
          <a:p>
            <a:pPr eaLnBrk="1" hangingPunct="1"/>
            <a:r>
              <a:rPr lang="en-GB" sz="2400" smtClean="0"/>
              <a:t>Blocks may contain other blocks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Java Methods</a:t>
            </a:r>
            <a:br>
              <a:rPr lang="en-US" smtClean="0"/>
            </a:br>
            <a:endParaRPr lang="en-US" smtClean="0"/>
          </a:p>
        </p:txBody>
      </p:sp>
      <p:sp>
        <p:nvSpPr>
          <p:cNvPr id="3" name="Content Placeholder 2"/>
          <p:cNvSpPr>
            <a:spLocks noGrp="1"/>
          </p:cNvSpPr>
          <p:nvPr>
            <p:ph idx="1"/>
          </p:nvPr>
        </p:nvSpPr>
        <p:spPr>
          <a:xfrm>
            <a:off x="1066800" y="1143000"/>
            <a:ext cx="7772400" cy="3581400"/>
          </a:xfrm>
        </p:spPr>
        <p:txBody>
          <a:bodyPr/>
          <a:lstStyle/>
          <a:p>
            <a:pPr>
              <a:defRPr/>
            </a:pPr>
            <a:r>
              <a:rPr lang="en-US" sz="1800" dirty="0" smtClean="0">
                <a:latin typeface="Segoe UI" pitchFamily="34" charset="0"/>
                <a:cs typeface="Segoe UI" pitchFamily="34" charset="0"/>
              </a:rPr>
              <a:t>Block of code which only runs when it is called </a:t>
            </a:r>
            <a:r>
              <a:rPr lang="en-GB" sz="1800" dirty="0" smtClean="0"/>
              <a:t>by other Java code</a:t>
            </a:r>
            <a:r>
              <a:rPr lang="en-US" sz="1800" dirty="0" smtClean="0">
                <a:latin typeface="Segoe UI" pitchFamily="34" charset="0"/>
                <a:cs typeface="Segoe UI" pitchFamily="34" charset="0"/>
              </a:rPr>
              <a:t>.</a:t>
            </a:r>
          </a:p>
          <a:p>
            <a:pPr>
              <a:defRPr/>
            </a:pPr>
            <a:r>
              <a:rPr lang="en-US" sz="1800" dirty="0" smtClean="0"/>
              <a:t>Do not have independent existence they are always defined with in class.</a:t>
            </a:r>
          </a:p>
          <a:p>
            <a:pPr eaLnBrk="1" hangingPunct="1">
              <a:lnSpc>
                <a:spcPct val="80000"/>
              </a:lnSpc>
              <a:defRPr/>
            </a:pPr>
            <a:r>
              <a:rPr lang="en-GB" sz="1800" dirty="0" smtClean="0"/>
              <a:t>A method takes some parameters, performs some computations and then optionally returns a value (or object).</a:t>
            </a:r>
          </a:p>
          <a:p>
            <a:pPr lvl="3">
              <a:buFontTx/>
              <a:buNone/>
              <a:defRPr/>
            </a:pPr>
            <a:r>
              <a:rPr lang="en-US" sz="1400" dirty="0" smtClean="0">
                <a:latin typeface="Consolas" pitchFamily="49" charset="0"/>
              </a:rPr>
              <a:t>Modifier </a:t>
            </a:r>
            <a:r>
              <a:rPr lang="en-US" sz="1400" dirty="0" err="1" smtClean="0">
                <a:latin typeface="Consolas" pitchFamily="49" charset="0"/>
              </a:rPr>
              <a:t>returnType</a:t>
            </a:r>
            <a:r>
              <a:rPr lang="en-US" sz="1400" dirty="0" smtClean="0">
                <a:latin typeface="Consolas" pitchFamily="49" charset="0"/>
              </a:rPr>
              <a:t> </a:t>
            </a:r>
            <a:r>
              <a:rPr lang="en-US" sz="1400" dirty="0" err="1" smtClean="0">
                <a:solidFill>
                  <a:srgbClr val="0000FF"/>
                </a:solidFill>
                <a:latin typeface="Consolas" pitchFamily="49" charset="0"/>
              </a:rPr>
              <a:t>nameOfMethod</a:t>
            </a:r>
            <a:r>
              <a:rPr lang="en-US" sz="1400" dirty="0" smtClean="0">
                <a:latin typeface="Consolas" pitchFamily="49" charset="0"/>
              </a:rPr>
              <a:t> (Parameter List) {</a:t>
            </a:r>
          </a:p>
          <a:p>
            <a:pPr lvl="3">
              <a:buFontTx/>
              <a:buNone/>
              <a:defRPr/>
            </a:pPr>
            <a:r>
              <a:rPr lang="en-US" sz="1400" dirty="0" smtClean="0">
                <a:latin typeface="Consolas" pitchFamily="49" charset="0"/>
              </a:rPr>
              <a:t> // method body </a:t>
            </a:r>
          </a:p>
          <a:p>
            <a:pPr lvl="3">
              <a:buFontTx/>
              <a:buNone/>
              <a:defRPr/>
            </a:pPr>
            <a:r>
              <a:rPr lang="en-US" sz="1400" dirty="0" smtClean="0">
                <a:latin typeface="Consolas" pitchFamily="49" charset="0"/>
              </a:rPr>
              <a:t>}</a:t>
            </a:r>
          </a:p>
          <a:p>
            <a:pPr lvl="3">
              <a:buFontTx/>
              <a:buNone/>
              <a:defRPr/>
            </a:pPr>
            <a:r>
              <a:rPr lang="en-US" sz="1800" dirty="0" smtClean="0">
                <a:solidFill>
                  <a:srgbClr val="C00000"/>
                </a:solidFill>
                <a:ea typeface="+mn-ea"/>
                <a:cs typeface="+mn-cs"/>
              </a:rPr>
              <a:t>Example: </a:t>
            </a:r>
          </a:p>
          <a:p>
            <a:pPr lvl="3">
              <a:buFontTx/>
              <a:buNone/>
              <a:defRPr/>
            </a:pPr>
            <a:r>
              <a:rPr lang="en-US" sz="1400" dirty="0" smtClean="0">
                <a:latin typeface="Consolas" pitchFamily="49" charset="0"/>
              </a:rPr>
              <a:t>public float </a:t>
            </a:r>
            <a:r>
              <a:rPr lang="en-US" sz="1400" dirty="0" err="1" smtClean="0">
                <a:solidFill>
                  <a:srgbClr val="0000FF"/>
                </a:solidFill>
                <a:latin typeface="Consolas" pitchFamily="49" charset="0"/>
              </a:rPr>
              <a:t>convertCelsiu</a:t>
            </a:r>
            <a:r>
              <a:rPr lang="en-US" sz="1400" dirty="0" err="1" smtClean="0">
                <a:latin typeface="Consolas" pitchFamily="49" charset="0"/>
              </a:rPr>
              <a:t>s</a:t>
            </a:r>
            <a:r>
              <a:rPr lang="en-US" sz="1400" dirty="0" smtClean="0">
                <a:latin typeface="Consolas" pitchFamily="49" charset="0"/>
              </a:rPr>
              <a:t>(float </a:t>
            </a:r>
            <a:r>
              <a:rPr lang="en-US" sz="1400" dirty="0" err="1" smtClean="0">
                <a:latin typeface="Consolas" pitchFamily="49" charset="0"/>
              </a:rPr>
              <a:t>tempC</a:t>
            </a:r>
            <a:r>
              <a:rPr lang="en-US" sz="1400" dirty="0" smtClean="0">
                <a:latin typeface="Consolas" pitchFamily="49" charset="0"/>
              </a:rPr>
              <a:t>) {</a:t>
            </a:r>
          </a:p>
          <a:p>
            <a:pPr lvl="3">
              <a:buFontTx/>
              <a:buNone/>
              <a:defRPr/>
            </a:pPr>
            <a:r>
              <a:rPr lang="en-US" sz="1400" dirty="0" smtClean="0">
                <a:latin typeface="Consolas" pitchFamily="49" charset="0"/>
              </a:rPr>
              <a:t>float </a:t>
            </a:r>
            <a:r>
              <a:rPr lang="en-US" sz="1400" dirty="0" err="1" smtClean="0">
                <a:solidFill>
                  <a:srgbClr val="00B050"/>
                </a:solidFill>
                <a:latin typeface="Consolas" pitchFamily="49" charset="0"/>
              </a:rPr>
              <a:t>tempF</a:t>
            </a:r>
            <a:r>
              <a:rPr lang="en-US" sz="1400" dirty="0" smtClean="0">
                <a:solidFill>
                  <a:srgbClr val="00B050"/>
                </a:solidFill>
                <a:latin typeface="Consolas" pitchFamily="49" charset="0"/>
              </a:rPr>
              <a:t> </a:t>
            </a:r>
            <a:r>
              <a:rPr lang="en-US" sz="1400" dirty="0" smtClean="0">
                <a:latin typeface="Consolas" pitchFamily="49" charset="0"/>
              </a:rPr>
              <a:t>= ((</a:t>
            </a:r>
            <a:r>
              <a:rPr lang="en-US" sz="1400" dirty="0" err="1" smtClean="0">
                <a:latin typeface="Consolas" pitchFamily="49" charset="0"/>
              </a:rPr>
              <a:t>tempC</a:t>
            </a:r>
            <a:r>
              <a:rPr lang="en-US" sz="1400" dirty="0" smtClean="0">
                <a:latin typeface="Consolas" pitchFamily="49" charset="0"/>
              </a:rPr>
              <a:t> * 9.0f) / 5.0f) + 32.0f;</a:t>
            </a:r>
          </a:p>
          <a:p>
            <a:pPr lvl="3">
              <a:buFontTx/>
              <a:buNone/>
              <a:defRPr/>
            </a:pPr>
            <a:r>
              <a:rPr lang="en-US" sz="1400" dirty="0" smtClean="0">
                <a:latin typeface="Consolas" pitchFamily="49" charset="0"/>
              </a:rPr>
              <a:t>return </a:t>
            </a:r>
            <a:r>
              <a:rPr lang="en-US" sz="1400" dirty="0" err="1" smtClean="0">
                <a:solidFill>
                  <a:srgbClr val="00B050"/>
                </a:solidFill>
                <a:latin typeface="Consolas" pitchFamily="49" charset="0"/>
              </a:rPr>
              <a:t>tempF</a:t>
            </a:r>
            <a:r>
              <a:rPr lang="en-US" sz="1400" dirty="0" smtClean="0">
                <a:latin typeface="Consolas" pitchFamily="49" charset="0"/>
              </a:rPr>
              <a:t>;</a:t>
            </a:r>
          </a:p>
          <a:p>
            <a:pPr>
              <a:buFont typeface="Wingdings" pitchFamily="2" charset="2"/>
              <a:buNone/>
              <a:defRPr/>
            </a:pPr>
            <a:r>
              <a:rPr lang="en-US" sz="1400" dirty="0" smtClean="0"/>
              <a:t>} </a:t>
            </a:r>
            <a:r>
              <a:rPr lang="en-US" sz="1400" dirty="0" smtClean="0">
                <a:latin typeface="Consolas" pitchFamily="49" charset="0"/>
              </a:rPr>
              <a:t>	}</a:t>
            </a:r>
            <a:endParaRPr lang="en-US" sz="8800" dirty="0" smtClean="0">
              <a:latin typeface="Consolas" pitchFamily="49" charset="0"/>
            </a:endParaRPr>
          </a:p>
          <a:p>
            <a:pPr lvl="3">
              <a:buFontTx/>
              <a:buNone/>
              <a:defRPr/>
            </a:pPr>
            <a:endParaRPr lang="en-US" sz="1800" dirty="0" smtClean="0">
              <a:ea typeface="+mn-ea"/>
              <a:cs typeface="+mn-cs"/>
            </a:endParaRPr>
          </a:p>
        </p:txBody>
      </p:sp>
      <p:sp>
        <p:nvSpPr>
          <p:cNvPr id="39940" name="TextBox 3"/>
          <p:cNvSpPr txBox="1">
            <a:spLocks noChangeArrowheads="1"/>
          </p:cNvSpPr>
          <p:nvPr/>
        </p:nvSpPr>
        <p:spPr bwMode="auto">
          <a:xfrm>
            <a:off x="1066800" y="4876800"/>
            <a:ext cx="7772400" cy="1077913"/>
          </a:xfrm>
          <a:prstGeom prst="rect">
            <a:avLst/>
          </a:prstGeom>
          <a:noFill/>
          <a:ln w="9525">
            <a:noFill/>
            <a:miter lim="800000"/>
            <a:headEnd/>
            <a:tailEnd/>
          </a:ln>
        </p:spPr>
        <p:txBody>
          <a:bodyPr>
            <a:spAutoFit/>
          </a:bodyPr>
          <a:lstStyle/>
          <a:p>
            <a:r>
              <a:rPr lang="en-US" sz="1800" b="1"/>
              <a:t>How to call a Java Method?</a:t>
            </a:r>
          </a:p>
          <a:p>
            <a:r>
              <a:rPr lang="en-US" sz="1600">
                <a:latin typeface="Segoe UI" pitchFamily="34" charset="0"/>
                <a:cs typeface="Segoe UI" pitchFamily="34" charset="0"/>
              </a:rPr>
              <a:t>Now you defined a method, you need to use it. For that, you have to call the method. Here's how:</a:t>
            </a:r>
          </a:p>
          <a:p>
            <a:r>
              <a:rPr lang="en-US" sz="1400">
                <a:latin typeface="Consolas" pitchFamily="49" charset="0"/>
              </a:rPr>
              <a:t>			</a:t>
            </a:r>
            <a:r>
              <a:rPr lang="en-US" sz="1400">
                <a:solidFill>
                  <a:srgbClr val="0000FF"/>
                </a:solidFill>
                <a:latin typeface="Consolas" pitchFamily="49" charset="0"/>
              </a:rPr>
              <a:t>convertCelsiu</a:t>
            </a:r>
            <a:r>
              <a:rPr lang="en-US" sz="1400">
                <a:latin typeface="Consolas" pitchFamily="49" charset="0"/>
              </a:rPr>
              <a:t>s (20.0);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a:srcRect/>
          <a:stretch>
            <a:fillRect/>
          </a:stretch>
        </p:blipFill>
        <p:spPr>
          <a:xfrm>
            <a:off x="1981200" y="609600"/>
            <a:ext cx="5181600" cy="2855913"/>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smtClean="0"/>
              <a:t>Methods</a:t>
            </a:r>
          </a:p>
        </p:txBody>
      </p:sp>
      <p:sp>
        <p:nvSpPr>
          <p:cNvPr id="41987" name="Rectangle 3"/>
          <p:cNvSpPr>
            <a:spLocks noGrp="1" noChangeArrowheads="1"/>
          </p:cNvSpPr>
          <p:nvPr>
            <p:ph type="body" idx="1"/>
          </p:nvPr>
        </p:nvSpPr>
        <p:spPr/>
        <p:txBody>
          <a:bodyPr/>
          <a:lstStyle/>
          <a:p>
            <a:pPr eaLnBrk="1" hangingPunct="1">
              <a:lnSpc>
                <a:spcPct val="80000"/>
              </a:lnSpc>
            </a:pPr>
            <a:r>
              <a:rPr lang="en-GB" sz="2400" smtClean="0"/>
              <a:t>A method is a named sequence of code that can be invoked by other Java code.</a:t>
            </a:r>
          </a:p>
          <a:p>
            <a:pPr eaLnBrk="1" hangingPunct="1">
              <a:lnSpc>
                <a:spcPct val="80000"/>
              </a:lnSpc>
            </a:pPr>
            <a:r>
              <a:rPr lang="en-GB" sz="2400" smtClean="0"/>
              <a:t>A method takes some parameters, performs some computations and then optionally returns a value (or object).</a:t>
            </a:r>
          </a:p>
          <a:p>
            <a:pPr eaLnBrk="1" hangingPunct="1">
              <a:lnSpc>
                <a:spcPct val="80000"/>
              </a:lnSpc>
            </a:pPr>
            <a:r>
              <a:rPr lang="en-GB" sz="2400" smtClean="0"/>
              <a:t>Methods can be used as part of an expression statement.</a:t>
            </a:r>
          </a:p>
          <a:p>
            <a:pPr eaLnBrk="1" hangingPunct="1">
              <a:lnSpc>
                <a:spcPct val="80000"/>
              </a:lnSpc>
              <a:buFont typeface="Wingdings" pitchFamily="2" charset="2"/>
              <a:buNone/>
            </a:pPr>
            <a:r>
              <a:rPr lang="en-GB" sz="2000" smtClean="0">
                <a:solidFill>
                  <a:schemeClr val="hlink"/>
                </a:solidFill>
              </a:rPr>
              <a:t>	</a:t>
            </a:r>
          </a:p>
          <a:p>
            <a:pPr eaLnBrk="1" hangingPunct="1">
              <a:lnSpc>
                <a:spcPct val="80000"/>
              </a:lnSpc>
              <a:buFont typeface="Wingdings" pitchFamily="2" charset="2"/>
              <a:buNone/>
            </a:pPr>
            <a:r>
              <a:rPr lang="en-GB" sz="2000" smtClean="0">
                <a:solidFill>
                  <a:srgbClr val="FF9900"/>
                </a:solidFill>
                <a:latin typeface="Courier New" pitchFamily="49" charset="0"/>
              </a:rPr>
              <a:t>public float convertCelsius(float tempC) {</a:t>
            </a:r>
          </a:p>
          <a:p>
            <a:pPr eaLnBrk="1" hangingPunct="1">
              <a:lnSpc>
                <a:spcPct val="80000"/>
              </a:lnSpc>
              <a:buFont typeface="Wingdings" pitchFamily="2" charset="2"/>
              <a:buNone/>
            </a:pPr>
            <a:r>
              <a:rPr lang="en-GB" sz="2000" smtClean="0">
                <a:solidFill>
                  <a:srgbClr val="FF9900"/>
                </a:solidFill>
                <a:latin typeface="Courier New" pitchFamily="49" charset="0"/>
              </a:rPr>
              <a:t>		return( ((tempC * 9.0f) / 5.0f) + 32.0 );</a:t>
            </a:r>
          </a:p>
          <a:p>
            <a:pPr eaLnBrk="1" hangingPunct="1">
              <a:lnSpc>
                <a:spcPct val="80000"/>
              </a:lnSpc>
              <a:buFont typeface="Wingdings" pitchFamily="2" charset="2"/>
              <a:buNone/>
            </a:pPr>
            <a:r>
              <a:rPr lang="en-GB" sz="2000" smtClean="0">
                <a:solidFill>
                  <a:srgbClr val="FF9900"/>
                </a:solidFill>
                <a:latin typeface="Courier New" pitchFamily="49" charset="0"/>
              </a:rPr>
              <a:t>	}</a:t>
            </a:r>
          </a:p>
          <a:p>
            <a:pPr eaLnBrk="1" hangingPunct="1">
              <a:lnSpc>
                <a:spcPct val="80000"/>
              </a:lnSpc>
              <a:buFont typeface="Wingdings" pitchFamily="2" charset="2"/>
              <a:buNone/>
            </a:pPr>
            <a:endParaRPr lang="en-GB" sz="2000" smtClean="0">
              <a:solidFill>
                <a:srgbClr val="FF9900"/>
              </a:solidFill>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173163" y="609600"/>
            <a:ext cx="7772400" cy="5486400"/>
          </a:xfrm>
        </p:spPr>
        <p:txBody>
          <a:bodyPr/>
          <a:lstStyle/>
          <a:p>
            <a:pPr eaLnBrk="1" hangingPunct="1">
              <a:defRPr/>
            </a:pPr>
            <a:r>
              <a:rPr lang="en-US" sz="2800" dirty="0" smtClean="0">
                <a:solidFill>
                  <a:srgbClr val="0000FF"/>
                </a:solidFill>
              </a:rPr>
              <a:t>Object</a:t>
            </a:r>
            <a:r>
              <a:rPr lang="en-US" sz="2800" dirty="0" smtClean="0"/>
              <a:t>: </a:t>
            </a:r>
            <a:r>
              <a:rPr lang="en-US" sz="1800" dirty="0" smtClean="0"/>
              <a:t>any real-world things that have </a:t>
            </a:r>
            <a:r>
              <a:rPr lang="en-US" sz="1800" dirty="0" smtClean="0">
                <a:solidFill>
                  <a:srgbClr val="00B050"/>
                </a:solidFill>
              </a:rPr>
              <a:t>properties</a:t>
            </a:r>
            <a:r>
              <a:rPr lang="en-US" sz="1800" dirty="0" smtClean="0"/>
              <a:t> and </a:t>
            </a:r>
            <a:r>
              <a:rPr lang="en-US" sz="1800" dirty="0" smtClean="0">
                <a:solidFill>
                  <a:srgbClr val="00B050"/>
                </a:solidFill>
              </a:rPr>
              <a:t>actions</a:t>
            </a:r>
            <a:r>
              <a:rPr lang="en-US" sz="1800" dirty="0" smtClean="0"/>
              <a:t>.</a:t>
            </a:r>
          </a:p>
          <a:p>
            <a:pPr lvl="1" eaLnBrk="1" hangingPunct="1">
              <a:defRPr/>
            </a:pPr>
            <a:r>
              <a:rPr lang="en-US" sz="1800" dirty="0" smtClean="0">
                <a:ea typeface="+mn-ea"/>
                <a:cs typeface="+mn-cs"/>
              </a:rPr>
              <a:t>e.g., chair, bike, marker, pen, table, car, etc. </a:t>
            </a:r>
          </a:p>
          <a:p>
            <a:pPr lvl="1" eaLnBrk="1" hangingPunct="1">
              <a:buFont typeface="Wingdings" pitchFamily="2" charset="2"/>
              <a:buChar char="q"/>
              <a:defRPr/>
            </a:pPr>
            <a:r>
              <a:rPr lang="en-US" sz="1800" dirty="0" smtClean="0">
                <a:ea typeface="+mn-ea"/>
                <a:cs typeface="+mn-cs"/>
              </a:rPr>
              <a:t>It can be physical or logical (tangible and intangible). </a:t>
            </a:r>
          </a:p>
          <a:p>
            <a:pPr lvl="1" eaLnBrk="1" hangingPunct="1">
              <a:buFont typeface="Wingdings" pitchFamily="2" charset="2"/>
              <a:buChar char="q"/>
              <a:defRPr/>
            </a:pPr>
            <a:r>
              <a:rPr lang="en-US" sz="1800" dirty="0" smtClean="0">
                <a:ea typeface="+mn-ea"/>
                <a:cs typeface="+mn-cs"/>
              </a:rPr>
              <a:t>The example of an intangible object is the banking system</a:t>
            </a:r>
            <a:r>
              <a:rPr lang="en-US" sz="1400" dirty="0" smtClean="0">
                <a:ea typeface="+mn-ea"/>
                <a:cs typeface="+mn-cs"/>
              </a:rPr>
              <a:t>.</a:t>
            </a:r>
          </a:p>
          <a:p>
            <a:pPr lvl="1" eaLnBrk="1" hangingPunct="1">
              <a:buFont typeface="Wingdings" pitchFamily="2" charset="2"/>
              <a:buChar char="q"/>
              <a:defRPr/>
            </a:pPr>
            <a:endParaRPr lang="en-US" sz="1600" dirty="0" smtClean="0"/>
          </a:p>
        </p:txBody>
      </p:sp>
      <p:pic>
        <p:nvPicPr>
          <p:cNvPr id="6147" name="Picture 6"/>
          <p:cNvPicPr>
            <a:picLocks noChangeAspect="1" noChangeArrowheads="1"/>
          </p:cNvPicPr>
          <p:nvPr/>
        </p:nvPicPr>
        <p:blipFill>
          <a:blip r:embed="rId2"/>
          <a:srcRect/>
          <a:stretch>
            <a:fillRect/>
          </a:stretch>
        </p:blipFill>
        <p:spPr bwMode="auto">
          <a:xfrm>
            <a:off x="1752600" y="2362200"/>
            <a:ext cx="601027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smtClean="0"/>
              <a:t>Method Signatures</a:t>
            </a:r>
          </a:p>
        </p:txBody>
      </p:sp>
      <p:sp>
        <p:nvSpPr>
          <p:cNvPr id="43011" name="Rectangle 3"/>
          <p:cNvSpPr>
            <a:spLocks noGrp="1" noChangeArrowheads="1"/>
          </p:cNvSpPr>
          <p:nvPr>
            <p:ph type="body" idx="1"/>
          </p:nvPr>
        </p:nvSpPr>
        <p:spPr/>
        <p:txBody>
          <a:bodyPr/>
          <a:lstStyle/>
          <a:p>
            <a:pPr eaLnBrk="1" hangingPunct="1"/>
            <a:r>
              <a:rPr lang="en-GB" sz="2400" smtClean="0"/>
              <a:t>A method signature specifies:</a:t>
            </a:r>
          </a:p>
          <a:p>
            <a:pPr lvl="1" eaLnBrk="1" hangingPunct="1"/>
            <a:r>
              <a:rPr lang="en-GB" sz="2000" smtClean="0"/>
              <a:t>The name of the method.</a:t>
            </a:r>
          </a:p>
          <a:p>
            <a:pPr lvl="1" eaLnBrk="1" hangingPunct="1"/>
            <a:r>
              <a:rPr lang="en-GB" sz="2000" smtClean="0"/>
              <a:t>The type and name of each parameter.</a:t>
            </a:r>
          </a:p>
          <a:p>
            <a:pPr lvl="1" eaLnBrk="1" hangingPunct="1"/>
            <a:r>
              <a:rPr lang="en-GB" sz="2000" smtClean="0"/>
              <a:t>The type of the value (or object) returned by the method.</a:t>
            </a:r>
          </a:p>
          <a:p>
            <a:pPr lvl="1" eaLnBrk="1" hangingPunct="1"/>
            <a:r>
              <a:rPr lang="en-GB" sz="2000" smtClean="0"/>
              <a:t>The checked exceptions thrown by the method.</a:t>
            </a:r>
          </a:p>
          <a:p>
            <a:pPr lvl="1" eaLnBrk="1" hangingPunct="1"/>
            <a:r>
              <a:rPr lang="en-GB" sz="2000" smtClean="0"/>
              <a:t>Various method modifiers.</a:t>
            </a:r>
          </a:p>
          <a:p>
            <a:pPr lvl="1" eaLnBrk="1" hangingPunct="1"/>
            <a:r>
              <a:rPr lang="en-GB" sz="2000" i="1" smtClean="0"/>
              <a:t>modifiers type name ( parameter list ) [throws exceptions ]</a:t>
            </a:r>
          </a:p>
          <a:p>
            <a:pPr lvl="1" eaLnBrk="1" hangingPunct="1">
              <a:buFontTx/>
              <a:buNone/>
            </a:pPr>
            <a:r>
              <a:rPr lang="en-GB" sz="2000" smtClean="0">
                <a:solidFill>
                  <a:srgbClr val="FF9900"/>
                </a:solidFill>
              </a:rPr>
              <a:t>public float convertCelsius (float tCelsius ) {}</a:t>
            </a:r>
          </a:p>
          <a:p>
            <a:pPr lvl="1" eaLnBrk="1" hangingPunct="1">
              <a:buFontTx/>
              <a:buNone/>
            </a:pPr>
            <a:r>
              <a:rPr lang="en-GB" sz="2000" smtClean="0">
                <a:solidFill>
                  <a:srgbClr val="FF9900"/>
                </a:solidFill>
              </a:rPr>
              <a:t>public boolean setUserInfo ( int i, int j, String name ) throws IndexOutOfBoundsException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a:srcRect/>
          <a:stretch>
            <a:fillRect/>
          </a:stretch>
        </p:blipFill>
        <p:spPr>
          <a:xfrm>
            <a:off x="1295400" y="762000"/>
            <a:ext cx="7437438" cy="4781550"/>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If – The Conditional Statement</a:t>
            </a:r>
          </a:p>
        </p:txBody>
      </p:sp>
      <p:sp>
        <p:nvSpPr>
          <p:cNvPr id="45059" name="Rectangle 3"/>
          <p:cNvSpPr>
            <a:spLocks noGrp="1" noChangeArrowheads="1"/>
          </p:cNvSpPr>
          <p:nvPr>
            <p:ph type="body" idx="1"/>
          </p:nvPr>
        </p:nvSpPr>
        <p:spPr/>
        <p:txBody>
          <a:bodyPr/>
          <a:lstStyle/>
          <a:p>
            <a:pPr eaLnBrk="1" hangingPunct="1"/>
            <a:r>
              <a:rPr lang="en-GB" sz="2400" smtClean="0"/>
              <a:t>The if statement evaluates an expression and if that evaluation is true then the specified action is taken</a:t>
            </a:r>
          </a:p>
          <a:p>
            <a:pPr lvl="2" eaLnBrk="1" hangingPunct="1">
              <a:buFontTx/>
              <a:buNone/>
            </a:pPr>
            <a:r>
              <a:rPr lang="en-GB" sz="2000" smtClean="0">
                <a:solidFill>
                  <a:srgbClr val="FF9900"/>
                </a:solidFill>
              </a:rPr>
              <a:t>if ( x &lt; 10 ) x = 10;</a:t>
            </a:r>
          </a:p>
          <a:p>
            <a:pPr eaLnBrk="1" hangingPunct="1"/>
            <a:r>
              <a:rPr lang="en-GB" sz="2400" smtClean="0"/>
              <a:t>If the value of x is less than 10, make x equal to 10</a:t>
            </a:r>
          </a:p>
          <a:p>
            <a:pPr eaLnBrk="1" hangingPunct="1"/>
            <a:r>
              <a:rPr lang="en-GB" sz="2400" smtClean="0"/>
              <a:t>It could have been written:</a:t>
            </a:r>
          </a:p>
          <a:p>
            <a:pPr lvl="2" eaLnBrk="1" hangingPunct="1">
              <a:buFontTx/>
              <a:buNone/>
            </a:pPr>
            <a:r>
              <a:rPr lang="en-GB" sz="2000" smtClean="0">
                <a:solidFill>
                  <a:srgbClr val="FF9900"/>
                </a:solidFill>
              </a:rPr>
              <a:t>if ( x &lt; 10 )</a:t>
            </a:r>
          </a:p>
          <a:p>
            <a:pPr lvl="2" eaLnBrk="1" hangingPunct="1">
              <a:buFontTx/>
              <a:buNone/>
            </a:pPr>
            <a:r>
              <a:rPr lang="en-GB" sz="2000" smtClean="0">
                <a:solidFill>
                  <a:srgbClr val="FF9900"/>
                </a:solidFill>
              </a:rPr>
              <a:t>x = 10;</a:t>
            </a:r>
          </a:p>
          <a:p>
            <a:pPr eaLnBrk="1" hangingPunct="1"/>
            <a:r>
              <a:rPr lang="en-GB" sz="2400" smtClean="0"/>
              <a:t>Or, alternatively:</a:t>
            </a:r>
          </a:p>
          <a:p>
            <a:pPr lvl="2" eaLnBrk="1" hangingPunct="1">
              <a:buFontTx/>
              <a:buNone/>
            </a:pPr>
            <a:r>
              <a:rPr lang="en-GB" sz="2000" smtClean="0">
                <a:solidFill>
                  <a:srgbClr val="FF9900"/>
                </a:solidFill>
              </a:rPr>
              <a:t>if ( x &lt; 10 ) { x = 10;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smtClean="0"/>
              <a:t>If… else</a:t>
            </a:r>
          </a:p>
        </p:txBody>
      </p:sp>
      <p:sp>
        <p:nvSpPr>
          <p:cNvPr id="46083" name="Rectangle 3"/>
          <p:cNvSpPr>
            <a:spLocks noGrp="1" noChangeArrowheads="1"/>
          </p:cNvSpPr>
          <p:nvPr>
            <p:ph type="body" idx="1"/>
          </p:nvPr>
        </p:nvSpPr>
        <p:spPr/>
        <p:txBody>
          <a:bodyPr/>
          <a:lstStyle/>
          <a:p>
            <a:pPr eaLnBrk="1" hangingPunct="1"/>
            <a:r>
              <a:rPr lang="en-GB" sz="2400" smtClean="0"/>
              <a:t>The if … else statement evaluates an expression and performs one action if that evaluation is true or a different action if it is false.</a:t>
            </a:r>
          </a:p>
          <a:p>
            <a:pPr eaLnBrk="1" hangingPunct="1">
              <a:buFont typeface="Wingdings" pitchFamily="2" charset="2"/>
              <a:buNone/>
            </a:pPr>
            <a:r>
              <a:rPr lang="en-GB" sz="2400" smtClean="0">
                <a:solidFill>
                  <a:schemeClr val="hlink"/>
                </a:solidFill>
                <a:latin typeface="Times New Roman" pitchFamily="18" charset="0"/>
              </a:rPr>
              <a:t>	 </a:t>
            </a:r>
            <a:r>
              <a:rPr lang="en-GB" sz="2400" smtClean="0">
                <a:solidFill>
                  <a:srgbClr val="FF9900"/>
                </a:solidFill>
                <a:latin typeface="Courier New" pitchFamily="49" charset="0"/>
              </a:rPr>
              <a:t>if (x != oldx) {</a:t>
            </a:r>
          </a:p>
          <a:p>
            <a:pPr lvl="1" eaLnBrk="1" hangingPunct="1">
              <a:buFontTx/>
              <a:buNone/>
            </a:pPr>
            <a:r>
              <a:rPr lang="en-GB" sz="2000" smtClean="0">
                <a:solidFill>
                  <a:srgbClr val="FF9900"/>
                </a:solidFill>
                <a:latin typeface="Courier New" pitchFamily="49" charset="0"/>
              </a:rPr>
              <a:t>	System.out.print(“x was changed”);</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a:t>
            </a:r>
          </a:p>
          <a:p>
            <a:pPr lvl="1" eaLnBrk="1" hangingPunct="1">
              <a:buFontTx/>
              <a:buNone/>
            </a:pPr>
            <a:r>
              <a:rPr lang="en-GB" sz="2000" smtClean="0">
                <a:solidFill>
                  <a:srgbClr val="FF9900"/>
                </a:solidFill>
                <a:latin typeface="Courier New" pitchFamily="49" charset="0"/>
              </a:rPr>
              <a:t>	System.out.print(“x is unchanged”);</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Nested if … else</a:t>
            </a:r>
          </a:p>
        </p:txBody>
      </p:sp>
      <p:sp>
        <p:nvSpPr>
          <p:cNvPr id="47107" name="Rectangle 3"/>
          <p:cNvSpPr>
            <a:spLocks noGrp="1" noChangeArrowheads="1"/>
          </p:cNvSpPr>
          <p:nvPr>
            <p:ph type="body" idx="1"/>
          </p:nvPr>
        </p:nvSpPr>
        <p:spPr>
          <a:xfrm>
            <a:off x="1143000" y="1981200"/>
            <a:ext cx="7239000" cy="4114800"/>
          </a:xfrm>
        </p:spPr>
        <p:txBody>
          <a:bodyPr/>
          <a:lstStyle/>
          <a:p>
            <a:pPr lvl="1" eaLnBrk="1" hangingPunct="1">
              <a:lnSpc>
                <a:spcPct val="80000"/>
              </a:lnSpc>
              <a:buFontTx/>
              <a:buNone/>
            </a:pPr>
            <a:r>
              <a:rPr lang="en-GB" sz="2000" smtClean="0">
                <a:solidFill>
                  <a:srgbClr val="0000FF"/>
                </a:solidFill>
                <a:latin typeface="Courier New" pitchFamily="49" charset="0"/>
              </a:rPr>
              <a:t>if</a:t>
            </a:r>
            <a:r>
              <a:rPr lang="en-GB" sz="2000" smtClean="0">
                <a:solidFill>
                  <a:srgbClr val="FF9900"/>
                </a:solidFill>
                <a:latin typeface="Courier New" pitchFamily="49" charset="0"/>
              </a:rPr>
              <a:t> ( myVal &gt; 100 ) {</a:t>
            </a:r>
          </a:p>
          <a:p>
            <a:pPr lvl="1" eaLnBrk="1" hangingPunct="1">
              <a:lnSpc>
                <a:spcPct val="80000"/>
              </a:lnSpc>
              <a:buFontTx/>
              <a:buNone/>
            </a:pPr>
            <a:r>
              <a:rPr lang="en-GB" sz="2000" smtClean="0">
                <a:solidFill>
                  <a:srgbClr val="FF9900"/>
                </a:solidFill>
                <a:latin typeface="Courier New" pitchFamily="49" charset="0"/>
              </a:rPr>
              <a:t>	if ( remainderOn == true) {</a:t>
            </a:r>
          </a:p>
          <a:p>
            <a:pPr lvl="1" eaLnBrk="1" hangingPunct="1">
              <a:lnSpc>
                <a:spcPct val="80000"/>
              </a:lnSpc>
              <a:buFontTx/>
              <a:buNone/>
            </a:pPr>
            <a:r>
              <a:rPr lang="en-GB" sz="2000" smtClean="0">
                <a:solidFill>
                  <a:srgbClr val="FF9900"/>
                </a:solidFill>
                <a:latin typeface="Courier New" pitchFamily="49" charset="0"/>
              </a:rPr>
              <a:t>		  myVal = mVal % 100;</a:t>
            </a:r>
          </a:p>
          <a:p>
            <a:pPr lvl="1" eaLnBrk="1" hangingPunct="1">
              <a:lnSpc>
                <a:spcPct val="80000"/>
              </a:lnSpc>
              <a:buFontTx/>
              <a:buNone/>
            </a:pPr>
            <a:r>
              <a:rPr lang="en-GB" sz="2000" smtClean="0">
                <a:solidFill>
                  <a:srgbClr val="FF9900"/>
                </a:solidFill>
                <a:latin typeface="Courier New" pitchFamily="49" charset="0"/>
              </a:rPr>
              <a:t>	}</a:t>
            </a:r>
          </a:p>
          <a:p>
            <a:pPr lvl="1" eaLnBrk="1" hangingPunct="1">
              <a:lnSpc>
                <a:spcPct val="80000"/>
              </a:lnSpc>
              <a:buFontTx/>
              <a:buNone/>
            </a:pPr>
            <a:r>
              <a:rPr lang="en-GB" sz="2000" smtClean="0">
                <a:solidFill>
                  <a:srgbClr val="FF9900"/>
                </a:solidFill>
                <a:latin typeface="Courier New" pitchFamily="49" charset="0"/>
              </a:rPr>
              <a:t>	else {</a:t>
            </a:r>
          </a:p>
          <a:p>
            <a:pPr lvl="1" eaLnBrk="1" hangingPunct="1">
              <a:lnSpc>
                <a:spcPct val="80000"/>
              </a:lnSpc>
              <a:buFontTx/>
              <a:buNone/>
            </a:pPr>
            <a:r>
              <a:rPr lang="en-GB" sz="2000" smtClean="0">
                <a:solidFill>
                  <a:srgbClr val="FF9900"/>
                </a:solidFill>
                <a:latin typeface="Courier New" pitchFamily="49" charset="0"/>
              </a:rPr>
              <a:t>		myVal = myVal / 100.0;</a:t>
            </a:r>
          </a:p>
          <a:p>
            <a:pPr lvl="1" eaLnBrk="1" hangingPunct="1">
              <a:lnSpc>
                <a:spcPct val="80000"/>
              </a:lnSpc>
              <a:buFontTx/>
              <a:buNone/>
            </a:pPr>
            <a:r>
              <a:rPr lang="en-GB" sz="2000" smtClean="0">
                <a:solidFill>
                  <a:srgbClr val="FF9900"/>
                </a:solidFill>
                <a:latin typeface="Courier New" pitchFamily="49" charset="0"/>
              </a:rPr>
              <a:t>	}</a:t>
            </a:r>
          </a:p>
          <a:p>
            <a:pPr lvl="1" eaLnBrk="1" hangingPunct="1">
              <a:lnSpc>
                <a:spcPct val="80000"/>
              </a:lnSpc>
              <a:buFontTx/>
              <a:buNone/>
            </a:pPr>
            <a:r>
              <a:rPr lang="en-GB" sz="2000" smtClean="0">
                <a:solidFill>
                  <a:srgbClr val="FF9900"/>
                </a:solidFill>
                <a:latin typeface="Courier New" pitchFamily="49" charset="0"/>
              </a:rPr>
              <a:t>}</a:t>
            </a:r>
          </a:p>
          <a:p>
            <a:pPr lvl="1" eaLnBrk="1" hangingPunct="1">
              <a:lnSpc>
                <a:spcPct val="80000"/>
              </a:lnSpc>
              <a:buFontTx/>
              <a:buNone/>
            </a:pPr>
            <a:r>
              <a:rPr lang="en-GB" sz="2000" smtClean="0">
                <a:solidFill>
                  <a:srgbClr val="0000FF"/>
                </a:solidFill>
                <a:latin typeface="Courier New" pitchFamily="49" charset="0"/>
              </a:rPr>
              <a:t>else</a:t>
            </a:r>
          </a:p>
          <a:p>
            <a:pPr lvl="1" eaLnBrk="1" hangingPunct="1">
              <a:lnSpc>
                <a:spcPct val="80000"/>
              </a:lnSpc>
              <a:buFontTx/>
              <a:buNone/>
            </a:pPr>
            <a:r>
              <a:rPr lang="en-GB" sz="2000" smtClean="0">
                <a:solidFill>
                  <a:srgbClr val="FF9900"/>
                </a:solidFill>
                <a:latin typeface="Courier New" pitchFamily="49" charset="0"/>
              </a:rPr>
              <a:t>{</a:t>
            </a:r>
          </a:p>
          <a:p>
            <a:pPr lvl="1" eaLnBrk="1" hangingPunct="1">
              <a:lnSpc>
                <a:spcPct val="80000"/>
              </a:lnSpc>
              <a:buFontTx/>
              <a:buNone/>
            </a:pPr>
            <a:r>
              <a:rPr lang="en-GB" sz="2000" smtClean="0">
                <a:solidFill>
                  <a:srgbClr val="FF9900"/>
                </a:solidFill>
                <a:latin typeface="Courier New" pitchFamily="49" charset="0"/>
              </a:rPr>
              <a:t>	System.out.print(“myVal is in range”);</a:t>
            </a:r>
          </a:p>
          <a:p>
            <a:pPr lvl="1" eaLnBrk="1" hangingPunct="1">
              <a:lnSpc>
                <a:spcPct val="80000"/>
              </a:lnSpc>
              <a:buFontTx/>
              <a:buNone/>
            </a:pPr>
            <a:r>
              <a:rPr lang="en-GB" sz="2000" smtClean="0">
                <a:solidFill>
                  <a:srgbClr val="FF9900"/>
                </a:solidFill>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else if</a:t>
            </a:r>
          </a:p>
        </p:txBody>
      </p:sp>
      <p:sp>
        <p:nvSpPr>
          <p:cNvPr id="48131" name="Rectangle 3"/>
          <p:cNvSpPr>
            <a:spLocks noGrp="1" noChangeArrowheads="1"/>
          </p:cNvSpPr>
          <p:nvPr>
            <p:ph type="body" idx="1"/>
          </p:nvPr>
        </p:nvSpPr>
        <p:spPr>
          <a:xfrm>
            <a:off x="685800" y="1676400"/>
            <a:ext cx="7772400" cy="4114800"/>
          </a:xfrm>
        </p:spPr>
        <p:txBody>
          <a:bodyPr/>
          <a:lstStyle/>
          <a:p>
            <a:pPr eaLnBrk="1" hangingPunct="1"/>
            <a:r>
              <a:rPr lang="en-GB" sz="2400" smtClean="0"/>
              <a:t>Useful for choosing between alternatives:</a:t>
            </a:r>
          </a:p>
          <a:p>
            <a:pPr lvl="1" eaLnBrk="1" hangingPunct="1">
              <a:buFontTx/>
              <a:buNone/>
            </a:pPr>
            <a:r>
              <a:rPr lang="en-GB" sz="2000" smtClean="0">
                <a:solidFill>
                  <a:srgbClr val="FF9900"/>
                </a:solidFill>
                <a:latin typeface="Courier New" pitchFamily="49" charset="0"/>
              </a:rPr>
              <a:t>if ( n == 1 ) {</a:t>
            </a:r>
          </a:p>
          <a:p>
            <a:pPr lvl="1" eaLnBrk="1" hangingPunct="1">
              <a:buFontTx/>
              <a:buNone/>
            </a:pPr>
            <a:r>
              <a:rPr lang="en-GB" sz="2000" smtClean="0">
                <a:solidFill>
                  <a:srgbClr val="FF9900"/>
                </a:solidFill>
                <a:latin typeface="Courier New" pitchFamily="49" charset="0"/>
              </a:rPr>
              <a:t>	// execute code block #1</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if ( j == 2 ) {</a:t>
            </a:r>
          </a:p>
          <a:p>
            <a:pPr lvl="1" eaLnBrk="1" hangingPunct="1">
              <a:buFontTx/>
              <a:buNone/>
            </a:pPr>
            <a:r>
              <a:rPr lang="en-GB" sz="2000" smtClean="0">
                <a:solidFill>
                  <a:srgbClr val="FF9900"/>
                </a:solidFill>
                <a:latin typeface="Courier New" pitchFamily="49" charset="0"/>
              </a:rPr>
              <a:t>	// execute code block #2</a:t>
            </a:r>
          </a:p>
          <a:p>
            <a:pPr lvl="1" eaLnBrk="1" hangingPunct="1">
              <a:buFontTx/>
              <a:buNone/>
            </a:pPr>
            <a:r>
              <a:rPr lang="en-GB" sz="2000" smtClean="0">
                <a:solidFill>
                  <a:srgbClr val="FF9900"/>
                </a:solidFill>
                <a:latin typeface="Courier New" pitchFamily="49" charset="0"/>
              </a:rPr>
              <a:t>}</a:t>
            </a:r>
          </a:p>
          <a:p>
            <a:pPr lvl="1" eaLnBrk="1" hangingPunct="1">
              <a:buFontTx/>
              <a:buNone/>
            </a:pPr>
            <a:r>
              <a:rPr lang="en-GB" sz="2000" smtClean="0">
                <a:solidFill>
                  <a:srgbClr val="FF9900"/>
                </a:solidFill>
                <a:latin typeface="Courier New" pitchFamily="49" charset="0"/>
              </a:rPr>
              <a:t>else {</a:t>
            </a:r>
          </a:p>
          <a:p>
            <a:pPr lvl="1" eaLnBrk="1" hangingPunct="1">
              <a:buFontTx/>
              <a:buNone/>
            </a:pPr>
            <a:r>
              <a:rPr lang="en-GB" sz="2000" smtClean="0">
                <a:solidFill>
                  <a:srgbClr val="FF9900"/>
                </a:solidFill>
                <a:latin typeface="Courier New" pitchFamily="49" charset="0"/>
              </a:rPr>
              <a:t>	// if all previous tests have failed, execute code block #3</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A Warning…</a:t>
            </a:r>
          </a:p>
        </p:txBody>
      </p:sp>
      <p:sp>
        <p:nvSpPr>
          <p:cNvPr id="49155" name="Rectangle 3"/>
          <p:cNvSpPr>
            <a:spLocks noGrp="1" noChangeArrowheads="1"/>
          </p:cNvSpPr>
          <p:nvPr>
            <p:ph type="body" sz="half" idx="1"/>
          </p:nvPr>
        </p:nvSpPr>
        <p:spPr/>
        <p:txBody>
          <a:bodyPr/>
          <a:lstStyle/>
          <a:p>
            <a:pPr eaLnBrk="1" hangingPunct="1">
              <a:buFont typeface="Wingdings" pitchFamily="2" charset="2"/>
              <a:buNone/>
            </a:pPr>
            <a:r>
              <a:rPr lang="en-GB" sz="2400" b="1" smtClean="0">
                <a:solidFill>
                  <a:srgbClr val="FF0000"/>
                </a:solidFill>
                <a:latin typeface="Courier New" pitchFamily="49" charset="0"/>
              </a:rPr>
              <a:t>WRONG!</a:t>
            </a:r>
          </a:p>
          <a:p>
            <a:pPr lvl="1" eaLnBrk="1" hangingPunct="1">
              <a:buFontTx/>
              <a:buNone/>
            </a:pPr>
            <a:r>
              <a:rPr lang="en-GB" sz="1800" smtClean="0">
                <a:solidFill>
                  <a:srgbClr val="FF9900"/>
                </a:solidFill>
                <a:latin typeface="Consolas" pitchFamily="49" charset="0"/>
              </a:rPr>
              <a:t>if( i == j )</a:t>
            </a:r>
          </a:p>
          <a:p>
            <a:pPr lvl="1" eaLnBrk="1" hangingPunct="1">
              <a:buFontTx/>
              <a:buNone/>
            </a:pPr>
            <a:r>
              <a:rPr lang="en-GB" sz="1800" smtClean="0">
                <a:solidFill>
                  <a:srgbClr val="FF9900"/>
                </a:solidFill>
                <a:latin typeface="Consolas" pitchFamily="49" charset="0"/>
              </a:rPr>
              <a:t>	if ( j == k )</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equals k”);</a:t>
            </a:r>
          </a:p>
          <a:p>
            <a:pPr lvl="1" eaLnBrk="1" hangingPunct="1">
              <a:buFontTx/>
              <a:buNone/>
            </a:pPr>
            <a:r>
              <a:rPr lang="en-GB" sz="1800" smtClean="0">
                <a:solidFill>
                  <a:srgbClr val="FF9900"/>
                </a:solidFill>
                <a:latin typeface="Consolas" pitchFamily="49" charset="0"/>
              </a:rPr>
              <a:t>  else</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is not equal 	to j”);</a:t>
            </a:r>
            <a:r>
              <a:rPr lang="en-GB" sz="2000" smtClean="0">
                <a:solidFill>
                  <a:srgbClr val="FF9900"/>
                </a:solidFill>
                <a:latin typeface="Courier New" pitchFamily="49" charset="0"/>
              </a:rPr>
              <a:t>	</a:t>
            </a:r>
          </a:p>
          <a:p>
            <a:pPr eaLnBrk="1" hangingPunct="1">
              <a:buFont typeface="Wingdings" pitchFamily="2" charset="2"/>
              <a:buNone/>
            </a:pPr>
            <a:endParaRPr lang="en-GB" sz="2000" smtClean="0">
              <a:solidFill>
                <a:schemeClr val="hlink"/>
              </a:solidFill>
              <a:latin typeface="Times New Roman" pitchFamily="18" charset="0"/>
            </a:endParaRPr>
          </a:p>
        </p:txBody>
      </p:sp>
      <p:sp>
        <p:nvSpPr>
          <p:cNvPr id="49156" name="Rectangle 4"/>
          <p:cNvSpPr>
            <a:spLocks noGrp="1" noChangeArrowheads="1"/>
          </p:cNvSpPr>
          <p:nvPr>
            <p:ph type="body" sz="half" idx="2"/>
          </p:nvPr>
        </p:nvSpPr>
        <p:spPr/>
        <p:txBody>
          <a:bodyPr/>
          <a:lstStyle/>
          <a:p>
            <a:pPr lvl="1" eaLnBrk="1" hangingPunct="1">
              <a:buFontTx/>
              <a:buNone/>
            </a:pPr>
            <a:r>
              <a:rPr lang="en-GB" sz="2000" b="1" smtClean="0">
                <a:solidFill>
                  <a:srgbClr val="00B050"/>
                </a:solidFill>
                <a:latin typeface="Courier New" pitchFamily="49" charset="0"/>
              </a:rPr>
              <a:t>CORRECT!</a:t>
            </a:r>
          </a:p>
          <a:p>
            <a:pPr lvl="1" eaLnBrk="1" hangingPunct="1">
              <a:buFontTx/>
              <a:buNone/>
            </a:pPr>
            <a:r>
              <a:rPr lang="en-GB" sz="1800" smtClean="0">
                <a:solidFill>
                  <a:srgbClr val="FF9900"/>
                </a:solidFill>
                <a:latin typeface="Consolas" pitchFamily="49" charset="0"/>
              </a:rPr>
              <a:t>if( i == j ) {</a:t>
            </a:r>
          </a:p>
          <a:p>
            <a:pPr lvl="1" eaLnBrk="1" hangingPunct="1">
              <a:buFontTx/>
              <a:buNone/>
            </a:pPr>
            <a:r>
              <a:rPr lang="en-GB" sz="1800" smtClean="0">
                <a:solidFill>
                  <a:srgbClr val="FF9900"/>
                </a:solidFill>
                <a:latin typeface="Consolas" pitchFamily="49" charset="0"/>
              </a:rPr>
              <a:t>	if ( j == k )</a:t>
            </a:r>
          </a:p>
          <a:p>
            <a:pPr lvl="1" eaLnBrk="1" hangingPunct="1">
              <a:buFontTx/>
              <a:buNone/>
            </a:pPr>
            <a:r>
              <a:rPr lang="en-GB" sz="1800" smtClean="0">
                <a:solidFill>
                  <a:srgbClr val="FF9900"/>
                </a:solidFill>
                <a:latin typeface="Consolas" pitchFamily="49" charset="0"/>
              </a:rPr>
              <a:t>	System.out.print(</a:t>
            </a:r>
          </a:p>
          <a:p>
            <a:pPr lvl="1" eaLnBrk="1" hangingPunct="1">
              <a:buFontTx/>
              <a:buNone/>
            </a:pPr>
            <a:r>
              <a:rPr lang="en-GB" sz="1800" smtClean="0">
                <a:solidFill>
                  <a:srgbClr val="FF9900"/>
                </a:solidFill>
                <a:latin typeface="Consolas" pitchFamily="49" charset="0"/>
              </a:rPr>
              <a:t>	    “i equals k”);</a:t>
            </a:r>
          </a:p>
          <a:p>
            <a:pPr lvl="1" eaLnBrk="1" hangingPunct="1">
              <a:buFontTx/>
              <a:buNone/>
            </a:pPr>
            <a:r>
              <a:rPr lang="en-GB" sz="1800" smtClean="0">
                <a:solidFill>
                  <a:srgbClr val="FF9900"/>
                </a:solidFill>
                <a:latin typeface="Consolas" pitchFamily="49" charset="0"/>
              </a:rPr>
              <a:t>}</a:t>
            </a:r>
          </a:p>
          <a:p>
            <a:pPr lvl="1" eaLnBrk="1" hangingPunct="1">
              <a:buFontTx/>
              <a:buNone/>
            </a:pPr>
            <a:r>
              <a:rPr lang="en-GB" sz="1800" smtClean="0">
                <a:solidFill>
                  <a:srgbClr val="FF9900"/>
                </a:solidFill>
                <a:latin typeface="Consolas" pitchFamily="49" charset="0"/>
              </a:rPr>
              <a:t>else</a:t>
            </a:r>
          </a:p>
          <a:p>
            <a:pPr lvl="1" eaLnBrk="1" hangingPunct="1">
              <a:buFontTx/>
              <a:buNone/>
            </a:pPr>
            <a:r>
              <a:rPr lang="en-GB" sz="1800" smtClean="0">
                <a:solidFill>
                  <a:srgbClr val="FF9900"/>
                </a:solidFill>
                <a:latin typeface="Consolas" pitchFamily="49" charset="0"/>
              </a:rPr>
              <a:t>	System.out.print(“i is not equal to j”);	// Correct!</a:t>
            </a:r>
          </a:p>
          <a:p>
            <a:pPr eaLnBrk="1" hangingPunct="1">
              <a:buFont typeface="Wingdings" pitchFamily="2" charset="2"/>
              <a:buNone/>
            </a:pPr>
            <a:endParaRPr lang="en-GB" sz="2000" smtClean="0">
              <a:solidFill>
                <a:srgbClr val="FF9900"/>
              </a:solidFill>
              <a:latin typeface="Courier New" pitchFamily="49" charset="0"/>
            </a:endParaRPr>
          </a:p>
          <a:p>
            <a:pPr eaLnBrk="1" hangingPunct="1"/>
            <a:endParaRPr lang="en-GB"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solidFill>
                  <a:srgbClr val="C00000"/>
                </a:solidFill>
              </a:rPr>
              <a:t>Variable types</a:t>
            </a:r>
          </a:p>
        </p:txBody>
      </p:sp>
      <p:pic>
        <p:nvPicPr>
          <p:cNvPr id="50179" name="Picture 2"/>
          <p:cNvPicPr>
            <a:picLocks noChangeAspect="1" noChangeArrowheads="1"/>
          </p:cNvPicPr>
          <p:nvPr/>
        </p:nvPicPr>
        <p:blipFill>
          <a:blip r:embed="rId2"/>
          <a:srcRect/>
          <a:stretch>
            <a:fillRect/>
          </a:stretch>
        </p:blipFill>
        <p:spPr bwMode="auto">
          <a:xfrm>
            <a:off x="1447800" y="1981200"/>
            <a:ext cx="6429375" cy="28575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457200"/>
            <a:ext cx="7772400" cy="609600"/>
          </a:xfrm>
        </p:spPr>
        <p:txBody>
          <a:bodyPr/>
          <a:lstStyle/>
          <a:p>
            <a:pPr eaLnBrk="1" hangingPunct="1"/>
            <a:r>
              <a:rPr lang="en-GB" smtClean="0"/>
              <a:t>The switch Statement</a:t>
            </a:r>
            <a:br>
              <a:rPr lang="en-GB" smtClean="0"/>
            </a:br>
            <a:endParaRPr lang="en-GB" smtClean="0"/>
          </a:p>
        </p:txBody>
      </p:sp>
      <p:pic>
        <p:nvPicPr>
          <p:cNvPr id="51203" name="Picture 6"/>
          <p:cNvPicPr>
            <a:picLocks noGrp="1" noChangeAspect="1" noChangeArrowheads="1"/>
          </p:cNvPicPr>
          <p:nvPr>
            <p:ph idx="1"/>
          </p:nvPr>
        </p:nvPicPr>
        <p:blipFill>
          <a:blip r:embed="rId2"/>
          <a:srcRect/>
          <a:stretch>
            <a:fillRect/>
          </a:stretch>
        </p:blipFill>
        <p:spPr>
          <a:xfrm>
            <a:off x="1752600" y="2057400"/>
            <a:ext cx="4191000" cy="3463925"/>
          </a:xfrm>
          <a:noFill/>
        </p:spPr>
      </p:pic>
      <p:sp>
        <p:nvSpPr>
          <p:cNvPr id="51204" name="TextBox 9"/>
          <p:cNvSpPr txBox="1">
            <a:spLocks noChangeArrowheads="1"/>
          </p:cNvSpPr>
          <p:nvPr/>
        </p:nvSpPr>
        <p:spPr bwMode="auto">
          <a:xfrm>
            <a:off x="1066800" y="838200"/>
            <a:ext cx="7467600" cy="646113"/>
          </a:xfrm>
          <a:prstGeom prst="rect">
            <a:avLst/>
          </a:prstGeom>
          <a:noFill/>
          <a:ln w="9525">
            <a:noFill/>
            <a:miter lim="800000"/>
            <a:headEnd/>
            <a:tailEnd/>
          </a:ln>
        </p:spPr>
        <p:txBody>
          <a:bodyPr>
            <a:spAutoFit/>
          </a:bodyPr>
          <a:lstStyle/>
          <a:p>
            <a:r>
              <a:rPr lang="en-US" sz="1800"/>
              <a:t>Used when we have number of options (or choices) and we may need to perform a different task for each choice.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z="3200" smtClean="0"/>
              <a:t>Switch case Example</a:t>
            </a:r>
            <a:endParaRPr lang="en-US" smtClean="0"/>
          </a:p>
        </p:txBody>
      </p:sp>
      <p:pic>
        <p:nvPicPr>
          <p:cNvPr id="52227" name="Picture 2"/>
          <p:cNvPicPr>
            <a:picLocks noGrp="1" noChangeAspect="1" noChangeArrowheads="1"/>
          </p:cNvPicPr>
          <p:nvPr>
            <p:ph idx="1"/>
          </p:nvPr>
        </p:nvPicPr>
        <p:blipFill>
          <a:blip r:embed="rId2"/>
          <a:srcRect/>
          <a:stretch>
            <a:fillRect/>
          </a:stretch>
        </p:blipFill>
        <p:spPr>
          <a:xfrm>
            <a:off x="1371600" y="1752600"/>
            <a:ext cx="5189538" cy="38862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163" y="457200"/>
            <a:ext cx="7772400" cy="1600200"/>
          </a:xfrm>
        </p:spPr>
        <p:txBody>
          <a:bodyPr/>
          <a:lstStyle/>
          <a:p>
            <a:pPr eaLnBrk="1" hangingPunct="1">
              <a:defRPr/>
            </a:pPr>
            <a:r>
              <a:rPr lang="en-US" sz="2800" dirty="0" smtClean="0">
                <a:solidFill>
                  <a:srgbClr val="0000FF"/>
                </a:solidFill>
              </a:rPr>
              <a:t>Class</a:t>
            </a:r>
            <a:r>
              <a:rPr lang="en-US" sz="2800" dirty="0" smtClean="0"/>
              <a:t>:</a:t>
            </a:r>
          </a:p>
          <a:p>
            <a:pPr lvl="1" eaLnBrk="1" hangingPunct="1">
              <a:defRPr/>
            </a:pPr>
            <a:r>
              <a:rPr lang="en-US" sz="1800" dirty="0" smtClean="0">
                <a:ea typeface="+mn-ea"/>
                <a:cs typeface="+mn-cs"/>
              </a:rPr>
              <a:t>	Collection of objects </a:t>
            </a:r>
          </a:p>
          <a:p>
            <a:pPr lvl="1" eaLnBrk="1" hangingPunct="1">
              <a:defRPr/>
            </a:pPr>
            <a:r>
              <a:rPr lang="en-US" sz="1800" dirty="0" smtClean="0"/>
              <a:t>	</a:t>
            </a:r>
            <a:r>
              <a:rPr lang="en-US" sz="1800" u="sng" dirty="0" smtClean="0">
                <a:ea typeface="+mn-ea"/>
                <a:cs typeface="+mn-cs"/>
              </a:rPr>
              <a:t>Template</a:t>
            </a:r>
            <a:r>
              <a:rPr lang="en-US" sz="1800" dirty="0" smtClean="0">
                <a:ea typeface="+mn-ea"/>
                <a:cs typeface="+mn-cs"/>
              </a:rPr>
              <a:t>, </a:t>
            </a:r>
            <a:r>
              <a:rPr lang="en-US" sz="1800" u="sng" dirty="0" smtClean="0">
                <a:ea typeface="+mn-ea"/>
                <a:cs typeface="+mn-cs"/>
              </a:rPr>
              <a:t>blueprint</a:t>
            </a:r>
            <a:r>
              <a:rPr lang="en-US" sz="1800" dirty="0" smtClean="0">
                <a:ea typeface="+mn-ea"/>
                <a:cs typeface="+mn-cs"/>
              </a:rPr>
              <a:t> or contract that defines what an object’s data  fields and methods will be.</a:t>
            </a:r>
          </a:p>
          <a:p>
            <a:pPr lvl="1" eaLnBrk="1" hangingPunct="1">
              <a:defRPr/>
            </a:pPr>
            <a:endParaRPr lang="en-US" sz="1800" dirty="0" smtClean="0"/>
          </a:p>
        </p:txBody>
      </p:sp>
      <p:pic>
        <p:nvPicPr>
          <p:cNvPr id="7171" name="Picture 4"/>
          <p:cNvPicPr>
            <a:picLocks noChangeAspect="1" noChangeArrowheads="1"/>
          </p:cNvPicPr>
          <p:nvPr/>
        </p:nvPicPr>
        <p:blipFill>
          <a:blip r:embed="rId2"/>
          <a:srcRect/>
          <a:stretch>
            <a:fillRect/>
          </a:stretch>
        </p:blipFill>
        <p:spPr bwMode="auto">
          <a:xfrm>
            <a:off x="1066800" y="2438400"/>
            <a:ext cx="7486650" cy="20288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mtClean="0"/>
              <a:t>The</a:t>
            </a:r>
            <a:r>
              <a:rPr lang="en-GB" smtClean="0">
                <a:solidFill>
                  <a:srgbClr val="FF9900"/>
                </a:solidFill>
              </a:rPr>
              <a:t> for</a:t>
            </a:r>
            <a:r>
              <a:rPr lang="en-GB" smtClean="0"/>
              <a:t> loop</a:t>
            </a:r>
          </a:p>
        </p:txBody>
      </p:sp>
      <p:sp>
        <p:nvSpPr>
          <p:cNvPr id="53251" name="Rectangle 3"/>
          <p:cNvSpPr>
            <a:spLocks noGrp="1" noChangeArrowheads="1"/>
          </p:cNvSpPr>
          <p:nvPr>
            <p:ph type="body" idx="1"/>
          </p:nvPr>
        </p:nvSpPr>
        <p:spPr/>
        <p:txBody>
          <a:bodyPr/>
          <a:lstStyle/>
          <a:p>
            <a:pPr eaLnBrk="1" hangingPunct="1">
              <a:lnSpc>
                <a:spcPct val="90000"/>
              </a:lnSpc>
            </a:pPr>
            <a:r>
              <a:rPr lang="en-GB" sz="2000" smtClean="0"/>
              <a:t>Loop n times</a:t>
            </a:r>
          </a:p>
          <a:p>
            <a:pPr lvl="1" eaLnBrk="1" hangingPunct="1">
              <a:lnSpc>
                <a:spcPct val="90000"/>
              </a:lnSpc>
              <a:buFontTx/>
              <a:buNone/>
            </a:pPr>
            <a:r>
              <a:rPr lang="en-GB" sz="2000" smtClean="0">
                <a:solidFill>
                  <a:srgbClr val="FF9900"/>
                </a:solidFill>
                <a:latin typeface="Courier New" pitchFamily="49" charset="0"/>
              </a:rPr>
              <a:t>for ( i = 0; i &lt; n; n++ ) {</a:t>
            </a:r>
          </a:p>
          <a:p>
            <a:pPr lvl="1" eaLnBrk="1" hangingPunct="1">
              <a:lnSpc>
                <a:spcPct val="90000"/>
              </a:lnSpc>
              <a:buFontTx/>
              <a:buNone/>
            </a:pPr>
            <a:r>
              <a:rPr lang="en-GB" sz="2000" smtClean="0">
                <a:solidFill>
                  <a:srgbClr val="FF9900"/>
                </a:solidFill>
                <a:latin typeface="Courier New" pitchFamily="49" charset="0"/>
              </a:rPr>
              <a:t>	// this code body will execute n times</a:t>
            </a:r>
          </a:p>
          <a:p>
            <a:pPr lvl="1" eaLnBrk="1" hangingPunct="1">
              <a:lnSpc>
                <a:spcPct val="90000"/>
              </a:lnSpc>
              <a:buFontTx/>
              <a:buNone/>
            </a:pPr>
            <a:r>
              <a:rPr lang="en-GB" sz="2000" smtClean="0">
                <a:solidFill>
                  <a:srgbClr val="FF9900"/>
                </a:solidFill>
                <a:latin typeface="Courier New" pitchFamily="49" charset="0"/>
              </a:rPr>
              <a:t>	// ifrom  0 to n-1</a:t>
            </a:r>
          </a:p>
          <a:p>
            <a:pPr lvl="1" eaLnBrk="1" hangingPunct="1">
              <a:lnSpc>
                <a:spcPct val="90000"/>
              </a:lnSpc>
              <a:buFontTx/>
              <a:buNone/>
            </a:pPr>
            <a:r>
              <a:rPr lang="en-GB" sz="2000" smtClean="0">
                <a:solidFill>
                  <a:srgbClr val="FF9900"/>
                </a:solidFill>
                <a:latin typeface="Courier New" pitchFamily="49" charset="0"/>
              </a:rPr>
              <a:t>}</a:t>
            </a:r>
          </a:p>
          <a:p>
            <a:pPr eaLnBrk="1" hangingPunct="1">
              <a:lnSpc>
                <a:spcPct val="90000"/>
              </a:lnSpc>
            </a:pPr>
            <a:r>
              <a:rPr lang="en-GB" sz="2000" smtClean="0"/>
              <a:t>Nested for:</a:t>
            </a:r>
          </a:p>
          <a:p>
            <a:pPr lvl="1" eaLnBrk="1" hangingPunct="1">
              <a:lnSpc>
                <a:spcPct val="90000"/>
              </a:lnSpc>
              <a:buFontTx/>
              <a:buNone/>
            </a:pPr>
            <a:r>
              <a:rPr lang="en-GB" sz="2000" smtClean="0">
                <a:solidFill>
                  <a:srgbClr val="FF9900"/>
                </a:solidFill>
                <a:latin typeface="Courier New" pitchFamily="49" charset="0"/>
              </a:rPr>
              <a:t>for ( j = 0; j &lt; 10; j++ ) {</a:t>
            </a:r>
          </a:p>
          <a:p>
            <a:pPr lvl="1" eaLnBrk="1" hangingPunct="1">
              <a:lnSpc>
                <a:spcPct val="90000"/>
              </a:lnSpc>
              <a:buFontTx/>
              <a:buNone/>
            </a:pPr>
            <a:r>
              <a:rPr lang="en-GB" sz="2000" smtClean="0">
                <a:solidFill>
                  <a:srgbClr val="FF9900"/>
                </a:solidFill>
                <a:latin typeface="Courier New" pitchFamily="49" charset="0"/>
              </a:rPr>
              <a:t>	for ( i = 0; i &lt; 20; i++ ){</a:t>
            </a:r>
          </a:p>
          <a:p>
            <a:pPr lvl="1" eaLnBrk="1" hangingPunct="1">
              <a:lnSpc>
                <a:spcPct val="90000"/>
              </a:lnSpc>
              <a:buFontTx/>
              <a:buNone/>
            </a:pPr>
            <a:r>
              <a:rPr lang="en-GB" sz="2000" smtClean="0">
                <a:solidFill>
                  <a:srgbClr val="FF9900"/>
                </a:solidFill>
                <a:latin typeface="Courier New" pitchFamily="49" charset="0"/>
              </a:rPr>
              <a:t>		// this code body will execute 200 times</a:t>
            </a:r>
          </a:p>
          <a:p>
            <a:pPr lvl="1" eaLnBrk="1" hangingPunct="1">
              <a:lnSpc>
                <a:spcPct val="90000"/>
              </a:lnSpc>
              <a:buFontTx/>
              <a:buNone/>
            </a:pPr>
            <a:r>
              <a:rPr lang="en-GB" sz="2000" smtClean="0">
                <a:solidFill>
                  <a:srgbClr val="FF9900"/>
                </a:solidFill>
                <a:latin typeface="Courier New" pitchFamily="49" charset="0"/>
              </a:rPr>
              <a:t>	}</a:t>
            </a:r>
          </a:p>
          <a:p>
            <a:pPr lvl="1" eaLnBrk="1" hangingPunct="1">
              <a:lnSpc>
                <a:spcPct val="90000"/>
              </a:lnSpc>
              <a:buFontTx/>
              <a:buNone/>
            </a:pPr>
            <a:r>
              <a:rPr lang="en-GB" sz="2000" smtClean="0">
                <a:solidFill>
                  <a:srgbClr val="FF9900"/>
                </a:solidFill>
                <a:latin typeface="Courier New" pitchFamily="49" charset="0"/>
              </a:rPr>
              <a:t>}</a:t>
            </a:r>
          </a:p>
          <a:p>
            <a:pPr eaLnBrk="1" hangingPunct="1">
              <a:lnSpc>
                <a:spcPct val="90000"/>
              </a:lnSpc>
              <a:buFont typeface="Wingdings" pitchFamily="2" charset="2"/>
              <a:buNone/>
            </a:pPr>
            <a:r>
              <a:rPr lang="en-GB" sz="2000" smtClean="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while loops</a:t>
            </a:r>
          </a:p>
        </p:txBody>
      </p:sp>
      <p:sp>
        <p:nvSpPr>
          <p:cNvPr id="54275" name="Rectangle 3"/>
          <p:cNvSpPr>
            <a:spLocks noGrp="1" noChangeArrowheads="1"/>
          </p:cNvSpPr>
          <p:nvPr>
            <p:ph type="body" idx="1"/>
          </p:nvPr>
        </p:nvSpPr>
        <p:spPr>
          <a:xfrm>
            <a:off x="1143000" y="1981200"/>
            <a:ext cx="7772400" cy="2133600"/>
          </a:xfrm>
        </p:spPr>
        <p:txBody>
          <a:bodyPr/>
          <a:lstStyle/>
          <a:p>
            <a:pPr lvl="1" eaLnBrk="1" hangingPunct="1">
              <a:lnSpc>
                <a:spcPct val="90000"/>
              </a:lnSpc>
              <a:buFontTx/>
              <a:buNone/>
            </a:pPr>
            <a:r>
              <a:rPr lang="en-GB" sz="2400" smtClean="0">
                <a:solidFill>
                  <a:srgbClr val="FF9900"/>
                </a:solidFill>
                <a:latin typeface="Courier New" pitchFamily="49" charset="0"/>
              </a:rPr>
              <a:t>while(response == 1) {</a:t>
            </a:r>
          </a:p>
          <a:p>
            <a:pPr lvl="1" eaLnBrk="1" hangingPunct="1">
              <a:lnSpc>
                <a:spcPct val="90000"/>
              </a:lnSpc>
              <a:buFontTx/>
              <a:buNone/>
            </a:pPr>
            <a:r>
              <a:rPr lang="en-GB" sz="2400" smtClean="0">
                <a:solidFill>
                  <a:srgbClr val="FF9900"/>
                </a:solidFill>
                <a:latin typeface="Courier New" pitchFamily="49" charset="0"/>
              </a:rPr>
              <a:t>	System.out.print( “ID =” + userID[n]);</a:t>
            </a:r>
          </a:p>
          <a:p>
            <a:pPr lvl="1" eaLnBrk="1" hangingPunct="1">
              <a:lnSpc>
                <a:spcPct val="90000"/>
              </a:lnSpc>
              <a:buFontTx/>
              <a:buNone/>
            </a:pPr>
            <a:r>
              <a:rPr lang="en-GB" sz="2400" smtClean="0">
                <a:solidFill>
                  <a:srgbClr val="FF9900"/>
                </a:solidFill>
                <a:latin typeface="Courier New" pitchFamily="49" charset="0"/>
              </a:rPr>
              <a:t>	n++;</a:t>
            </a:r>
          </a:p>
          <a:p>
            <a:pPr lvl="1" eaLnBrk="1" hangingPunct="1">
              <a:lnSpc>
                <a:spcPct val="90000"/>
              </a:lnSpc>
              <a:buFontTx/>
              <a:buNone/>
            </a:pPr>
            <a:r>
              <a:rPr lang="en-GB" sz="2400" smtClean="0">
                <a:solidFill>
                  <a:srgbClr val="FF9900"/>
                </a:solidFill>
                <a:latin typeface="Courier New" pitchFamily="49" charset="0"/>
              </a:rPr>
              <a:t>	response = readInt( “Enter “);</a:t>
            </a:r>
          </a:p>
          <a:p>
            <a:pPr lvl="1" eaLnBrk="1" hangingPunct="1">
              <a:lnSpc>
                <a:spcPct val="90000"/>
              </a:lnSpc>
              <a:buFontTx/>
              <a:buNone/>
            </a:pPr>
            <a:r>
              <a:rPr lang="en-GB" sz="2400" smtClean="0">
                <a:solidFill>
                  <a:srgbClr val="FF9900"/>
                </a:solidFill>
                <a:latin typeface="Courier New" pitchFamily="49" charset="0"/>
              </a:rPr>
              <a:t>}</a:t>
            </a:r>
          </a:p>
          <a:p>
            <a:pPr lvl="1" eaLnBrk="1" hangingPunct="1">
              <a:lnSpc>
                <a:spcPct val="90000"/>
              </a:lnSpc>
              <a:buFontTx/>
              <a:buNone/>
            </a:pPr>
            <a:endParaRPr lang="en-GB" sz="2400" smtClean="0">
              <a:solidFill>
                <a:srgbClr val="FF9900"/>
              </a:solidFill>
              <a:latin typeface="Courier New" pitchFamily="49" charset="0"/>
            </a:endParaRPr>
          </a:p>
          <a:p>
            <a:pPr lvl="1" eaLnBrk="1" hangingPunct="1">
              <a:lnSpc>
                <a:spcPct val="90000"/>
              </a:lnSpc>
            </a:pPr>
            <a:endParaRPr lang="en-GB" sz="2400" smtClean="0">
              <a:solidFill>
                <a:srgbClr val="FF9900"/>
              </a:solidFill>
              <a:latin typeface="Courier New" pitchFamily="49" charset="0"/>
            </a:endParaRPr>
          </a:p>
        </p:txBody>
      </p:sp>
      <p:sp>
        <p:nvSpPr>
          <p:cNvPr id="54276" name="Text Box 4"/>
          <p:cNvSpPr txBox="1">
            <a:spLocks noChangeArrowheads="1"/>
          </p:cNvSpPr>
          <p:nvPr/>
        </p:nvSpPr>
        <p:spPr bwMode="auto">
          <a:xfrm>
            <a:off x="1295400" y="4495800"/>
            <a:ext cx="7543800" cy="1370013"/>
          </a:xfrm>
          <a:prstGeom prst="rect">
            <a:avLst/>
          </a:prstGeom>
          <a:noFill/>
          <a:ln w="9525">
            <a:noFill/>
            <a:miter lim="800000"/>
            <a:headEnd/>
            <a:tailEnd/>
          </a:ln>
        </p:spPr>
        <p:txBody>
          <a:bodyPr>
            <a:spAutoFit/>
          </a:bodyPr>
          <a:lstStyle/>
          <a:p>
            <a:pPr>
              <a:spcBef>
                <a:spcPct val="50000"/>
              </a:spcBef>
            </a:pPr>
            <a:r>
              <a:rPr lang="en-GB">
                <a:latin typeface="Verdana" pitchFamily="34" charset="0"/>
              </a:rPr>
              <a:t>What is the minimum number of times the loop is executed?</a:t>
            </a:r>
          </a:p>
          <a:p>
            <a:pPr>
              <a:spcBef>
                <a:spcPct val="50000"/>
              </a:spcBef>
            </a:pPr>
            <a:r>
              <a:rPr lang="en-GB">
                <a:latin typeface="Verdana" pitchFamily="34" charset="0"/>
              </a:rPr>
              <a:t>What is the maximum number of times?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smtClean="0"/>
              <a:t>do {… } while loops</a:t>
            </a:r>
          </a:p>
        </p:txBody>
      </p:sp>
      <p:sp>
        <p:nvSpPr>
          <p:cNvPr id="55299" name="Rectangle 3"/>
          <p:cNvSpPr>
            <a:spLocks noGrp="1" noChangeArrowheads="1"/>
          </p:cNvSpPr>
          <p:nvPr>
            <p:ph type="body" idx="1"/>
          </p:nvPr>
        </p:nvSpPr>
        <p:spPr>
          <a:xfrm>
            <a:off x="1173163" y="1981200"/>
            <a:ext cx="7772400" cy="1981200"/>
          </a:xfrm>
        </p:spPr>
        <p:txBody>
          <a:bodyPr/>
          <a:lstStyle/>
          <a:p>
            <a:pPr lvl="1" eaLnBrk="1" hangingPunct="1">
              <a:buFontTx/>
              <a:buNone/>
            </a:pPr>
            <a:r>
              <a:rPr lang="en-GB" sz="2000" smtClean="0">
                <a:solidFill>
                  <a:srgbClr val="FF9900"/>
                </a:solidFill>
                <a:latin typeface="Courier New" pitchFamily="49" charset="0"/>
              </a:rPr>
              <a:t>do {</a:t>
            </a:r>
          </a:p>
          <a:p>
            <a:pPr lvl="1" eaLnBrk="1" hangingPunct="1">
              <a:buFontTx/>
              <a:buNone/>
            </a:pPr>
            <a:r>
              <a:rPr lang="en-GB" sz="2000" smtClean="0">
                <a:solidFill>
                  <a:srgbClr val="FF9900"/>
                </a:solidFill>
                <a:latin typeface="Courier New" pitchFamily="49" charset="0"/>
              </a:rPr>
              <a:t>	System.out.print( “ID =” + userID[n] );</a:t>
            </a:r>
          </a:p>
          <a:p>
            <a:pPr lvl="1" eaLnBrk="1" hangingPunct="1">
              <a:buFontTx/>
              <a:buNone/>
            </a:pPr>
            <a:r>
              <a:rPr lang="en-GB" sz="2000" smtClean="0">
                <a:solidFill>
                  <a:srgbClr val="FF9900"/>
                </a:solidFill>
                <a:latin typeface="Courier New" pitchFamily="49" charset="0"/>
              </a:rPr>
              <a:t>	n++;</a:t>
            </a:r>
          </a:p>
          <a:p>
            <a:pPr lvl="1" eaLnBrk="1" hangingPunct="1">
              <a:buFontTx/>
              <a:buNone/>
            </a:pPr>
            <a:r>
              <a:rPr lang="en-GB" sz="2000" smtClean="0">
                <a:solidFill>
                  <a:srgbClr val="FF9900"/>
                </a:solidFill>
                <a:latin typeface="Courier New" pitchFamily="49" charset="0"/>
              </a:rPr>
              <a:t>	response = readInt( “Enter ” );</a:t>
            </a:r>
          </a:p>
          <a:p>
            <a:pPr lvl="1" eaLnBrk="1" hangingPunct="1">
              <a:buFontTx/>
              <a:buNone/>
            </a:pPr>
            <a:r>
              <a:rPr lang="en-GB" sz="2000" smtClean="0">
                <a:solidFill>
                  <a:srgbClr val="FF9900"/>
                </a:solidFill>
                <a:latin typeface="Courier New" pitchFamily="49" charset="0"/>
              </a:rPr>
              <a:t>}while (response == 1);</a:t>
            </a:r>
          </a:p>
        </p:txBody>
      </p:sp>
      <p:sp>
        <p:nvSpPr>
          <p:cNvPr id="55300" name="Text Box 4"/>
          <p:cNvSpPr txBox="1">
            <a:spLocks noChangeArrowheads="1"/>
          </p:cNvSpPr>
          <p:nvPr/>
        </p:nvSpPr>
        <p:spPr bwMode="auto">
          <a:xfrm>
            <a:off x="1219200" y="4267200"/>
            <a:ext cx="7620000" cy="1370013"/>
          </a:xfrm>
          <a:prstGeom prst="rect">
            <a:avLst/>
          </a:prstGeom>
          <a:noFill/>
          <a:ln w="9525">
            <a:noFill/>
            <a:miter lim="800000"/>
            <a:headEnd/>
            <a:tailEnd/>
          </a:ln>
        </p:spPr>
        <p:txBody>
          <a:bodyPr>
            <a:spAutoFit/>
          </a:bodyPr>
          <a:lstStyle/>
          <a:p>
            <a:pPr>
              <a:spcBef>
                <a:spcPct val="50000"/>
              </a:spcBef>
            </a:pPr>
            <a:r>
              <a:rPr lang="en-GB">
                <a:latin typeface="Verdana" pitchFamily="34" charset="0"/>
              </a:rPr>
              <a:t>What is the minimum number of times the loop is executed?</a:t>
            </a:r>
          </a:p>
          <a:p>
            <a:pPr>
              <a:spcBef>
                <a:spcPct val="50000"/>
              </a:spcBef>
            </a:pPr>
            <a:r>
              <a:rPr lang="en-GB">
                <a:latin typeface="Verdana" pitchFamily="34" charset="0"/>
              </a:rPr>
              <a:t>What is the maximum number of times?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smtClean="0"/>
              <a:t>Break</a:t>
            </a:r>
          </a:p>
        </p:txBody>
      </p:sp>
      <p:sp>
        <p:nvSpPr>
          <p:cNvPr id="56323" name="Rectangle 3"/>
          <p:cNvSpPr>
            <a:spLocks noGrp="1" noChangeArrowheads="1"/>
          </p:cNvSpPr>
          <p:nvPr>
            <p:ph type="body" idx="1"/>
          </p:nvPr>
        </p:nvSpPr>
        <p:spPr>
          <a:xfrm>
            <a:off x="1173163" y="1981200"/>
            <a:ext cx="7361237" cy="4114800"/>
          </a:xfrm>
        </p:spPr>
        <p:txBody>
          <a:bodyPr/>
          <a:lstStyle/>
          <a:p>
            <a:pPr eaLnBrk="1" hangingPunct="1"/>
            <a:r>
              <a:rPr lang="en-GB" sz="2800" smtClean="0"/>
              <a:t>A break statement causes an  exit from the </a:t>
            </a:r>
            <a:r>
              <a:rPr lang="en-GB" sz="2800" smtClean="0">
                <a:solidFill>
                  <a:schemeClr val="hlink"/>
                </a:solidFill>
              </a:rPr>
              <a:t>innermost </a:t>
            </a:r>
            <a:r>
              <a:rPr lang="en-GB" sz="2800" smtClean="0"/>
              <a:t>containing </a:t>
            </a:r>
            <a:r>
              <a:rPr lang="en-GB" sz="2800" smtClean="0">
                <a:solidFill>
                  <a:schemeClr val="hlink"/>
                </a:solidFill>
              </a:rPr>
              <a:t>while</a:t>
            </a:r>
            <a:r>
              <a:rPr lang="en-GB" sz="2800" smtClean="0"/>
              <a:t>, </a:t>
            </a:r>
            <a:r>
              <a:rPr lang="en-GB" sz="2800" smtClean="0">
                <a:solidFill>
                  <a:schemeClr val="hlink"/>
                </a:solidFill>
              </a:rPr>
              <a:t>do</a:t>
            </a:r>
            <a:r>
              <a:rPr lang="en-GB" sz="2800" smtClean="0"/>
              <a:t>, </a:t>
            </a:r>
            <a:r>
              <a:rPr lang="en-GB" sz="2800" smtClean="0">
                <a:solidFill>
                  <a:schemeClr val="hlink"/>
                </a:solidFill>
              </a:rPr>
              <a:t>for</a:t>
            </a:r>
            <a:r>
              <a:rPr lang="en-GB" sz="2800" smtClean="0"/>
              <a:t> or </a:t>
            </a:r>
            <a:r>
              <a:rPr lang="en-GB" sz="2800" smtClean="0">
                <a:solidFill>
                  <a:schemeClr val="hlink"/>
                </a:solidFill>
              </a:rPr>
              <a:t>switch</a:t>
            </a:r>
            <a:r>
              <a:rPr lang="en-GB" sz="2800" smtClean="0"/>
              <a:t> statement.</a:t>
            </a:r>
            <a:endParaRPr lang="en-GB" sz="2800" smtClean="0">
              <a:latin typeface="Times New Roman" pitchFamily="18" charset="0"/>
            </a:endParaRPr>
          </a:p>
          <a:p>
            <a:pPr lvl="1" eaLnBrk="1" hangingPunct="1">
              <a:buFontTx/>
              <a:buNone/>
            </a:pPr>
            <a:r>
              <a:rPr lang="en-GB" sz="2400" smtClean="0">
                <a:solidFill>
                  <a:srgbClr val="FF9900"/>
                </a:solidFill>
                <a:latin typeface="Courier New" pitchFamily="49" charset="0"/>
              </a:rPr>
              <a:t>for ( int i = 0; i &lt; maxID, i++ ) {</a:t>
            </a:r>
          </a:p>
          <a:p>
            <a:pPr lvl="1" eaLnBrk="1" hangingPunct="1">
              <a:buFontTx/>
              <a:buNone/>
            </a:pPr>
            <a:r>
              <a:rPr lang="en-GB" sz="2400" smtClean="0">
                <a:solidFill>
                  <a:srgbClr val="FF9900"/>
                </a:solidFill>
                <a:latin typeface="Courier New" pitchFamily="49" charset="0"/>
              </a:rPr>
              <a:t>	if ( userID[i] == targetID ) {</a:t>
            </a:r>
          </a:p>
          <a:p>
            <a:pPr lvl="1" eaLnBrk="1" hangingPunct="1">
              <a:buFontTx/>
              <a:buNone/>
            </a:pPr>
            <a:r>
              <a:rPr lang="en-GB" sz="2400" smtClean="0">
                <a:solidFill>
                  <a:srgbClr val="FF9900"/>
                </a:solidFill>
                <a:latin typeface="Courier New" pitchFamily="49" charset="0"/>
              </a:rPr>
              <a:t>		index = i;</a:t>
            </a:r>
          </a:p>
          <a:p>
            <a:pPr lvl="1" eaLnBrk="1" hangingPunct="1">
              <a:buFontTx/>
              <a:buNone/>
            </a:pPr>
            <a:r>
              <a:rPr lang="en-GB" sz="2400" smtClean="0">
                <a:solidFill>
                  <a:srgbClr val="FF9900"/>
                </a:solidFill>
                <a:latin typeface="Courier New" pitchFamily="49" charset="0"/>
              </a:rPr>
              <a:t>		break;</a:t>
            </a:r>
          </a:p>
          <a:p>
            <a:pPr lvl="1" eaLnBrk="1" hangingPunct="1">
              <a:buFontTx/>
              <a:buNone/>
            </a:pPr>
            <a:r>
              <a:rPr lang="en-GB" sz="2400" smtClean="0">
                <a:solidFill>
                  <a:srgbClr val="FF9900"/>
                </a:solidFill>
                <a:latin typeface="Courier New" pitchFamily="49" charset="0"/>
              </a:rPr>
              <a:t>	}</a:t>
            </a:r>
          </a:p>
          <a:p>
            <a:pPr lvl="1" eaLnBrk="1" hangingPunct="1">
              <a:buFontTx/>
              <a:buNone/>
            </a:pPr>
            <a:r>
              <a:rPr lang="en-GB" sz="2400" smtClean="0">
                <a:solidFill>
                  <a:srgbClr val="FF9900"/>
                </a:solidFill>
                <a:latin typeface="Courier New" pitchFamily="49" charset="0"/>
              </a:rPr>
              <a:t>}	// program jumps here after break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smtClean="0"/>
              <a:t>Continue</a:t>
            </a:r>
          </a:p>
        </p:txBody>
      </p:sp>
      <p:sp>
        <p:nvSpPr>
          <p:cNvPr id="57347" name="Rectangle 3"/>
          <p:cNvSpPr>
            <a:spLocks noGrp="1" noChangeArrowheads="1"/>
          </p:cNvSpPr>
          <p:nvPr>
            <p:ph type="body" idx="1"/>
          </p:nvPr>
        </p:nvSpPr>
        <p:spPr/>
        <p:txBody>
          <a:bodyPr/>
          <a:lstStyle/>
          <a:p>
            <a:pPr eaLnBrk="1" hangingPunct="1"/>
            <a:r>
              <a:rPr lang="en-GB" sz="2400" smtClean="0"/>
              <a:t>Can only be used with while, do or for.</a:t>
            </a:r>
          </a:p>
          <a:p>
            <a:pPr eaLnBrk="1" hangingPunct="1"/>
            <a:r>
              <a:rPr lang="en-GB" sz="2400" smtClean="0"/>
              <a:t>The continue statement causes the innermost loop to start the next iteration immediately</a:t>
            </a:r>
          </a:p>
          <a:p>
            <a:pPr lvl="1" eaLnBrk="1" hangingPunct="1">
              <a:buFontTx/>
              <a:buNone/>
            </a:pPr>
            <a:r>
              <a:rPr lang="en-GB" sz="2000" smtClean="0">
                <a:solidFill>
                  <a:srgbClr val="FF9900"/>
                </a:solidFill>
                <a:latin typeface="Courier New" pitchFamily="49" charset="0"/>
              </a:rPr>
              <a:t>for ( int i = 0; i &lt; maxID; i++ ) {</a:t>
            </a:r>
          </a:p>
          <a:p>
            <a:pPr lvl="1" eaLnBrk="1" hangingPunct="1">
              <a:buFontTx/>
              <a:buNone/>
            </a:pPr>
            <a:r>
              <a:rPr lang="en-GB" sz="2000" smtClean="0">
                <a:solidFill>
                  <a:srgbClr val="FF9900"/>
                </a:solidFill>
                <a:latin typeface="Courier New" pitchFamily="49" charset="0"/>
              </a:rPr>
              <a:t>	if ( userID[i] != -1 ) continue;</a:t>
            </a:r>
          </a:p>
          <a:p>
            <a:pPr lvl="1" eaLnBrk="1" hangingPunct="1">
              <a:buFontTx/>
              <a:buNone/>
            </a:pPr>
            <a:r>
              <a:rPr lang="en-GB" sz="2000" smtClean="0">
                <a:solidFill>
                  <a:srgbClr val="FF9900"/>
                </a:solidFill>
                <a:latin typeface="Courier New" pitchFamily="49" charset="0"/>
              </a:rPr>
              <a:t>	System.out.print( “UserID ” + i + “ :” +   		userID);</a:t>
            </a:r>
          </a:p>
          <a:p>
            <a:pPr lvl="1" eaLnBrk="1" hangingPunct="1">
              <a:buFontTx/>
              <a:buNone/>
            </a:pPr>
            <a:r>
              <a:rPr lang="en-GB" sz="2000" smtClean="0">
                <a:solidFill>
                  <a:srgbClr val="FF9900"/>
                </a:solidFill>
                <a:latin typeface="Courier New"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GB" smtClean="0"/>
              <a:t>Arrays</a:t>
            </a:r>
          </a:p>
        </p:txBody>
      </p:sp>
      <p:sp>
        <p:nvSpPr>
          <p:cNvPr id="58371" name="Rectangle 3"/>
          <p:cNvSpPr>
            <a:spLocks noGrp="1" noChangeArrowheads="1"/>
          </p:cNvSpPr>
          <p:nvPr>
            <p:ph type="body" idx="1"/>
          </p:nvPr>
        </p:nvSpPr>
        <p:spPr/>
        <p:txBody>
          <a:bodyPr/>
          <a:lstStyle/>
          <a:p>
            <a:pPr eaLnBrk="1" hangingPunct="1"/>
            <a:r>
              <a:rPr lang="en-GB" sz="2400" smtClean="0"/>
              <a:t>Am array is a list of similar things</a:t>
            </a:r>
          </a:p>
          <a:p>
            <a:pPr eaLnBrk="1" hangingPunct="1"/>
            <a:r>
              <a:rPr lang="en-GB" sz="2400" smtClean="0"/>
              <a:t>An array has a fixed:</a:t>
            </a:r>
          </a:p>
          <a:p>
            <a:pPr lvl="1" eaLnBrk="1" hangingPunct="1"/>
            <a:r>
              <a:rPr lang="en-GB" sz="2400" smtClean="0"/>
              <a:t>name</a:t>
            </a:r>
          </a:p>
          <a:p>
            <a:pPr lvl="1" eaLnBrk="1" hangingPunct="1"/>
            <a:r>
              <a:rPr lang="en-GB" sz="2400" smtClean="0"/>
              <a:t>type</a:t>
            </a:r>
          </a:p>
          <a:p>
            <a:pPr lvl="1" eaLnBrk="1" hangingPunct="1"/>
            <a:r>
              <a:rPr lang="en-GB" sz="2400" smtClean="0"/>
              <a:t>length</a:t>
            </a:r>
          </a:p>
          <a:p>
            <a:pPr eaLnBrk="1" hangingPunct="1"/>
            <a:r>
              <a:rPr lang="en-GB" sz="2400" smtClean="0"/>
              <a:t>These must be declared when the array is created.</a:t>
            </a:r>
          </a:p>
          <a:p>
            <a:pPr eaLnBrk="1" hangingPunct="1"/>
            <a:r>
              <a:rPr lang="en-GB" sz="2400" smtClean="0"/>
              <a:t>Arrays sizes cannot be changed during the execution of the code</a:t>
            </a:r>
            <a:endParaRPr lang="en-GB" sz="28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19200" y="3581400"/>
            <a:ext cx="7543800" cy="2438400"/>
          </a:xfrm>
          <a:prstGeom prst="rect">
            <a:avLst/>
          </a:prstGeom>
          <a:noFill/>
          <a:ln w="9525">
            <a:noFill/>
            <a:miter lim="800000"/>
            <a:headEnd/>
            <a:tailEnd/>
          </a:ln>
        </p:spPr>
        <p:txBody>
          <a:bodyPr/>
          <a:lstStyle/>
          <a:p>
            <a:pPr marL="342900" indent="-342900">
              <a:spcBef>
                <a:spcPct val="20000"/>
              </a:spcBef>
              <a:buClr>
                <a:schemeClr val="accent1"/>
              </a:buClr>
              <a:buSzPct val="80000"/>
              <a:buFont typeface="Wingdings" pitchFamily="2" charset="2"/>
              <a:buNone/>
            </a:pPr>
            <a:r>
              <a:rPr lang="en-GB" sz="2800">
                <a:latin typeface="Arial" charset="0"/>
              </a:rPr>
              <a:t>myArray has room for 8 elements</a:t>
            </a:r>
          </a:p>
          <a:p>
            <a:pPr marL="342900" indent="-342900">
              <a:spcBef>
                <a:spcPct val="20000"/>
              </a:spcBef>
              <a:buClr>
                <a:schemeClr val="accent1"/>
              </a:buClr>
              <a:buSzPct val="80000"/>
              <a:buFont typeface="Wingdings" pitchFamily="2" charset="2"/>
              <a:buChar char="n"/>
            </a:pPr>
            <a:r>
              <a:rPr lang="en-GB" sz="2800">
                <a:latin typeface="Arial" charset="0"/>
              </a:rPr>
              <a:t>the elements are accessed by their index</a:t>
            </a:r>
          </a:p>
          <a:p>
            <a:pPr marL="342900" indent="-342900">
              <a:spcBef>
                <a:spcPct val="20000"/>
              </a:spcBef>
              <a:buClr>
                <a:schemeClr val="accent1"/>
              </a:buClr>
              <a:buSzPct val="80000"/>
              <a:buFont typeface="Wingdings" pitchFamily="2" charset="2"/>
              <a:buChar char="n"/>
            </a:pPr>
            <a:r>
              <a:rPr lang="en-GB" sz="2800">
                <a:latin typeface="Arial" charset="0"/>
              </a:rPr>
              <a:t>in Java, array indices start at 0</a:t>
            </a:r>
          </a:p>
        </p:txBody>
      </p:sp>
      <p:grpSp>
        <p:nvGrpSpPr>
          <p:cNvPr id="59395" name="Group 3"/>
          <p:cNvGrpSpPr>
            <a:grpSpLocks/>
          </p:cNvGrpSpPr>
          <p:nvPr/>
        </p:nvGrpSpPr>
        <p:grpSpPr bwMode="auto">
          <a:xfrm>
            <a:off x="1249363" y="1752600"/>
            <a:ext cx="7056437" cy="933450"/>
            <a:chOff x="144" y="1680"/>
            <a:chExt cx="4445" cy="586"/>
          </a:xfrm>
        </p:grpSpPr>
        <p:grpSp>
          <p:nvGrpSpPr>
            <p:cNvPr id="59396" name="Group 4"/>
            <p:cNvGrpSpPr>
              <a:grpSpLocks/>
            </p:cNvGrpSpPr>
            <p:nvPr/>
          </p:nvGrpSpPr>
          <p:grpSpPr bwMode="auto">
            <a:xfrm>
              <a:off x="144" y="1680"/>
              <a:ext cx="4445" cy="333"/>
              <a:chOff x="144" y="1680"/>
              <a:chExt cx="4445" cy="333"/>
            </a:xfrm>
          </p:grpSpPr>
          <p:sp>
            <p:nvSpPr>
              <p:cNvPr id="59406" name="Text Box 5"/>
              <p:cNvSpPr txBox="1">
                <a:spLocks noChangeArrowheads="1"/>
              </p:cNvSpPr>
              <p:nvPr/>
            </p:nvSpPr>
            <p:spPr bwMode="auto">
              <a:xfrm>
                <a:off x="1056"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07" name="Text Box 6"/>
              <p:cNvSpPr txBox="1">
                <a:spLocks noChangeArrowheads="1"/>
              </p:cNvSpPr>
              <p:nvPr/>
            </p:nvSpPr>
            <p:spPr bwMode="auto">
              <a:xfrm>
                <a:off x="1498"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6</a:t>
                </a:r>
              </a:p>
            </p:txBody>
          </p:sp>
          <p:sp>
            <p:nvSpPr>
              <p:cNvPr id="59408" name="Text Box 7"/>
              <p:cNvSpPr txBox="1">
                <a:spLocks noChangeArrowheads="1"/>
              </p:cNvSpPr>
              <p:nvPr/>
            </p:nvSpPr>
            <p:spPr bwMode="auto">
              <a:xfrm>
                <a:off x="1939"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09" name="Text Box 8"/>
              <p:cNvSpPr txBox="1">
                <a:spLocks noChangeArrowheads="1"/>
              </p:cNvSpPr>
              <p:nvPr/>
            </p:nvSpPr>
            <p:spPr bwMode="auto">
              <a:xfrm>
                <a:off x="2381"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1</a:t>
                </a:r>
              </a:p>
            </p:txBody>
          </p:sp>
          <p:sp>
            <p:nvSpPr>
              <p:cNvPr id="59410" name="Text Box 9"/>
              <p:cNvSpPr txBox="1">
                <a:spLocks noChangeArrowheads="1"/>
              </p:cNvSpPr>
              <p:nvPr/>
            </p:nvSpPr>
            <p:spPr bwMode="auto">
              <a:xfrm>
                <a:off x="2822"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6</a:t>
                </a:r>
              </a:p>
            </p:txBody>
          </p:sp>
          <p:sp>
            <p:nvSpPr>
              <p:cNvPr id="59411" name="Text Box 10"/>
              <p:cNvSpPr txBox="1">
                <a:spLocks noChangeArrowheads="1"/>
              </p:cNvSpPr>
              <p:nvPr/>
            </p:nvSpPr>
            <p:spPr bwMode="auto">
              <a:xfrm>
                <a:off x="3264"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3</a:t>
                </a:r>
              </a:p>
            </p:txBody>
          </p:sp>
          <p:sp>
            <p:nvSpPr>
              <p:cNvPr id="59412" name="Text Box 11"/>
              <p:cNvSpPr txBox="1">
                <a:spLocks noChangeArrowheads="1"/>
              </p:cNvSpPr>
              <p:nvPr/>
            </p:nvSpPr>
            <p:spPr bwMode="auto">
              <a:xfrm>
                <a:off x="3706" y="1680"/>
                <a:ext cx="441"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4</a:t>
                </a:r>
              </a:p>
            </p:txBody>
          </p:sp>
          <p:sp>
            <p:nvSpPr>
              <p:cNvPr id="59413" name="Text Box 12"/>
              <p:cNvSpPr txBox="1">
                <a:spLocks noChangeArrowheads="1"/>
              </p:cNvSpPr>
              <p:nvPr/>
            </p:nvSpPr>
            <p:spPr bwMode="auto">
              <a:xfrm>
                <a:off x="4147" y="1680"/>
                <a:ext cx="442" cy="333"/>
              </a:xfrm>
              <a:prstGeom prst="rect">
                <a:avLst/>
              </a:prstGeom>
              <a:noFill/>
              <a:ln w="9525">
                <a:solidFill>
                  <a:schemeClr val="tx1"/>
                </a:solidFill>
                <a:miter lim="800000"/>
                <a:headEnd/>
                <a:tailEnd/>
              </a:ln>
            </p:spPr>
            <p:txBody>
              <a:bodyPr>
                <a:spAutoFit/>
              </a:bodyPr>
              <a:lstStyle/>
              <a:p>
                <a:pPr algn="ctr">
                  <a:spcBef>
                    <a:spcPct val="50000"/>
                  </a:spcBef>
                </a:pPr>
                <a:r>
                  <a:rPr lang="en-GB" sz="2800" b="1">
                    <a:latin typeface="Tahoma" pitchFamily="34" charset="0"/>
                  </a:rPr>
                  <a:t>1</a:t>
                </a:r>
              </a:p>
            </p:txBody>
          </p:sp>
          <p:sp>
            <p:nvSpPr>
              <p:cNvPr id="59414" name="Text Box 13"/>
              <p:cNvSpPr txBox="1">
                <a:spLocks noChangeArrowheads="1"/>
              </p:cNvSpPr>
              <p:nvPr/>
            </p:nvSpPr>
            <p:spPr bwMode="auto">
              <a:xfrm>
                <a:off x="144" y="1680"/>
                <a:ext cx="912" cy="327"/>
              </a:xfrm>
              <a:prstGeom prst="rect">
                <a:avLst/>
              </a:prstGeom>
              <a:noFill/>
              <a:ln w="9525">
                <a:noFill/>
                <a:miter lim="800000"/>
                <a:headEnd/>
                <a:tailEnd/>
              </a:ln>
            </p:spPr>
            <p:txBody>
              <a:bodyPr>
                <a:spAutoFit/>
              </a:bodyPr>
              <a:lstStyle/>
              <a:p>
                <a:pPr>
                  <a:spcBef>
                    <a:spcPct val="50000"/>
                  </a:spcBef>
                </a:pPr>
                <a:r>
                  <a:rPr lang="en-GB" sz="2000">
                    <a:latin typeface="Tahoma" pitchFamily="34" charset="0"/>
                  </a:rPr>
                  <a:t>myArray =</a:t>
                </a:r>
                <a:r>
                  <a:rPr lang="en-GB" sz="2800" b="1">
                    <a:latin typeface="Tahoma" pitchFamily="34" charset="0"/>
                  </a:rPr>
                  <a:t> </a:t>
                </a:r>
              </a:p>
            </p:txBody>
          </p:sp>
        </p:grpSp>
        <p:grpSp>
          <p:nvGrpSpPr>
            <p:cNvPr id="59397" name="Group 14"/>
            <p:cNvGrpSpPr>
              <a:grpSpLocks/>
            </p:cNvGrpSpPr>
            <p:nvPr/>
          </p:nvGrpSpPr>
          <p:grpSpPr bwMode="auto">
            <a:xfrm>
              <a:off x="1056" y="2016"/>
              <a:ext cx="3533" cy="250"/>
              <a:chOff x="1056" y="2016"/>
              <a:chExt cx="3533" cy="250"/>
            </a:xfrm>
          </p:grpSpPr>
          <p:sp>
            <p:nvSpPr>
              <p:cNvPr id="59398" name="Text Box 15"/>
              <p:cNvSpPr txBox="1">
                <a:spLocks noChangeArrowheads="1"/>
              </p:cNvSpPr>
              <p:nvPr/>
            </p:nvSpPr>
            <p:spPr bwMode="auto">
              <a:xfrm>
                <a:off x="1056"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0</a:t>
                </a:r>
              </a:p>
            </p:txBody>
          </p:sp>
          <p:sp>
            <p:nvSpPr>
              <p:cNvPr id="59399" name="Text Box 16"/>
              <p:cNvSpPr txBox="1">
                <a:spLocks noChangeArrowheads="1"/>
              </p:cNvSpPr>
              <p:nvPr/>
            </p:nvSpPr>
            <p:spPr bwMode="auto">
              <a:xfrm>
                <a:off x="1498"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1</a:t>
                </a:r>
              </a:p>
            </p:txBody>
          </p:sp>
          <p:sp>
            <p:nvSpPr>
              <p:cNvPr id="59400" name="Text Box 17"/>
              <p:cNvSpPr txBox="1">
                <a:spLocks noChangeArrowheads="1"/>
              </p:cNvSpPr>
              <p:nvPr/>
            </p:nvSpPr>
            <p:spPr bwMode="auto">
              <a:xfrm>
                <a:off x="1939"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2</a:t>
                </a:r>
              </a:p>
            </p:txBody>
          </p:sp>
          <p:sp>
            <p:nvSpPr>
              <p:cNvPr id="59401" name="Text Box 18"/>
              <p:cNvSpPr txBox="1">
                <a:spLocks noChangeArrowheads="1"/>
              </p:cNvSpPr>
              <p:nvPr/>
            </p:nvSpPr>
            <p:spPr bwMode="auto">
              <a:xfrm>
                <a:off x="2381"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3</a:t>
                </a:r>
              </a:p>
            </p:txBody>
          </p:sp>
          <p:sp>
            <p:nvSpPr>
              <p:cNvPr id="59402" name="Text Box 19"/>
              <p:cNvSpPr txBox="1">
                <a:spLocks noChangeArrowheads="1"/>
              </p:cNvSpPr>
              <p:nvPr/>
            </p:nvSpPr>
            <p:spPr bwMode="auto">
              <a:xfrm>
                <a:off x="2822"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4</a:t>
                </a:r>
              </a:p>
            </p:txBody>
          </p:sp>
          <p:sp>
            <p:nvSpPr>
              <p:cNvPr id="59403" name="Text Box 20"/>
              <p:cNvSpPr txBox="1">
                <a:spLocks noChangeArrowheads="1"/>
              </p:cNvSpPr>
              <p:nvPr/>
            </p:nvSpPr>
            <p:spPr bwMode="auto">
              <a:xfrm>
                <a:off x="3264"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5</a:t>
                </a:r>
              </a:p>
            </p:txBody>
          </p:sp>
          <p:sp>
            <p:nvSpPr>
              <p:cNvPr id="59404" name="Text Box 21"/>
              <p:cNvSpPr txBox="1">
                <a:spLocks noChangeArrowheads="1"/>
              </p:cNvSpPr>
              <p:nvPr/>
            </p:nvSpPr>
            <p:spPr bwMode="auto">
              <a:xfrm>
                <a:off x="3706" y="2016"/>
                <a:ext cx="441"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6</a:t>
                </a:r>
              </a:p>
            </p:txBody>
          </p:sp>
          <p:sp>
            <p:nvSpPr>
              <p:cNvPr id="59405" name="Text Box 22"/>
              <p:cNvSpPr txBox="1">
                <a:spLocks noChangeArrowheads="1"/>
              </p:cNvSpPr>
              <p:nvPr/>
            </p:nvSpPr>
            <p:spPr bwMode="auto">
              <a:xfrm>
                <a:off x="4147" y="2016"/>
                <a:ext cx="442" cy="250"/>
              </a:xfrm>
              <a:prstGeom prst="rect">
                <a:avLst/>
              </a:prstGeom>
              <a:noFill/>
              <a:ln w="9525">
                <a:noFill/>
                <a:miter lim="800000"/>
                <a:headEnd/>
                <a:tailEnd/>
              </a:ln>
            </p:spPr>
            <p:txBody>
              <a:bodyPr>
                <a:spAutoFit/>
              </a:bodyPr>
              <a:lstStyle/>
              <a:p>
                <a:pPr algn="ctr">
                  <a:spcBef>
                    <a:spcPct val="50000"/>
                  </a:spcBef>
                </a:pPr>
                <a:r>
                  <a:rPr lang="en-GB" sz="2000">
                    <a:latin typeface="Tahoma" pitchFamily="34" charset="0"/>
                  </a:rPr>
                  <a:t>7</a:t>
                </a:r>
              </a:p>
            </p:txBody>
          </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smtClean="0"/>
              <a:t>Declaring Arrays</a:t>
            </a:r>
          </a:p>
        </p:txBody>
      </p:sp>
      <p:sp>
        <p:nvSpPr>
          <p:cNvPr id="60419" name="Rectangle 3"/>
          <p:cNvSpPr>
            <a:spLocks noGrp="1" noChangeArrowheads="1"/>
          </p:cNvSpPr>
          <p:nvPr>
            <p:ph type="body" idx="1"/>
          </p:nvPr>
        </p:nvSpPr>
        <p:spPr/>
        <p:txBody>
          <a:bodyPr/>
          <a:lstStyle/>
          <a:p>
            <a:pPr eaLnBrk="1" hangingPunct="1">
              <a:buFont typeface="Wingdings" pitchFamily="2" charset="2"/>
              <a:buNone/>
            </a:pPr>
            <a:r>
              <a:rPr lang="en-GB" sz="2800" smtClean="0">
                <a:solidFill>
                  <a:srgbClr val="FF9900"/>
                </a:solidFill>
              </a:rPr>
              <a:t>int myArray[];</a:t>
            </a:r>
          </a:p>
          <a:p>
            <a:pPr lvl="1" eaLnBrk="1" hangingPunct="1">
              <a:buFontTx/>
              <a:buNone/>
            </a:pPr>
            <a:r>
              <a:rPr lang="en-GB" smtClean="0"/>
              <a:t>declares </a:t>
            </a:r>
            <a:r>
              <a:rPr lang="en-GB" i="1" smtClean="0"/>
              <a:t>myArray</a:t>
            </a:r>
            <a:r>
              <a:rPr lang="en-GB" smtClean="0"/>
              <a:t> to be an array of integers</a:t>
            </a:r>
          </a:p>
          <a:p>
            <a:pPr eaLnBrk="1" hangingPunct="1">
              <a:buFont typeface="Wingdings" pitchFamily="2" charset="2"/>
              <a:buNone/>
            </a:pPr>
            <a:r>
              <a:rPr lang="en-GB" sz="2800" smtClean="0">
                <a:solidFill>
                  <a:srgbClr val="FF9900"/>
                </a:solidFill>
              </a:rPr>
              <a:t>myArray = </a:t>
            </a:r>
            <a:r>
              <a:rPr lang="en-GB" sz="2800" b="1" smtClean="0">
                <a:solidFill>
                  <a:srgbClr val="FF9900"/>
                </a:solidFill>
              </a:rPr>
              <a:t>new</a:t>
            </a:r>
            <a:r>
              <a:rPr lang="en-GB" sz="2800" smtClean="0">
                <a:solidFill>
                  <a:srgbClr val="FF9900"/>
                </a:solidFill>
              </a:rPr>
              <a:t> int[8];</a:t>
            </a:r>
          </a:p>
          <a:p>
            <a:pPr lvl="1" eaLnBrk="1" hangingPunct="1">
              <a:buFontTx/>
              <a:buNone/>
            </a:pPr>
            <a:r>
              <a:rPr lang="en-GB" smtClean="0"/>
              <a:t>sets up 8 integer-sized spaces in memory, labelled </a:t>
            </a:r>
            <a:r>
              <a:rPr lang="en-GB" i="1" smtClean="0"/>
              <a:t>myArray[0]</a:t>
            </a:r>
            <a:r>
              <a:rPr lang="en-GB" smtClean="0"/>
              <a:t> to </a:t>
            </a:r>
            <a:r>
              <a:rPr lang="en-GB" i="1" smtClean="0"/>
              <a:t>myArray[7]</a:t>
            </a:r>
          </a:p>
          <a:p>
            <a:pPr eaLnBrk="1" hangingPunct="1">
              <a:buFont typeface="Wingdings" pitchFamily="2" charset="2"/>
              <a:buNone/>
            </a:pPr>
            <a:r>
              <a:rPr lang="en-GB" sz="2800" b="1" smtClean="0">
                <a:solidFill>
                  <a:srgbClr val="FF9900"/>
                </a:solidFill>
              </a:rPr>
              <a:t>int</a:t>
            </a:r>
            <a:r>
              <a:rPr lang="en-GB" sz="2800" smtClean="0">
                <a:solidFill>
                  <a:srgbClr val="FF9900"/>
                </a:solidFill>
              </a:rPr>
              <a:t> myArray[] = </a:t>
            </a:r>
            <a:r>
              <a:rPr lang="en-GB" sz="2800" b="1" smtClean="0">
                <a:solidFill>
                  <a:srgbClr val="FF9900"/>
                </a:solidFill>
              </a:rPr>
              <a:t>new</a:t>
            </a:r>
            <a:r>
              <a:rPr lang="en-GB" sz="2800" smtClean="0">
                <a:solidFill>
                  <a:srgbClr val="FF9900"/>
                </a:solidFill>
              </a:rPr>
              <a:t> int[8];</a:t>
            </a:r>
          </a:p>
          <a:p>
            <a:pPr lvl="1" eaLnBrk="1" hangingPunct="1">
              <a:buFontTx/>
              <a:buNone/>
            </a:pPr>
            <a:r>
              <a:rPr lang="en-GB" smtClean="0"/>
              <a:t>combines the two statements in one line</a:t>
            </a:r>
          </a:p>
          <a:p>
            <a:pPr eaLnBrk="1" hangingPunct="1"/>
            <a:endParaRPr lang="en-GB" sz="28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t>Assigning Values</a:t>
            </a:r>
          </a:p>
        </p:txBody>
      </p:sp>
      <p:sp>
        <p:nvSpPr>
          <p:cNvPr id="61443" name="Rectangle 3"/>
          <p:cNvSpPr>
            <a:spLocks noGrp="1" noChangeArrowheads="1"/>
          </p:cNvSpPr>
          <p:nvPr>
            <p:ph type="body" idx="1"/>
          </p:nvPr>
        </p:nvSpPr>
        <p:spPr/>
        <p:txBody>
          <a:bodyPr/>
          <a:lstStyle/>
          <a:p>
            <a:pPr eaLnBrk="1" hangingPunct="1"/>
            <a:r>
              <a:rPr lang="en-GB" sz="2400" smtClean="0"/>
              <a:t>refer to the array elements by index to store values in them.</a:t>
            </a:r>
          </a:p>
          <a:p>
            <a:pPr lvl="1" eaLnBrk="1" hangingPunct="1">
              <a:buFontTx/>
              <a:buNone/>
            </a:pPr>
            <a:r>
              <a:rPr lang="en-GB" sz="2400" smtClean="0">
                <a:solidFill>
                  <a:srgbClr val="FF9900"/>
                </a:solidFill>
              </a:rPr>
              <a:t>myArray[0] = 3;</a:t>
            </a:r>
          </a:p>
          <a:p>
            <a:pPr lvl="1" eaLnBrk="1" hangingPunct="1">
              <a:buFontTx/>
              <a:buNone/>
            </a:pPr>
            <a:r>
              <a:rPr lang="en-GB" sz="2400" smtClean="0">
                <a:solidFill>
                  <a:srgbClr val="FF9900"/>
                </a:solidFill>
              </a:rPr>
              <a:t>myArray[1] = 6;</a:t>
            </a:r>
          </a:p>
          <a:p>
            <a:pPr lvl="1" eaLnBrk="1" hangingPunct="1">
              <a:buFontTx/>
              <a:buNone/>
            </a:pPr>
            <a:r>
              <a:rPr lang="en-GB" sz="2400" smtClean="0">
                <a:solidFill>
                  <a:srgbClr val="FF9900"/>
                </a:solidFill>
              </a:rPr>
              <a:t>myArray[2] = 3;</a:t>
            </a:r>
            <a:r>
              <a:rPr lang="en-GB" sz="2400" smtClean="0"/>
              <a:t>   ...</a:t>
            </a:r>
          </a:p>
          <a:p>
            <a:pPr eaLnBrk="1" hangingPunct="1"/>
            <a:r>
              <a:rPr lang="en-GB" sz="2400" smtClean="0"/>
              <a:t>can create and initialise in one step:</a:t>
            </a:r>
          </a:p>
          <a:p>
            <a:pPr lvl="1" eaLnBrk="1" hangingPunct="1">
              <a:buFontTx/>
              <a:buNone/>
            </a:pPr>
            <a:r>
              <a:rPr lang="en-GB" sz="2400" b="1" smtClean="0">
                <a:solidFill>
                  <a:srgbClr val="FF9900"/>
                </a:solidFill>
              </a:rPr>
              <a:t>int</a:t>
            </a:r>
            <a:r>
              <a:rPr lang="en-GB" sz="2400" smtClean="0">
                <a:solidFill>
                  <a:srgbClr val="FF9900"/>
                </a:solidFill>
              </a:rPr>
              <a:t> myArray[] = {3, 6, 3, 1, 6, 3, 4, 1};</a:t>
            </a:r>
          </a:p>
          <a:p>
            <a:pPr eaLnBrk="1" hangingPunct="1"/>
            <a:endParaRPr lang="en-GB" sz="2400" smtClean="0">
              <a:solidFill>
                <a:schemeClr val="hlink"/>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GB" smtClean="0"/>
              <a:t>Iterating Through Arrays</a:t>
            </a:r>
          </a:p>
        </p:txBody>
      </p:sp>
      <p:sp>
        <p:nvSpPr>
          <p:cNvPr id="62467" name="Rectangle 3"/>
          <p:cNvSpPr>
            <a:spLocks noGrp="1" noChangeArrowheads="1"/>
          </p:cNvSpPr>
          <p:nvPr>
            <p:ph type="body" idx="1"/>
          </p:nvPr>
        </p:nvSpPr>
        <p:spPr/>
        <p:txBody>
          <a:bodyPr/>
          <a:lstStyle/>
          <a:p>
            <a:pPr eaLnBrk="1" hangingPunct="1"/>
            <a:r>
              <a:rPr lang="en-GB" sz="2800" i="1" smtClean="0">
                <a:latin typeface="Times New Roman" pitchFamily="18" charset="0"/>
              </a:rPr>
              <a:t>for </a:t>
            </a:r>
            <a:r>
              <a:rPr lang="en-GB" sz="2800" smtClean="0">
                <a:latin typeface="Times New Roman" pitchFamily="18" charset="0"/>
              </a:rPr>
              <a:t>loops are useful when dealing with arrays:</a:t>
            </a:r>
          </a:p>
          <a:p>
            <a:pPr lvl="1" eaLnBrk="1" hangingPunct="1">
              <a:buFontTx/>
              <a:buNone/>
            </a:pPr>
            <a:endParaRPr lang="en-GB" b="1" smtClean="0">
              <a:latin typeface="Times New Roman" pitchFamily="18" charset="0"/>
            </a:endParaRPr>
          </a:p>
          <a:p>
            <a:pPr lvl="1" eaLnBrk="1" hangingPunct="1">
              <a:buFontTx/>
              <a:buNone/>
            </a:pPr>
            <a:r>
              <a:rPr lang="en-GB" smtClean="0">
                <a:solidFill>
                  <a:srgbClr val="FF9900"/>
                </a:solidFill>
                <a:latin typeface="Courier New" pitchFamily="49" charset="0"/>
              </a:rPr>
              <a:t>for (int i = 0; i &lt; myArray.length; i++) {</a:t>
            </a:r>
          </a:p>
          <a:p>
            <a:pPr lvl="1" eaLnBrk="1" hangingPunct="1">
              <a:buFontTx/>
              <a:buNone/>
            </a:pPr>
            <a:r>
              <a:rPr lang="en-GB" smtClean="0">
                <a:solidFill>
                  <a:srgbClr val="FF9900"/>
                </a:solidFill>
                <a:latin typeface="Courier New" pitchFamily="49" charset="0"/>
              </a:rPr>
              <a:t>  myArray[i] = getsomevalue();</a:t>
            </a:r>
          </a:p>
          <a:p>
            <a:pPr lvl="1" eaLnBrk="1" hangingPunct="1">
              <a:buFontTx/>
              <a:buNone/>
            </a:pPr>
            <a:r>
              <a:rPr lang="en-GB" smtClean="0">
                <a:solidFill>
                  <a:srgbClr val="FF9900"/>
                </a:solidFill>
                <a:latin typeface="Courier New" pitchFamily="49" charset="0"/>
              </a:rPr>
              <a:t>}</a:t>
            </a:r>
          </a:p>
          <a:p>
            <a:pPr eaLnBrk="1" hangingPunct="1"/>
            <a:endParaRPr lang="en-GB" sz="2800" smtClean="0">
              <a:solidFill>
                <a:srgbClr val="FF9900"/>
              </a:solidFill>
              <a:latin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2800" smtClean="0"/>
              <a:t>OOP continued…</a:t>
            </a:r>
          </a:p>
        </p:txBody>
      </p:sp>
      <p:pic>
        <p:nvPicPr>
          <p:cNvPr id="8195" name="Content Placeholder 3"/>
          <p:cNvPicPr>
            <a:picLocks noGrp="1"/>
          </p:cNvPicPr>
          <p:nvPr>
            <p:ph idx="1"/>
          </p:nvPr>
        </p:nvPicPr>
        <p:blipFill>
          <a:blip r:embed="rId2"/>
          <a:srcRect/>
          <a:stretch>
            <a:fillRect/>
          </a:stretch>
        </p:blipFill>
        <p:spPr>
          <a:xfrm>
            <a:off x="1295400" y="1219200"/>
            <a:ext cx="7315200" cy="4302125"/>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GB" smtClean="0"/>
              <a:t>Arrays of Objects</a:t>
            </a:r>
          </a:p>
        </p:txBody>
      </p:sp>
      <p:sp>
        <p:nvSpPr>
          <p:cNvPr id="63491" name="Rectangle 3"/>
          <p:cNvSpPr>
            <a:spLocks noGrp="1" noChangeArrowheads="1"/>
          </p:cNvSpPr>
          <p:nvPr>
            <p:ph type="body" idx="1"/>
          </p:nvPr>
        </p:nvSpPr>
        <p:spPr/>
        <p:txBody>
          <a:bodyPr/>
          <a:lstStyle/>
          <a:p>
            <a:pPr eaLnBrk="1" hangingPunct="1"/>
            <a:r>
              <a:rPr lang="en-GB" sz="2400" smtClean="0"/>
              <a:t>So far we have looked at an array of primitive types.</a:t>
            </a:r>
          </a:p>
          <a:p>
            <a:pPr lvl="1" eaLnBrk="1" hangingPunct="1"/>
            <a:r>
              <a:rPr lang="en-GB" sz="2400" smtClean="0"/>
              <a:t>integers</a:t>
            </a:r>
          </a:p>
          <a:p>
            <a:pPr lvl="1" eaLnBrk="1" hangingPunct="1"/>
            <a:r>
              <a:rPr lang="en-GB" sz="2400" smtClean="0"/>
              <a:t>could also use doubles, floats, characters…</a:t>
            </a:r>
          </a:p>
          <a:p>
            <a:pPr eaLnBrk="1" hangingPunct="1"/>
            <a:r>
              <a:rPr lang="en-GB" sz="2400" smtClean="0"/>
              <a:t>Often want to have an array of objects</a:t>
            </a:r>
          </a:p>
          <a:p>
            <a:pPr lvl="1" eaLnBrk="1" hangingPunct="1"/>
            <a:r>
              <a:rPr lang="en-GB" sz="2400" smtClean="0"/>
              <a:t>Students, Books, Loans ……</a:t>
            </a:r>
          </a:p>
          <a:p>
            <a:pPr eaLnBrk="1" hangingPunct="1"/>
            <a:r>
              <a:rPr lang="en-GB" sz="2400" smtClean="0"/>
              <a:t>Need to follow 3 steps.</a:t>
            </a:r>
          </a:p>
          <a:p>
            <a:pPr eaLnBrk="1" hangingPunct="1"/>
            <a:endParaRPr lang="en-GB" sz="240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GB" smtClean="0"/>
              <a:t>Declaring the Array</a:t>
            </a:r>
          </a:p>
        </p:txBody>
      </p:sp>
      <p:sp>
        <p:nvSpPr>
          <p:cNvPr id="64515" name="Rectangle 3"/>
          <p:cNvSpPr>
            <a:spLocks noGrp="1" noChangeArrowheads="1"/>
          </p:cNvSpPr>
          <p:nvPr>
            <p:ph type="body" idx="1"/>
          </p:nvPr>
        </p:nvSpPr>
        <p:spPr>
          <a:xfrm>
            <a:off x="1371600" y="1600200"/>
            <a:ext cx="7010400" cy="4114800"/>
          </a:xfrm>
        </p:spPr>
        <p:txBody>
          <a:bodyPr/>
          <a:lstStyle/>
          <a:p>
            <a:pPr marL="609600" indent="-609600" eaLnBrk="1" hangingPunct="1">
              <a:lnSpc>
                <a:spcPct val="90000"/>
              </a:lnSpc>
              <a:buFont typeface="Wingdings" pitchFamily="2" charset="2"/>
              <a:buNone/>
            </a:pPr>
            <a:r>
              <a:rPr lang="en-GB" sz="2400" smtClean="0"/>
              <a:t>1. Declare the array</a:t>
            </a:r>
          </a:p>
          <a:p>
            <a:pPr marL="609600" indent="-609600" eaLnBrk="1" hangingPunct="1">
              <a:lnSpc>
                <a:spcPct val="90000"/>
              </a:lnSpc>
              <a:buFont typeface="Wingdings" pitchFamily="2" charset="2"/>
              <a:buNone/>
            </a:pPr>
            <a:r>
              <a:rPr lang="en-GB" sz="2400" smtClean="0"/>
              <a:t>	</a:t>
            </a:r>
            <a:r>
              <a:rPr lang="en-GB" sz="2400" smtClean="0">
                <a:solidFill>
                  <a:srgbClr val="FF9900"/>
                </a:solidFill>
              </a:rPr>
              <a:t>private Student studentList[];</a:t>
            </a:r>
          </a:p>
          <a:p>
            <a:pPr marL="990600" lvl="1" indent="-533400" eaLnBrk="1" hangingPunct="1">
              <a:lnSpc>
                <a:spcPct val="90000"/>
              </a:lnSpc>
            </a:pPr>
            <a:r>
              <a:rPr lang="en-GB" sz="2400" smtClean="0"/>
              <a:t>this declares studentList </a:t>
            </a:r>
          </a:p>
          <a:p>
            <a:pPr marL="609600" indent="-609600" eaLnBrk="1" hangingPunct="1">
              <a:lnSpc>
                <a:spcPct val="90000"/>
              </a:lnSpc>
              <a:buFont typeface="Wingdings" pitchFamily="2" charset="2"/>
              <a:buNone/>
            </a:pPr>
            <a:r>
              <a:rPr lang="en-GB" sz="2800" smtClean="0"/>
              <a:t>2 .Create the array</a:t>
            </a:r>
          </a:p>
          <a:p>
            <a:pPr marL="990600" lvl="1" indent="-533400" eaLnBrk="1" hangingPunct="1">
              <a:lnSpc>
                <a:spcPct val="90000"/>
              </a:lnSpc>
              <a:buClr>
                <a:schemeClr val="tx1"/>
              </a:buClr>
              <a:buFontTx/>
              <a:buNone/>
            </a:pPr>
            <a:r>
              <a:rPr lang="en-GB" sz="2400" smtClean="0">
                <a:solidFill>
                  <a:schemeClr val="hlink"/>
                </a:solidFill>
              </a:rPr>
              <a:t>  </a:t>
            </a:r>
            <a:r>
              <a:rPr lang="en-GB" sz="2400" smtClean="0">
                <a:solidFill>
                  <a:srgbClr val="FF9900"/>
                </a:solidFill>
              </a:rPr>
              <a:t>studentList = </a:t>
            </a:r>
            <a:r>
              <a:rPr lang="en-GB" sz="2400" b="1" smtClean="0">
                <a:solidFill>
                  <a:srgbClr val="FF9900"/>
                </a:solidFill>
              </a:rPr>
              <a:t>new</a:t>
            </a:r>
            <a:r>
              <a:rPr lang="en-GB" sz="2400" smtClean="0">
                <a:solidFill>
                  <a:srgbClr val="FF9900"/>
                </a:solidFill>
              </a:rPr>
              <a:t> Student[10];</a:t>
            </a:r>
          </a:p>
          <a:p>
            <a:pPr marL="990600" lvl="1" indent="-533400" eaLnBrk="1" hangingPunct="1">
              <a:lnSpc>
                <a:spcPct val="90000"/>
              </a:lnSpc>
            </a:pPr>
            <a:r>
              <a:rPr lang="en-GB" sz="2400" smtClean="0"/>
              <a:t>this sets up 10 spaces in memory that can hold references to Student objects</a:t>
            </a:r>
          </a:p>
          <a:p>
            <a:pPr marL="609600" indent="-609600" eaLnBrk="1" hangingPunct="1">
              <a:lnSpc>
                <a:spcPct val="90000"/>
              </a:lnSpc>
              <a:buFont typeface="Wingdings" pitchFamily="2" charset="2"/>
              <a:buNone/>
            </a:pPr>
            <a:r>
              <a:rPr lang="en-GB" sz="2400" smtClean="0"/>
              <a:t>3. Create Student objects and add them to the array: </a:t>
            </a:r>
            <a:r>
              <a:rPr lang="en-GB" sz="2800" smtClean="0">
                <a:solidFill>
                  <a:srgbClr val="FF9900"/>
                </a:solidFill>
              </a:rPr>
              <a:t>studentList[0] = </a:t>
            </a:r>
            <a:r>
              <a:rPr lang="en-GB" sz="2800" b="1" smtClean="0">
                <a:solidFill>
                  <a:srgbClr val="FF9900"/>
                </a:solidFill>
              </a:rPr>
              <a:t>new</a:t>
            </a:r>
            <a:r>
              <a:rPr lang="en-GB" sz="2800" smtClean="0">
                <a:solidFill>
                  <a:srgbClr val="FF9900"/>
                </a:solidFill>
              </a:rPr>
              <a:t> Student("Cathy", "Computing");</a:t>
            </a:r>
          </a:p>
          <a:p>
            <a:pPr marL="609600" indent="-609600" eaLnBrk="1" hangingPunct="1">
              <a:lnSpc>
                <a:spcPct val="90000"/>
              </a:lnSpc>
            </a:pPr>
            <a:endParaRPr lang="en-GB" sz="2400" smtClean="0">
              <a:solidFill>
                <a:srgbClr val="FF99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914400" y="914400"/>
            <a:ext cx="7772400" cy="1006475"/>
          </a:xfrm>
        </p:spPr>
        <p:txBody>
          <a:bodyPr/>
          <a:lstStyle/>
          <a:p>
            <a:pPr eaLnBrk="1" hangingPunct="1"/>
            <a:r>
              <a:rPr lang="en-GB" sz="6000" smtClean="0"/>
              <a:t>Java Methods &amp; Classes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rrowheads="1"/>
          </p:cNvSpPr>
          <p:nvPr/>
        </p:nvSpPr>
        <p:spPr bwMode="auto">
          <a:xfrm>
            <a:off x="5067300" y="1987550"/>
            <a:ext cx="938213" cy="957263"/>
          </a:xfrm>
          <a:prstGeom prst="ellipse">
            <a:avLst/>
          </a:prstGeom>
          <a:solidFill>
            <a:srgbClr val="99FF66"/>
          </a:solidFill>
          <a:ln w="12700">
            <a:solidFill>
              <a:schemeClr val="tx1"/>
            </a:solidFill>
            <a:round/>
            <a:headEnd/>
            <a:tailEnd/>
          </a:ln>
        </p:spPr>
        <p:txBody>
          <a:bodyPr wrap="none" anchor="ctr"/>
          <a:lstStyle/>
          <a:p>
            <a:pPr algn="ctr" eaLnBrk="0" hangingPunct="0"/>
            <a:endParaRPr lang="en-US" altLang="en-US">
              <a:latin typeface="Times" pitchFamily="18" charset="0"/>
            </a:endParaRPr>
          </a:p>
        </p:txBody>
      </p:sp>
      <p:sp>
        <p:nvSpPr>
          <p:cNvPr id="67587" name="Rectangle 3"/>
          <p:cNvSpPr>
            <a:spLocks noGrp="1" noChangeArrowheads="1"/>
          </p:cNvSpPr>
          <p:nvPr>
            <p:ph type="title"/>
          </p:nvPr>
        </p:nvSpPr>
        <p:spPr/>
        <p:txBody>
          <a:bodyPr/>
          <a:lstStyle/>
          <a:p>
            <a:pPr eaLnBrk="1" hangingPunct="1"/>
            <a:r>
              <a:rPr lang="en-US" altLang="en-US" smtClean="0"/>
              <a:t>The three principles of OOP</a:t>
            </a:r>
          </a:p>
        </p:txBody>
      </p:sp>
      <p:sp>
        <p:nvSpPr>
          <p:cNvPr id="67588" name="Rectangle 4"/>
          <p:cNvSpPr>
            <a:spLocks noGrp="1" noChangeArrowheads="1"/>
          </p:cNvSpPr>
          <p:nvPr>
            <p:ph type="body" sz="half" idx="1"/>
          </p:nvPr>
        </p:nvSpPr>
        <p:spPr>
          <a:xfrm>
            <a:off x="1173163" y="1981200"/>
            <a:ext cx="3810000" cy="4114800"/>
          </a:xfrm>
          <a:noFill/>
        </p:spPr>
        <p:txBody>
          <a:bodyPr lIns="92075" tIns="46038" rIns="92075" bIns="46038"/>
          <a:lstStyle/>
          <a:p>
            <a:pPr eaLnBrk="1" hangingPunct="1">
              <a:lnSpc>
                <a:spcPct val="90000"/>
              </a:lnSpc>
            </a:pPr>
            <a:r>
              <a:rPr lang="en-US" altLang="en-US" sz="2400" smtClean="0"/>
              <a:t>Encapsulation</a:t>
            </a:r>
          </a:p>
          <a:p>
            <a:pPr lvl="1" eaLnBrk="1" hangingPunct="1">
              <a:lnSpc>
                <a:spcPct val="90000"/>
              </a:lnSpc>
            </a:pPr>
            <a:r>
              <a:rPr lang="en-US" altLang="en-US" sz="2000" smtClean="0"/>
              <a:t>Objects hide their functions (</a:t>
            </a:r>
            <a:r>
              <a:rPr lang="en-US" altLang="en-US" sz="2000" b="1" smtClean="0"/>
              <a:t>methods</a:t>
            </a:r>
            <a:r>
              <a:rPr lang="en-US" altLang="en-US" sz="2000" smtClean="0"/>
              <a:t>) and data (</a:t>
            </a:r>
            <a:r>
              <a:rPr lang="en-US" altLang="en-US" sz="2000" b="1" smtClean="0"/>
              <a:t>instance variables</a:t>
            </a:r>
            <a:r>
              <a:rPr lang="en-US" altLang="en-US" sz="2000" smtClean="0"/>
              <a:t>)</a:t>
            </a:r>
          </a:p>
          <a:p>
            <a:pPr eaLnBrk="1" hangingPunct="1">
              <a:lnSpc>
                <a:spcPct val="90000"/>
              </a:lnSpc>
            </a:pPr>
            <a:r>
              <a:rPr lang="en-US" altLang="en-US" sz="2400" smtClean="0"/>
              <a:t>Inheritance</a:t>
            </a:r>
          </a:p>
          <a:p>
            <a:pPr lvl="1" eaLnBrk="1" hangingPunct="1">
              <a:lnSpc>
                <a:spcPct val="90000"/>
              </a:lnSpc>
            </a:pPr>
            <a:r>
              <a:rPr lang="en-US" altLang="en-US" sz="2000" smtClean="0"/>
              <a:t>Each </a:t>
            </a:r>
            <a:r>
              <a:rPr lang="en-US" altLang="en-US" sz="2000" b="1" smtClean="0"/>
              <a:t>subclass</a:t>
            </a:r>
            <a:r>
              <a:rPr lang="en-US" altLang="en-US" sz="2000" smtClean="0"/>
              <a:t> inherits all variables of its </a:t>
            </a:r>
            <a:r>
              <a:rPr lang="en-US" altLang="en-US" sz="2000" b="1" smtClean="0"/>
              <a:t>superclass</a:t>
            </a:r>
            <a:endParaRPr lang="en-US" altLang="en-US" sz="2000" smtClean="0"/>
          </a:p>
          <a:p>
            <a:pPr eaLnBrk="1" hangingPunct="1">
              <a:lnSpc>
                <a:spcPct val="90000"/>
              </a:lnSpc>
            </a:pPr>
            <a:r>
              <a:rPr lang="en-US" altLang="en-US" sz="2400" smtClean="0"/>
              <a:t>Polymorphism</a:t>
            </a:r>
          </a:p>
          <a:p>
            <a:pPr lvl="1" eaLnBrk="1" hangingPunct="1">
              <a:lnSpc>
                <a:spcPct val="90000"/>
              </a:lnSpc>
            </a:pPr>
            <a:r>
              <a:rPr lang="en-US" altLang="en-US" sz="2000" smtClean="0"/>
              <a:t>Interface same despite different data types </a:t>
            </a:r>
            <a:endParaRPr lang="en-US" altLang="en-US" sz="2400" smtClean="0"/>
          </a:p>
          <a:p>
            <a:pPr eaLnBrk="1" hangingPunct="1">
              <a:lnSpc>
                <a:spcPct val="90000"/>
              </a:lnSpc>
              <a:buClr>
                <a:schemeClr val="tx1"/>
              </a:buClr>
              <a:buFont typeface="Wingdings" pitchFamily="2" charset="2"/>
              <a:buNone/>
            </a:pPr>
            <a:endParaRPr lang="en-US" sz="2000" smtClean="0"/>
          </a:p>
        </p:txBody>
      </p:sp>
      <p:sp>
        <p:nvSpPr>
          <p:cNvPr id="67589" name="Oval 5"/>
          <p:cNvSpPr>
            <a:spLocks noChangeArrowheads="1"/>
          </p:cNvSpPr>
          <p:nvPr/>
        </p:nvSpPr>
        <p:spPr bwMode="auto">
          <a:xfrm>
            <a:off x="5499100" y="3476625"/>
            <a:ext cx="541338" cy="541338"/>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600">
                <a:latin typeface="Times" pitchFamily="18" charset="0"/>
              </a:rPr>
              <a:t>car</a:t>
            </a:r>
            <a:endParaRPr lang="en-US" altLang="en-US" sz="1400">
              <a:latin typeface="Times" pitchFamily="18" charset="0"/>
            </a:endParaRPr>
          </a:p>
        </p:txBody>
      </p:sp>
      <p:sp>
        <p:nvSpPr>
          <p:cNvPr id="67590" name="Oval 6"/>
          <p:cNvSpPr>
            <a:spLocks noChangeArrowheads="1"/>
          </p:cNvSpPr>
          <p:nvPr/>
        </p:nvSpPr>
        <p:spPr bwMode="auto">
          <a:xfrm>
            <a:off x="6440488" y="4252913"/>
            <a:ext cx="541337" cy="541337"/>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400">
                <a:latin typeface="Times" pitchFamily="18" charset="0"/>
              </a:rPr>
              <a:t>auto-</a:t>
            </a:r>
          </a:p>
          <a:p>
            <a:pPr algn="ctr" eaLnBrk="0" hangingPunct="0"/>
            <a:r>
              <a:rPr lang="en-US" altLang="en-US" sz="1400">
                <a:latin typeface="Times" pitchFamily="18" charset="0"/>
              </a:rPr>
              <a:t>matic</a:t>
            </a:r>
          </a:p>
        </p:txBody>
      </p:sp>
      <p:sp>
        <p:nvSpPr>
          <p:cNvPr id="67591" name="Oval 7"/>
          <p:cNvSpPr>
            <a:spLocks noChangeArrowheads="1"/>
          </p:cNvSpPr>
          <p:nvPr/>
        </p:nvSpPr>
        <p:spPr bwMode="auto">
          <a:xfrm>
            <a:off x="4689475" y="4270375"/>
            <a:ext cx="541338" cy="541338"/>
          </a:xfrm>
          <a:prstGeom prst="ellipse">
            <a:avLst/>
          </a:prstGeom>
          <a:solidFill>
            <a:srgbClr val="00CCFF"/>
          </a:solidFill>
          <a:ln w="12700">
            <a:solidFill>
              <a:schemeClr val="tx1"/>
            </a:solidFill>
            <a:round/>
            <a:headEnd/>
            <a:tailEnd/>
          </a:ln>
        </p:spPr>
        <p:txBody>
          <a:bodyPr wrap="none" anchor="ctr"/>
          <a:lstStyle/>
          <a:p>
            <a:pPr algn="ctr" eaLnBrk="0" hangingPunct="0"/>
            <a:r>
              <a:rPr lang="en-US" altLang="en-US" sz="1400">
                <a:latin typeface="Times" pitchFamily="18" charset="0"/>
              </a:rPr>
              <a:t>manual</a:t>
            </a:r>
            <a:endParaRPr lang="en-US" altLang="en-US" sz="1600">
              <a:latin typeface="Times" pitchFamily="18" charset="0"/>
            </a:endParaRPr>
          </a:p>
        </p:txBody>
      </p:sp>
      <p:cxnSp>
        <p:nvCxnSpPr>
          <p:cNvPr id="67592" name="AutoShape 8"/>
          <p:cNvCxnSpPr>
            <a:cxnSpLocks noChangeShapeType="1"/>
            <a:stCxn id="67589" idx="4"/>
            <a:endCxn id="67591" idx="0"/>
          </p:cNvCxnSpPr>
          <p:nvPr/>
        </p:nvCxnSpPr>
        <p:spPr bwMode="auto">
          <a:xfrm rot="5400000">
            <a:off x="5239545" y="3739356"/>
            <a:ext cx="252412" cy="809625"/>
          </a:xfrm>
          <a:prstGeom prst="bentConnector3">
            <a:avLst>
              <a:gd name="adj1" fmla="val 49685"/>
            </a:avLst>
          </a:prstGeom>
          <a:noFill/>
          <a:ln w="9525">
            <a:solidFill>
              <a:schemeClr val="tx1"/>
            </a:solidFill>
            <a:miter lim="800000"/>
            <a:headEnd/>
            <a:tailEnd/>
          </a:ln>
        </p:spPr>
      </p:cxnSp>
      <p:cxnSp>
        <p:nvCxnSpPr>
          <p:cNvPr id="67593" name="AutoShape 9"/>
          <p:cNvCxnSpPr>
            <a:cxnSpLocks noChangeShapeType="1"/>
            <a:stCxn id="67589" idx="4"/>
            <a:endCxn id="67590" idx="0"/>
          </p:cNvCxnSpPr>
          <p:nvPr/>
        </p:nvCxnSpPr>
        <p:spPr bwMode="auto">
          <a:xfrm rot="16200000" flipH="1">
            <a:off x="6123782" y="3664744"/>
            <a:ext cx="234950" cy="941387"/>
          </a:xfrm>
          <a:prstGeom prst="bentConnector3">
            <a:avLst>
              <a:gd name="adj1" fmla="val 50000"/>
            </a:avLst>
          </a:prstGeom>
          <a:noFill/>
          <a:ln w="9525">
            <a:solidFill>
              <a:schemeClr val="tx1"/>
            </a:solidFill>
            <a:miter lim="800000"/>
            <a:headEnd/>
            <a:tailEnd/>
          </a:ln>
        </p:spPr>
      </p:cxnSp>
      <p:sp>
        <p:nvSpPr>
          <p:cNvPr id="67594" name="Text Box 10"/>
          <p:cNvSpPr txBox="1">
            <a:spLocks noChangeArrowheads="1"/>
          </p:cNvSpPr>
          <p:nvPr/>
        </p:nvSpPr>
        <p:spPr bwMode="auto">
          <a:xfrm>
            <a:off x="6270625" y="3527425"/>
            <a:ext cx="1563688"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Super class</a:t>
            </a:r>
          </a:p>
        </p:txBody>
      </p:sp>
      <p:sp>
        <p:nvSpPr>
          <p:cNvPr id="67595" name="Text Box 11"/>
          <p:cNvSpPr txBox="1">
            <a:spLocks noChangeArrowheads="1"/>
          </p:cNvSpPr>
          <p:nvPr/>
        </p:nvSpPr>
        <p:spPr bwMode="auto">
          <a:xfrm>
            <a:off x="7108825" y="4403725"/>
            <a:ext cx="1504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Subclasses</a:t>
            </a:r>
          </a:p>
        </p:txBody>
      </p:sp>
      <p:sp>
        <p:nvSpPr>
          <p:cNvPr id="67596" name="Oval 12"/>
          <p:cNvSpPr>
            <a:spLocks noChangeArrowheads="1"/>
          </p:cNvSpPr>
          <p:nvPr/>
        </p:nvSpPr>
        <p:spPr bwMode="auto">
          <a:xfrm>
            <a:off x="5629275" y="4978400"/>
            <a:ext cx="541338" cy="541338"/>
          </a:xfrm>
          <a:prstGeom prst="ellipse">
            <a:avLst/>
          </a:prstGeom>
          <a:solidFill>
            <a:srgbClr val="00CCFF"/>
          </a:solidFill>
          <a:ln w="12700">
            <a:solidFill>
              <a:schemeClr val="tx1"/>
            </a:solidFill>
            <a:round/>
            <a:headEnd/>
            <a:tailEnd/>
          </a:ln>
        </p:spPr>
        <p:txBody>
          <a:bodyPr wrap="none" anchor="ctr"/>
          <a:lstStyle/>
          <a:p>
            <a:endParaRPr lang="en-US"/>
          </a:p>
        </p:txBody>
      </p:sp>
      <p:sp>
        <p:nvSpPr>
          <p:cNvPr id="67597" name="Line 13"/>
          <p:cNvSpPr>
            <a:spLocks noChangeShapeType="1"/>
          </p:cNvSpPr>
          <p:nvPr/>
        </p:nvSpPr>
        <p:spPr bwMode="auto">
          <a:xfrm flipH="1">
            <a:off x="5410200" y="5503863"/>
            <a:ext cx="320675" cy="363537"/>
          </a:xfrm>
          <a:prstGeom prst="line">
            <a:avLst/>
          </a:prstGeom>
          <a:noFill/>
          <a:ln w="28575">
            <a:solidFill>
              <a:schemeClr val="tx1"/>
            </a:solidFill>
            <a:round/>
            <a:headEnd/>
            <a:tailEnd type="triangle" w="med" len="med"/>
          </a:ln>
        </p:spPr>
        <p:txBody>
          <a:bodyPr wrap="none" anchor="ctr"/>
          <a:lstStyle/>
          <a:p>
            <a:endParaRPr lang="en-US"/>
          </a:p>
        </p:txBody>
      </p:sp>
      <p:sp>
        <p:nvSpPr>
          <p:cNvPr id="67598" name="Line 14"/>
          <p:cNvSpPr>
            <a:spLocks noChangeShapeType="1"/>
          </p:cNvSpPr>
          <p:nvPr/>
        </p:nvSpPr>
        <p:spPr bwMode="auto">
          <a:xfrm>
            <a:off x="6135688" y="5480050"/>
            <a:ext cx="493712" cy="311150"/>
          </a:xfrm>
          <a:prstGeom prst="line">
            <a:avLst/>
          </a:prstGeom>
          <a:noFill/>
          <a:ln w="28575">
            <a:solidFill>
              <a:schemeClr val="tx1"/>
            </a:solidFill>
            <a:round/>
            <a:headEnd/>
            <a:tailEnd type="triangle" w="med" len="med"/>
          </a:ln>
        </p:spPr>
        <p:txBody>
          <a:bodyPr wrap="none" anchor="ctr"/>
          <a:lstStyle/>
          <a:p>
            <a:endParaRPr lang="en-US"/>
          </a:p>
        </p:txBody>
      </p:sp>
      <p:sp>
        <p:nvSpPr>
          <p:cNvPr id="67599" name="AutoShape 15"/>
          <p:cNvSpPr>
            <a:spLocks noChangeArrowheads="1"/>
          </p:cNvSpPr>
          <p:nvPr/>
        </p:nvSpPr>
        <p:spPr bwMode="auto">
          <a:xfrm>
            <a:off x="4876800" y="5791200"/>
            <a:ext cx="685800" cy="685800"/>
          </a:xfrm>
          <a:prstGeom prst="triangle">
            <a:avLst>
              <a:gd name="adj" fmla="val 50000"/>
            </a:avLst>
          </a:prstGeom>
          <a:solidFill>
            <a:srgbClr val="99FF66"/>
          </a:solidFill>
          <a:ln w="9525">
            <a:solidFill>
              <a:schemeClr val="tx1"/>
            </a:solidFill>
            <a:miter lim="800000"/>
            <a:headEnd/>
            <a:tailEnd/>
          </a:ln>
        </p:spPr>
        <p:txBody>
          <a:bodyPr wrap="none" anchor="ctr"/>
          <a:lstStyle/>
          <a:p>
            <a:endParaRPr lang="en-US"/>
          </a:p>
        </p:txBody>
      </p:sp>
      <p:sp>
        <p:nvSpPr>
          <p:cNvPr id="67600" name="Text Box 16"/>
          <p:cNvSpPr txBox="1">
            <a:spLocks noChangeArrowheads="1"/>
          </p:cNvSpPr>
          <p:nvPr/>
        </p:nvSpPr>
        <p:spPr bwMode="auto">
          <a:xfrm>
            <a:off x="4572000" y="5334000"/>
            <a:ext cx="996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draw()</a:t>
            </a:r>
          </a:p>
        </p:txBody>
      </p:sp>
      <p:sp>
        <p:nvSpPr>
          <p:cNvPr id="67601" name="Text Box 17"/>
          <p:cNvSpPr txBox="1">
            <a:spLocks noChangeArrowheads="1"/>
          </p:cNvSpPr>
          <p:nvPr/>
        </p:nvSpPr>
        <p:spPr bwMode="auto">
          <a:xfrm>
            <a:off x="6629400" y="5257800"/>
            <a:ext cx="996950" cy="457200"/>
          </a:xfrm>
          <a:prstGeom prst="rect">
            <a:avLst/>
          </a:prstGeom>
          <a:noFill/>
          <a:ln w="9525">
            <a:noFill/>
            <a:miter lim="800000"/>
            <a:headEnd/>
            <a:tailEnd/>
          </a:ln>
        </p:spPr>
        <p:txBody>
          <a:bodyPr wrap="none">
            <a:spAutoFit/>
          </a:bodyPr>
          <a:lstStyle/>
          <a:p>
            <a:pPr eaLnBrk="0" hangingPunct="0"/>
            <a:r>
              <a:rPr lang="en-US" altLang="en-US">
                <a:latin typeface="Times" pitchFamily="18" charset="0"/>
              </a:rPr>
              <a:t>draw()</a:t>
            </a:r>
          </a:p>
        </p:txBody>
      </p:sp>
      <p:sp>
        <p:nvSpPr>
          <p:cNvPr id="67602" name="Rectangle 18"/>
          <p:cNvSpPr>
            <a:spLocks noChangeArrowheads="1"/>
          </p:cNvSpPr>
          <p:nvPr/>
        </p:nvSpPr>
        <p:spPr bwMode="auto">
          <a:xfrm>
            <a:off x="6477000" y="5791200"/>
            <a:ext cx="533400" cy="6096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67603" name="Line 19"/>
          <p:cNvSpPr>
            <a:spLocks noChangeShapeType="1"/>
          </p:cNvSpPr>
          <p:nvPr/>
        </p:nvSpPr>
        <p:spPr bwMode="auto">
          <a:xfrm flipV="1">
            <a:off x="5211763" y="2147888"/>
            <a:ext cx="676275" cy="654050"/>
          </a:xfrm>
          <a:prstGeom prst="line">
            <a:avLst/>
          </a:prstGeom>
          <a:noFill/>
          <a:ln w="9525">
            <a:solidFill>
              <a:schemeClr val="tx1"/>
            </a:solidFill>
            <a:round/>
            <a:headEnd/>
            <a:tailEnd/>
          </a:ln>
        </p:spPr>
        <p:txBody>
          <a:bodyPr wrap="none" anchor="ctr"/>
          <a:lstStyle/>
          <a:p>
            <a:endParaRPr lang="en-US"/>
          </a:p>
        </p:txBody>
      </p:sp>
      <p:sp>
        <p:nvSpPr>
          <p:cNvPr id="67604" name="Line 20"/>
          <p:cNvSpPr>
            <a:spLocks noChangeShapeType="1"/>
          </p:cNvSpPr>
          <p:nvPr/>
        </p:nvSpPr>
        <p:spPr bwMode="auto">
          <a:xfrm>
            <a:off x="5211763" y="2147888"/>
            <a:ext cx="688975" cy="654050"/>
          </a:xfrm>
          <a:prstGeom prst="line">
            <a:avLst/>
          </a:prstGeom>
          <a:noFill/>
          <a:ln w="9525">
            <a:solidFill>
              <a:schemeClr val="tx1"/>
            </a:solidFill>
            <a:round/>
            <a:headEnd/>
            <a:tailEnd/>
          </a:ln>
        </p:spPr>
        <p:txBody>
          <a:bodyPr wrap="none" anchor="ctr"/>
          <a:lstStyle/>
          <a:p>
            <a:endParaRPr lang="en-US"/>
          </a:p>
        </p:txBody>
      </p:sp>
      <p:sp>
        <p:nvSpPr>
          <p:cNvPr id="67605" name="Oval 21"/>
          <p:cNvSpPr>
            <a:spLocks noChangeArrowheads="1"/>
          </p:cNvSpPr>
          <p:nvPr/>
        </p:nvSpPr>
        <p:spPr bwMode="auto">
          <a:xfrm>
            <a:off x="5357813" y="2284413"/>
            <a:ext cx="355600" cy="37941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7606" name="Oval 22"/>
          <p:cNvSpPr>
            <a:spLocks noChangeArrowheads="1"/>
          </p:cNvSpPr>
          <p:nvPr/>
        </p:nvSpPr>
        <p:spPr bwMode="auto">
          <a:xfrm>
            <a:off x="7021513" y="1984375"/>
            <a:ext cx="938212" cy="957263"/>
          </a:xfrm>
          <a:prstGeom prst="ellipse">
            <a:avLst/>
          </a:prstGeom>
          <a:solidFill>
            <a:schemeClr val="hlink"/>
          </a:solidFill>
          <a:ln w="12700">
            <a:solidFill>
              <a:schemeClr val="tx1"/>
            </a:solidFill>
            <a:round/>
            <a:headEnd/>
            <a:tailEnd/>
          </a:ln>
        </p:spPr>
        <p:txBody>
          <a:bodyPr wrap="none" anchor="ctr"/>
          <a:lstStyle/>
          <a:p>
            <a:pPr algn="ctr" eaLnBrk="0" hangingPunct="0"/>
            <a:endParaRPr lang="en-US" altLang="en-US">
              <a:latin typeface="Times" pitchFamily="18" charset="0"/>
            </a:endParaRPr>
          </a:p>
        </p:txBody>
      </p:sp>
      <p:sp>
        <p:nvSpPr>
          <p:cNvPr id="67607" name="Line 23"/>
          <p:cNvSpPr>
            <a:spLocks noChangeShapeType="1"/>
          </p:cNvSpPr>
          <p:nvPr/>
        </p:nvSpPr>
        <p:spPr bwMode="auto">
          <a:xfrm flipV="1">
            <a:off x="7165975" y="2144713"/>
            <a:ext cx="676275" cy="654050"/>
          </a:xfrm>
          <a:prstGeom prst="line">
            <a:avLst/>
          </a:prstGeom>
          <a:noFill/>
          <a:ln w="9525">
            <a:solidFill>
              <a:schemeClr val="tx1"/>
            </a:solidFill>
            <a:round/>
            <a:headEnd/>
            <a:tailEnd/>
          </a:ln>
        </p:spPr>
        <p:txBody>
          <a:bodyPr wrap="none" anchor="ctr"/>
          <a:lstStyle/>
          <a:p>
            <a:endParaRPr lang="en-US"/>
          </a:p>
        </p:txBody>
      </p:sp>
      <p:sp>
        <p:nvSpPr>
          <p:cNvPr id="67608" name="Line 24"/>
          <p:cNvSpPr>
            <a:spLocks noChangeShapeType="1"/>
          </p:cNvSpPr>
          <p:nvPr/>
        </p:nvSpPr>
        <p:spPr bwMode="auto">
          <a:xfrm>
            <a:off x="7165975" y="2144713"/>
            <a:ext cx="688975" cy="654050"/>
          </a:xfrm>
          <a:prstGeom prst="line">
            <a:avLst/>
          </a:prstGeom>
          <a:noFill/>
          <a:ln w="9525">
            <a:solidFill>
              <a:schemeClr val="tx1"/>
            </a:solidFill>
            <a:round/>
            <a:headEnd/>
            <a:tailEnd/>
          </a:ln>
        </p:spPr>
        <p:txBody>
          <a:bodyPr wrap="none" anchor="ctr"/>
          <a:lstStyle/>
          <a:p>
            <a:endParaRPr lang="en-US"/>
          </a:p>
        </p:txBody>
      </p:sp>
      <p:sp>
        <p:nvSpPr>
          <p:cNvPr id="67609" name="Oval 25"/>
          <p:cNvSpPr>
            <a:spLocks noChangeArrowheads="1"/>
          </p:cNvSpPr>
          <p:nvPr/>
        </p:nvSpPr>
        <p:spPr bwMode="auto">
          <a:xfrm>
            <a:off x="7312025" y="2281238"/>
            <a:ext cx="355600" cy="379412"/>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67610" name="Freeform 26"/>
          <p:cNvSpPr>
            <a:spLocks/>
          </p:cNvSpPr>
          <p:nvPr/>
        </p:nvSpPr>
        <p:spPr bwMode="auto">
          <a:xfrm>
            <a:off x="5708650" y="1611313"/>
            <a:ext cx="1722438" cy="406400"/>
          </a:xfrm>
          <a:custGeom>
            <a:avLst/>
            <a:gdLst>
              <a:gd name="T0" fmla="*/ 0 w 1085"/>
              <a:gd name="T1" fmla="*/ 2147483647 h 256"/>
              <a:gd name="T2" fmla="*/ 2147483647 w 1085"/>
              <a:gd name="T3" fmla="*/ 2147483647 h 256"/>
              <a:gd name="T4" fmla="*/ 2147483647 w 1085"/>
              <a:gd name="T5" fmla="*/ 2147483647 h 256"/>
              <a:gd name="T6" fmla="*/ 2147483647 w 1085"/>
              <a:gd name="T7" fmla="*/ 2147483647 h 256"/>
              <a:gd name="T8" fmla="*/ 2147483647 w 1085"/>
              <a:gd name="T9" fmla="*/ 2147483647 h 256"/>
              <a:gd name="T10" fmla="*/ 0 60000 65536"/>
              <a:gd name="T11" fmla="*/ 0 60000 65536"/>
              <a:gd name="T12" fmla="*/ 0 60000 65536"/>
              <a:gd name="T13" fmla="*/ 0 60000 65536"/>
              <a:gd name="T14" fmla="*/ 0 60000 65536"/>
              <a:gd name="T15" fmla="*/ 0 w 1085"/>
              <a:gd name="T16" fmla="*/ 0 h 256"/>
              <a:gd name="T17" fmla="*/ 1085 w 1085"/>
              <a:gd name="T18" fmla="*/ 256 h 256"/>
            </a:gdLst>
            <a:ahLst/>
            <a:cxnLst>
              <a:cxn ang="T10">
                <a:pos x="T0" y="T1"/>
              </a:cxn>
              <a:cxn ang="T11">
                <a:pos x="T2" y="T3"/>
              </a:cxn>
              <a:cxn ang="T12">
                <a:pos x="T4" y="T5"/>
              </a:cxn>
              <a:cxn ang="T13">
                <a:pos x="T6" y="T7"/>
              </a:cxn>
              <a:cxn ang="T14">
                <a:pos x="T8" y="T9"/>
              </a:cxn>
            </a:cxnLst>
            <a:rect l="T15" t="T16" r="T17" b="T18"/>
            <a:pathLst>
              <a:path w="1085" h="256">
                <a:moveTo>
                  <a:pt x="0" y="249"/>
                </a:moveTo>
                <a:cubicBezTo>
                  <a:pt x="109" y="176"/>
                  <a:pt x="219" y="103"/>
                  <a:pt x="352" y="62"/>
                </a:cubicBezTo>
                <a:cubicBezTo>
                  <a:pt x="484" y="20"/>
                  <a:pt x="686" y="0"/>
                  <a:pt x="793" y="2"/>
                </a:cubicBezTo>
                <a:cubicBezTo>
                  <a:pt x="900" y="3"/>
                  <a:pt x="946" y="26"/>
                  <a:pt x="995" y="69"/>
                </a:cubicBezTo>
                <a:cubicBezTo>
                  <a:pt x="1043" y="111"/>
                  <a:pt x="1070" y="224"/>
                  <a:pt x="1085" y="256"/>
                </a:cubicBezTo>
              </a:path>
            </a:pathLst>
          </a:custGeom>
          <a:noFill/>
          <a:ln w="19050">
            <a:solidFill>
              <a:schemeClr val="tx1"/>
            </a:solidFill>
            <a:round/>
            <a:headEnd/>
            <a:tailEnd type="triangle" w="med" len="med"/>
          </a:ln>
        </p:spPr>
        <p:txBody>
          <a:bodyPr wrap="none" anchor="ctr"/>
          <a:lstStyle/>
          <a:p>
            <a:endParaRPr lang="en-US"/>
          </a:p>
        </p:txBody>
      </p:sp>
      <p:sp>
        <p:nvSpPr>
          <p:cNvPr id="67611" name="Freeform 27"/>
          <p:cNvSpPr>
            <a:spLocks/>
          </p:cNvSpPr>
          <p:nvPr/>
        </p:nvSpPr>
        <p:spPr bwMode="auto">
          <a:xfrm>
            <a:off x="5780088" y="2635250"/>
            <a:ext cx="1863725" cy="701675"/>
          </a:xfrm>
          <a:custGeom>
            <a:avLst/>
            <a:gdLst>
              <a:gd name="T0" fmla="*/ 0 w 1174"/>
              <a:gd name="T1" fmla="*/ 2147483647 h 442"/>
              <a:gd name="T2" fmla="*/ 2147483647 w 1174"/>
              <a:gd name="T3" fmla="*/ 2147483647 h 442"/>
              <a:gd name="T4" fmla="*/ 2147483647 w 1174"/>
              <a:gd name="T5" fmla="*/ 2147483647 h 442"/>
              <a:gd name="T6" fmla="*/ 2147483647 w 1174"/>
              <a:gd name="T7" fmla="*/ 2147483647 h 442"/>
              <a:gd name="T8" fmla="*/ 2147483647 w 1174"/>
              <a:gd name="T9" fmla="*/ 0 h 442"/>
              <a:gd name="T10" fmla="*/ 0 60000 65536"/>
              <a:gd name="T11" fmla="*/ 0 60000 65536"/>
              <a:gd name="T12" fmla="*/ 0 60000 65536"/>
              <a:gd name="T13" fmla="*/ 0 60000 65536"/>
              <a:gd name="T14" fmla="*/ 0 60000 65536"/>
              <a:gd name="T15" fmla="*/ 0 w 1174"/>
              <a:gd name="T16" fmla="*/ 0 h 442"/>
              <a:gd name="T17" fmla="*/ 1174 w 1174"/>
              <a:gd name="T18" fmla="*/ 442 h 442"/>
            </a:gdLst>
            <a:ahLst/>
            <a:cxnLst>
              <a:cxn ang="T10">
                <a:pos x="T0" y="T1"/>
              </a:cxn>
              <a:cxn ang="T11">
                <a:pos x="T2" y="T3"/>
              </a:cxn>
              <a:cxn ang="T12">
                <a:pos x="T4" y="T5"/>
              </a:cxn>
              <a:cxn ang="T13">
                <a:pos x="T6" y="T7"/>
              </a:cxn>
              <a:cxn ang="T14">
                <a:pos x="T8" y="T9"/>
              </a:cxn>
            </a:cxnLst>
            <a:rect l="T15" t="T16" r="T17" b="T18"/>
            <a:pathLst>
              <a:path w="1174" h="442">
                <a:moveTo>
                  <a:pt x="0" y="157"/>
                </a:moveTo>
                <a:cubicBezTo>
                  <a:pt x="124" y="261"/>
                  <a:pt x="249" y="365"/>
                  <a:pt x="397" y="404"/>
                </a:cubicBezTo>
                <a:cubicBezTo>
                  <a:pt x="544" y="442"/>
                  <a:pt x="759" y="415"/>
                  <a:pt x="883" y="389"/>
                </a:cubicBezTo>
                <a:cubicBezTo>
                  <a:pt x="1006" y="362"/>
                  <a:pt x="1099" y="311"/>
                  <a:pt x="1137" y="247"/>
                </a:cubicBezTo>
                <a:cubicBezTo>
                  <a:pt x="1174" y="182"/>
                  <a:pt x="1140" y="91"/>
                  <a:pt x="1107" y="0"/>
                </a:cubicBezTo>
              </a:path>
            </a:pathLst>
          </a:custGeom>
          <a:noFill/>
          <a:ln w="19050">
            <a:solidFill>
              <a:schemeClr val="tx1"/>
            </a:solidFill>
            <a:round/>
            <a:headEnd/>
            <a:tailEnd type="triangle" w="med" len="med"/>
          </a:ln>
        </p:spPr>
        <p:txBody>
          <a:bodyPr wrap="none" anchor="ctr"/>
          <a:lstStyle/>
          <a:p>
            <a:endParaRPr lang="en-US"/>
          </a:p>
        </p:txBody>
      </p:sp>
      <p:sp>
        <p:nvSpPr>
          <p:cNvPr id="67612" name="Line 28"/>
          <p:cNvSpPr>
            <a:spLocks noChangeShapeType="1"/>
          </p:cNvSpPr>
          <p:nvPr/>
        </p:nvSpPr>
        <p:spPr bwMode="auto">
          <a:xfrm>
            <a:off x="6872288" y="3122613"/>
            <a:ext cx="309562" cy="342900"/>
          </a:xfrm>
          <a:prstGeom prst="line">
            <a:avLst/>
          </a:prstGeom>
          <a:noFill/>
          <a:ln w="38100">
            <a:solidFill>
              <a:srgbClr val="FF0000"/>
            </a:solidFill>
            <a:round/>
            <a:headEnd/>
            <a:tailEnd/>
          </a:ln>
        </p:spPr>
        <p:txBody>
          <a:bodyPr wrap="none" anchor="ctr"/>
          <a:lstStyle/>
          <a:p>
            <a:endParaRPr lang="en-US"/>
          </a:p>
        </p:txBody>
      </p:sp>
      <p:sp>
        <p:nvSpPr>
          <p:cNvPr id="67613" name="Line 29"/>
          <p:cNvSpPr>
            <a:spLocks noChangeShapeType="1"/>
          </p:cNvSpPr>
          <p:nvPr/>
        </p:nvSpPr>
        <p:spPr bwMode="auto">
          <a:xfrm flipV="1">
            <a:off x="6896100" y="3051175"/>
            <a:ext cx="296863" cy="461963"/>
          </a:xfrm>
          <a:prstGeom prst="line">
            <a:avLst/>
          </a:prstGeom>
          <a:noFill/>
          <a:ln w="38100">
            <a:solidFill>
              <a:srgbClr val="FF0000"/>
            </a:solidFill>
            <a:round/>
            <a:headEnd/>
            <a:tailEnd/>
          </a:ln>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Simple Class and Method</a:t>
            </a:r>
          </a:p>
        </p:txBody>
      </p:sp>
      <p:sp>
        <p:nvSpPr>
          <p:cNvPr id="68611" name="Rectangle 3"/>
          <p:cNvSpPr>
            <a:spLocks noGrp="1" noChangeArrowheads="1"/>
          </p:cNvSpPr>
          <p:nvPr>
            <p:ph type="body" idx="1"/>
          </p:nvPr>
        </p:nvSpPr>
        <p:spPr>
          <a:xfrm>
            <a:off x="1676400" y="1600200"/>
            <a:ext cx="6908800" cy="4114800"/>
          </a:xfrm>
        </p:spPr>
        <p:txBody>
          <a:bodyPr/>
          <a:lstStyle/>
          <a:p>
            <a:pPr eaLnBrk="1" hangingPunct="1">
              <a:buClr>
                <a:schemeClr val="tx1"/>
              </a:buClr>
              <a:buFont typeface="Wingdings" pitchFamily="2" charset="2"/>
              <a:buNone/>
            </a:pPr>
            <a:r>
              <a:rPr lang="en-US" sz="2800" smtClean="0">
                <a:solidFill>
                  <a:srgbClr val="000066"/>
                </a:solidFill>
              </a:rPr>
              <a:t>Class</a:t>
            </a:r>
            <a:r>
              <a:rPr lang="en-US" sz="2800" smtClean="0"/>
              <a:t> </a:t>
            </a:r>
            <a:r>
              <a:rPr lang="en-US" sz="2800" smtClean="0">
                <a:solidFill>
                  <a:schemeClr val="accent2"/>
                </a:solidFill>
              </a:rPr>
              <a:t>Fruit</a:t>
            </a:r>
            <a:r>
              <a:rPr lang="en-US" sz="2800" smtClean="0"/>
              <a:t>{</a:t>
            </a:r>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grams</a:t>
            </a:r>
            <a:r>
              <a:rPr lang="en-US" sz="2800" smtClean="0"/>
              <a:t>;</a:t>
            </a:r>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cals_per_gram</a:t>
            </a:r>
            <a:r>
              <a:rPr lang="en-US" sz="2800" smtClean="0"/>
              <a:t>;</a:t>
            </a:r>
          </a:p>
          <a:p>
            <a:pPr eaLnBrk="1" hangingPunct="1">
              <a:buClr>
                <a:schemeClr val="tx1"/>
              </a:buClr>
              <a:buFont typeface="Wingdings" pitchFamily="2" charset="2"/>
              <a:buNone/>
            </a:pPr>
            <a:endParaRPr lang="en-US" sz="2800" smtClean="0"/>
          </a:p>
          <a:p>
            <a:pPr eaLnBrk="1" hangingPunct="1">
              <a:buClr>
                <a:schemeClr val="tx1"/>
              </a:buClr>
              <a:buFont typeface="Wingdings" pitchFamily="2" charset="2"/>
              <a:buNone/>
            </a:pPr>
            <a:r>
              <a:rPr lang="en-US" sz="2800" smtClean="0"/>
              <a:t>	</a:t>
            </a:r>
            <a:r>
              <a:rPr lang="en-US" sz="2800" smtClean="0">
                <a:solidFill>
                  <a:srgbClr val="000066"/>
                </a:solidFill>
              </a:rPr>
              <a:t>int</a:t>
            </a:r>
            <a:r>
              <a:rPr lang="en-US" sz="2800" smtClean="0"/>
              <a:t> </a:t>
            </a:r>
            <a:r>
              <a:rPr lang="en-US" sz="2800" i="1" smtClean="0"/>
              <a:t>total_calories</a:t>
            </a:r>
            <a:r>
              <a:rPr lang="en-US" sz="2800" smtClean="0"/>
              <a:t>() {</a:t>
            </a:r>
          </a:p>
          <a:p>
            <a:pPr eaLnBrk="1" hangingPunct="1">
              <a:buClr>
                <a:schemeClr val="tx1"/>
              </a:buClr>
              <a:buFont typeface="Wingdings" pitchFamily="2" charset="2"/>
              <a:buNone/>
            </a:pPr>
            <a:r>
              <a:rPr lang="en-US" sz="2800" smtClean="0"/>
              <a:t>		return(</a:t>
            </a:r>
            <a:r>
              <a:rPr lang="en-US" sz="2800" i="1" smtClean="0"/>
              <a:t>grams</a:t>
            </a:r>
            <a:r>
              <a:rPr lang="en-US" sz="2800" smtClean="0"/>
              <a:t>*</a:t>
            </a:r>
            <a:r>
              <a:rPr lang="en-US" sz="2800" i="1" smtClean="0"/>
              <a:t>cals_per_gram</a:t>
            </a:r>
            <a:r>
              <a:rPr lang="en-US" sz="2800" smtClean="0"/>
              <a:t>);</a:t>
            </a:r>
          </a:p>
          <a:p>
            <a:pPr eaLnBrk="1" hangingPunct="1">
              <a:buClr>
                <a:schemeClr val="tx1"/>
              </a:buClr>
              <a:buFont typeface="Wingdings" pitchFamily="2" charset="2"/>
              <a:buNone/>
            </a:pPr>
            <a:r>
              <a:rPr lang="en-US" sz="2800" smtClean="0"/>
              <a:t>	}</a:t>
            </a:r>
          </a:p>
          <a:p>
            <a:pPr eaLnBrk="1" hangingPunct="1">
              <a:buClr>
                <a:schemeClr val="tx1"/>
              </a:buClr>
              <a:buFont typeface="Wingdings" pitchFamily="2" charset="2"/>
              <a:buNone/>
            </a:pPr>
            <a:r>
              <a:rPr lang="en-US" sz="2800" smtClean="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smtClean="0"/>
              <a:t>Methods</a:t>
            </a:r>
          </a:p>
        </p:txBody>
      </p:sp>
      <p:sp>
        <p:nvSpPr>
          <p:cNvPr id="69635" name="Rectangle 3"/>
          <p:cNvSpPr>
            <a:spLocks noGrp="1" noChangeArrowheads="1"/>
          </p:cNvSpPr>
          <p:nvPr>
            <p:ph type="body" idx="1"/>
          </p:nvPr>
        </p:nvSpPr>
        <p:spPr/>
        <p:txBody>
          <a:bodyPr/>
          <a:lstStyle/>
          <a:p>
            <a:pPr eaLnBrk="1" hangingPunct="1">
              <a:lnSpc>
                <a:spcPct val="80000"/>
              </a:lnSpc>
            </a:pPr>
            <a:r>
              <a:rPr lang="en-GB" sz="2400" smtClean="0"/>
              <a:t>A method is a named sequence of code that can be invoked by other Java code.</a:t>
            </a:r>
          </a:p>
          <a:p>
            <a:pPr eaLnBrk="1" hangingPunct="1">
              <a:lnSpc>
                <a:spcPct val="80000"/>
              </a:lnSpc>
            </a:pPr>
            <a:r>
              <a:rPr lang="en-GB" sz="2400" smtClean="0"/>
              <a:t>A method takes some parameters, performs some computations and then optionally returns a value (or object).</a:t>
            </a:r>
          </a:p>
          <a:p>
            <a:pPr eaLnBrk="1" hangingPunct="1">
              <a:lnSpc>
                <a:spcPct val="80000"/>
              </a:lnSpc>
            </a:pPr>
            <a:r>
              <a:rPr lang="en-GB" sz="2400" smtClean="0"/>
              <a:t>Methods can be used as part of an expression statement.</a:t>
            </a:r>
          </a:p>
          <a:p>
            <a:pPr eaLnBrk="1" hangingPunct="1">
              <a:lnSpc>
                <a:spcPct val="80000"/>
              </a:lnSpc>
              <a:buFont typeface="Wingdings" pitchFamily="2" charset="2"/>
              <a:buNone/>
            </a:pPr>
            <a:r>
              <a:rPr lang="en-GB" sz="2000" smtClean="0">
                <a:solidFill>
                  <a:schemeClr val="hlink"/>
                </a:solidFill>
              </a:rPr>
              <a:t>	</a:t>
            </a:r>
          </a:p>
          <a:p>
            <a:pPr eaLnBrk="1" hangingPunct="1">
              <a:lnSpc>
                <a:spcPct val="80000"/>
              </a:lnSpc>
              <a:buFont typeface="Wingdings" pitchFamily="2" charset="2"/>
              <a:buNone/>
            </a:pPr>
            <a:r>
              <a:rPr lang="en-GB" sz="2000" smtClean="0">
                <a:solidFill>
                  <a:srgbClr val="FF9900"/>
                </a:solidFill>
                <a:latin typeface="Courier New" pitchFamily="49" charset="0"/>
              </a:rPr>
              <a:t>public float convertCelsius(float tempC) {</a:t>
            </a:r>
          </a:p>
          <a:p>
            <a:pPr eaLnBrk="1" hangingPunct="1">
              <a:lnSpc>
                <a:spcPct val="80000"/>
              </a:lnSpc>
              <a:buFont typeface="Wingdings" pitchFamily="2" charset="2"/>
              <a:buNone/>
            </a:pPr>
            <a:r>
              <a:rPr lang="en-GB" sz="2000" smtClean="0">
                <a:solidFill>
                  <a:srgbClr val="FF9900"/>
                </a:solidFill>
                <a:latin typeface="Courier New" pitchFamily="49" charset="0"/>
              </a:rPr>
              <a:t>		return( ((tempC * 9.0f) / 5.0f) + 32.0 );</a:t>
            </a:r>
          </a:p>
          <a:p>
            <a:pPr eaLnBrk="1" hangingPunct="1">
              <a:lnSpc>
                <a:spcPct val="80000"/>
              </a:lnSpc>
              <a:buFont typeface="Wingdings" pitchFamily="2" charset="2"/>
              <a:buNone/>
            </a:pPr>
            <a:r>
              <a:rPr lang="en-GB" sz="2000" smtClean="0">
                <a:solidFill>
                  <a:srgbClr val="FF9900"/>
                </a:solidFill>
                <a:latin typeface="Courier New" pitchFamily="49" charset="0"/>
              </a:rPr>
              <a:t>	}</a:t>
            </a:r>
          </a:p>
          <a:p>
            <a:pPr eaLnBrk="1" hangingPunct="1">
              <a:lnSpc>
                <a:spcPct val="80000"/>
              </a:lnSpc>
              <a:buFont typeface="Wingdings" pitchFamily="2" charset="2"/>
              <a:buNone/>
            </a:pPr>
            <a:endParaRPr lang="en-GB" sz="2000" smtClean="0">
              <a:solidFill>
                <a:srgbClr val="FF9900"/>
              </a:solidFill>
              <a:latin typeface="Courier New"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smtClean="0"/>
              <a:t>Method Signatures</a:t>
            </a:r>
          </a:p>
        </p:txBody>
      </p:sp>
      <p:sp>
        <p:nvSpPr>
          <p:cNvPr id="70659" name="Rectangle 3"/>
          <p:cNvSpPr>
            <a:spLocks noGrp="1" noChangeArrowheads="1"/>
          </p:cNvSpPr>
          <p:nvPr>
            <p:ph type="body" idx="1"/>
          </p:nvPr>
        </p:nvSpPr>
        <p:spPr/>
        <p:txBody>
          <a:bodyPr/>
          <a:lstStyle/>
          <a:p>
            <a:pPr eaLnBrk="1" hangingPunct="1"/>
            <a:r>
              <a:rPr lang="en-GB" sz="2400" smtClean="0"/>
              <a:t>A method signature specifies:</a:t>
            </a:r>
          </a:p>
          <a:p>
            <a:pPr lvl="1" eaLnBrk="1" hangingPunct="1"/>
            <a:r>
              <a:rPr lang="en-GB" sz="2000" smtClean="0"/>
              <a:t>The name of the method.</a:t>
            </a:r>
          </a:p>
          <a:p>
            <a:pPr lvl="1" eaLnBrk="1" hangingPunct="1"/>
            <a:r>
              <a:rPr lang="en-GB" sz="2000" smtClean="0"/>
              <a:t>The type and name of each parameter.</a:t>
            </a:r>
          </a:p>
          <a:p>
            <a:pPr lvl="1" eaLnBrk="1" hangingPunct="1"/>
            <a:r>
              <a:rPr lang="en-GB" sz="2000" smtClean="0"/>
              <a:t>The type of the value (or object) returned by the method.</a:t>
            </a:r>
          </a:p>
          <a:p>
            <a:pPr lvl="1" eaLnBrk="1" hangingPunct="1"/>
            <a:r>
              <a:rPr lang="en-GB" sz="2000" smtClean="0"/>
              <a:t>The checked exceptions thrown by the method.</a:t>
            </a:r>
          </a:p>
          <a:p>
            <a:pPr lvl="1" eaLnBrk="1" hangingPunct="1"/>
            <a:r>
              <a:rPr lang="en-GB" sz="2000" smtClean="0"/>
              <a:t>Various method modifiers.</a:t>
            </a:r>
          </a:p>
          <a:p>
            <a:pPr lvl="1" eaLnBrk="1" hangingPunct="1"/>
            <a:r>
              <a:rPr lang="en-GB" sz="2000" i="1" smtClean="0"/>
              <a:t>modifiers type name ( parameter list ) [throws exceptions ]</a:t>
            </a:r>
          </a:p>
          <a:p>
            <a:pPr lvl="1" eaLnBrk="1" hangingPunct="1">
              <a:buFontTx/>
              <a:buNone/>
            </a:pPr>
            <a:r>
              <a:rPr lang="en-GB" sz="2000" smtClean="0">
                <a:solidFill>
                  <a:srgbClr val="FF9900"/>
                </a:solidFill>
              </a:rPr>
              <a:t>public float convertCelsius (float tCelsius ) {}</a:t>
            </a:r>
          </a:p>
          <a:p>
            <a:pPr lvl="1" eaLnBrk="1" hangingPunct="1">
              <a:buFontTx/>
              <a:buNone/>
            </a:pPr>
            <a:r>
              <a:rPr lang="en-GB" sz="2000" smtClean="0">
                <a:solidFill>
                  <a:srgbClr val="FF9900"/>
                </a:solidFill>
              </a:rPr>
              <a:t>public boolean setUserInfo ( int i, int j, String name ) throws IndexOutOfBoundsException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Public/private</a:t>
            </a:r>
          </a:p>
        </p:txBody>
      </p:sp>
      <p:sp>
        <p:nvSpPr>
          <p:cNvPr id="71683" name="Rectangle 3"/>
          <p:cNvSpPr>
            <a:spLocks noGrp="1" noChangeArrowheads="1"/>
          </p:cNvSpPr>
          <p:nvPr>
            <p:ph type="body" idx="1"/>
          </p:nvPr>
        </p:nvSpPr>
        <p:spPr>
          <a:xfrm>
            <a:off x="1371600" y="1943100"/>
            <a:ext cx="7010400" cy="4114800"/>
          </a:xfrm>
        </p:spPr>
        <p:txBody>
          <a:bodyPr/>
          <a:lstStyle/>
          <a:p>
            <a:pPr eaLnBrk="1" hangingPunct="1"/>
            <a:r>
              <a:rPr lang="en-US" sz="2800" smtClean="0"/>
              <a:t>Methods/data may be declared </a:t>
            </a:r>
            <a:r>
              <a:rPr lang="en-US" sz="2800" b="1" i="1" smtClean="0"/>
              <a:t>public</a:t>
            </a:r>
            <a:r>
              <a:rPr lang="en-US" sz="2800" smtClean="0"/>
              <a:t> or </a:t>
            </a:r>
            <a:r>
              <a:rPr lang="en-US" sz="2800" b="1" i="1" smtClean="0"/>
              <a:t>private</a:t>
            </a:r>
            <a:r>
              <a:rPr lang="en-US" sz="2800" smtClean="0"/>
              <a:t> meaning they may or may not be accessed by code in other classes …</a:t>
            </a:r>
          </a:p>
          <a:p>
            <a:pPr eaLnBrk="1" hangingPunct="1"/>
            <a:r>
              <a:rPr lang="en-US" sz="2800" smtClean="0"/>
              <a:t>Good practice:</a:t>
            </a:r>
          </a:p>
          <a:p>
            <a:pPr lvl="1" eaLnBrk="1" hangingPunct="1"/>
            <a:r>
              <a:rPr lang="en-US" sz="2400" smtClean="0"/>
              <a:t>keep data private</a:t>
            </a:r>
          </a:p>
          <a:p>
            <a:pPr lvl="1" eaLnBrk="1" hangingPunct="1"/>
            <a:r>
              <a:rPr lang="en-US" sz="2400" smtClean="0"/>
              <a:t>keep most methods private</a:t>
            </a:r>
          </a:p>
          <a:p>
            <a:pPr eaLnBrk="1" hangingPunct="1"/>
            <a:r>
              <a:rPr lang="en-US" sz="2800" smtClean="0"/>
              <a:t>well-defined interface between classes - helps to eliminate errors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Using objects</a:t>
            </a:r>
          </a:p>
        </p:txBody>
      </p:sp>
      <p:sp>
        <p:nvSpPr>
          <p:cNvPr id="72707" name="Rectangle 3"/>
          <p:cNvSpPr>
            <a:spLocks noGrp="1" noChangeArrowheads="1"/>
          </p:cNvSpPr>
          <p:nvPr>
            <p:ph type="body" idx="1"/>
          </p:nvPr>
        </p:nvSpPr>
        <p:spPr/>
        <p:txBody>
          <a:bodyPr/>
          <a:lstStyle/>
          <a:p>
            <a:pPr eaLnBrk="1" hangingPunct="1">
              <a:buClr>
                <a:schemeClr val="tx1"/>
              </a:buClr>
            </a:pPr>
            <a:r>
              <a:rPr lang="en-US" sz="2800" smtClean="0"/>
              <a:t>Here, code in one class creates an instance of another class and does something with it …</a:t>
            </a:r>
          </a:p>
          <a:p>
            <a:pPr lvl="1" eaLnBrk="1" hangingPunct="1">
              <a:buClr>
                <a:schemeClr val="tx1"/>
              </a:buClr>
              <a:buFontTx/>
              <a:buNone/>
            </a:pPr>
            <a:r>
              <a:rPr lang="en-US" sz="2400" smtClean="0">
                <a:solidFill>
                  <a:schemeClr val="accent2"/>
                </a:solidFill>
              </a:rPr>
              <a:t>Fruit plum=new Fruit();</a:t>
            </a:r>
          </a:p>
          <a:p>
            <a:pPr lvl="1" eaLnBrk="1" hangingPunct="1">
              <a:buClr>
                <a:schemeClr val="tx1"/>
              </a:buClr>
              <a:buFontTx/>
              <a:buNone/>
            </a:pPr>
            <a:r>
              <a:rPr lang="en-US" sz="2400" smtClean="0">
                <a:solidFill>
                  <a:schemeClr val="accent2"/>
                </a:solidFill>
              </a:rPr>
              <a:t>int cals;</a:t>
            </a:r>
          </a:p>
          <a:p>
            <a:pPr lvl="1" eaLnBrk="1" hangingPunct="1">
              <a:buClr>
                <a:schemeClr val="tx1"/>
              </a:buClr>
              <a:buFontTx/>
              <a:buNone/>
            </a:pPr>
            <a:r>
              <a:rPr lang="en-US" sz="2400" smtClean="0">
                <a:solidFill>
                  <a:schemeClr val="accent2"/>
                </a:solidFill>
              </a:rPr>
              <a:t>cals = plum.total_calories();</a:t>
            </a:r>
          </a:p>
          <a:p>
            <a:pPr lvl="1" eaLnBrk="1" hangingPunct="1">
              <a:buClr>
                <a:schemeClr val="tx1"/>
              </a:buClr>
              <a:buFontTx/>
              <a:buNone/>
            </a:pPr>
            <a:endParaRPr lang="en-US" sz="2400" smtClean="0">
              <a:solidFill>
                <a:schemeClr val="accent2"/>
              </a:solidFill>
            </a:endParaRPr>
          </a:p>
          <a:p>
            <a:pPr eaLnBrk="1" hangingPunct="1">
              <a:buClr>
                <a:schemeClr val="tx1"/>
              </a:buClr>
            </a:pPr>
            <a:r>
              <a:rPr lang="en-US" sz="2800" b="1" i="1" smtClean="0"/>
              <a:t>Dot operator</a:t>
            </a:r>
            <a:r>
              <a:rPr lang="en-US" sz="2800" smtClean="0"/>
              <a:t> allows you to access (public) data/methods inside Fruit class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Constructors</a:t>
            </a:r>
          </a:p>
        </p:txBody>
      </p:sp>
      <p:sp>
        <p:nvSpPr>
          <p:cNvPr id="73731" name="Rectangle 3"/>
          <p:cNvSpPr>
            <a:spLocks noGrp="1" noChangeArrowheads="1"/>
          </p:cNvSpPr>
          <p:nvPr>
            <p:ph type="body" idx="1"/>
          </p:nvPr>
        </p:nvSpPr>
        <p:spPr/>
        <p:txBody>
          <a:bodyPr/>
          <a:lstStyle/>
          <a:p>
            <a:pPr eaLnBrk="1" hangingPunct="1">
              <a:buClr>
                <a:schemeClr val="tx1"/>
              </a:buClr>
            </a:pPr>
            <a:r>
              <a:rPr lang="en-US" sz="2800" smtClean="0"/>
              <a:t>The line</a:t>
            </a:r>
          </a:p>
          <a:p>
            <a:pPr lvl="1" eaLnBrk="1" hangingPunct="1">
              <a:buClr>
                <a:schemeClr val="tx1"/>
              </a:buClr>
              <a:buFontTx/>
              <a:buNone/>
            </a:pPr>
            <a:r>
              <a:rPr lang="en-US" sz="2400" smtClean="0">
                <a:solidFill>
                  <a:schemeClr val="accent2"/>
                </a:solidFill>
              </a:rPr>
              <a:t>plum = new Fruit();</a:t>
            </a:r>
          </a:p>
          <a:p>
            <a:pPr eaLnBrk="1" hangingPunct="1">
              <a:buClr>
                <a:schemeClr val="tx1"/>
              </a:buClr>
            </a:pPr>
            <a:r>
              <a:rPr lang="en-US" sz="2800" smtClean="0"/>
              <a:t>invokes a constructor method with which you can set the initial data of an object</a:t>
            </a:r>
          </a:p>
          <a:p>
            <a:pPr eaLnBrk="1" hangingPunct="1">
              <a:buClr>
                <a:schemeClr val="tx1"/>
              </a:buClr>
            </a:pPr>
            <a:r>
              <a:rPr lang="en-US" sz="2800" smtClean="0"/>
              <a:t>You may choose several different type of constructor with different argument lists</a:t>
            </a:r>
          </a:p>
          <a:p>
            <a:pPr lvl="1" eaLnBrk="1" hangingPunct="1">
              <a:buClr>
                <a:schemeClr val="tx1"/>
              </a:buClr>
              <a:buFontTx/>
              <a:buNone/>
            </a:pPr>
            <a:r>
              <a:rPr lang="en-US" sz="2400" smtClean="0">
                <a:solidFill>
                  <a:schemeClr val="accent2"/>
                </a:solidFill>
              </a:rPr>
              <a:t> eg Fruit(), Fruit(a)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How it works…! (Simplified)</a:t>
            </a:r>
          </a:p>
        </p:txBody>
      </p:sp>
      <p:pic>
        <p:nvPicPr>
          <p:cNvPr id="9219" name="Picture 2"/>
          <p:cNvPicPr>
            <a:picLocks noGrp="1" noChangeAspect="1" noChangeArrowheads="1"/>
          </p:cNvPicPr>
          <p:nvPr>
            <p:ph idx="1"/>
          </p:nvPr>
        </p:nvPicPr>
        <p:blipFill>
          <a:blip r:embed="rId2"/>
          <a:srcRect/>
          <a:stretch>
            <a:fillRect/>
          </a:stretch>
        </p:blipFill>
        <p:spPr>
          <a:xfrm>
            <a:off x="2259013" y="1600200"/>
            <a:ext cx="4217987" cy="3671888"/>
          </a:xfr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Overloading</a:t>
            </a:r>
          </a:p>
        </p:txBody>
      </p:sp>
      <p:sp>
        <p:nvSpPr>
          <p:cNvPr id="74755" name="Rectangle 3"/>
          <p:cNvSpPr>
            <a:spLocks noGrp="1" noChangeArrowheads="1"/>
          </p:cNvSpPr>
          <p:nvPr>
            <p:ph type="body" idx="1"/>
          </p:nvPr>
        </p:nvSpPr>
        <p:spPr/>
        <p:txBody>
          <a:bodyPr/>
          <a:lstStyle/>
          <a:p>
            <a:pPr eaLnBrk="1" hangingPunct="1">
              <a:buClr>
                <a:schemeClr val="tx1"/>
              </a:buClr>
            </a:pPr>
            <a:r>
              <a:rPr lang="en-US" smtClean="0"/>
              <a:t>Can have several versions of a method in class with different types/numbers of arguments</a:t>
            </a:r>
          </a:p>
          <a:p>
            <a:pPr lvl="1" eaLnBrk="1" hangingPunct="1">
              <a:buClr>
                <a:schemeClr val="tx1"/>
              </a:buClr>
              <a:buFontTx/>
              <a:buNone/>
            </a:pPr>
            <a:r>
              <a:rPr lang="en-US" sz="2400" smtClean="0">
                <a:solidFill>
                  <a:schemeClr val="hlink"/>
                </a:solidFill>
              </a:rPr>
              <a:t>	</a:t>
            </a:r>
            <a:r>
              <a:rPr lang="en-US" sz="2400" smtClean="0">
                <a:solidFill>
                  <a:schemeClr val="accent2"/>
                </a:solidFill>
              </a:rPr>
              <a:t>Fruit() {grams=50;}</a:t>
            </a:r>
          </a:p>
          <a:p>
            <a:pPr lvl="1" eaLnBrk="1" hangingPunct="1">
              <a:buClr>
                <a:schemeClr val="tx1"/>
              </a:buClr>
              <a:buFontTx/>
              <a:buNone/>
            </a:pPr>
            <a:r>
              <a:rPr lang="en-US" sz="2400" smtClean="0">
                <a:solidFill>
                  <a:schemeClr val="accent2"/>
                </a:solidFill>
              </a:rPr>
              <a:t>  	Fruit(a,b) { grams=a; cals_per_gram=b;} </a:t>
            </a:r>
          </a:p>
          <a:p>
            <a:pPr lvl="1" eaLnBrk="1" hangingPunct="1">
              <a:buClr>
                <a:schemeClr val="tx1"/>
              </a:buClr>
              <a:buFontTx/>
              <a:buNone/>
            </a:pPr>
            <a:endParaRPr lang="en-US" sz="2400" smtClean="0">
              <a:solidFill>
                <a:schemeClr val="accent2"/>
              </a:solidFill>
            </a:endParaRPr>
          </a:p>
          <a:p>
            <a:pPr eaLnBrk="1" hangingPunct="1">
              <a:buClr>
                <a:schemeClr val="tx1"/>
              </a:buClr>
            </a:pPr>
            <a:r>
              <a:rPr lang="en-US" smtClean="0"/>
              <a:t>By looking at arguments Java decides which version to use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lIns="90488" tIns="44450" rIns="90488" bIns="44450"/>
          <a:lstStyle/>
          <a:p>
            <a:pPr eaLnBrk="1" hangingPunct="1">
              <a:lnSpc>
                <a:spcPct val="90000"/>
              </a:lnSpc>
            </a:pPr>
            <a:r>
              <a:rPr lang="en-US" smtClean="0"/>
              <a:t>Java Development Kit</a:t>
            </a:r>
          </a:p>
        </p:txBody>
      </p:sp>
      <p:sp>
        <p:nvSpPr>
          <p:cNvPr id="75779" name="Rectangle 3"/>
          <p:cNvSpPr>
            <a:spLocks noGrp="1" noChangeArrowheads="1"/>
          </p:cNvSpPr>
          <p:nvPr>
            <p:ph type="body" idx="1"/>
          </p:nvPr>
        </p:nvSpPr>
        <p:spPr>
          <a:noFill/>
        </p:spPr>
        <p:txBody>
          <a:bodyPr lIns="90488" tIns="44450" rIns="90488" bIns="44450"/>
          <a:lstStyle/>
          <a:p>
            <a:pPr eaLnBrk="1" hangingPunct="1">
              <a:lnSpc>
                <a:spcPct val="90000"/>
              </a:lnSpc>
            </a:pPr>
            <a:r>
              <a:rPr lang="en-US" smtClean="0"/>
              <a:t>javac</a:t>
            </a:r>
            <a:r>
              <a:rPr lang="en-US" smtClean="0">
                <a:solidFill>
                  <a:schemeClr val="accent2"/>
                </a:solidFill>
              </a:rPr>
              <a:t> - The Java Compiler</a:t>
            </a:r>
          </a:p>
          <a:p>
            <a:pPr eaLnBrk="1" hangingPunct="1">
              <a:lnSpc>
                <a:spcPct val="90000"/>
              </a:lnSpc>
            </a:pPr>
            <a:r>
              <a:rPr lang="en-US" smtClean="0"/>
              <a:t>java</a:t>
            </a:r>
            <a:r>
              <a:rPr lang="en-US" smtClean="0">
                <a:solidFill>
                  <a:schemeClr val="accent2"/>
                </a:solidFill>
              </a:rPr>
              <a:t> -   The Java Interpreter</a:t>
            </a:r>
          </a:p>
          <a:p>
            <a:pPr eaLnBrk="1" hangingPunct="1">
              <a:lnSpc>
                <a:spcPct val="90000"/>
              </a:lnSpc>
            </a:pPr>
            <a:r>
              <a:rPr lang="en-US" smtClean="0"/>
              <a:t>jdb </a:t>
            </a:r>
            <a:r>
              <a:rPr lang="en-US" smtClean="0">
                <a:solidFill>
                  <a:schemeClr val="accent2"/>
                </a:solidFill>
              </a:rPr>
              <a:t>-     The Java Debugger</a:t>
            </a:r>
          </a:p>
          <a:p>
            <a:pPr eaLnBrk="1" hangingPunct="1">
              <a:lnSpc>
                <a:spcPct val="90000"/>
              </a:lnSpc>
            </a:pPr>
            <a:r>
              <a:rPr lang="en-US" smtClean="0"/>
              <a:t>appletviewer</a:t>
            </a:r>
            <a:r>
              <a:rPr lang="en-US" smtClean="0">
                <a:solidFill>
                  <a:schemeClr val="accent2"/>
                </a:solidFill>
              </a:rPr>
              <a:t> -Tool to run the applets</a:t>
            </a:r>
          </a:p>
          <a:p>
            <a:pPr eaLnBrk="1" hangingPunct="1">
              <a:lnSpc>
                <a:spcPct val="90000"/>
              </a:lnSpc>
              <a:buFont typeface="Wingdings" pitchFamily="2" charset="2"/>
              <a:buNone/>
            </a:pPr>
            <a:endParaRPr lang="en-US" sz="2800" smtClean="0">
              <a:solidFill>
                <a:schemeClr val="accent2"/>
              </a:solidFill>
            </a:endParaRPr>
          </a:p>
          <a:p>
            <a:pPr eaLnBrk="1" hangingPunct="1">
              <a:lnSpc>
                <a:spcPct val="90000"/>
              </a:lnSpc>
            </a:pPr>
            <a:r>
              <a:rPr lang="en-US" sz="2800" smtClean="0"/>
              <a:t>javap - to print the Java bytecodes</a:t>
            </a:r>
          </a:p>
          <a:p>
            <a:pPr eaLnBrk="1" hangingPunct="1">
              <a:lnSpc>
                <a:spcPct val="90000"/>
              </a:lnSpc>
            </a:pPr>
            <a:r>
              <a:rPr lang="en-US" sz="2800" smtClean="0"/>
              <a:t>javaprof - Java profiler</a:t>
            </a:r>
          </a:p>
          <a:p>
            <a:pPr eaLnBrk="1" hangingPunct="1">
              <a:lnSpc>
                <a:spcPct val="90000"/>
              </a:lnSpc>
            </a:pPr>
            <a:r>
              <a:rPr lang="en-US" sz="2800" smtClean="0"/>
              <a:t>javadoc - documentation generator</a:t>
            </a:r>
          </a:p>
          <a:p>
            <a:pPr eaLnBrk="1" hangingPunct="1">
              <a:lnSpc>
                <a:spcPct val="90000"/>
              </a:lnSpc>
            </a:pPr>
            <a:r>
              <a:rPr lang="en-US" sz="2800" smtClean="0"/>
              <a:t>javah - creates C header files</a:t>
            </a:r>
            <a:endParaRPr lang="en-US" smtClean="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762000" y="990600"/>
            <a:ext cx="7772400" cy="914400"/>
          </a:xfrm>
        </p:spPr>
        <p:txBody>
          <a:bodyPr/>
          <a:lstStyle/>
          <a:p>
            <a:pPr eaLnBrk="1" hangingPunct="1"/>
            <a:r>
              <a:rPr lang="en-US" sz="5400" smtClean="0"/>
              <a:t>Stream Manipulation</a:t>
            </a:r>
            <a:endParaRPr lang="en-US" sz="8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5"/>
          <p:cNvSpPr>
            <a:spLocks noChangeArrowheads="1"/>
          </p:cNvSpPr>
          <p:nvPr/>
        </p:nvSpPr>
        <p:spPr bwMode="auto">
          <a:xfrm>
            <a:off x="4038600" y="1143000"/>
            <a:ext cx="4953000" cy="5638800"/>
          </a:xfrm>
          <a:prstGeom prst="rect">
            <a:avLst/>
          </a:prstGeom>
          <a:solidFill>
            <a:schemeClr val="hlink"/>
          </a:solidFill>
          <a:ln w="12700">
            <a:noFill/>
            <a:miter lim="800000"/>
            <a:headEnd/>
            <a:tailEnd/>
          </a:ln>
        </p:spPr>
        <p:txBody>
          <a:bodyPr lIns="90488" tIns="44450" rIns="90488" bIns="44450"/>
          <a:lstStyle/>
          <a:p>
            <a:pPr algn="r" eaLnBrk="0" hangingPunct="0"/>
            <a:r>
              <a:rPr lang="en-US" sz="1800" b="1">
                <a:solidFill>
                  <a:schemeClr val="bg1"/>
                </a:solidFill>
                <a:latin typeface="Arial" charset="0"/>
              </a:rPr>
              <a:t>Compile-time Environment</a:t>
            </a:r>
          </a:p>
        </p:txBody>
      </p:sp>
      <p:sp>
        <p:nvSpPr>
          <p:cNvPr id="10243" name="Rectangle 31"/>
          <p:cNvSpPr>
            <a:spLocks noChangeArrowheads="1"/>
          </p:cNvSpPr>
          <p:nvPr/>
        </p:nvSpPr>
        <p:spPr bwMode="auto">
          <a:xfrm>
            <a:off x="914400" y="1143000"/>
            <a:ext cx="3124200" cy="5638800"/>
          </a:xfrm>
          <a:prstGeom prst="rect">
            <a:avLst/>
          </a:prstGeom>
          <a:solidFill>
            <a:schemeClr val="bg2"/>
          </a:solidFill>
          <a:ln w="12700">
            <a:noFill/>
            <a:miter lim="800000"/>
            <a:headEnd/>
            <a:tailEnd/>
          </a:ln>
        </p:spPr>
        <p:txBody>
          <a:bodyPr lIns="90488" tIns="44450" rIns="90488" bIns="44450"/>
          <a:lstStyle/>
          <a:p>
            <a:pPr eaLnBrk="0" hangingPunct="0"/>
            <a:r>
              <a:rPr lang="en-US" sz="1800" b="1">
                <a:solidFill>
                  <a:schemeClr val="bg1"/>
                </a:solidFill>
                <a:latin typeface="Arial" charset="0"/>
              </a:rPr>
              <a:t>Compile-time Environment</a:t>
            </a:r>
          </a:p>
        </p:txBody>
      </p:sp>
      <p:sp>
        <p:nvSpPr>
          <p:cNvPr id="10244" name="Rectangle 6"/>
          <p:cNvSpPr>
            <a:spLocks noChangeArrowheads="1"/>
          </p:cNvSpPr>
          <p:nvPr/>
        </p:nvSpPr>
        <p:spPr bwMode="auto">
          <a:xfrm>
            <a:off x="3549650" y="6340475"/>
            <a:ext cx="2228850" cy="363538"/>
          </a:xfrm>
          <a:prstGeom prst="rect">
            <a:avLst/>
          </a:prstGeom>
          <a:noFill/>
          <a:ln w="12700">
            <a:noFill/>
            <a:miter lim="800000"/>
            <a:headEnd/>
            <a:tailEnd/>
          </a:ln>
        </p:spPr>
        <p:txBody>
          <a:bodyPr wrap="none" anchor="ctr"/>
          <a:lstStyle/>
          <a:p>
            <a:endParaRPr lang="en-US"/>
          </a:p>
        </p:txBody>
      </p:sp>
      <p:sp>
        <p:nvSpPr>
          <p:cNvPr id="10245" name="Oval 7"/>
          <p:cNvSpPr>
            <a:spLocks noChangeArrowheads="1"/>
          </p:cNvSpPr>
          <p:nvPr/>
        </p:nvSpPr>
        <p:spPr bwMode="auto">
          <a:xfrm>
            <a:off x="3257550" y="3276600"/>
            <a:ext cx="1314450" cy="1316038"/>
          </a:xfrm>
          <a:prstGeom prst="ellipse">
            <a:avLst/>
          </a:prstGeom>
          <a:solidFill>
            <a:srgbClr val="B1E9E8"/>
          </a:solidFill>
          <a:ln w="12700">
            <a:solidFill>
              <a:schemeClr val="tx1"/>
            </a:solidFill>
            <a:round/>
            <a:headEnd/>
            <a:tailEnd/>
          </a:ln>
        </p:spPr>
        <p:txBody>
          <a:bodyPr wrap="none" lIns="90488" tIns="44450" rIns="90488" bIns="44450" anchor="ctr"/>
          <a:lstStyle/>
          <a:p>
            <a:pPr algn="ctr" eaLnBrk="0" hangingPunct="0"/>
            <a:r>
              <a:rPr lang="en-US" sz="1400" b="1">
                <a:latin typeface="Arial" charset="0"/>
              </a:rPr>
              <a:t>Java</a:t>
            </a:r>
          </a:p>
          <a:p>
            <a:pPr algn="ctr" eaLnBrk="0" hangingPunct="0"/>
            <a:r>
              <a:rPr lang="en-US" sz="1400" b="1">
                <a:latin typeface="Arial" charset="0"/>
              </a:rPr>
              <a:t>Bytecodes</a:t>
            </a:r>
          </a:p>
          <a:p>
            <a:pPr algn="ctr" eaLnBrk="0" hangingPunct="0"/>
            <a:r>
              <a:rPr lang="en-US" sz="1400" b="1">
                <a:latin typeface="Arial" charset="0"/>
              </a:rPr>
              <a:t>move locally</a:t>
            </a:r>
          </a:p>
          <a:p>
            <a:pPr algn="ctr" eaLnBrk="0" hangingPunct="0"/>
            <a:r>
              <a:rPr lang="en-US" sz="1400" b="1">
                <a:latin typeface="Arial" charset="0"/>
              </a:rPr>
              <a:t>or through</a:t>
            </a:r>
          </a:p>
          <a:p>
            <a:pPr algn="ctr" eaLnBrk="0" hangingPunct="0"/>
            <a:r>
              <a:rPr lang="en-US" sz="1400" b="1">
                <a:latin typeface="Arial" charset="0"/>
              </a:rPr>
              <a:t>network</a:t>
            </a:r>
          </a:p>
        </p:txBody>
      </p:sp>
      <p:sp>
        <p:nvSpPr>
          <p:cNvPr id="10246" name="Oval 8"/>
          <p:cNvSpPr>
            <a:spLocks noChangeArrowheads="1"/>
          </p:cNvSpPr>
          <p:nvPr/>
        </p:nvSpPr>
        <p:spPr bwMode="auto">
          <a:xfrm>
            <a:off x="1371600" y="2286000"/>
            <a:ext cx="1243013" cy="1006475"/>
          </a:xfrm>
          <a:prstGeom prst="ellipse">
            <a:avLst/>
          </a:prstGeom>
          <a:noFill/>
          <a:ln w="12700">
            <a:solidFill>
              <a:schemeClr val="tx1"/>
            </a:solidFill>
            <a:round/>
            <a:headEnd/>
            <a:tailEnd/>
          </a:ln>
        </p:spPr>
        <p:txBody>
          <a:bodyPr lIns="90488" tIns="44450" rIns="90488" bIns="44450" anchor="ctr">
            <a:spAutoFit/>
          </a:bodyPr>
          <a:lstStyle/>
          <a:p>
            <a:pPr algn="ctr" eaLnBrk="0" hangingPunct="0"/>
            <a:r>
              <a:rPr lang="en-US" sz="1400" b="1">
                <a:latin typeface="Arial" charset="0"/>
              </a:rPr>
              <a:t>Java</a:t>
            </a:r>
          </a:p>
          <a:p>
            <a:pPr algn="ctr" eaLnBrk="0" hangingPunct="0"/>
            <a:r>
              <a:rPr lang="en-US" sz="1400" b="1">
                <a:latin typeface="Arial" charset="0"/>
              </a:rPr>
              <a:t>Source</a:t>
            </a:r>
          </a:p>
          <a:p>
            <a:pPr algn="ctr" eaLnBrk="0" hangingPunct="0"/>
            <a:r>
              <a:rPr lang="en-US" sz="1400" b="1">
                <a:latin typeface="Arial" charset="0"/>
              </a:rPr>
              <a:t>(.java)</a:t>
            </a:r>
          </a:p>
        </p:txBody>
      </p:sp>
      <p:sp>
        <p:nvSpPr>
          <p:cNvPr id="10247" name="Rectangle 9"/>
          <p:cNvSpPr>
            <a:spLocks noChangeArrowheads="1"/>
          </p:cNvSpPr>
          <p:nvPr/>
        </p:nvSpPr>
        <p:spPr bwMode="auto">
          <a:xfrm>
            <a:off x="1371600" y="4073525"/>
            <a:ext cx="1235075" cy="703263"/>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latin typeface="Arial" charset="0"/>
              </a:rPr>
              <a:t>Java</a:t>
            </a:r>
          </a:p>
          <a:p>
            <a:pPr algn="ctr" eaLnBrk="0" hangingPunct="0"/>
            <a:r>
              <a:rPr lang="en-US" sz="1400" b="1">
                <a:latin typeface="Arial" charset="0"/>
              </a:rPr>
              <a:t>Compiler</a:t>
            </a:r>
          </a:p>
        </p:txBody>
      </p:sp>
      <p:sp>
        <p:nvSpPr>
          <p:cNvPr id="10248" name="Oval 10"/>
          <p:cNvSpPr>
            <a:spLocks noChangeArrowheads="1"/>
          </p:cNvSpPr>
          <p:nvPr/>
        </p:nvSpPr>
        <p:spPr bwMode="auto">
          <a:xfrm>
            <a:off x="1219200" y="5530850"/>
            <a:ext cx="1384300" cy="1006475"/>
          </a:xfrm>
          <a:prstGeom prst="ellipse">
            <a:avLst/>
          </a:prstGeom>
          <a:solidFill>
            <a:schemeClr val="folHlink"/>
          </a:solidFill>
          <a:ln w="12700">
            <a:solidFill>
              <a:schemeClr val="tx1"/>
            </a:solidFill>
            <a:round/>
            <a:headEnd/>
            <a:tailEnd/>
          </a:ln>
        </p:spPr>
        <p:txBody>
          <a:bodyPr lIns="90488" tIns="44450" rIns="90488" bIns="44450" anchor="ctr">
            <a:spAutoFit/>
          </a:bodyPr>
          <a:lstStyle/>
          <a:p>
            <a:pPr algn="ctr" eaLnBrk="0" hangingPunct="0"/>
            <a:r>
              <a:rPr lang="en-US" sz="1400" b="1">
                <a:latin typeface="Arial" charset="0"/>
              </a:rPr>
              <a:t>Java</a:t>
            </a:r>
          </a:p>
          <a:p>
            <a:pPr algn="ctr" eaLnBrk="0" hangingPunct="0"/>
            <a:r>
              <a:rPr lang="en-US" sz="1400" b="1">
                <a:latin typeface="Arial" charset="0"/>
              </a:rPr>
              <a:t>Bytecode</a:t>
            </a:r>
          </a:p>
          <a:p>
            <a:pPr algn="ctr" eaLnBrk="0" hangingPunct="0"/>
            <a:r>
              <a:rPr lang="en-US" sz="1400" b="1">
                <a:latin typeface="Arial" charset="0"/>
              </a:rPr>
              <a:t>(.class )</a:t>
            </a:r>
          </a:p>
        </p:txBody>
      </p:sp>
      <p:sp>
        <p:nvSpPr>
          <p:cNvPr id="10249" name="Freeform 11"/>
          <p:cNvSpPr>
            <a:spLocks/>
          </p:cNvSpPr>
          <p:nvPr/>
        </p:nvSpPr>
        <p:spPr bwMode="auto">
          <a:xfrm>
            <a:off x="1936750" y="3354388"/>
            <a:ext cx="1588" cy="688975"/>
          </a:xfrm>
          <a:custGeom>
            <a:avLst/>
            <a:gdLst>
              <a:gd name="T0" fmla="*/ 0 w 1"/>
              <a:gd name="T1" fmla="*/ 0 h 434"/>
              <a:gd name="T2" fmla="*/ 0 w 1"/>
              <a:gd name="T3" fmla="*/ 2147483647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a:solidFill>
              <a:schemeClr val="tx1"/>
            </a:solidFill>
            <a:round/>
            <a:headEnd/>
            <a:tailEnd type="triangle" w="med" len="med"/>
          </a:ln>
        </p:spPr>
        <p:txBody>
          <a:bodyPr/>
          <a:lstStyle/>
          <a:p>
            <a:endParaRPr lang="en-US"/>
          </a:p>
        </p:txBody>
      </p:sp>
      <p:sp>
        <p:nvSpPr>
          <p:cNvPr id="10250" name="Freeform 12"/>
          <p:cNvSpPr>
            <a:spLocks/>
          </p:cNvSpPr>
          <p:nvPr/>
        </p:nvSpPr>
        <p:spPr bwMode="auto">
          <a:xfrm>
            <a:off x="1936750" y="4800600"/>
            <a:ext cx="1588" cy="688975"/>
          </a:xfrm>
          <a:custGeom>
            <a:avLst/>
            <a:gdLst>
              <a:gd name="T0" fmla="*/ 0 w 1"/>
              <a:gd name="T1" fmla="*/ 0 h 434"/>
              <a:gd name="T2" fmla="*/ 0 w 1"/>
              <a:gd name="T3" fmla="*/ 2147483647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a:solidFill>
              <a:schemeClr val="tx1"/>
            </a:solidFill>
            <a:round/>
            <a:headEnd/>
            <a:tailEnd type="triangle" w="med" len="med"/>
          </a:ln>
        </p:spPr>
        <p:txBody>
          <a:bodyPr/>
          <a:lstStyle/>
          <a:p>
            <a:endParaRPr lang="en-US"/>
          </a:p>
        </p:txBody>
      </p:sp>
      <p:sp>
        <p:nvSpPr>
          <p:cNvPr id="10251" name="Rectangle 13"/>
          <p:cNvSpPr>
            <a:spLocks noChangeArrowheads="1"/>
          </p:cNvSpPr>
          <p:nvPr/>
        </p:nvSpPr>
        <p:spPr bwMode="auto">
          <a:xfrm>
            <a:off x="5181600" y="2921000"/>
            <a:ext cx="2544763" cy="2136775"/>
          </a:xfrm>
          <a:prstGeom prst="rect">
            <a:avLst/>
          </a:prstGeom>
          <a:gradFill rotWithShape="0">
            <a:gsLst>
              <a:gs pos="0">
                <a:srgbClr val="00FFFF"/>
              </a:gs>
              <a:gs pos="100000">
                <a:srgbClr val="00E5E5"/>
              </a:gs>
            </a:gsLst>
            <a:lin ang="5400000" scaled="1"/>
          </a:gradFill>
          <a:ln w="12700">
            <a:solidFill>
              <a:schemeClr val="tx1"/>
            </a:solidFill>
            <a:miter lim="800000"/>
            <a:headEnd/>
            <a:tailEnd/>
          </a:ln>
        </p:spPr>
        <p:txBody>
          <a:bodyPr wrap="none" anchor="ctr"/>
          <a:lstStyle/>
          <a:p>
            <a:endParaRPr lang="en-US"/>
          </a:p>
        </p:txBody>
      </p:sp>
      <p:grpSp>
        <p:nvGrpSpPr>
          <p:cNvPr id="10252" name="Group 14"/>
          <p:cNvGrpSpPr>
            <a:grpSpLocks/>
          </p:cNvGrpSpPr>
          <p:nvPr/>
        </p:nvGrpSpPr>
        <p:grpSpPr bwMode="auto">
          <a:xfrm>
            <a:off x="5383213" y="3132138"/>
            <a:ext cx="2311400" cy="901700"/>
            <a:chOff x="3556" y="1973"/>
            <a:chExt cx="1456" cy="568"/>
          </a:xfrm>
        </p:grpSpPr>
        <p:sp>
          <p:nvSpPr>
            <p:cNvPr id="10269" name="Rectangle 15"/>
            <p:cNvSpPr>
              <a:spLocks noChangeArrowheads="1"/>
            </p:cNvSpPr>
            <p:nvPr/>
          </p:nvSpPr>
          <p:spPr bwMode="auto">
            <a:xfrm>
              <a:off x="3556" y="1973"/>
              <a:ext cx="661" cy="568"/>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300" b="1">
                  <a:solidFill>
                    <a:schemeClr val="accent2"/>
                  </a:solidFill>
                  <a:latin typeface="Arial" charset="0"/>
                </a:rPr>
                <a:t>Java</a:t>
              </a:r>
            </a:p>
            <a:p>
              <a:pPr algn="ctr" eaLnBrk="0" hangingPunct="0"/>
              <a:r>
                <a:rPr lang="en-US" sz="1300" b="1">
                  <a:solidFill>
                    <a:schemeClr val="accent2"/>
                  </a:solidFill>
                  <a:latin typeface="Arial" charset="0"/>
                </a:rPr>
                <a:t>Interpreter</a:t>
              </a:r>
            </a:p>
          </p:txBody>
        </p:sp>
        <p:sp>
          <p:nvSpPr>
            <p:cNvPr id="10270" name="Rectangle 16"/>
            <p:cNvSpPr>
              <a:spLocks noChangeArrowheads="1"/>
            </p:cNvSpPr>
            <p:nvPr/>
          </p:nvSpPr>
          <p:spPr bwMode="auto">
            <a:xfrm>
              <a:off x="4351" y="1973"/>
              <a:ext cx="661" cy="568"/>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solidFill>
                    <a:schemeClr val="accent2"/>
                  </a:solidFill>
                  <a:latin typeface="Arial" charset="0"/>
                </a:rPr>
                <a:t>Just in Time</a:t>
              </a:r>
            </a:p>
            <a:p>
              <a:pPr algn="ctr" eaLnBrk="0" hangingPunct="0"/>
              <a:r>
                <a:rPr lang="en-US" sz="1400" b="1">
                  <a:solidFill>
                    <a:schemeClr val="accent2"/>
                  </a:solidFill>
                  <a:latin typeface="Arial" charset="0"/>
                </a:rPr>
                <a:t>Compiler</a:t>
              </a:r>
            </a:p>
          </p:txBody>
        </p:sp>
      </p:grpSp>
      <p:sp>
        <p:nvSpPr>
          <p:cNvPr id="10253" name="Rectangle 17"/>
          <p:cNvSpPr>
            <a:spLocks noChangeArrowheads="1"/>
          </p:cNvSpPr>
          <p:nvPr/>
        </p:nvSpPr>
        <p:spPr bwMode="auto">
          <a:xfrm>
            <a:off x="5287963" y="4632325"/>
            <a:ext cx="2311400" cy="37465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Runtime System</a:t>
            </a:r>
          </a:p>
        </p:txBody>
      </p:sp>
      <p:sp>
        <p:nvSpPr>
          <p:cNvPr id="10254" name="Line 18"/>
          <p:cNvSpPr>
            <a:spLocks noChangeShapeType="1"/>
          </p:cNvSpPr>
          <p:nvPr/>
        </p:nvSpPr>
        <p:spPr bwMode="auto">
          <a:xfrm flipH="1">
            <a:off x="5495925" y="4129088"/>
            <a:ext cx="46038" cy="485775"/>
          </a:xfrm>
          <a:prstGeom prst="line">
            <a:avLst/>
          </a:prstGeom>
          <a:noFill/>
          <a:ln w="12700">
            <a:solidFill>
              <a:schemeClr val="bg2"/>
            </a:solidFill>
            <a:round/>
            <a:headEnd/>
            <a:tailEnd type="triangle" w="med" len="med"/>
          </a:ln>
        </p:spPr>
        <p:txBody>
          <a:bodyPr wrap="none" anchor="ctr"/>
          <a:lstStyle/>
          <a:p>
            <a:endParaRPr lang="en-US"/>
          </a:p>
        </p:txBody>
      </p:sp>
      <p:sp>
        <p:nvSpPr>
          <p:cNvPr id="10255" name="Line 19"/>
          <p:cNvSpPr>
            <a:spLocks noChangeShapeType="1"/>
          </p:cNvSpPr>
          <p:nvPr/>
        </p:nvSpPr>
        <p:spPr bwMode="auto">
          <a:xfrm>
            <a:off x="7143750" y="4129088"/>
            <a:ext cx="26988" cy="485775"/>
          </a:xfrm>
          <a:prstGeom prst="line">
            <a:avLst/>
          </a:prstGeom>
          <a:noFill/>
          <a:ln w="12700">
            <a:solidFill>
              <a:schemeClr val="bg2"/>
            </a:solidFill>
            <a:round/>
            <a:headEnd/>
            <a:tailEnd type="triangle" w="med" len="med"/>
          </a:ln>
        </p:spPr>
        <p:txBody>
          <a:bodyPr wrap="none" anchor="ctr"/>
          <a:lstStyle/>
          <a:p>
            <a:endParaRPr lang="en-US"/>
          </a:p>
        </p:txBody>
      </p:sp>
      <p:sp>
        <p:nvSpPr>
          <p:cNvPr id="10256" name="Rectangle 20"/>
          <p:cNvSpPr>
            <a:spLocks noChangeArrowheads="1"/>
          </p:cNvSpPr>
          <p:nvPr/>
        </p:nvSpPr>
        <p:spPr bwMode="auto">
          <a:xfrm>
            <a:off x="5865813" y="1731963"/>
            <a:ext cx="1049337" cy="901700"/>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spcAft>
                <a:spcPts val="900"/>
              </a:spcAft>
            </a:pPr>
            <a:r>
              <a:rPr lang="en-US" sz="1400" b="1">
                <a:solidFill>
                  <a:schemeClr val="accent2"/>
                </a:solidFill>
                <a:latin typeface="Arial" charset="0"/>
              </a:rPr>
              <a:t>Class Loader</a:t>
            </a:r>
          </a:p>
          <a:p>
            <a:pPr algn="ctr" eaLnBrk="0" hangingPunct="0"/>
            <a:r>
              <a:rPr lang="en-US" sz="1400" b="1">
                <a:solidFill>
                  <a:schemeClr val="accent2"/>
                </a:solidFill>
                <a:latin typeface="Arial" charset="0"/>
              </a:rPr>
              <a:t>Bytecode</a:t>
            </a:r>
          </a:p>
          <a:p>
            <a:pPr algn="ctr" eaLnBrk="0" hangingPunct="0"/>
            <a:r>
              <a:rPr lang="en-US" sz="1400" b="1">
                <a:solidFill>
                  <a:schemeClr val="accent2"/>
                </a:solidFill>
                <a:latin typeface="Arial" charset="0"/>
              </a:rPr>
              <a:t>Verifier</a:t>
            </a:r>
          </a:p>
        </p:txBody>
      </p:sp>
      <p:sp>
        <p:nvSpPr>
          <p:cNvPr id="10257" name="Rectangle 21"/>
          <p:cNvSpPr>
            <a:spLocks noChangeArrowheads="1"/>
          </p:cNvSpPr>
          <p:nvPr/>
        </p:nvSpPr>
        <p:spPr bwMode="auto">
          <a:xfrm>
            <a:off x="7623175" y="1731963"/>
            <a:ext cx="1049338" cy="901700"/>
          </a:xfrm>
          <a:prstGeom prst="rect">
            <a:avLst/>
          </a:prstGeom>
          <a:solidFill>
            <a:schemeClr val="bg1"/>
          </a:solidFill>
          <a:ln w="12700">
            <a:solidFill>
              <a:schemeClr val="tx1"/>
            </a:solidFill>
            <a:miter lim="800000"/>
            <a:headEnd/>
            <a:tailEnd/>
          </a:ln>
        </p:spPr>
        <p:txBody>
          <a:bodyPr lIns="90488" tIns="44450" rIns="90488" bIns="44450" anchor="ctr"/>
          <a:lstStyle/>
          <a:p>
            <a:pPr algn="ctr" eaLnBrk="0" hangingPunct="0"/>
            <a:r>
              <a:rPr lang="en-US" sz="1400" b="1">
                <a:solidFill>
                  <a:schemeClr val="accent2"/>
                </a:solidFill>
                <a:latin typeface="Arial" charset="0"/>
              </a:rPr>
              <a:t>Java Class</a:t>
            </a:r>
          </a:p>
          <a:p>
            <a:pPr algn="ctr" eaLnBrk="0" hangingPunct="0"/>
            <a:r>
              <a:rPr lang="en-US" sz="1400" b="1">
                <a:solidFill>
                  <a:schemeClr val="accent2"/>
                </a:solidFill>
                <a:latin typeface="Arial" charset="0"/>
              </a:rPr>
              <a:t>Libraries</a:t>
            </a:r>
          </a:p>
        </p:txBody>
      </p:sp>
      <p:sp>
        <p:nvSpPr>
          <p:cNvPr id="10258" name="Freeform 22"/>
          <p:cNvSpPr>
            <a:spLocks/>
          </p:cNvSpPr>
          <p:nvPr/>
        </p:nvSpPr>
        <p:spPr bwMode="auto">
          <a:xfrm>
            <a:off x="7088188" y="2070100"/>
            <a:ext cx="298450" cy="1588"/>
          </a:xfrm>
          <a:custGeom>
            <a:avLst/>
            <a:gdLst>
              <a:gd name="T0" fmla="*/ 0 w 188"/>
              <a:gd name="T1" fmla="*/ 0 h 1"/>
              <a:gd name="T2" fmla="*/ 2147483647 w 188"/>
              <a:gd name="T3" fmla="*/ 0 h 1"/>
              <a:gd name="T4" fmla="*/ 0 60000 65536"/>
              <a:gd name="T5" fmla="*/ 0 60000 65536"/>
              <a:gd name="T6" fmla="*/ 0 w 188"/>
              <a:gd name="T7" fmla="*/ 0 h 1"/>
              <a:gd name="T8" fmla="*/ 188 w 188"/>
              <a:gd name="T9" fmla="*/ 1 h 1"/>
            </a:gdLst>
            <a:ahLst/>
            <a:cxnLst>
              <a:cxn ang="T4">
                <a:pos x="T0" y="T1"/>
              </a:cxn>
              <a:cxn ang="T5">
                <a:pos x="T2" y="T3"/>
              </a:cxn>
            </a:cxnLst>
            <a:rect l="T6" t="T7" r="T8" b="T9"/>
            <a:pathLst>
              <a:path w="188" h="1">
                <a:moveTo>
                  <a:pt x="0" y="0"/>
                </a:moveTo>
                <a:lnTo>
                  <a:pt x="187" y="0"/>
                </a:lnTo>
              </a:path>
            </a:pathLst>
          </a:custGeom>
          <a:noFill/>
          <a:ln w="12700" cap="rnd">
            <a:solidFill>
              <a:schemeClr val="tx1"/>
            </a:solidFill>
            <a:round/>
            <a:headEnd type="triangle" w="med" len="med"/>
            <a:tailEnd/>
          </a:ln>
        </p:spPr>
        <p:txBody>
          <a:bodyPr/>
          <a:lstStyle/>
          <a:p>
            <a:endParaRPr lang="en-US"/>
          </a:p>
        </p:txBody>
      </p:sp>
      <p:sp>
        <p:nvSpPr>
          <p:cNvPr id="10259" name="Freeform 23"/>
          <p:cNvSpPr>
            <a:spLocks/>
          </p:cNvSpPr>
          <p:nvPr/>
        </p:nvSpPr>
        <p:spPr bwMode="auto">
          <a:xfrm>
            <a:off x="5646738" y="2736850"/>
            <a:ext cx="631825" cy="393700"/>
          </a:xfrm>
          <a:custGeom>
            <a:avLst/>
            <a:gdLst>
              <a:gd name="T0" fmla="*/ 2147483647 w 398"/>
              <a:gd name="T1" fmla="*/ 0 h 248"/>
              <a:gd name="T2" fmla="*/ 0 w 398"/>
              <a:gd name="T3" fmla="*/ 21474836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397" y="0"/>
                </a:moveTo>
                <a:lnTo>
                  <a:pt x="0" y="247"/>
                </a:lnTo>
              </a:path>
            </a:pathLst>
          </a:custGeom>
          <a:noFill/>
          <a:ln w="12700" cap="rnd">
            <a:solidFill>
              <a:schemeClr val="tx1"/>
            </a:solidFill>
            <a:round/>
            <a:headEnd/>
            <a:tailEnd type="triangle" w="med" len="med"/>
          </a:ln>
        </p:spPr>
        <p:txBody>
          <a:bodyPr/>
          <a:lstStyle/>
          <a:p>
            <a:endParaRPr lang="en-US"/>
          </a:p>
        </p:txBody>
      </p:sp>
      <p:sp>
        <p:nvSpPr>
          <p:cNvPr id="10260" name="Freeform 24"/>
          <p:cNvSpPr>
            <a:spLocks/>
          </p:cNvSpPr>
          <p:nvPr/>
        </p:nvSpPr>
        <p:spPr bwMode="auto">
          <a:xfrm>
            <a:off x="6465888" y="2736850"/>
            <a:ext cx="631825" cy="393700"/>
          </a:xfrm>
          <a:custGeom>
            <a:avLst/>
            <a:gdLst>
              <a:gd name="T0" fmla="*/ 0 w 398"/>
              <a:gd name="T1" fmla="*/ 0 h 248"/>
              <a:gd name="T2" fmla="*/ 2147483647 w 398"/>
              <a:gd name="T3" fmla="*/ 21474836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0" y="0"/>
                </a:moveTo>
                <a:lnTo>
                  <a:pt x="397" y="247"/>
                </a:lnTo>
              </a:path>
            </a:pathLst>
          </a:custGeom>
          <a:noFill/>
          <a:ln w="12700" cap="rnd">
            <a:solidFill>
              <a:schemeClr val="tx1"/>
            </a:solidFill>
            <a:round/>
            <a:headEnd/>
            <a:tailEnd type="triangle" w="med" len="med"/>
          </a:ln>
        </p:spPr>
        <p:txBody>
          <a:bodyPr/>
          <a:lstStyle/>
          <a:p>
            <a:endParaRPr lang="en-US"/>
          </a:p>
        </p:txBody>
      </p:sp>
      <p:sp>
        <p:nvSpPr>
          <p:cNvPr id="10261" name="Rectangle 25"/>
          <p:cNvSpPr>
            <a:spLocks noChangeArrowheads="1"/>
          </p:cNvSpPr>
          <p:nvPr/>
        </p:nvSpPr>
        <p:spPr bwMode="auto">
          <a:xfrm>
            <a:off x="5287963" y="5748338"/>
            <a:ext cx="2311400" cy="268287"/>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Operating System</a:t>
            </a:r>
          </a:p>
        </p:txBody>
      </p:sp>
      <p:sp>
        <p:nvSpPr>
          <p:cNvPr id="10262" name="Rectangle 26"/>
          <p:cNvSpPr>
            <a:spLocks noChangeArrowheads="1"/>
          </p:cNvSpPr>
          <p:nvPr/>
        </p:nvSpPr>
        <p:spPr bwMode="auto">
          <a:xfrm>
            <a:off x="5287963" y="6415088"/>
            <a:ext cx="2311400" cy="268287"/>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eaLnBrk="0" hangingPunct="0"/>
            <a:r>
              <a:rPr lang="en-US" sz="1400" b="1">
                <a:solidFill>
                  <a:schemeClr val="accent2"/>
                </a:solidFill>
                <a:latin typeface="Arial" charset="0"/>
              </a:rPr>
              <a:t>Hardware</a:t>
            </a:r>
          </a:p>
        </p:txBody>
      </p:sp>
      <p:sp>
        <p:nvSpPr>
          <p:cNvPr id="10263" name="Freeform 27"/>
          <p:cNvSpPr>
            <a:spLocks/>
          </p:cNvSpPr>
          <p:nvPr/>
        </p:nvSpPr>
        <p:spPr bwMode="auto">
          <a:xfrm>
            <a:off x="6345238" y="5181600"/>
            <a:ext cx="1587" cy="571500"/>
          </a:xfrm>
          <a:custGeom>
            <a:avLst/>
            <a:gdLst>
              <a:gd name="T0" fmla="*/ 0 w 1"/>
              <a:gd name="T1" fmla="*/ 0 h 360"/>
              <a:gd name="T2" fmla="*/ 0 w 1"/>
              <a:gd name="T3" fmla="*/ 2147483647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59"/>
                </a:lnTo>
              </a:path>
            </a:pathLst>
          </a:custGeom>
          <a:noFill/>
          <a:ln w="12700" cap="rnd">
            <a:solidFill>
              <a:schemeClr val="tx1"/>
            </a:solidFill>
            <a:round/>
            <a:headEnd/>
            <a:tailEnd type="triangle" w="med" len="med"/>
          </a:ln>
        </p:spPr>
        <p:txBody>
          <a:bodyPr/>
          <a:lstStyle/>
          <a:p>
            <a:endParaRPr lang="en-US"/>
          </a:p>
        </p:txBody>
      </p:sp>
      <p:sp>
        <p:nvSpPr>
          <p:cNvPr id="10264" name="Freeform 28"/>
          <p:cNvSpPr>
            <a:spLocks/>
          </p:cNvSpPr>
          <p:nvPr/>
        </p:nvSpPr>
        <p:spPr bwMode="auto">
          <a:xfrm>
            <a:off x="6345238" y="6022975"/>
            <a:ext cx="1587" cy="320675"/>
          </a:xfrm>
          <a:custGeom>
            <a:avLst/>
            <a:gdLst>
              <a:gd name="T0" fmla="*/ 0 w 1"/>
              <a:gd name="T1" fmla="*/ 0 h 202"/>
              <a:gd name="T2" fmla="*/ 0 w 1"/>
              <a:gd name="T3" fmla="*/ 2147483647 h 202"/>
              <a:gd name="T4" fmla="*/ 0 60000 65536"/>
              <a:gd name="T5" fmla="*/ 0 60000 65536"/>
              <a:gd name="T6" fmla="*/ 0 w 1"/>
              <a:gd name="T7" fmla="*/ 0 h 202"/>
              <a:gd name="T8" fmla="*/ 1 w 1"/>
              <a:gd name="T9" fmla="*/ 202 h 202"/>
            </a:gdLst>
            <a:ahLst/>
            <a:cxnLst>
              <a:cxn ang="T4">
                <a:pos x="T0" y="T1"/>
              </a:cxn>
              <a:cxn ang="T5">
                <a:pos x="T2" y="T3"/>
              </a:cxn>
            </a:cxnLst>
            <a:rect l="T6" t="T7" r="T8" b="T9"/>
            <a:pathLst>
              <a:path w="1" h="202">
                <a:moveTo>
                  <a:pt x="0" y="0"/>
                </a:moveTo>
                <a:lnTo>
                  <a:pt x="0" y="201"/>
                </a:lnTo>
              </a:path>
            </a:pathLst>
          </a:custGeom>
          <a:noFill/>
          <a:ln w="12700" cap="rnd">
            <a:solidFill>
              <a:schemeClr val="tx1"/>
            </a:solidFill>
            <a:round/>
            <a:headEnd/>
            <a:tailEnd type="triangle" w="med" len="med"/>
          </a:ln>
        </p:spPr>
        <p:txBody>
          <a:bodyPr/>
          <a:lstStyle/>
          <a:p>
            <a:endParaRPr lang="en-US"/>
          </a:p>
        </p:txBody>
      </p:sp>
      <p:sp>
        <p:nvSpPr>
          <p:cNvPr id="10265" name="Rectangle 29"/>
          <p:cNvSpPr>
            <a:spLocks noChangeArrowheads="1"/>
          </p:cNvSpPr>
          <p:nvPr/>
        </p:nvSpPr>
        <p:spPr bwMode="auto">
          <a:xfrm>
            <a:off x="7740650" y="3600450"/>
            <a:ext cx="1063625" cy="727075"/>
          </a:xfrm>
          <a:prstGeom prst="rect">
            <a:avLst/>
          </a:prstGeom>
          <a:noFill/>
          <a:ln w="12700">
            <a:noFill/>
            <a:miter lim="800000"/>
            <a:headEnd/>
            <a:tailEnd/>
          </a:ln>
        </p:spPr>
        <p:txBody>
          <a:bodyPr lIns="90488" tIns="44450" rIns="90488" bIns="44450" anchor="ctr">
            <a:spAutoFit/>
          </a:bodyPr>
          <a:lstStyle/>
          <a:p>
            <a:pPr eaLnBrk="0" hangingPunct="0"/>
            <a:r>
              <a:rPr lang="en-US" sz="1400" b="1">
                <a:latin typeface="Arial" charset="0"/>
              </a:rPr>
              <a:t>Java</a:t>
            </a:r>
          </a:p>
          <a:p>
            <a:pPr eaLnBrk="0" hangingPunct="0"/>
            <a:r>
              <a:rPr lang="en-US" sz="1400" b="1">
                <a:latin typeface="Arial" charset="0"/>
              </a:rPr>
              <a:t>Virtual</a:t>
            </a:r>
          </a:p>
          <a:p>
            <a:pPr eaLnBrk="0" hangingPunct="0"/>
            <a:r>
              <a:rPr lang="en-US" sz="1400" b="1">
                <a:latin typeface="Arial" charset="0"/>
              </a:rPr>
              <a:t>machine</a:t>
            </a:r>
          </a:p>
        </p:txBody>
      </p:sp>
      <p:sp>
        <p:nvSpPr>
          <p:cNvPr id="10266" name="Freeform 32"/>
          <p:cNvSpPr>
            <a:spLocks/>
          </p:cNvSpPr>
          <p:nvPr/>
        </p:nvSpPr>
        <p:spPr bwMode="auto">
          <a:xfrm>
            <a:off x="2714625" y="4816475"/>
            <a:ext cx="866775" cy="898525"/>
          </a:xfrm>
          <a:custGeom>
            <a:avLst/>
            <a:gdLst>
              <a:gd name="T0" fmla="*/ 0 w 546"/>
              <a:gd name="T1" fmla="*/ 2147483647 h 566"/>
              <a:gd name="T2" fmla="*/ 2147483647 w 546"/>
              <a:gd name="T3" fmla="*/ 2147483647 h 566"/>
              <a:gd name="T4" fmla="*/ 2147483647 w 546"/>
              <a:gd name="T5" fmla="*/ 0 h 566"/>
              <a:gd name="T6" fmla="*/ 0 60000 65536"/>
              <a:gd name="T7" fmla="*/ 0 60000 65536"/>
              <a:gd name="T8" fmla="*/ 0 60000 65536"/>
              <a:gd name="T9" fmla="*/ 0 w 546"/>
              <a:gd name="T10" fmla="*/ 0 h 566"/>
              <a:gd name="T11" fmla="*/ 546 w 546"/>
              <a:gd name="T12" fmla="*/ 566 h 566"/>
            </a:gdLst>
            <a:ahLst/>
            <a:cxnLst>
              <a:cxn ang="T6">
                <a:pos x="T0" y="T1"/>
              </a:cxn>
              <a:cxn ang="T7">
                <a:pos x="T2" y="T3"/>
              </a:cxn>
              <a:cxn ang="T8">
                <a:pos x="T4" y="T5"/>
              </a:cxn>
            </a:cxnLst>
            <a:rect l="T9" t="T10" r="T11" b="T12"/>
            <a:pathLst>
              <a:path w="546" h="566">
                <a:moveTo>
                  <a:pt x="0" y="565"/>
                </a:moveTo>
                <a:lnTo>
                  <a:pt x="139" y="565"/>
                </a:lnTo>
                <a:lnTo>
                  <a:pt x="545" y="0"/>
                </a:lnTo>
              </a:path>
            </a:pathLst>
          </a:custGeom>
          <a:noFill/>
          <a:ln w="12700" cap="rnd">
            <a:solidFill>
              <a:schemeClr val="tx1"/>
            </a:solidFill>
            <a:round/>
            <a:headEnd/>
            <a:tailEnd type="triangle" w="med" len="med"/>
          </a:ln>
        </p:spPr>
        <p:txBody>
          <a:bodyPr/>
          <a:lstStyle/>
          <a:p>
            <a:endParaRPr lang="en-US"/>
          </a:p>
        </p:txBody>
      </p:sp>
      <p:sp>
        <p:nvSpPr>
          <p:cNvPr id="10267" name="Freeform 33"/>
          <p:cNvSpPr>
            <a:spLocks/>
          </p:cNvSpPr>
          <p:nvPr/>
        </p:nvSpPr>
        <p:spPr bwMode="auto">
          <a:xfrm>
            <a:off x="4294188" y="2171700"/>
            <a:ext cx="1454150" cy="1139825"/>
          </a:xfrm>
          <a:custGeom>
            <a:avLst/>
            <a:gdLst>
              <a:gd name="T0" fmla="*/ 0 w 916"/>
              <a:gd name="T1" fmla="*/ 2147483647 h 718"/>
              <a:gd name="T2" fmla="*/ 2147483647 w 916"/>
              <a:gd name="T3" fmla="*/ 0 h 718"/>
              <a:gd name="T4" fmla="*/ 2147483647 w 916"/>
              <a:gd name="T5" fmla="*/ 0 h 718"/>
              <a:gd name="T6" fmla="*/ 0 60000 65536"/>
              <a:gd name="T7" fmla="*/ 0 60000 65536"/>
              <a:gd name="T8" fmla="*/ 0 60000 65536"/>
              <a:gd name="T9" fmla="*/ 0 w 916"/>
              <a:gd name="T10" fmla="*/ 0 h 718"/>
              <a:gd name="T11" fmla="*/ 916 w 916"/>
              <a:gd name="T12" fmla="*/ 718 h 718"/>
            </a:gdLst>
            <a:ahLst/>
            <a:cxnLst>
              <a:cxn ang="T6">
                <a:pos x="T0" y="T1"/>
              </a:cxn>
              <a:cxn ang="T7">
                <a:pos x="T2" y="T3"/>
              </a:cxn>
              <a:cxn ang="T8">
                <a:pos x="T4" y="T5"/>
              </a:cxn>
            </a:cxnLst>
            <a:rect l="T9" t="T10" r="T11" b="T12"/>
            <a:pathLst>
              <a:path w="916" h="718">
                <a:moveTo>
                  <a:pt x="0" y="717"/>
                </a:moveTo>
                <a:lnTo>
                  <a:pt x="525" y="0"/>
                </a:lnTo>
                <a:lnTo>
                  <a:pt x="915" y="0"/>
                </a:lnTo>
              </a:path>
            </a:pathLst>
          </a:custGeom>
          <a:noFill/>
          <a:ln w="12700" cap="rnd">
            <a:solidFill>
              <a:schemeClr val="tx1"/>
            </a:solidFill>
            <a:round/>
            <a:headEnd/>
            <a:tailEnd type="triangle" w="med" len="med"/>
          </a:ln>
        </p:spPr>
        <p:txBody>
          <a:bodyPr/>
          <a:lstStyle/>
          <a:p>
            <a:endParaRPr lang="en-US"/>
          </a:p>
        </p:txBody>
      </p:sp>
      <p:sp>
        <p:nvSpPr>
          <p:cNvPr id="10268" name="Rectangle 36"/>
          <p:cNvSpPr>
            <a:spLocks noGrp="1" noChangeArrowheads="1"/>
          </p:cNvSpPr>
          <p:nvPr>
            <p:ph type="title"/>
          </p:nvPr>
        </p:nvSpPr>
        <p:spPr>
          <a:xfrm>
            <a:off x="1173163" y="457200"/>
            <a:ext cx="7772400" cy="838200"/>
          </a:xfrm>
          <a:noFill/>
        </p:spPr>
        <p:txBody>
          <a:bodyPr/>
          <a:lstStyle/>
          <a:p>
            <a:pPr eaLnBrk="1" hangingPunct="1"/>
            <a:r>
              <a:rPr lang="en-US" smtClean="0"/>
              <a:t>How it works…!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2800" b="1" smtClean="0"/>
              <a:t>Explanation</a:t>
            </a:r>
          </a:p>
        </p:txBody>
      </p:sp>
      <p:sp>
        <p:nvSpPr>
          <p:cNvPr id="11267" name="Content Placeholder 2"/>
          <p:cNvSpPr>
            <a:spLocks noGrp="1"/>
          </p:cNvSpPr>
          <p:nvPr>
            <p:ph idx="1"/>
          </p:nvPr>
        </p:nvSpPr>
        <p:spPr/>
        <p:txBody>
          <a:bodyPr/>
          <a:lstStyle/>
          <a:p>
            <a:pPr eaLnBrk="1" hangingPunct="1"/>
            <a:r>
              <a:rPr lang="en-US" sz="1800" smtClean="0"/>
              <a:t>Phases of program execution:</a:t>
            </a:r>
          </a:p>
          <a:p>
            <a:pPr eaLnBrk="1" hangingPunct="1">
              <a:lnSpc>
                <a:spcPct val="150000"/>
              </a:lnSpc>
              <a:buFont typeface="Wingdings" pitchFamily="2" charset="2"/>
              <a:buNone/>
            </a:pPr>
            <a:r>
              <a:rPr lang="en-US" sz="1800" smtClean="0"/>
              <a:t/>
            </a:r>
            <a:br>
              <a:rPr lang="en-US" sz="1800" smtClean="0"/>
            </a:br>
            <a:r>
              <a:rPr lang="en-US" sz="1800" smtClean="0"/>
              <a:t>1) </a:t>
            </a:r>
            <a:r>
              <a:rPr lang="en-US" sz="1800" b="1" smtClean="0"/>
              <a:t>Writing</a:t>
            </a:r>
            <a:r>
              <a:rPr lang="en-US" sz="1800" smtClean="0"/>
              <a:t> of the program is of course done by java programmer.</a:t>
            </a:r>
            <a:br>
              <a:rPr lang="en-US" sz="1800" smtClean="0"/>
            </a:br>
            <a:r>
              <a:rPr lang="en-US" sz="1800" smtClean="0"/>
              <a:t>2) </a:t>
            </a:r>
            <a:r>
              <a:rPr lang="en-US" sz="1800" b="1" smtClean="0"/>
              <a:t>Compilation</a:t>
            </a:r>
            <a:r>
              <a:rPr lang="en-US" sz="1800" smtClean="0"/>
              <a:t> of program is done by </a:t>
            </a:r>
            <a:r>
              <a:rPr lang="en-US" sz="1800" smtClean="0">
                <a:solidFill>
                  <a:srgbClr val="0000FF"/>
                </a:solidFill>
              </a:rPr>
              <a:t>javac</a:t>
            </a:r>
            <a:r>
              <a:rPr lang="en-US" sz="1800" smtClean="0"/>
              <a:t> compiler.</a:t>
            </a:r>
          </a:p>
          <a:p>
            <a:pPr eaLnBrk="1" hangingPunct="1">
              <a:buFont typeface="Wingdings" pitchFamily="2" charset="2"/>
              <a:buNone/>
            </a:pPr>
            <a:r>
              <a:rPr lang="en-US" sz="1800" smtClean="0"/>
              <a:t>		- </a:t>
            </a:r>
            <a:r>
              <a:rPr lang="en-US" sz="1600" smtClean="0"/>
              <a:t>javac is the primary java compiler included in the JDK. It takes java program as input and generates java bytecode as output.</a:t>
            </a:r>
          </a:p>
          <a:p>
            <a:pPr eaLnBrk="1" hangingPunct="1">
              <a:buFont typeface="Wingdings" pitchFamily="2" charset="2"/>
              <a:buNone/>
            </a:pPr>
            <a:r>
              <a:rPr lang="en-US" sz="1800" smtClean="0"/>
              <a:t/>
            </a:r>
            <a:br>
              <a:rPr lang="en-US" sz="1800" smtClean="0"/>
            </a:br>
            <a:r>
              <a:rPr lang="en-US" sz="1800" smtClean="0"/>
              <a:t>3) </a:t>
            </a:r>
            <a:r>
              <a:rPr lang="en-US" sz="1800" b="1" smtClean="0"/>
              <a:t>Execution</a:t>
            </a:r>
            <a:r>
              <a:rPr lang="en-US" sz="1800" smtClean="0"/>
              <a:t>: In third phase, JVM executes the bytecode generated by compiler. This is called program run phase.</a:t>
            </a:r>
          </a:p>
        </p:txBody>
      </p:sp>
    </p:spTree>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4307</TotalTime>
  <Words>2143</Words>
  <Application>Microsoft PowerPoint</Application>
  <PresentationFormat>On-screen Show (4:3)</PresentationFormat>
  <Paragraphs>513</Paragraphs>
  <Slides>72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Times New Roman</vt:lpstr>
      <vt:lpstr>Arial</vt:lpstr>
      <vt:lpstr>Wingdings</vt:lpstr>
      <vt:lpstr>Segoe UI</vt:lpstr>
      <vt:lpstr>Consolas</vt:lpstr>
      <vt:lpstr>Courier New</vt:lpstr>
      <vt:lpstr>Verdana</vt:lpstr>
      <vt:lpstr>Tahoma</vt:lpstr>
      <vt:lpstr>Times</vt:lpstr>
      <vt:lpstr>Dad`s Tie</vt:lpstr>
      <vt:lpstr>Core Java</vt:lpstr>
      <vt:lpstr>Java - General</vt:lpstr>
      <vt:lpstr>Object Oriented Programming (OOP)</vt:lpstr>
      <vt:lpstr>Slide 4</vt:lpstr>
      <vt:lpstr>Slide 5</vt:lpstr>
      <vt:lpstr>OOP continued…</vt:lpstr>
      <vt:lpstr>How it works…! (Simplified)</vt:lpstr>
      <vt:lpstr>How it works…!</vt:lpstr>
      <vt:lpstr>Explanation</vt:lpstr>
      <vt:lpstr>JVM</vt:lpstr>
      <vt:lpstr>Java Runtime Environment (JRE) </vt:lpstr>
      <vt:lpstr>Java Software Development Kit (Java SDK) </vt:lpstr>
      <vt:lpstr>Slide 13</vt:lpstr>
      <vt:lpstr>Java Advantages</vt:lpstr>
      <vt:lpstr>Java Evolutions </vt:lpstr>
      <vt:lpstr>Java Installation</vt:lpstr>
      <vt:lpstr>First Java Program</vt:lpstr>
      <vt:lpstr>Variable </vt:lpstr>
      <vt:lpstr>Data Types </vt:lpstr>
      <vt:lpstr>Primitive Types</vt:lpstr>
      <vt:lpstr>Non Primitive Types / Object Types</vt:lpstr>
      <vt:lpstr>Declarations &amp; Assignment</vt:lpstr>
      <vt:lpstr>Slide 23</vt:lpstr>
      <vt:lpstr>Java Operators -Special symbol that tells the compiler to perform specific type of mathematical or logical Operation.</vt:lpstr>
      <vt:lpstr>Mathematical Operators</vt:lpstr>
      <vt:lpstr>Relational Operators </vt:lpstr>
      <vt:lpstr>Conditional Operator </vt:lpstr>
      <vt:lpstr>Packages</vt:lpstr>
      <vt:lpstr>Built-in Packages</vt:lpstr>
      <vt:lpstr>User defined Packages</vt:lpstr>
      <vt:lpstr>Using the Packages</vt:lpstr>
      <vt:lpstr>Access Modifiers</vt:lpstr>
      <vt:lpstr>Slide 33</vt:lpstr>
      <vt:lpstr>Inheritance Overview</vt:lpstr>
      <vt:lpstr>Summary</vt:lpstr>
      <vt:lpstr>Statements &amp; Blocks</vt:lpstr>
      <vt:lpstr>Java Methods </vt:lpstr>
      <vt:lpstr>Slide 38</vt:lpstr>
      <vt:lpstr>Methods</vt:lpstr>
      <vt:lpstr>Method Signatures</vt:lpstr>
      <vt:lpstr>Slide 41</vt:lpstr>
      <vt:lpstr>If – The Conditional Statement</vt:lpstr>
      <vt:lpstr>If… else</vt:lpstr>
      <vt:lpstr>Nested if … else</vt:lpstr>
      <vt:lpstr>else if</vt:lpstr>
      <vt:lpstr>A Warning…</vt:lpstr>
      <vt:lpstr>Variable types</vt:lpstr>
      <vt:lpstr>The switch Statement </vt:lpstr>
      <vt:lpstr>Switch case Example</vt:lpstr>
      <vt:lpstr>The for loop</vt:lpstr>
      <vt:lpstr>while loops</vt:lpstr>
      <vt:lpstr>do {… } while loops</vt:lpstr>
      <vt:lpstr>Break</vt:lpstr>
      <vt:lpstr>Continue</vt:lpstr>
      <vt:lpstr>Arrays</vt:lpstr>
      <vt:lpstr>Slide 56</vt:lpstr>
      <vt:lpstr>Declaring Arrays</vt:lpstr>
      <vt:lpstr>Assigning Values</vt:lpstr>
      <vt:lpstr>Iterating Through Arrays</vt:lpstr>
      <vt:lpstr>Arrays of Objects</vt:lpstr>
      <vt:lpstr>Declaring the Array</vt:lpstr>
      <vt:lpstr>Java Methods &amp; Classes</vt:lpstr>
      <vt:lpstr>The three principles of OOP</vt:lpstr>
      <vt:lpstr>Simple Class and Method</vt:lpstr>
      <vt:lpstr>Methods</vt:lpstr>
      <vt:lpstr>Method Signatures</vt:lpstr>
      <vt:lpstr>Public/private</vt:lpstr>
      <vt:lpstr>Using objects</vt:lpstr>
      <vt:lpstr>Constructors</vt:lpstr>
      <vt:lpstr>Overloading</vt:lpstr>
      <vt:lpstr>Java Development Kit</vt:lpstr>
      <vt:lpstr>Stream Manipulation</vt:lpstr>
    </vt:vector>
  </TitlesOfParts>
  <Company>University of Pittsburgh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Tutorial</dc:title>
  <dc:creator>Saubhagya Joshi</dc:creator>
  <cp:lastModifiedBy>Poonam</cp:lastModifiedBy>
  <cp:revision>269</cp:revision>
  <cp:lastPrinted>1601-01-01T00:00:00Z</cp:lastPrinted>
  <dcterms:created xsi:type="dcterms:W3CDTF">2005-11-01T17:19:00Z</dcterms:created>
  <dcterms:modified xsi:type="dcterms:W3CDTF">2020-03-05T15:57:03Z</dcterms:modified>
</cp:coreProperties>
</file>