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1" r:id="rId3"/>
    <p:sldId id="262" r:id="rId4"/>
    <p:sldId id="268" r:id="rId5"/>
    <p:sldId id="264"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9" d="100"/>
          <a:sy n="59" d="100"/>
        </p:scale>
        <p:origin x="1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A7B4-BC67-CD25-4CD9-391664967A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69DDB0-7E86-C01E-14E8-D30564558D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5C885B-A475-7C10-9D13-F9096EDE515C}"/>
              </a:ext>
            </a:extLst>
          </p:cNvPr>
          <p:cNvSpPr>
            <a:spLocks noGrp="1"/>
          </p:cNvSpPr>
          <p:nvPr>
            <p:ph type="dt" sz="half" idx="10"/>
          </p:nvPr>
        </p:nvSpPr>
        <p:spPr/>
        <p:txBody>
          <a:bodyPr/>
          <a:lstStyle/>
          <a:p>
            <a:fld id="{E759E6C5-3233-4073-B4D9-C6FB6B490BB6}" type="datetimeFigureOut">
              <a:rPr lang="en-US" smtClean="0"/>
              <a:t>9/8/2024</a:t>
            </a:fld>
            <a:endParaRPr lang="en-US"/>
          </a:p>
        </p:txBody>
      </p:sp>
      <p:sp>
        <p:nvSpPr>
          <p:cNvPr id="5" name="Footer Placeholder 4">
            <a:extLst>
              <a:ext uri="{FF2B5EF4-FFF2-40B4-BE49-F238E27FC236}">
                <a16:creationId xmlns:a16="http://schemas.microsoft.com/office/drawing/2014/main" id="{3B2DDF05-C37C-BCD7-9D72-6C955BA34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C75B8-2D16-2862-BFDA-EC2A1ADF24E2}"/>
              </a:ext>
            </a:extLst>
          </p:cNvPr>
          <p:cNvSpPr>
            <a:spLocks noGrp="1"/>
          </p:cNvSpPr>
          <p:nvPr>
            <p:ph type="sldNum" sz="quarter" idx="12"/>
          </p:nvPr>
        </p:nvSpPr>
        <p:spPr/>
        <p:txBody>
          <a:bodyPr/>
          <a:lstStyle/>
          <a:p>
            <a:fld id="{9300A587-38DC-47A2-A005-AAA717ECECF1}" type="slidenum">
              <a:rPr lang="en-US" smtClean="0"/>
              <a:t>‹#›</a:t>
            </a:fld>
            <a:endParaRPr lang="en-US"/>
          </a:p>
        </p:txBody>
      </p:sp>
    </p:spTree>
    <p:extLst>
      <p:ext uri="{BB962C8B-B14F-4D97-AF65-F5344CB8AC3E}">
        <p14:creationId xmlns:p14="http://schemas.microsoft.com/office/powerpoint/2010/main" val="3095768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46D0-3467-7B7E-93B8-220EF8288A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1C6ABE-0430-9DF9-EC8C-B67EF75A47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7C1D06-47FB-3BA1-1C56-85F2C1E93614}"/>
              </a:ext>
            </a:extLst>
          </p:cNvPr>
          <p:cNvSpPr>
            <a:spLocks noGrp="1"/>
          </p:cNvSpPr>
          <p:nvPr>
            <p:ph type="dt" sz="half" idx="10"/>
          </p:nvPr>
        </p:nvSpPr>
        <p:spPr/>
        <p:txBody>
          <a:bodyPr/>
          <a:lstStyle/>
          <a:p>
            <a:fld id="{E759E6C5-3233-4073-B4D9-C6FB6B490BB6}" type="datetimeFigureOut">
              <a:rPr lang="en-US" smtClean="0"/>
              <a:t>9/8/2024</a:t>
            </a:fld>
            <a:endParaRPr lang="en-US"/>
          </a:p>
        </p:txBody>
      </p:sp>
      <p:sp>
        <p:nvSpPr>
          <p:cNvPr id="5" name="Footer Placeholder 4">
            <a:extLst>
              <a:ext uri="{FF2B5EF4-FFF2-40B4-BE49-F238E27FC236}">
                <a16:creationId xmlns:a16="http://schemas.microsoft.com/office/drawing/2014/main" id="{EF406B09-3A52-2611-FE0E-34B42F9056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1F9B3-8F27-B0EF-F064-833490E42627}"/>
              </a:ext>
            </a:extLst>
          </p:cNvPr>
          <p:cNvSpPr>
            <a:spLocks noGrp="1"/>
          </p:cNvSpPr>
          <p:nvPr>
            <p:ph type="sldNum" sz="quarter" idx="12"/>
          </p:nvPr>
        </p:nvSpPr>
        <p:spPr/>
        <p:txBody>
          <a:bodyPr/>
          <a:lstStyle/>
          <a:p>
            <a:fld id="{9300A587-38DC-47A2-A005-AAA717ECECF1}" type="slidenum">
              <a:rPr lang="en-US" smtClean="0"/>
              <a:t>‹#›</a:t>
            </a:fld>
            <a:endParaRPr lang="en-US"/>
          </a:p>
        </p:txBody>
      </p:sp>
    </p:spTree>
    <p:extLst>
      <p:ext uri="{BB962C8B-B14F-4D97-AF65-F5344CB8AC3E}">
        <p14:creationId xmlns:p14="http://schemas.microsoft.com/office/powerpoint/2010/main" val="122625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DE4050-6D42-519F-941C-770E5FB520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6C24C5-D315-3E98-B2C4-094399864A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C4EED-6533-3695-B550-659D4541FEE5}"/>
              </a:ext>
            </a:extLst>
          </p:cNvPr>
          <p:cNvSpPr>
            <a:spLocks noGrp="1"/>
          </p:cNvSpPr>
          <p:nvPr>
            <p:ph type="dt" sz="half" idx="10"/>
          </p:nvPr>
        </p:nvSpPr>
        <p:spPr/>
        <p:txBody>
          <a:bodyPr/>
          <a:lstStyle/>
          <a:p>
            <a:fld id="{E759E6C5-3233-4073-B4D9-C6FB6B490BB6}" type="datetimeFigureOut">
              <a:rPr lang="en-US" smtClean="0"/>
              <a:t>9/8/2024</a:t>
            </a:fld>
            <a:endParaRPr lang="en-US"/>
          </a:p>
        </p:txBody>
      </p:sp>
      <p:sp>
        <p:nvSpPr>
          <p:cNvPr id="5" name="Footer Placeholder 4">
            <a:extLst>
              <a:ext uri="{FF2B5EF4-FFF2-40B4-BE49-F238E27FC236}">
                <a16:creationId xmlns:a16="http://schemas.microsoft.com/office/drawing/2014/main" id="{0365CE93-D0E5-1A57-934F-39D25BE58B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6C6766-768B-9423-FC7C-BA9BFD2C2B54}"/>
              </a:ext>
            </a:extLst>
          </p:cNvPr>
          <p:cNvSpPr>
            <a:spLocks noGrp="1"/>
          </p:cNvSpPr>
          <p:nvPr>
            <p:ph type="sldNum" sz="quarter" idx="12"/>
          </p:nvPr>
        </p:nvSpPr>
        <p:spPr/>
        <p:txBody>
          <a:bodyPr/>
          <a:lstStyle/>
          <a:p>
            <a:fld id="{9300A587-38DC-47A2-A005-AAA717ECECF1}" type="slidenum">
              <a:rPr lang="en-US" smtClean="0"/>
              <a:t>‹#›</a:t>
            </a:fld>
            <a:endParaRPr lang="en-US"/>
          </a:p>
        </p:txBody>
      </p:sp>
    </p:spTree>
    <p:extLst>
      <p:ext uri="{BB962C8B-B14F-4D97-AF65-F5344CB8AC3E}">
        <p14:creationId xmlns:p14="http://schemas.microsoft.com/office/powerpoint/2010/main" val="243912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3A01-22C8-D3E8-E280-E118A7BA1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7FA3D7-018B-9DEB-C2A8-16276D47EE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E0B21-D7B2-B77C-A18F-E09A27530D42}"/>
              </a:ext>
            </a:extLst>
          </p:cNvPr>
          <p:cNvSpPr>
            <a:spLocks noGrp="1"/>
          </p:cNvSpPr>
          <p:nvPr>
            <p:ph type="dt" sz="half" idx="10"/>
          </p:nvPr>
        </p:nvSpPr>
        <p:spPr/>
        <p:txBody>
          <a:bodyPr/>
          <a:lstStyle/>
          <a:p>
            <a:fld id="{E759E6C5-3233-4073-B4D9-C6FB6B490BB6}" type="datetimeFigureOut">
              <a:rPr lang="en-US" smtClean="0"/>
              <a:t>9/8/2024</a:t>
            </a:fld>
            <a:endParaRPr lang="en-US"/>
          </a:p>
        </p:txBody>
      </p:sp>
      <p:sp>
        <p:nvSpPr>
          <p:cNvPr id="5" name="Footer Placeholder 4">
            <a:extLst>
              <a:ext uri="{FF2B5EF4-FFF2-40B4-BE49-F238E27FC236}">
                <a16:creationId xmlns:a16="http://schemas.microsoft.com/office/drawing/2014/main" id="{82A4323B-E821-4466-ED5C-167352047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C1385D-B957-5338-5F0B-F6B29217B91E}"/>
              </a:ext>
            </a:extLst>
          </p:cNvPr>
          <p:cNvSpPr>
            <a:spLocks noGrp="1"/>
          </p:cNvSpPr>
          <p:nvPr>
            <p:ph type="sldNum" sz="quarter" idx="12"/>
          </p:nvPr>
        </p:nvSpPr>
        <p:spPr/>
        <p:txBody>
          <a:bodyPr/>
          <a:lstStyle/>
          <a:p>
            <a:fld id="{9300A587-38DC-47A2-A005-AAA717ECECF1}" type="slidenum">
              <a:rPr lang="en-US" smtClean="0"/>
              <a:t>‹#›</a:t>
            </a:fld>
            <a:endParaRPr lang="en-US"/>
          </a:p>
        </p:txBody>
      </p:sp>
    </p:spTree>
    <p:extLst>
      <p:ext uri="{BB962C8B-B14F-4D97-AF65-F5344CB8AC3E}">
        <p14:creationId xmlns:p14="http://schemas.microsoft.com/office/powerpoint/2010/main" val="3256221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696A-CEAA-42A6-30CC-EB94CA2E62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F50B0B-ECF3-D0FF-F6E0-05C9B4FAC6B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0389ED-75E5-3EA9-0E51-1D05F8CD00CC}"/>
              </a:ext>
            </a:extLst>
          </p:cNvPr>
          <p:cNvSpPr>
            <a:spLocks noGrp="1"/>
          </p:cNvSpPr>
          <p:nvPr>
            <p:ph type="dt" sz="half" idx="10"/>
          </p:nvPr>
        </p:nvSpPr>
        <p:spPr/>
        <p:txBody>
          <a:bodyPr/>
          <a:lstStyle/>
          <a:p>
            <a:fld id="{E759E6C5-3233-4073-B4D9-C6FB6B490BB6}" type="datetimeFigureOut">
              <a:rPr lang="en-US" smtClean="0"/>
              <a:t>9/8/2024</a:t>
            </a:fld>
            <a:endParaRPr lang="en-US"/>
          </a:p>
        </p:txBody>
      </p:sp>
      <p:sp>
        <p:nvSpPr>
          <p:cNvPr id="5" name="Footer Placeholder 4">
            <a:extLst>
              <a:ext uri="{FF2B5EF4-FFF2-40B4-BE49-F238E27FC236}">
                <a16:creationId xmlns:a16="http://schemas.microsoft.com/office/drawing/2014/main" id="{C613CC9C-FAA2-A5C9-060C-80D320539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A1A068-AF1B-9149-3C1D-993056518E9A}"/>
              </a:ext>
            </a:extLst>
          </p:cNvPr>
          <p:cNvSpPr>
            <a:spLocks noGrp="1"/>
          </p:cNvSpPr>
          <p:nvPr>
            <p:ph type="sldNum" sz="quarter" idx="12"/>
          </p:nvPr>
        </p:nvSpPr>
        <p:spPr/>
        <p:txBody>
          <a:bodyPr/>
          <a:lstStyle/>
          <a:p>
            <a:fld id="{9300A587-38DC-47A2-A005-AAA717ECECF1}" type="slidenum">
              <a:rPr lang="en-US" smtClean="0"/>
              <a:t>‹#›</a:t>
            </a:fld>
            <a:endParaRPr lang="en-US"/>
          </a:p>
        </p:txBody>
      </p:sp>
    </p:spTree>
    <p:extLst>
      <p:ext uri="{BB962C8B-B14F-4D97-AF65-F5344CB8AC3E}">
        <p14:creationId xmlns:p14="http://schemas.microsoft.com/office/powerpoint/2010/main" val="329666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AE128-5B65-25DB-601F-565A89585F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F9BCB3-7C9B-EF34-59BF-BFE92EC1B1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6D6F58-E92F-F619-17EF-43FC526CDC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9278FF-05FC-7794-D115-8B0A414BEDDD}"/>
              </a:ext>
            </a:extLst>
          </p:cNvPr>
          <p:cNvSpPr>
            <a:spLocks noGrp="1"/>
          </p:cNvSpPr>
          <p:nvPr>
            <p:ph type="dt" sz="half" idx="10"/>
          </p:nvPr>
        </p:nvSpPr>
        <p:spPr/>
        <p:txBody>
          <a:bodyPr/>
          <a:lstStyle/>
          <a:p>
            <a:fld id="{E759E6C5-3233-4073-B4D9-C6FB6B490BB6}" type="datetimeFigureOut">
              <a:rPr lang="en-US" smtClean="0"/>
              <a:t>9/8/2024</a:t>
            </a:fld>
            <a:endParaRPr lang="en-US"/>
          </a:p>
        </p:txBody>
      </p:sp>
      <p:sp>
        <p:nvSpPr>
          <p:cNvPr id="6" name="Footer Placeholder 5">
            <a:extLst>
              <a:ext uri="{FF2B5EF4-FFF2-40B4-BE49-F238E27FC236}">
                <a16:creationId xmlns:a16="http://schemas.microsoft.com/office/drawing/2014/main" id="{7F2D2901-53F0-4004-F241-682687C2A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90C4E-5C03-D428-3401-E286F673C912}"/>
              </a:ext>
            </a:extLst>
          </p:cNvPr>
          <p:cNvSpPr>
            <a:spLocks noGrp="1"/>
          </p:cNvSpPr>
          <p:nvPr>
            <p:ph type="sldNum" sz="quarter" idx="12"/>
          </p:nvPr>
        </p:nvSpPr>
        <p:spPr/>
        <p:txBody>
          <a:bodyPr/>
          <a:lstStyle/>
          <a:p>
            <a:fld id="{9300A587-38DC-47A2-A005-AAA717ECECF1}" type="slidenum">
              <a:rPr lang="en-US" smtClean="0"/>
              <a:t>‹#›</a:t>
            </a:fld>
            <a:endParaRPr lang="en-US"/>
          </a:p>
        </p:txBody>
      </p:sp>
    </p:spTree>
    <p:extLst>
      <p:ext uri="{BB962C8B-B14F-4D97-AF65-F5344CB8AC3E}">
        <p14:creationId xmlns:p14="http://schemas.microsoft.com/office/powerpoint/2010/main" val="452022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5BBF2-7DAC-8D37-4C6E-90CD23C984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27CB79-3542-B0D0-8825-CB1E914F0F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0A064E-6CB3-9AC5-42B6-CB6390E2E5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B32FAD-16E9-46BA-C4B7-38DC94D16B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9CD47B-D1B2-74DB-9F4D-46B3AEA503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A224E4-D760-2E8E-847C-61A884C250C4}"/>
              </a:ext>
            </a:extLst>
          </p:cNvPr>
          <p:cNvSpPr>
            <a:spLocks noGrp="1"/>
          </p:cNvSpPr>
          <p:nvPr>
            <p:ph type="dt" sz="half" idx="10"/>
          </p:nvPr>
        </p:nvSpPr>
        <p:spPr/>
        <p:txBody>
          <a:bodyPr/>
          <a:lstStyle/>
          <a:p>
            <a:fld id="{E759E6C5-3233-4073-B4D9-C6FB6B490BB6}" type="datetimeFigureOut">
              <a:rPr lang="en-US" smtClean="0"/>
              <a:t>9/8/2024</a:t>
            </a:fld>
            <a:endParaRPr lang="en-US"/>
          </a:p>
        </p:txBody>
      </p:sp>
      <p:sp>
        <p:nvSpPr>
          <p:cNvPr id="8" name="Footer Placeholder 7">
            <a:extLst>
              <a:ext uri="{FF2B5EF4-FFF2-40B4-BE49-F238E27FC236}">
                <a16:creationId xmlns:a16="http://schemas.microsoft.com/office/drawing/2014/main" id="{30499E8A-9FFA-DA3D-EAF1-98E13FEF57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6FE9FF-09B5-3C1B-B6AC-C89B9A555959}"/>
              </a:ext>
            </a:extLst>
          </p:cNvPr>
          <p:cNvSpPr>
            <a:spLocks noGrp="1"/>
          </p:cNvSpPr>
          <p:nvPr>
            <p:ph type="sldNum" sz="quarter" idx="12"/>
          </p:nvPr>
        </p:nvSpPr>
        <p:spPr/>
        <p:txBody>
          <a:bodyPr/>
          <a:lstStyle/>
          <a:p>
            <a:fld id="{9300A587-38DC-47A2-A005-AAA717ECECF1}" type="slidenum">
              <a:rPr lang="en-US" smtClean="0"/>
              <a:t>‹#›</a:t>
            </a:fld>
            <a:endParaRPr lang="en-US"/>
          </a:p>
        </p:txBody>
      </p:sp>
    </p:spTree>
    <p:extLst>
      <p:ext uri="{BB962C8B-B14F-4D97-AF65-F5344CB8AC3E}">
        <p14:creationId xmlns:p14="http://schemas.microsoft.com/office/powerpoint/2010/main" val="1049109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7A12B-507A-13EC-AEC9-3825201910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F24494-D131-60E2-A234-B2C643C3D298}"/>
              </a:ext>
            </a:extLst>
          </p:cNvPr>
          <p:cNvSpPr>
            <a:spLocks noGrp="1"/>
          </p:cNvSpPr>
          <p:nvPr>
            <p:ph type="dt" sz="half" idx="10"/>
          </p:nvPr>
        </p:nvSpPr>
        <p:spPr/>
        <p:txBody>
          <a:bodyPr/>
          <a:lstStyle/>
          <a:p>
            <a:fld id="{E759E6C5-3233-4073-B4D9-C6FB6B490BB6}" type="datetimeFigureOut">
              <a:rPr lang="en-US" smtClean="0"/>
              <a:t>9/8/2024</a:t>
            </a:fld>
            <a:endParaRPr lang="en-US"/>
          </a:p>
        </p:txBody>
      </p:sp>
      <p:sp>
        <p:nvSpPr>
          <p:cNvPr id="4" name="Footer Placeholder 3">
            <a:extLst>
              <a:ext uri="{FF2B5EF4-FFF2-40B4-BE49-F238E27FC236}">
                <a16:creationId xmlns:a16="http://schemas.microsoft.com/office/drawing/2014/main" id="{761EE9F5-71D5-2F61-8589-0A5D8E1ED1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2DE0FA-B255-1135-9460-429335590A1C}"/>
              </a:ext>
            </a:extLst>
          </p:cNvPr>
          <p:cNvSpPr>
            <a:spLocks noGrp="1"/>
          </p:cNvSpPr>
          <p:nvPr>
            <p:ph type="sldNum" sz="quarter" idx="12"/>
          </p:nvPr>
        </p:nvSpPr>
        <p:spPr/>
        <p:txBody>
          <a:bodyPr/>
          <a:lstStyle/>
          <a:p>
            <a:fld id="{9300A587-38DC-47A2-A005-AAA717ECECF1}" type="slidenum">
              <a:rPr lang="en-US" smtClean="0"/>
              <a:t>‹#›</a:t>
            </a:fld>
            <a:endParaRPr lang="en-US"/>
          </a:p>
        </p:txBody>
      </p:sp>
    </p:spTree>
    <p:extLst>
      <p:ext uri="{BB962C8B-B14F-4D97-AF65-F5344CB8AC3E}">
        <p14:creationId xmlns:p14="http://schemas.microsoft.com/office/powerpoint/2010/main" val="1520570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68C8E5-ABFE-BB6A-86BF-82166AA69A59}"/>
              </a:ext>
            </a:extLst>
          </p:cNvPr>
          <p:cNvSpPr>
            <a:spLocks noGrp="1"/>
          </p:cNvSpPr>
          <p:nvPr>
            <p:ph type="dt" sz="half" idx="10"/>
          </p:nvPr>
        </p:nvSpPr>
        <p:spPr/>
        <p:txBody>
          <a:bodyPr/>
          <a:lstStyle/>
          <a:p>
            <a:fld id="{E759E6C5-3233-4073-B4D9-C6FB6B490BB6}" type="datetimeFigureOut">
              <a:rPr lang="en-US" smtClean="0"/>
              <a:t>9/8/2024</a:t>
            </a:fld>
            <a:endParaRPr lang="en-US"/>
          </a:p>
        </p:txBody>
      </p:sp>
      <p:sp>
        <p:nvSpPr>
          <p:cNvPr id="3" name="Footer Placeholder 2">
            <a:extLst>
              <a:ext uri="{FF2B5EF4-FFF2-40B4-BE49-F238E27FC236}">
                <a16:creationId xmlns:a16="http://schemas.microsoft.com/office/drawing/2014/main" id="{D45D8C3F-73E1-4AE1-F146-61B17FDB07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185230-0046-3CE5-ECF4-1A2D5A0A3236}"/>
              </a:ext>
            </a:extLst>
          </p:cNvPr>
          <p:cNvSpPr>
            <a:spLocks noGrp="1"/>
          </p:cNvSpPr>
          <p:nvPr>
            <p:ph type="sldNum" sz="quarter" idx="12"/>
          </p:nvPr>
        </p:nvSpPr>
        <p:spPr/>
        <p:txBody>
          <a:bodyPr/>
          <a:lstStyle/>
          <a:p>
            <a:fld id="{9300A587-38DC-47A2-A005-AAA717ECECF1}" type="slidenum">
              <a:rPr lang="en-US" smtClean="0"/>
              <a:t>‹#›</a:t>
            </a:fld>
            <a:endParaRPr lang="en-US"/>
          </a:p>
        </p:txBody>
      </p:sp>
    </p:spTree>
    <p:extLst>
      <p:ext uri="{BB962C8B-B14F-4D97-AF65-F5344CB8AC3E}">
        <p14:creationId xmlns:p14="http://schemas.microsoft.com/office/powerpoint/2010/main" val="411717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B0A5F-11C5-2F45-B44D-002EC516AD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0460EB-383A-4606-A632-70760E5B1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551F26-D68C-4EB2-8632-8295F5D78A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286281-8180-571B-93AA-43624350DAA6}"/>
              </a:ext>
            </a:extLst>
          </p:cNvPr>
          <p:cNvSpPr>
            <a:spLocks noGrp="1"/>
          </p:cNvSpPr>
          <p:nvPr>
            <p:ph type="dt" sz="half" idx="10"/>
          </p:nvPr>
        </p:nvSpPr>
        <p:spPr/>
        <p:txBody>
          <a:bodyPr/>
          <a:lstStyle/>
          <a:p>
            <a:fld id="{E759E6C5-3233-4073-B4D9-C6FB6B490BB6}" type="datetimeFigureOut">
              <a:rPr lang="en-US" smtClean="0"/>
              <a:t>9/8/2024</a:t>
            </a:fld>
            <a:endParaRPr lang="en-US"/>
          </a:p>
        </p:txBody>
      </p:sp>
      <p:sp>
        <p:nvSpPr>
          <p:cNvPr id="6" name="Footer Placeholder 5">
            <a:extLst>
              <a:ext uri="{FF2B5EF4-FFF2-40B4-BE49-F238E27FC236}">
                <a16:creationId xmlns:a16="http://schemas.microsoft.com/office/drawing/2014/main" id="{128614C2-881C-D70B-19C5-0A27520F16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5B8DBE-10A3-40EE-48C6-BDE47AC9DFF6}"/>
              </a:ext>
            </a:extLst>
          </p:cNvPr>
          <p:cNvSpPr>
            <a:spLocks noGrp="1"/>
          </p:cNvSpPr>
          <p:nvPr>
            <p:ph type="sldNum" sz="quarter" idx="12"/>
          </p:nvPr>
        </p:nvSpPr>
        <p:spPr/>
        <p:txBody>
          <a:bodyPr/>
          <a:lstStyle/>
          <a:p>
            <a:fld id="{9300A587-38DC-47A2-A005-AAA717ECECF1}" type="slidenum">
              <a:rPr lang="en-US" smtClean="0"/>
              <a:t>‹#›</a:t>
            </a:fld>
            <a:endParaRPr lang="en-US"/>
          </a:p>
        </p:txBody>
      </p:sp>
    </p:spTree>
    <p:extLst>
      <p:ext uri="{BB962C8B-B14F-4D97-AF65-F5344CB8AC3E}">
        <p14:creationId xmlns:p14="http://schemas.microsoft.com/office/powerpoint/2010/main" val="4024560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5521-B832-2749-1AFF-69C35E8E24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16A5AC-9339-13FC-A610-9302741B68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A48B0B-26FF-C739-8777-973F1B5B17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77B428-3C46-0172-CA07-63E7BE3876BE}"/>
              </a:ext>
            </a:extLst>
          </p:cNvPr>
          <p:cNvSpPr>
            <a:spLocks noGrp="1"/>
          </p:cNvSpPr>
          <p:nvPr>
            <p:ph type="dt" sz="half" idx="10"/>
          </p:nvPr>
        </p:nvSpPr>
        <p:spPr/>
        <p:txBody>
          <a:bodyPr/>
          <a:lstStyle/>
          <a:p>
            <a:fld id="{E759E6C5-3233-4073-B4D9-C6FB6B490BB6}" type="datetimeFigureOut">
              <a:rPr lang="en-US" smtClean="0"/>
              <a:t>9/8/2024</a:t>
            </a:fld>
            <a:endParaRPr lang="en-US"/>
          </a:p>
        </p:txBody>
      </p:sp>
      <p:sp>
        <p:nvSpPr>
          <p:cNvPr id="6" name="Footer Placeholder 5">
            <a:extLst>
              <a:ext uri="{FF2B5EF4-FFF2-40B4-BE49-F238E27FC236}">
                <a16:creationId xmlns:a16="http://schemas.microsoft.com/office/drawing/2014/main" id="{1E810250-D636-2EA4-5AF8-6EB57300EB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2AD92-3AE9-7880-D528-844CD5494E74}"/>
              </a:ext>
            </a:extLst>
          </p:cNvPr>
          <p:cNvSpPr>
            <a:spLocks noGrp="1"/>
          </p:cNvSpPr>
          <p:nvPr>
            <p:ph type="sldNum" sz="quarter" idx="12"/>
          </p:nvPr>
        </p:nvSpPr>
        <p:spPr/>
        <p:txBody>
          <a:bodyPr/>
          <a:lstStyle/>
          <a:p>
            <a:fld id="{9300A587-38DC-47A2-A005-AAA717ECECF1}" type="slidenum">
              <a:rPr lang="en-US" smtClean="0"/>
              <a:t>‹#›</a:t>
            </a:fld>
            <a:endParaRPr lang="en-US"/>
          </a:p>
        </p:txBody>
      </p:sp>
    </p:spTree>
    <p:extLst>
      <p:ext uri="{BB962C8B-B14F-4D97-AF65-F5344CB8AC3E}">
        <p14:creationId xmlns:p14="http://schemas.microsoft.com/office/powerpoint/2010/main" val="2419204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6140E-8550-F676-3A63-E72FAC47A6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7F9D28-A23E-B9F2-44EE-8B75153338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5FE2F9-52CD-2DF0-D58B-2D28065E56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59E6C5-3233-4073-B4D9-C6FB6B490BB6}" type="datetimeFigureOut">
              <a:rPr lang="en-US" smtClean="0"/>
              <a:t>9/8/2024</a:t>
            </a:fld>
            <a:endParaRPr lang="en-US"/>
          </a:p>
        </p:txBody>
      </p:sp>
      <p:sp>
        <p:nvSpPr>
          <p:cNvPr id="5" name="Footer Placeholder 4">
            <a:extLst>
              <a:ext uri="{FF2B5EF4-FFF2-40B4-BE49-F238E27FC236}">
                <a16:creationId xmlns:a16="http://schemas.microsoft.com/office/drawing/2014/main" id="{062AFD1C-57D7-F3B6-1B26-3FE19D752C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5E4C58F-6617-A00B-5234-4ED79DECA5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00A587-38DC-47A2-A005-AAA717ECECF1}" type="slidenum">
              <a:rPr lang="en-US" smtClean="0"/>
              <a:t>‹#›</a:t>
            </a:fld>
            <a:endParaRPr lang="en-US"/>
          </a:p>
        </p:txBody>
      </p:sp>
    </p:spTree>
    <p:extLst>
      <p:ext uri="{BB962C8B-B14F-4D97-AF65-F5344CB8AC3E}">
        <p14:creationId xmlns:p14="http://schemas.microsoft.com/office/powerpoint/2010/main" val="29252395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6944F87-EB8A-E9EC-D5F1-3561A2DF055F}"/>
              </a:ext>
            </a:extLst>
          </p:cNvPr>
          <p:cNvSpPr txBox="1"/>
          <p:nvPr/>
        </p:nvSpPr>
        <p:spPr>
          <a:xfrm>
            <a:off x="5442857" y="1251857"/>
            <a:ext cx="2862944" cy="923330"/>
          </a:xfrm>
          <a:prstGeom prst="rect">
            <a:avLst/>
          </a:prstGeom>
          <a:noFill/>
        </p:spPr>
        <p:txBody>
          <a:bodyPr wrap="square">
            <a:spAutoFit/>
          </a:bodyPr>
          <a:lstStyle/>
          <a:p>
            <a:r>
              <a:rPr lang="en-US" b="1" dirty="0">
                <a:solidFill>
                  <a:schemeClr val="bg1"/>
                </a:solidFill>
              </a:rPr>
              <a:t>ENHANCING CONVERSATIONAL AI IN CHENNAI CAFÉ </a:t>
            </a:r>
            <a:endParaRPr lang="en-US" dirty="0">
              <a:solidFill>
                <a:schemeClr val="bg1"/>
              </a:solidFill>
            </a:endParaRPr>
          </a:p>
        </p:txBody>
      </p:sp>
      <p:pic>
        <p:nvPicPr>
          <p:cNvPr id="2054" name="Picture 6" descr="Digital Transformation: AI Artificial Intelligence in Human Face Head">
            <a:extLst>
              <a:ext uri="{FF2B5EF4-FFF2-40B4-BE49-F238E27FC236}">
                <a16:creationId xmlns:a16="http://schemas.microsoft.com/office/drawing/2014/main" id="{DC29BB80-AD5A-89A1-1F23-48FC571E3E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4F6AC9A-29D9-1956-53FF-2BFA5D9B8D65}"/>
              </a:ext>
            </a:extLst>
          </p:cNvPr>
          <p:cNvSpPr txBox="1"/>
          <p:nvPr/>
        </p:nvSpPr>
        <p:spPr>
          <a:xfrm>
            <a:off x="827315" y="838200"/>
            <a:ext cx="4223656" cy="3046988"/>
          </a:xfrm>
          <a:prstGeom prst="rect">
            <a:avLst/>
          </a:prstGeom>
          <a:noFill/>
        </p:spPr>
        <p:txBody>
          <a:bodyPr wrap="square">
            <a:spAutoFit/>
          </a:bodyPr>
          <a:lstStyle/>
          <a:p>
            <a:r>
              <a:rPr lang="en-US" sz="3200" b="1" dirty="0">
                <a:solidFill>
                  <a:schemeClr val="bg1"/>
                </a:solidFill>
                <a:latin typeface="Times New Roman" panose="02020603050405020304" pitchFamily="18" charset="0"/>
                <a:cs typeface="Times New Roman" panose="02020603050405020304" pitchFamily="18" charset="0"/>
              </a:rPr>
              <a:t>EXPLORING AI  AND ROBOTIC INNOVATIONS FOR IMPROVED OPERATIONS</a:t>
            </a:r>
          </a:p>
          <a:p>
            <a:r>
              <a:rPr lang="en-US" sz="3200" b="1" dirty="0">
                <a:solidFill>
                  <a:schemeClr val="bg1"/>
                </a:solidFill>
                <a:latin typeface="Times New Roman" panose="02020603050405020304" pitchFamily="18" charset="0"/>
                <a:cs typeface="Times New Roman" panose="02020603050405020304" pitchFamily="18" charset="0"/>
              </a:rPr>
              <a:t>           - </a:t>
            </a:r>
            <a:r>
              <a:rPr lang="en-US" sz="2800" b="1" dirty="0">
                <a:solidFill>
                  <a:schemeClr val="bg1"/>
                </a:solidFill>
                <a:latin typeface="Times New Roman" panose="02020603050405020304" pitchFamily="18" charset="0"/>
                <a:cs typeface="Times New Roman" panose="02020603050405020304" pitchFamily="18" charset="0"/>
              </a:rPr>
              <a:t>PRAVALLIKA</a:t>
            </a:r>
            <a:endParaRPr lang="en-US"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191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AAF47B7-AD48-6D5F-36DF-6131D924BD16}"/>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4000" b="1" kern="1200" dirty="0">
                <a:solidFill>
                  <a:schemeClr val="bg1"/>
                </a:solidFill>
                <a:latin typeface="Times New Roman" panose="02020603050405020304" pitchFamily="18" charset="0"/>
                <a:cs typeface="Times New Roman" panose="02020603050405020304" pitchFamily="18" charset="0"/>
              </a:rPr>
              <a:t>INTRODUCTION</a:t>
            </a:r>
          </a:p>
        </p:txBody>
      </p:sp>
      <p:cxnSp>
        <p:nvCxnSpPr>
          <p:cNvPr id="47" name="Straight Connector 4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7E0D1A21-E1F4-29CF-ACA0-4FF9DCEF98D8}"/>
              </a:ext>
            </a:extLst>
          </p:cNvPr>
          <p:cNvSpPr>
            <a:spLocks noGrp="1"/>
          </p:cNvSpPr>
          <p:nvPr>
            <p:ph type="body" sz="half" idx="2"/>
          </p:nvPr>
        </p:nvSpPr>
        <p:spPr>
          <a:xfrm>
            <a:off x="897769" y="1909192"/>
            <a:ext cx="4586513" cy="3647710"/>
          </a:xfrm>
        </p:spPr>
        <p:txBody>
          <a:bodyPr vert="horz" lIns="91440" tIns="45720" rIns="91440" bIns="45720" rtlCol="0">
            <a:normAutofit/>
          </a:bodyPr>
          <a:lstStyle/>
          <a:p>
            <a:pPr marL="285750" indent="-2286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Chennai cafe is a south Indian restaurant established in 2011.</a:t>
            </a:r>
          </a:p>
          <a:p>
            <a:pPr marL="285750" indent="-2286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first Indian restaurant in Dallas to utilize robots for service.</a:t>
            </a:r>
          </a:p>
          <a:p>
            <a:pPr marL="285750" indent="-2286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It offers a fusion buffet Showcasing south Indian culinary traditions.</a:t>
            </a:r>
            <a:endParaRPr lang="en-US" sz="2000" b="1"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a:p>
            <a:pPr marL="285750" indent="-228600">
              <a:buFont typeface="Arial" panose="020B0604020202020204" pitchFamily="34" charset="0"/>
              <a:buChar char="•"/>
            </a:pPr>
            <a:endParaRPr lang="en-US" sz="2000" dirty="0">
              <a:solidFill>
                <a:schemeClr val="bg1"/>
              </a:solidFill>
            </a:endParaRPr>
          </a:p>
        </p:txBody>
      </p:sp>
      <p:cxnSp>
        <p:nvCxnSpPr>
          <p:cNvPr id="49" name="Straight Connector 4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Placeholder 6" descr="A group of people outside of a restaurant&#10;&#10;Description automatically generated">
            <a:extLst>
              <a:ext uri="{FF2B5EF4-FFF2-40B4-BE49-F238E27FC236}">
                <a16:creationId xmlns:a16="http://schemas.microsoft.com/office/drawing/2014/main" id="{4B04AA6C-1B7D-5B16-2E8E-BD90DFA4A6B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5120"/>
          <a:stretch/>
        </p:blipFill>
        <p:spPr bwMode="auto">
          <a:xfrm>
            <a:off x="6525453" y="1419563"/>
            <a:ext cx="5666547" cy="4018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847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0" name="Rectangle 4109">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Hand holding drawing virtual lightbulb with brain on bokeh background for creative and smart thinking idea concep Hand holding drawing virtual lightbulb with brain on bokeh background for creative and smart thinking idea concep purpose stock pictures, royalty-free photos &amp; images">
            <a:extLst>
              <a:ext uri="{FF2B5EF4-FFF2-40B4-BE49-F238E27FC236}">
                <a16:creationId xmlns:a16="http://schemas.microsoft.com/office/drawing/2014/main" id="{AAB1FB75-D69C-BBA6-8B8F-408F958723EB}"/>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14884" r="10738" b="277"/>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4112" name="Rectangle 4111">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7BF8968-D33B-3E0D-C493-1556D402D23D}"/>
              </a:ext>
            </a:extLst>
          </p:cNvPr>
          <p:cNvSpPr>
            <a:spLocks noGrp="1"/>
          </p:cNvSpPr>
          <p:nvPr>
            <p:ph type="title"/>
          </p:nvPr>
        </p:nvSpPr>
        <p:spPr>
          <a:xfrm>
            <a:off x="371094" y="1161288"/>
            <a:ext cx="5724906" cy="1124712"/>
          </a:xfrm>
        </p:spPr>
        <p:txBody>
          <a:bodyPr vert="horz" lIns="91440" tIns="45720" rIns="91440" bIns="45720" rtlCol="0" anchor="b">
            <a:normAutofit fontScale="90000"/>
          </a:bodyPr>
          <a:lstStyle/>
          <a:p>
            <a:r>
              <a:rPr lang="en-US" sz="4000" b="1" dirty="0">
                <a:solidFill>
                  <a:schemeClr val="bg1"/>
                </a:solidFill>
                <a:latin typeface="Times New Roman" panose="02020603050405020304" pitchFamily="18" charset="0"/>
                <a:cs typeface="Times New Roman" panose="02020603050405020304" pitchFamily="18" charset="0"/>
              </a:rPr>
              <a:t>PURPOSE OF AI AND ROBOTIC INTEGRATION</a:t>
            </a:r>
          </a:p>
        </p:txBody>
      </p:sp>
      <p:sp>
        <p:nvSpPr>
          <p:cNvPr id="4118" name="Rectangle 41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119" name="Rectangle 41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797C11BF-1DB9-1C30-69BE-E293A85CF753}"/>
              </a:ext>
            </a:extLst>
          </p:cNvPr>
          <p:cNvSpPr>
            <a:spLocks noGrp="1"/>
          </p:cNvSpPr>
          <p:nvPr>
            <p:ph type="body" sz="half" idx="2"/>
          </p:nvPr>
        </p:nvSpPr>
        <p:spPr>
          <a:xfrm>
            <a:off x="371093" y="2718054"/>
            <a:ext cx="5822878" cy="3207258"/>
          </a:xfrm>
        </p:spPr>
        <p:txBody>
          <a:bodyPr vert="horz" lIns="91440" tIns="45720" rIns="91440" bIns="45720" rtlCol="0" anchor="t">
            <a:normAutofit/>
          </a:bodyPr>
          <a:lstStyle/>
          <a:p>
            <a:pPr marL="57150"/>
            <a:r>
              <a:rPr lang="en-US" sz="2000" b="1" dirty="0">
                <a:solidFill>
                  <a:schemeClr val="bg1"/>
                </a:solidFill>
                <a:latin typeface="Times New Roman" panose="02020603050405020304" pitchFamily="18" charset="0"/>
                <a:cs typeface="Times New Roman" panose="02020603050405020304" pitchFamily="18" charset="0"/>
              </a:rPr>
              <a:t>Enhance Robot Functionality :</a:t>
            </a:r>
          </a:p>
          <a:p>
            <a:pPr marL="285750" indent="-2286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Current use is only limited to trash collection . </a:t>
            </a:r>
          </a:p>
          <a:p>
            <a:pPr marL="285750" indent="-2286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Potential to expand usage to order taking, food delivery, and customer interaction.</a:t>
            </a:r>
          </a:p>
          <a:p>
            <a:pPr marL="57150"/>
            <a:r>
              <a:rPr lang="en-US" sz="2000" b="1" dirty="0">
                <a:solidFill>
                  <a:schemeClr val="bg1"/>
                </a:solidFill>
                <a:latin typeface="Times New Roman" panose="02020603050405020304" pitchFamily="18" charset="0"/>
                <a:cs typeface="Times New Roman" panose="02020603050405020304" pitchFamily="18" charset="0"/>
              </a:rPr>
              <a:t>Improve Conversational AI : </a:t>
            </a:r>
          </a:p>
          <a:p>
            <a:pPr marL="40005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Currently answers only  basic questions. </a:t>
            </a:r>
          </a:p>
          <a:p>
            <a:pPr marL="40005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It can be upgradable to manage reservations , collect payments and offer personalized </a:t>
            </a:r>
            <a:r>
              <a:rPr lang="en-US" sz="2000" dirty="0" err="1">
                <a:solidFill>
                  <a:schemeClr val="bg1"/>
                </a:solidFill>
                <a:latin typeface="Times New Roman" panose="02020603050405020304" pitchFamily="18" charset="0"/>
                <a:cs typeface="Times New Roman" panose="02020603050405020304" pitchFamily="18" charset="0"/>
              </a:rPr>
              <a:t>resommendations</a:t>
            </a:r>
            <a:r>
              <a:rPr lang="en-US" sz="2000" dirty="0">
                <a:solidFill>
                  <a:schemeClr val="bg1"/>
                </a:solidFill>
                <a:latin typeface="Times New Roman" panose="02020603050405020304" pitchFamily="18" charset="0"/>
                <a:cs typeface="Times New Roman" panose="02020603050405020304" pitchFamily="18" charset="0"/>
              </a:rPr>
              <a:t>.</a:t>
            </a:r>
          </a:p>
          <a:p>
            <a:pPr marL="285750" indent="-228600">
              <a:buFont typeface="Arial" panose="020B0604020202020204" pitchFamily="34" charset="0"/>
              <a:buChar char="•"/>
            </a:pPr>
            <a:endParaRPr lang="en-US" sz="2000" dirty="0">
              <a:solidFill>
                <a:schemeClr val="bg1"/>
              </a:solidFill>
              <a:latin typeface="Times New Roman" panose="02020603050405020304" pitchFamily="18" charset="0"/>
              <a:cs typeface="Times New Roman" panose="02020603050405020304" pitchFamily="18" charset="0"/>
            </a:endParaRPr>
          </a:p>
          <a:p>
            <a:pPr marL="342900" indent="-228600">
              <a:buFont typeface="Arial" panose="020B0604020202020204" pitchFamily="34" charset="0"/>
              <a:buChar char="•"/>
            </a:pPr>
            <a:endParaRPr lang="en-US" sz="1700" dirty="0">
              <a:solidFill>
                <a:schemeClr val="bg1"/>
              </a:solidFill>
            </a:endParaRPr>
          </a:p>
        </p:txBody>
      </p:sp>
      <p:sp>
        <p:nvSpPr>
          <p:cNvPr id="3" name="Rectangle 1">
            <a:extLst>
              <a:ext uri="{FF2B5EF4-FFF2-40B4-BE49-F238E27FC236}">
                <a16:creationId xmlns:a16="http://schemas.microsoft.com/office/drawing/2014/main" id="{29E64D7B-E8D5-9193-62FD-D7264FD7922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Upgradeable to manage reservations, collect payments, and offer personalized recommendations.</a:t>
            </a:r>
          </a:p>
        </p:txBody>
      </p:sp>
      <p:sp>
        <p:nvSpPr>
          <p:cNvPr id="5" name="Rectangle 2">
            <a:extLst>
              <a:ext uri="{FF2B5EF4-FFF2-40B4-BE49-F238E27FC236}">
                <a16:creationId xmlns:a16="http://schemas.microsoft.com/office/drawing/2014/main" id="{524E9A53-7A16-1835-3FEC-70DBB3E1AF36}"/>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Upgradeable to manage reservations, collect payments, and offer personalized recommendations.</a:t>
            </a:r>
          </a:p>
        </p:txBody>
      </p:sp>
    </p:spTree>
    <p:extLst>
      <p:ext uri="{BB962C8B-B14F-4D97-AF65-F5344CB8AC3E}">
        <p14:creationId xmlns:p14="http://schemas.microsoft.com/office/powerpoint/2010/main" val="3081681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0D4759B-E24E-D8D3-62F1-8700525D3029}"/>
              </a:ext>
            </a:extLst>
          </p:cNvPr>
          <p:cNvSpPr>
            <a:spLocks noGrp="1"/>
          </p:cNvSpPr>
          <p:nvPr>
            <p:ph type="title"/>
          </p:nvPr>
        </p:nvSpPr>
        <p:spPr>
          <a:xfrm>
            <a:off x="6527800" y="448721"/>
            <a:ext cx="4713997" cy="1225650"/>
          </a:xfrm>
        </p:spPr>
        <p:txBody>
          <a:bodyPr vert="horz" lIns="91440" tIns="45720" rIns="91440" bIns="45720" rtlCol="0" anchor="b">
            <a:normAutofit/>
          </a:bodyPr>
          <a:lstStyle/>
          <a:p>
            <a:r>
              <a:rPr lang="en-US" sz="4000" b="1" kern="1200" dirty="0">
                <a:solidFill>
                  <a:schemeClr val="bg1"/>
                </a:solidFill>
                <a:latin typeface="Times New Roman" panose="02020603050405020304" pitchFamily="18" charset="0"/>
                <a:cs typeface="Times New Roman" panose="02020603050405020304" pitchFamily="18" charset="0"/>
              </a:rPr>
              <a:t>CURRENT TECHNOLOGIES</a:t>
            </a:r>
          </a:p>
        </p:txBody>
      </p:sp>
      <p:pic>
        <p:nvPicPr>
          <p:cNvPr id="9" name="Picture Placeholder 8" descr="A white and black machine with a screen&#10;&#10;Description automatically generated">
            <a:extLst>
              <a:ext uri="{FF2B5EF4-FFF2-40B4-BE49-F238E27FC236}">
                <a16:creationId xmlns:a16="http://schemas.microsoft.com/office/drawing/2014/main" id="{6D48BBF6-00FA-BB6B-8F0D-0CC6EEC3BAE4}"/>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b="9463"/>
          <a:stretch/>
        </p:blipFill>
        <p:spPr>
          <a:xfrm>
            <a:off x="1611680" y="0"/>
            <a:ext cx="4052520" cy="6858000"/>
          </a:xfrm>
          <a:prstGeom prst="rect">
            <a:avLst/>
          </a:prstGeom>
        </p:spPr>
      </p:pic>
      <p:cxnSp>
        <p:nvCxnSpPr>
          <p:cNvPr id="37" name="Straight Connector 3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Text Placeholder 3">
            <a:extLst>
              <a:ext uri="{FF2B5EF4-FFF2-40B4-BE49-F238E27FC236}">
                <a16:creationId xmlns:a16="http://schemas.microsoft.com/office/drawing/2014/main" id="{9874DADF-2187-38BD-D930-BD7FEA567F15}"/>
              </a:ext>
            </a:extLst>
          </p:cNvPr>
          <p:cNvSpPr>
            <a:spLocks noGrp="1"/>
          </p:cNvSpPr>
          <p:nvPr>
            <p:ph type="body" sz="half" idx="2"/>
          </p:nvPr>
        </p:nvSpPr>
        <p:spPr>
          <a:xfrm>
            <a:off x="6527800" y="1909192"/>
            <a:ext cx="4713997" cy="3647710"/>
          </a:xfrm>
        </p:spPr>
        <p:txBody>
          <a:bodyPr vert="horz" lIns="91440" tIns="45720" rIns="91440" bIns="45720" rtlCol="0">
            <a:normAutofit lnSpcReduction="10000"/>
          </a:bodyPr>
          <a:lstStyle/>
          <a:p>
            <a:pPr indent="-228600">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Enhance Robot Functionality:</a:t>
            </a:r>
          </a:p>
          <a:p>
            <a:pPr marL="342900" indent="-2286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Current use is limited to trash collection.</a:t>
            </a:r>
          </a:p>
          <a:p>
            <a:pPr marL="342900" indent="-2286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Potential to expand usage to order taking, food delivery, and customer interaction.</a:t>
            </a:r>
          </a:p>
          <a:p>
            <a:pPr indent="-228600">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Improve Conversational AI:</a:t>
            </a:r>
          </a:p>
          <a:p>
            <a:pPr marL="342900" indent="-2286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Currently answers only basic, unhelpful questions.</a:t>
            </a:r>
          </a:p>
          <a:p>
            <a:pPr marL="342900" indent="-2286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Can be upgraded to handle personalized recommendations, payment processing, and reservation management.</a:t>
            </a:r>
          </a:p>
        </p:txBody>
      </p:sp>
      <p:cxnSp>
        <p:nvCxnSpPr>
          <p:cNvPr id="39" name="Straight Connector 3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4284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8" name="Rectangle 5127">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3" name="Picture 3" descr="ai robot thinking 3d rendering ai robot think or compute robots stock pictures, royalty-free photos &amp; images">
            <a:extLst>
              <a:ext uri="{FF2B5EF4-FFF2-40B4-BE49-F238E27FC236}">
                <a16:creationId xmlns:a16="http://schemas.microsoft.com/office/drawing/2014/main" id="{2E3B444E-4D9E-9D79-A5F2-5CACD031D04D}"/>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701" r="8162" b="2435"/>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5130" name="Rectangle 5129">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80C6B3-DD99-864F-4E5D-5354EE3E4CF1}"/>
              </a:ext>
            </a:extLst>
          </p:cNvPr>
          <p:cNvSpPr>
            <a:spLocks noGrp="1"/>
          </p:cNvSpPr>
          <p:nvPr>
            <p:ph type="title"/>
          </p:nvPr>
        </p:nvSpPr>
        <p:spPr>
          <a:xfrm>
            <a:off x="371094" y="1161288"/>
            <a:ext cx="5522930" cy="1124712"/>
          </a:xfrm>
        </p:spPr>
        <p:txBody>
          <a:bodyPr vert="horz" lIns="91440" tIns="45720" rIns="91440" bIns="45720" rtlCol="0" anchor="b">
            <a:noAutofit/>
          </a:bodyPr>
          <a:lstStyle/>
          <a:p>
            <a:r>
              <a:rPr lang="en-US" sz="4000" b="1" dirty="0">
                <a:solidFill>
                  <a:schemeClr val="bg1"/>
                </a:solidFill>
                <a:latin typeface="Times New Roman" panose="02020603050405020304" pitchFamily="18" charset="0"/>
                <a:cs typeface="Times New Roman" panose="02020603050405020304" pitchFamily="18" charset="0"/>
              </a:rPr>
              <a:t>OPPUTUNITIES FOR ENHANCEMENT </a:t>
            </a:r>
          </a:p>
        </p:txBody>
      </p:sp>
      <p:sp>
        <p:nvSpPr>
          <p:cNvPr id="5135" name="Rectangle 5134">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134" name="Rectangle 513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B130119B-F10F-B548-2297-253C6F8E39D0}"/>
              </a:ext>
            </a:extLst>
          </p:cNvPr>
          <p:cNvSpPr>
            <a:spLocks noGrp="1"/>
          </p:cNvSpPr>
          <p:nvPr>
            <p:ph type="body" sz="half" idx="2"/>
          </p:nvPr>
        </p:nvSpPr>
        <p:spPr>
          <a:xfrm>
            <a:off x="371093" y="2718054"/>
            <a:ext cx="4850901" cy="3296412"/>
          </a:xfrm>
        </p:spPr>
        <p:txBody>
          <a:bodyPr vert="horz" lIns="91440" tIns="45720" rIns="91440" bIns="45720" rtlCol="0" anchor="t">
            <a:noAutofit/>
          </a:bodyPr>
          <a:lstStyle/>
          <a:p>
            <a:pPr indent="-2286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Extending Robotic Capabilities and  Recommendations for new functions that robots could perform, such as food delivery, customer service, and order taking.</a:t>
            </a:r>
          </a:p>
          <a:p>
            <a:pPr indent="-2286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Advantages of increasing robot capabilities for improved customer service and increased operational effectiveness.</a:t>
            </a:r>
          </a:p>
          <a:p>
            <a:pPr indent="-2286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Personalized recommendations, reservation management, and customer inquiry handling are some suggestions for enhancing conversational AI.</a:t>
            </a:r>
          </a:p>
        </p:txBody>
      </p:sp>
    </p:spTree>
    <p:extLst>
      <p:ext uri="{BB962C8B-B14F-4D97-AF65-F5344CB8AC3E}">
        <p14:creationId xmlns:p14="http://schemas.microsoft.com/office/powerpoint/2010/main" val="63023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62" name="Rectangle 616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2" name="Picture 8" descr="Digital transformation concept. System engineering. Binary code. Programming. Digital transformation concept. System engineering. Binary code. Programming. implementation stock pictures, royalty-free photos &amp; images">
            <a:extLst>
              <a:ext uri="{FF2B5EF4-FFF2-40B4-BE49-F238E27FC236}">
                <a16:creationId xmlns:a16="http://schemas.microsoft.com/office/drawing/2014/main" id="{CD8DA72A-25A0-EB72-2A71-C1BE82DFD175}"/>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3847" r="25044"/>
          <a:stretch/>
        </p:blipFill>
        <p:spPr bwMode="auto">
          <a:xfrm>
            <a:off x="3522468" y="10"/>
            <a:ext cx="8669532" cy="6857990"/>
          </a:xfrm>
          <a:prstGeom prst="rect">
            <a:avLst/>
          </a:prstGeom>
          <a:noFill/>
          <a:extLst>
            <a:ext uri="{909E8E84-426E-40DD-AFC4-6F175D3DCCD1}">
              <a14:hiddenFill xmlns:a14="http://schemas.microsoft.com/office/drawing/2010/main">
                <a:solidFill>
                  <a:srgbClr val="FFFFFF"/>
                </a:solidFill>
              </a14:hiddenFill>
            </a:ext>
          </a:extLst>
        </p:spPr>
      </p:pic>
      <p:sp>
        <p:nvSpPr>
          <p:cNvPr id="6164" name="Rectangle 616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3CD789-E0BE-9C8F-B483-2DCE0E9F4824}"/>
              </a:ext>
            </a:extLst>
          </p:cNvPr>
          <p:cNvSpPr>
            <a:spLocks noGrp="1"/>
          </p:cNvSpPr>
          <p:nvPr>
            <p:ph type="title"/>
          </p:nvPr>
        </p:nvSpPr>
        <p:spPr>
          <a:xfrm>
            <a:off x="371093" y="1161288"/>
            <a:ext cx="5724907" cy="1124712"/>
          </a:xfrm>
        </p:spPr>
        <p:txBody>
          <a:bodyPr vert="horz" lIns="91440" tIns="45720" rIns="91440" bIns="45720" rtlCol="0" anchor="b">
            <a:normAutofit fontScale="90000"/>
          </a:bodyPr>
          <a:lstStyle/>
          <a:p>
            <a:r>
              <a:rPr lang="en-US" sz="4400" dirty="0">
                <a:solidFill>
                  <a:schemeClr val="bg1"/>
                </a:solidFill>
                <a:latin typeface="Times New Roman" panose="02020603050405020304" pitchFamily="18" charset="0"/>
                <a:cs typeface="Times New Roman" panose="02020603050405020304" pitchFamily="18" charset="0"/>
              </a:rPr>
              <a:t>IMPLEMENTATION AND </a:t>
            </a:r>
            <a:r>
              <a:rPr lang="en-US" sz="4000" dirty="0">
                <a:solidFill>
                  <a:schemeClr val="bg1"/>
                </a:solidFill>
                <a:latin typeface="Times New Roman" panose="02020603050405020304" pitchFamily="18" charset="0"/>
                <a:cs typeface="Times New Roman" panose="02020603050405020304" pitchFamily="18" charset="0"/>
              </a:rPr>
              <a:t>CONSIDERATIONS</a:t>
            </a:r>
          </a:p>
        </p:txBody>
      </p:sp>
      <p:sp>
        <p:nvSpPr>
          <p:cNvPr id="6161" name="Rectangle 616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163" name="Rectangle 616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 Placeholder 9">
            <a:extLst>
              <a:ext uri="{FF2B5EF4-FFF2-40B4-BE49-F238E27FC236}">
                <a16:creationId xmlns:a16="http://schemas.microsoft.com/office/drawing/2014/main" id="{3BDDCB5E-F74E-F3CD-A6A0-DC52AFB94ACD}"/>
              </a:ext>
            </a:extLst>
          </p:cNvPr>
          <p:cNvSpPr>
            <a:spLocks noGrp="1"/>
          </p:cNvSpPr>
          <p:nvPr>
            <p:ph type="body" sz="half" idx="2"/>
          </p:nvPr>
        </p:nvSpPr>
        <p:spPr>
          <a:xfrm>
            <a:off x="371093" y="2718054"/>
            <a:ext cx="5159373" cy="3207258"/>
          </a:xfrm>
        </p:spPr>
        <p:txBody>
          <a:bodyPr vert="horz" lIns="91440" tIns="45720" rIns="91440" bIns="45720" rtlCol="0" anchor="t">
            <a:normAutofit lnSpcReduction="10000"/>
          </a:bodyPr>
          <a:lstStyle/>
          <a:p>
            <a:pPr marL="285750" indent="-2286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Software compatibility issues, hardware constraints, and integration difficulties are some of the obstacles that robots and AI systems may encounter as they evolve.</a:t>
            </a:r>
          </a:p>
          <a:p>
            <a:pPr marL="285750" indent="-2286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The key to guaranteeing operational efficiency is the smooth integration of new technology into current workflows and the effective training of staff members.</a:t>
            </a:r>
          </a:p>
          <a:p>
            <a:pPr marL="285750" indent="-2286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Technology, training, and infrastructure changes come at an initial expense when implementing robotic and AI advancements.</a:t>
            </a:r>
          </a:p>
        </p:txBody>
      </p:sp>
    </p:spTree>
    <p:extLst>
      <p:ext uri="{BB962C8B-B14F-4D97-AF65-F5344CB8AC3E}">
        <p14:creationId xmlns:p14="http://schemas.microsoft.com/office/powerpoint/2010/main" val="1741001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Pen placed on top of a signature line">
            <a:extLst>
              <a:ext uri="{FF2B5EF4-FFF2-40B4-BE49-F238E27FC236}">
                <a16:creationId xmlns:a16="http://schemas.microsoft.com/office/drawing/2014/main" id="{2CF8ECBF-9B89-3225-6C44-15BC95FBAE5B}"/>
              </a:ext>
            </a:extLst>
          </p:cNvPr>
          <p:cNvPicPr>
            <a:picLocks noChangeAspect="1"/>
          </p:cNvPicPr>
          <p:nvPr/>
        </p:nvPicPr>
        <p:blipFill>
          <a:blip r:embed="rId2"/>
          <a:srcRect b="15730"/>
          <a:stretch/>
        </p:blipFill>
        <p:spPr>
          <a:xfrm>
            <a:off x="20" y="10"/>
            <a:ext cx="12191980" cy="6857990"/>
          </a:xfrm>
          <a:prstGeom prst="rect">
            <a:avLst/>
          </a:prstGeom>
        </p:spPr>
      </p:pic>
      <p:sp>
        <p:nvSpPr>
          <p:cNvPr id="30" name="Rectangle 29">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A49723-9CAB-B72B-B9A0-133683CCCDBB}"/>
              </a:ext>
            </a:extLst>
          </p:cNvPr>
          <p:cNvSpPr>
            <a:spLocks noGrp="1"/>
          </p:cNvSpPr>
          <p:nvPr>
            <p:ph type="title"/>
          </p:nvPr>
        </p:nvSpPr>
        <p:spPr>
          <a:xfrm>
            <a:off x="1104900" y="910431"/>
            <a:ext cx="4724400" cy="1466455"/>
          </a:xfrm>
        </p:spPr>
        <p:txBody>
          <a:bodyPr vert="horz" lIns="91440" tIns="45720" rIns="91440" bIns="45720" rtlCol="0" anchor="b">
            <a:normAutofit/>
          </a:bodyPr>
          <a:lstStyle/>
          <a:p>
            <a:r>
              <a:rPr lang="en-US" sz="4000" b="1" dirty="0">
                <a:solidFill>
                  <a:schemeClr val="bg1"/>
                </a:solidFill>
                <a:latin typeface="Times New Roman" panose="02020603050405020304" pitchFamily="18" charset="0"/>
                <a:cs typeface="Times New Roman" panose="02020603050405020304" pitchFamily="18" charset="0"/>
              </a:rPr>
              <a:t>CONCLUSION</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CAA3AE2D-673B-FE72-E5C2-DA4E76E82A70}"/>
              </a:ext>
            </a:extLst>
          </p:cNvPr>
          <p:cNvSpPr>
            <a:spLocks noGrp="1"/>
          </p:cNvSpPr>
          <p:nvPr>
            <p:ph type="body" sz="half" idx="2"/>
          </p:nvPr>
        </p:nvSpPr>
        <p:spPr>
          <a:xfrm>
            <a:off x="1104900" y="2492080"/>
            <a:ext cx="4724400" cy="3015849"/>
          </a:xfrm>
        </p:spPr>
        <p:txBody>
          <a:bodyPr vert="horz" lIns="91440" tIns="45720" rIns="91440" bIns="45720" rtlCol="0">
            <a:normAutofit/>
          </a:bodyPr>
          <a:lstStyle/>
          <a:p>
            <a:pPr marL="285750" indent="-2286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To conclude, there are many ways we can use Conversational AI in this restaurant, including enhancing customer service with various Options.</a:t>
            </a:r>
          </a:p>
          <a:p>
            <a:pPr marL="285750" indent="-2286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In addition to trash collection, we can use this AI for promotional purposes, payments, food delivery, and to position the restaurant as a leading AI-driven Indian restaurant.</a:t>
            </a:r>
          </a:p>
        </p:txBody>
      </p:sp>
      <p:sp>
        <p:nvSpPr>
          <p:cNvPr id="31" name="Rectangle 3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514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179</TotalTime>
  <Words>382</Words>
  <Application>Microsoft Office PowerPoint</Application>
  <PresentationFormat>Widescreen</PresentationFormat>
  <Paragraphs>69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Aptos Display</vt:lpstr>
      <vt:lpstr>Arial</vt:lpstr>
      <vt:lpstr>Calibri</vt:lpstr>
      <vt:lpstr>Times New Roman</vt:lpstr>
      <vt:lpstr>Office Theme</vt:lpstr>
      <vt:lpstr>PowerPoint Presentation</vt:lpstr>
      <vt:lpstr>INTRODUCTION</vt:lpstr>
      <vt:lpstr>PURPOSE OF AI AND ROBOTIC INTEGRATION</vt:lpstr>
      <vt:lpstr>CURRENT TECHNOLOGIES</vt:lpstr>
      <vt:lpstr>OPPUTUNITIES FOR ENHANCEMENT </vt:lpstr>
      <vt:lpstr>IMPLEMENTATION AND CONSIDERATIONS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Pravallika Chidipudi</dc:creator>
  <cp:lastModifiedBy>Pravallika Chidipudi</cp:lastModifiedBy>
  <cp:revision>5</cp:revision>
  <dcterms:created xsi:type="dcterms:W3CDTF">2024-09-05T21:31:21Z</dcterms:created>
  <dcterms:modified xsi:type="dcterms:W3CDTF">2024-09-09T01:43:54Z</dcterms:modified>
</cp:coreProperties>
</file>