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1"/>
  </p:notesMasterIdLst>
  <p:sldIdLst>
    <p:sldId id="256" r:id="rId2"/>
    <p:sldId id="257" r:id="rId3"/>
    <p:sldId id="258" r:id="rId4"/>
    <p:sldId id="259" r:id="rId5"/>
    <p:sldId id="260" r:id="rId6"/>
    <p:sldId id="274"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Lst>
  <p:sldSz cx="12192000" cy="6858000"/>
  <p:notesSz cx="6858000" cy="9144000"/>
  <p:embeddedFontLst>
    <p:embeddedFont>
      <p:font typeface="EB Garamond" panose="020F0502020204030204" pitchFamily="2" charset="0"/>
      <p:regular r:id="rId22"/>
      <p:bold r:id="rId23"/>
      <p:italic r:id="rId24"/>
      <p:boldItalic r:id="rId25"/>
    </p:embeddedFont>
    <p:embeddedFont>
      <p:font typeface="EB Garamond Medium" panose="020F0502020204030204" pitchFamily="2" charset="0"/>
      <p:regular r:id="rId26"/>
      <p:bold r:id="rId27"/>
      <p:italic r:id="rId28"/>
      <p:boldItalic r:id="rId29"/>
    </p:embeddedFont>
    <p:embeddedFont>
      <p:font typeface="EB Garamond SemiBold" panose="020F0502020204030204" pitchFamily="2" charset="0"/>
      <p:regular r:id="rId30"/>
      <p:bold r:id="rId31"/>
      <p:italic r:id="rId32"/>
      <p:boldItalic r:id="rId33"/>
    </p:embeddedFont>
    <p:embeddedFont>
      <p:font typeface="Lato Black" panose="020F0502020204030204" pitchFamily="34" charset="0"/>
      <p:bold r:id="rId34"/>
      <p:boldItalic r:id="rId35"/>
    </p:embeddedFont>
    <p:embeddedFont>
      <p:font typeface="Libre Baskerville" panose="020F0502020204030204" pitchFamily="2" charset="0"/>
      <p:regular r:id="rId36"/>
      <p:bold r:id="rId37"/>
      <p: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9" roundtripDataSignature="AMtx7miVPdMHaNr2RZzJ56kC1aXpqkzM8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customschemas.google.com/relationships/presentationmetadata" Target="metadata"/><Relationship Id="rId21" Type="http://schemas.openxmlformats.org/officeDocument/2006/relationships/notesMaster" Target="notesMasters/notesMaster1.xml"/><Relationship Id="rId34" Type="http://schemas.openxmlformats.org/officeDocument/2006/relationships/font" Target="fonts/font13.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font" Target="fonts/font1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360793d6cdb_0_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360793d6cdb_0_4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g360793d6cdb_0_4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60793d6cdb_0_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60793d6cdb_0_5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g360793d6cdb_0_5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360793d6cdb_0_6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360793d6cdb_0_6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g360793d6cdb_0_6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360793d6cdb_0_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360793d6cdb_0_7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g360793d6cdb_0_7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360793d6cdb_0_7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360793d6cdb_0_7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g360793d6cdb_0_7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360793d6cdb_0_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360793d6cdb_0_8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g360793d6cdb_0_8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360793d6cdb_0_9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360793d6cdb_0_9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g360793d6cdb_0_9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360793d6cdb_0_9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360793d6cdb_0_9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6" name="Google Shape;206;g360793d6cdb_0_9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360793d6cdb_0_10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360793d6cdb_0_10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g360793d6cdb_0_10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219" name="Google Shape;21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360793d6cdb_0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360793d6cdb_0_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g360793d6cdb_0_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60793d6cdb_0_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60793d6cdb_0_2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g360793d6cdb_0_2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a:extLst>
            <a:ext uri="{FF2B5EF4-FFF2-40B4-BE49-F238E27FC236}">
              <a16:creationId xmlns:a16="http://schemas.microsoft.com/office/drawing/2014/main" id="{CBF3465F-1E55-F0F4-08CA-E57120BB3512}"/>
            </a:ext>
          </a:extLst>
        </p:cNvPr>
        <p:cNvGrpSpPr/>
        <p:nvPr/>
      </p:nvGrpSpPr>
      <p:grpSpPr>
        <a:xfrm>
          <a:off x="0" y="0"/>
          <a:ext cx="0" cy="0"/>
          <a:chOff x="0" y="0"/>
          <a:chExt cx="0" cy="0"/>
        </a:xfrm>
      </p:grpSpPr>
      <p:sp>
        <p:nvSpPr>
          <p:cNvPr id="113" name="Google Shape;113;g360793d6cdb_0_8:notes">
            <a:extLst>
              <a:ext uri="{FF2B5EF4-FFF2-40B4-BE49-F238E27FC236}">
                <a16:creationId xmlns:a16="http://schemas.microsoft.com/office/drawing/2014/main" id="{F347E1E1-4797-5F87-A276-39758362644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360793d6cdb_0_8:notes">
            <a:extLst>
              <a:ext uri="{FF2B5EF4-FFF2-40B4-BE49-F238E27FC236}">
                <a16:creationId xmlns:a16="http://schemas.microsoft.com/office/drawing/2014/main" id="{6C8185C9-72DB-D385-7E83-CC3D1E4D0AAA}"/>
              </a:ext>
            </a:extLst>
          </p:cNvPr>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g360793d6cdb_0_8:notes">
            <a:extLst>
              <a:ext uri="{FF2B5EF4-FFF2-40B4-BE49-F238E27FC236}">
                <a16:creationId xmlns:a16="http://schemas.microsoft.com/office/drawing/2014/main" id="{A43A90E2-7E37-29A4-B5B0-3828BF9F03B6}"/>
              </a:ext>
            </a:extLst>
          </p:cNvPr>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6</a:t>
            </a:fld>
            <a:endParaRPr/>
          </a:p>
        </p:txBody>
      </p:sp>
    </p:spTree>
    <p:extLst>
      <p:ext uri="{BB962C8B-B14F-4D97-AF65-F5344CB8AC3E}">
        <p14:creationId xmlns:p14="http://schemas.microsoft.com/office/powerpoint/2010/main" val="6141473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360793d6cdb_0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360793d6cdb_0_1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g360793d6cdb_0_1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360793d6cdb_0_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360793d6cdb_0_2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g360793d6cdb_0_2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360793d6cdb_0_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360793d6cdb_0_4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g360793d6cdb_0_4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
        <p:cNvGrpSpPr/>
        <p:nvPr/>
      </p:nvGrpSpPr>
      <p:grpSpPr>
        <a:xfrm>
          <a:off x="0" y="0"/>
          <a:ext cx="0" cy="0"/>
          <a:chOff x="0" y="0"/>
          <a:chExt cx="0" cy="0"/>
        </a:xfrm>
      </p:grpSpPr>
      <p:sp>
        <p:nvSpPr>
          <p:cNvPr id="22" name="Google Shape;2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25" name="Google Shape;25;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 name="Google Shape;2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3"/>
        <p:cNvGrpSpPr/>
        <p:nvPr/>
      </p:nvGrpSpPr>
      <p:grpSpPr>
        <a:xfrm>
          <a:off x="0" y="0"/>
          <a:ext cx="0" cy="0"/>
          <a:chOff x="0" y="0"/>
          <a:chExt cx="0" cy="0"/>
        </a:xfrm>
      </p:grpSpPr>
      <p:sp>
        <p:nvSpPr>
          <p:cNvPr id="34" name="Google Shape;34;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6" name="Google Shape;36;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0" y="81951"/>
            <a:ext cx="12190815" cy="6694098"/>
          </a:xfrm>
          <a:prstGeom prst="rect">
            <a:avLst/>
          </a:prstGeom>
          <a:noFill/>
          <a:ln>
            <a:noFill/>
          </a:ln>
        </p:spPr>
      </p:pic>
      <p:sp>
        <p:nvSpPr>
          <p:cNvPr id="99" name="Google Shape;99;p1"/>
          <p:cNvSpPr txBox="1"/>
          <p:nvPr/>
        </p:nvSpPr>
        <p:spPr>
          <a:xfrm>
            <a:off x="2842176" y="3832286"/>
            <a:ext cx="7246200" cy="769401"/>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IN" sz="4400" b="1" dirty="0">
                <a:solidFill>
                  <a:srgbClr val="002060"/>
                </a:solidFill>
                <a:highlight>
                  <a:schemeClr val="lt1"/>
                </a:highlight>
                <a:latin typeface="Calibri" panose="020F0502020204030204" pitchFamily="34" charset="0"/>
                <a:ea typeface="Calibri" panose="020F0502020204030204" pitchFamily="34" charset="0"/>
                <a:cs typeface="Calibri" panose="020F0502020204030204" pitchFamily="34" charset="0"/>
                <a:sym typeface="EB Garamond"/>
              </a:rPr>
              <a:t>Library Management System</a:t>
            </a:r>
            <a:endParaRPr sz="4400" b="1" i="0" u="none" strike="noStrike" cap="none" dirty="0">
              <a:solidFill>
                <a:srgbClr val="002060"/>
              </a:solidFill>
              <a:highlight>
                <a:schemeClr val="lt1"/>
              </a:highlight>
              <a:latin typeface="Calibri" panose="020F0502020204030204" pitchFamily="34" charset="0"/>
              <a:ea typeface="Calibri" panose="020F0502020204030204" pitchFamily="34" charset="0"/>
              <a:cs typeface="Calibri" panose="020F0502020204030204" pitchFamily="34" charset="0"/>
              <a:sym typeface="EB Garamon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g360793d6cdb_0_49"/>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just" rtl="0">
              <a:lnSpc>
                <a:spcPct val="70000"/>
              </a:lnSpc>
              <a:spcBef>
                <a:spcPts val="1000"/>
              </a:spcBef>
              <a:spcAft>
                <a:spcPts val="0"/>
              </a:spcAft>
              <a:buNone/>
            </a:pPr>
            <a:r>
              <a:rPr lang="en-IN" sz="2690" dirty="0">
                <a:solidFill>
                  <a:srgbClr val="002060"/>
                </a:solidFill>
                <a:latin typeface="Calibri" panose="020F0502020204030204" pitchFamily="34" charset="0"/>
                <a:ea typeface="Calibri" panose="020F0502020204030204" pitchFamily="34" charset="0"/>
                <a:cs typeface="Calibri" panose="020F0502020204030204" pitchFamily="34" charset="0"/>
                <a:sym typeface="EB Garamond Medium"/>
              </a:rPr>
              <a:t>3.Retrieve the names of all borrowers who do not have any books checked out.</a:t>
            </a:r>
            <a:endParaRPr dirty="0">
              <a:solidFill>
                <a:srgbClr val="002060"/>
              </a:solidFill>
              <a:latin typeface="Calibri" panose="020F0502020204030204" pitchFamily="34" charset="0"/>
              <a:ea typeface="Calibri" panose="020F0502020204030204" pitchFamily="34" charset="0"/>
              <a:cs typeface="Calibri" panose="020F0502020204030204" pitchFamily="34" charset="0"/>
              <a:sym typeface="EB Garamond Medium"/>
            </a:endParaRPr>
          </a:p>
        </p:txBody>
      </p:sp>
      <p:pic>
        <p:nvPicPr>
          <p:cNvPr id="3" name="Picture 2">
            <a:extLst>
              <a:ext uri="{FF2B5EF4-FFF2-40B4-BE49-F238E27FC236}">
                <a16:creationId xmlns:a16="http://schemas.microsoft.com/office/drawing/2014/main" id="{193982FE-5264-8A62-CE24-077946F5EFF5}"/>
              </a:ext>
            </a:extLst>
          </p:cNvPr>
          <p:cNvPicPr>
            <a:picLocks noChangeAspect="1"/>
          </p:cNvPicPr>
          <p:nvPr/>
        </p:nvPicPr>
        <p:blipFill>
          <a:blip r:embed="rId3"/>
          <a:stretch>
            <a:fillRect/>
          </a:stretch>
        </p:blipFill>
        <p:spPr>
          <a:xfrm>
            <a:off x="838200" y="1459523"/>
            <a:ext cx="10187354" cy="460627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g360793d6cdb_0_56"/>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sz="2600" dirty="0">
                <a:solidFill>
                  <a:srgbClr val="002060"/>
                </a:solidFill>
                <a:latin typeface="Calibri" panose="020F0502020204030204" pitchFamily="34" charset="0"/>
                <a:ea typeface="Calibri" panose="020F0502020204030204" pitchFamily="34" charset="0"/>
                <a:cs typeface="Calibri" panose="020F0502020204030204" pitchFamily="34" charset="0"/>
                <a:sym typeface="EB Garamond Medium"/>
              </a:rPr>
              <a:t>4.For each book that is loaned out from the "Sharpstown" branch and whose Due Date is 2/3/18, retrieve the book title, the borrower's name, and the borrower's address. </a:t>
            </a:r>
            <a:endParaRPr sz="2600" dirty="0">
              <a:solidFill>
                <a:srgbClr val="002060"/>
              </a:solidFill>
              <a:latin typeface="Calibri" panose="020F0502020204030204" pitchFamily="34" charset="0"/>
              <a:ea typeface="Calibri" panose="020F0502020204030204" pitchFamily="34" charset="0"/>
              <a:cs typeface="Calibri" panose="020F0502020204030204" pitchFamily="34" charset="0"/>
              <a:sym typeface="EB Garamond Medium"/>
            </a:endParaRPr>
          </a:p>
        </p:txBody>
      </p:sp>
      <p:pic>
        <p:nvPicPr>
          <p:cNvPr id="3" name="Picture 2">
            <a:extLst>
              <a:ext uri="{FF2B5EF4-FFF2-40B4-BE49-F238E27FC236}">
                <a16:creationId xmlns:a16="http://schemas.microsoft.com/office/drawing/2014/main" id="{E543ECCD-14F9-3717-E81A-DF9FB1B2DC31}"/>
              </a:ext>
            </a:extLst>
          </p:cNvPr>
          <p:cNvPicPr>
            <a:picLocks noChangeAspect="1"/>
          </p:cNvPicPr>
          <p:nvPr/>
        </p:nvPicPr>
        <p:blipFill>
          <a:blip r:embed="rId3"/>
          <a:stretch>
            <a:fillRect/>
          </a:stretch>
        </p:blipFill>
        <p:spPr>
          <a:xfrm>
            <a:off x="838200" y="1521069"/>
            <a:ext cx="10881946" cy="469509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g360793d6cdb_0_64"/>
          <p:cNvSpPr txBox="1">
            <a:spLocks noGrp="1"/>
          </p:cNvSpPr>
          <p:nvPr>
            <p:ph type="title"/>
          </p:nvPr>
        </p:nvSpPr>
        <p:spPr>
          <a:xfrm>
            <a:off x="838199" y="224448"/>
            <a:ext cx="10515600" cy="1325700"/>
          </a:xfrm>
          <a:prstGeom prst="rect">
            <a:avLst/>
          </a:prstGeom>
        </p:spPr>
        <p:txBody>
          <a:bodyPr spcFirstLastPara="1" wrap="square" lIns="91425" tIns="45700" rIns="91425" bIns="45700" anchor="ctr" anchorCtr="0">
            <a:normAutofit/>
          </a:bodyPr>
          <a:lstStyle/>
          <a:p>
            <a:pPr marL="0" lvl="0" indent="0" algn="just" rtl="0">
              <a:lnSpc>
                <a:spcPct val="70000"/>
              </a:lnSpc>
              <a:spcBef>
                <a:spcPts val="1000"/>
              </a:spcBef>
              <a:spcAft>
                <a:spcPts val="0"/>
              </a:spcAft>
              <a:buNone/>
            </a:pPr>
            <a:r>
              <a:rPr lang="en-IN" sz="2600" dirty="0">
                <a:solidFill>
                  <a:srgbClr val="002060"/>
                </a:solidFill>
                <a:latin typeface="Calibri" panose="020F0502020204030204" pitchFamily="34" charset="0"/>
                <a:ea typeface="Calibri" panose="020F0502020204030204" pitchFamily="34" charset="0"/>
                <a:cs typeface="Calibri" panose="020F0502020204030204" pitchFamily="34" charset="0"/>
                <a:sym typeface="EB Garamond Medium"/>
              </a:rPr>
              <a:t>5.For each library branch, retrieve the branch name and the total number of books loaned out from that branch. </a:t>
            </a:r>
            <a:endParaRPr sz="2600" dirty="0">
              <a:solidFill>
                <a:srgbClr val="002060"/>
              </a:solidFill>
              <a:latin typeface="Calibri" panose="020F0502020204030204" pitchFamily="34" charset="0"/>
              <a:ea typeface="Calibri" panose="020F0502020204030204" pitchFamily="34" charset="0"/>
              <a:cs typeface="Calibri" panose="020F0502020204030204" pitchFamily="34" charset="0"/>
              <a:sym typeface="EB Garamond Medium"/>
            </a:endParaRPr>
          </a:p>
        </p:txBody>
      </p:sp>
      <p:pic>
        <p:nvPicPr>
          <p:cNvPr id="3" name="Picture 2">
            <a:extLst>
              <a:ext uri="{FF2B5EF4-FFF2-40B4-BE49-F238E27FC236}">
                <a16:creationId xmlns:a16="http://schemas.microsoft.com/office/drawing/2014/main" id="{AA89C3CE-2E77-B66F-AE8C-F9B918682D18}"/>
              </a:ext>
            </a:extLst>
          </p:cNvPr>
          <p:cNvPicPr>
            <a:picLocks noChangeAspect="1"/>
          </p:cNvPicPr>
          <p:nvPr/>
        </p:nvPicPr>
        <p:blipFill>
          <a:blip r:embed="rId3"/>
          <a:stretch>
            <a:fillRect/>
          </a:stretch>
        </p:blipFill>
        <p:spPr>
          <a:xfrm>
            <a:off x="946636" y="1297631"/>
            <a:ext cx="10407163" cy="508558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g360793d6cdb_0_71"/>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just" rtl="0">
              <a:lnSpc>
                <a:spcPct val="70000"/>
              </a:lnSpc>
              <a:spcBef>
                <a:spcPts val="1000"/>
              </a:spcBef>
              <a:spcAft>
                <a:spcPts val="0"/>
              </a:spcAft>
              <a:buNone/>
            </a:pPr>
            <a:r>
              <a:rPr lang="en-IN" sz="2600" dirty="0">
                <a:solidFill>
                  <a:srgbClr val="002060"/>
                </a:solidFill>
                <a:latin typeface="Calibri" panose="020F0502020204030204" pitchFamily="34" charset="0"/>
                <a:ea typeface="Calibri" panose="020F0502020204030204" pitchFamily="34" charset="0"/>
                <a:cs typeface="Calibri" panose="020F0502020204030204" pitchFamily="34" charset="0"/>
                <a:sym typeface="EB Garamond Medium"/>
              </a:rPr>
              <a:t>6.Retrieve the names, addresses, and number of books checked out for all borrowers who have more than five books checked out. </a:t>
            </a:r>
            <a:endParaRPr sz="2600" dirty="0">
              <a:solidFill>
                <a:srgbClr val="002060"/>
              </a:solidFill>
              <a:latin typeface="Calibri" panose="020F0502020204030204" pitchFamily="34" charset="0"/>
              <a:ea typeface="Calibri" panose="020F0502020204030204" pitchFamily="34" charset="0"/>
              <a:cs typeface="Calibri" panose="020F0502020204030204" pitchFamily="34" charset="0"/>
              <a:sym typeface="EB Garamond Medium"/>
            </a:endParaRPr>
          </a:p>
        </p:txBody>
      </p:sp>
      <p:pic>
        <p:nvPicPr>
          <p:cNvPr id="3" name="Picture 2">
            <a:extLst>
              <a:ext uri="{FF2B5EF4-FFF2-40B4-BE49-F238E27FC236}">
                <a16:creationId xmlns:a16="http://schemas.microsoft.com/office/drawing/2014/main" id="{FE232C3D-4A39-153B-542B-4BA7301759F9}"/>
              </a:ext>
            </a:extLst>
          </p:cNvPr>
          <p:cNvPicPr>
            <a:picLocks noChangeAspect="1"/>
          </p:cNvPicPr>
          <p:nvPr/>
        </p:nvPicPr>
        <p:blipFill>
          <a:blip r:embed="rId3"/>
          <a:stretch>
            <a:fillRect/>
          </a:stretch>
        </p:blipFill>
        <p:spPr>
          <a:xfrm>
            <a:off x="884247" y="1459522"/>
            <a:ext cx="10018215" cy="480393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g360793d6cdb_0_78"/>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just" rtl="0">
              <a:lnSpc>
                <a:spcPct val="70000"/>
              </a:lnSpc>
              <a:spcBef>
                <a:spcPts val="1000"/>
              </a:spcBef>
              <a:spcAft>
                <a:spcPts val="0"/>
              </a:spcAft>
              <a:buNone/>
            </a:pPr>
            <a:r>
              <a:rPr lang="en-IN" sz="2600" dirty="0">
                <a:solidFill>
                  <a:srgbClr val="002060"/>
                </a:solidFill>
                <a:latin typeface="Calibri" panose="020F0502020204030204" pitchFamily="34" charset="0"/>
                <a:ea typeface="Calibri" panose="020F0502020204030204" pitchFamily="34" charset="0"/>
                <a:cs typeface="Calibri" panose="020F0502020204030204" pitchFamily="34" charset="0"/>
                <a:sym typeface="EB Garamond Medium"/>
              </a:rPr>
              <a:t>7.For each book authored by "Stephen King", retrieve the title and the number of copies owned by the library branch whose name is "Central". </a:t>
            </a:r>
            <a:endParaRPr sz="2600" dirty="0">
              <a:solidFill>
                <a:srgbClr val="002060"/>
              </a:solidFill>
              <a:latin typeface="Calibri" panose="020F0502020204030204" pitchFamily="34" charset="0"/>
              <a:ea typeface="Calibri" panose="020F0502020204030204" pitchFamily="34" charset="0"/>
              <a:cs typeface="Calibri" panose="020F0502020204030204" pitchFamily="34" charset="0"/>
              <a:sym typeface="EB Garamond Medium"/>
            </a:endParaRPr>
          </a:p>
        </p:txBody>
      </p:sp>
      <p:pic>
        <p:nvPicPr>
          <p:cNvPr id="3" name="Picture 2">
            <a:extLst>
              <a:ext uri="{FF2B5EF4-FFF2-40B4-BE49-F238E27FC236}">
                <a16:creationId xmlns:a16="http://schemas.microsoft.com/office/drawing/2014/main" id="{20E01FAC-5C36-E0EA-B343-18D5B2334662}"/>
              </a:ext>
            </a:extLst>
          </p:cNvPr>
          <p:cNvPicPr>
            <a:picLocks noChangeAspect="1"/>
          </p:cNvPicPr>
          <p:nvPr/>
        </p:nvPicPr>
        <p:blipFill>
          <a:blip r:embed="rId3"/>
          <a:stretch>
            <a:fillRect/>
          </a:stretch>
        </p:blipFill>
        <p:spPr>
          <a:xfrm>
            <a:off x="838200" y="1433146"/>
            <a:ext cx="10169769" cy="473907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g360793d6cdb_0_85"/>
          <p:cNvSpPr txBox="1">
            <a:spLocks noGrp="1"/>
          </p:cNvSpPr>
          <p:nvPr>
            <p:ph type="title"/>
          </p:nvPr>
        </p:nvSpPr>
        <p:spPr>
          <a:xfrm>
            <a:off x="838200" y="-162413"/>
            <a:ext cx="107673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IN" sz="4000" b="1" dirty="0">
                <a:solidFill>
                  <a:srgbClr val="002060"/>
                </a:solidFill>
                <a:latin typeface="Calibri" panose="020F0502020204030204" pitchFamily="34" charset="0"/>
                <a:ea typeface="Calibri" panose="020F0502020204030204" pitchFamily="34" charset="0"/>
                <a:cs typeface="Calibri" panose="020F0502020204030204" pitchFamily="34" charset="0"/>
                <a:sym typeface="EB Garamond SemiBold"/>
              </a:rPr>
              <a:t>Final Business insights and Recommendations</a:t>
            </a:r>
            <a:endParaRPr sz="4000" b="1" dirty="0">
              <a:solidFill>
                <a:srgbClr val="002060"/>
              </a:solidFill>
              <a:latin typeface="Calibri" panose="020F0502020204030204" pitchFamily="34" charset="0"/>
              <a:ea typeface="Calibri" panose="020F0502020204030204" pitchFamily="34" charset="0"/>
              <a:cs typeface="Calibri" panose="020F0502020204030204" pitchFamily="34" charset="0"/>
              <a:sym typeface="EB Garamond SemiBold"/>
            </a:endParaRPr>
          </a:p>
        </p:txBody>
      </p:sp>
      <p:sp>
        <p:nvSpPr>
          <p:cNvPr id="195" name="Google Shape;195;g360793d6cdb_0_85"/>
          <p:cNvSpPr txBox="1">
            <a:spLocks noGrp="1"/>
          </p:cNvSpPr>
          <p:nvPr>
            <p:ph type="body" idx="1"/>
          </p:nvPr>
        </p:nvSpPr>
        <p:spPr>
          <a:xfrm>
            <a:off x="964050" y="893640"/>
            <a:ext cx="10515600" cy="5348898"/>
          </a:xfrm>
          <a:prstGeom prst="rect">
            <a:avLst/>
          </a:prstGeom>
        </p:spPr>
        <p:txBody>
          <a:bodyPr spcFirstLastPara="1" wrap="square" lIns="91425" tIns="45700" rIns="91425" bIns="45700" anchor="t" anchorCtr="0">
            <a:normAutofit fontScale="25000" lnSpcReduction="20000"/>
          </a:bodyPr>
          <a:lstStyle/>
          <a:p>
            <a:r>
              <a:rPr lang="en-US" sz="6400" b="1" dirty="0">
                <a:solidFill>
                  <a:srgbClr val="002060"/>
                </a:solidFill>
              </a:rPr>
              <a:t> </a:t>
            </a:r>
            <a:r>
              <a:rPr lang="en-US" sz="5600" b="1" dirty="0">
                <a:solidFill>
                  <a:srgbClr val="002060"/>
                </a:solidFill>
              </a:rPr>
              <a:t>Key Insights:</a:t>
            </a:r>
          </a:p>
          <a:p>
            <a:pPr lvl="1"/>
            <a:r>
              <a:rPr lang="en-US" sz="5600" b="1" dirty="0">
                <a:solidFill>
                  <a:srgbClr val="002060"/>
                </a:solidFill>
              </a:rPr>
              <a:t>Popular Books &amp; Genres</a:t>
            </a:r>
            <a:r>
              <a:rPr lang="en-US" sz="5600" dirty="0">
                <a:solidFill>
                  <a:srgbClr val="002060"/>
                </a:solidFill>
              </a:rPr>
              <a:t>:</a:t>
            </a:r>
          </a:p>
          <a:p>
            <a:pPr lvl="2"/>
            <a:r>
              <a:rPr lang="en-US" sz="5600" dirty="0">
                <a:solidFill>
                  <a:schemeClr val="tx2">
                    <a:lumMod val="10000"/>
                  </a:schemeClr>
                </a:solidFill>
              </a:rPr>
              <a:t>Certain book titles (e.g., </a:t>
            </a:r>
            <a:r>
              <a:rPr lang="en-US" sz="5600" i="1" dirty="0">
                <a:solidFill>
                  <a:schemeClr val="tx2">
                    <a:lumMod val="10000"/>
                  </a:schemeClr>
                </a:solidFill>
              </a:rPr>
              <a:t>“The Lost Tribe”</a:t>
            </a:r>
            <a:r>
              <a:rPr lang="en-US" sz="5600" dirty="0">
                <a:solidFill>
                  <a:schemeClr val="tx2">
                    <a:lumMod val="10000"/>
                  </a:schemeClr>
                </a:solidFill>
              </a:rPr>
              <a:t>) have been issued the most, indicating reader interest.</a:t>
            </a:r>
          </a:p>
          <a:p>
            <a:pPr lvl="2"/>
            <a:r>
              <a:rPr lang="en-US" sz="5600" dirty="0">
                <a:solidFill>
                  <a:schemeClr val="tx2">
                    <a:lumMod val="10000"/>
                  </a:schemeClr>
                </a:solidFill>
              </a:rPr>
              <a:t>Fiction and educational books are the top-performing categories.</a:t>
            </a:r>
          </a:p>
          <a:p>
            <a:pPr lvl="1"/>
            <a:r>
              <a:rPr lang="en-US" sz="5600" b="1" dirty="0">
                <a:solidFill>
                  <a:srgbClr val="002060"/>
                </a:solidFill>
              </a:rPr>
              <a:t>Active Borrowers</a:t>
            </a:r>
            <a:r>
              <a:rPr lang="en-US" sz="5600" dirty="0">
                <a:solidFill>
                  <a:srgbClr val="002060"/>
                </a:solidFill>
              </a:rPr>
              <a:t>:</a:t>
            </a:r>
          </a:p>
          <a:p>
            <a:pPr lvl="2"/>
            <a:r>
              <a:rPr lang="en-US" sz="5600" dirty="0">
                <a:solidFill>
                  <a:schemeClr val="tx2">
                    <a:lumMod val="10000"/>
                  </a:schemeClr>
                </a:solidFill>
              </a:rPr>
              <a:t>A small group of users account for the majority of checkouts — potential loyal members.</a:t>
            </a:r>
          </a:p>
          <a:p>
            <a:pPr lvl="2"/>
            <a:r>
              <a:rPr lang="en-US" sz="5600" dirty="0">
                <a:solidFill>
                  <a:schemeClr val="tx2">
                    <a:lumMod val="10000"/>
                  </a:schemeClr>
                </a:solidFill>
              </a:rPr>
              <a:t>Some users have overdue books or no returns, which affects availability.</a:t>
            </a:r>
          </a:p>
          <a:p>
            <a:pPr lvl="1"/>
            <a:r>
              <a:rPr lang="en-US" sz="5600" b="1" dirty="0">
                <a:solidFill>
                  <a:srgbClr val="002060"/>
                </a:solidFill>
              </a:rPr>
              <a:t>Branch Performance</a:t>
            </a:r>
            <a:r>
              <a:rPr lang="en-US" sz="5600" dirty="0">
                <a:solidFill>
                  <a:srgbClr val="002060"/>
                </a:solidFill>
              </a:rPr>
              <a:t>:</a:t>
            </a:r>
          </a:p>
          <a:p>
            <a:pPr lvl="2"/>
            <a:r>
              <a:rPr lang="en-US" sz="5600" dirty="0">
                <a:solidFill>
                  <a:schemeClr val="tx2">
                    <a:lumMod val="10000"/>
                  </a:schemeClr>
                </a:solidFill>
              </a:rPr>
              <a:t>Branches like </a:t>
            </a:r>
            <a:r>
              <a:rPr lang="en-US" sz="5600" i="1" dirty="0">
                <a:solidFill>
                  <a:schemeClr val="tx2">
                    <a:lumMod val="10000"/>
                  </a:schemeClr>
                </a:solidFill>
              </a:rPr>
              <a:t>Sharpstown</a:t>
            </a:r>
            <a:r>
              <a:rPr lang="en-US" sz="5600" dirty="0">
                <a:solidFill>
                  <a:schemeClr val="tx2">
                    <a:lumMod val="10000"/>
                  </a:schemeClr>
                </a:solidFill>
              </a:rPr>
              <a:t> have higher loan activity compared to others.</a:t>
            </a:r>
          </a:p>
          <a:p>
            <a:pPr lvl="2"/>
            <a:r>
              <a:rPr lang="en-US" sz="5600" dirty="0">
                <a:solidFill>
                  <a:schemeClr val="tx2">
                    <a:lumMod val="10000"/>
                  </a:schemeClr>
                </a:solidFill>
              </a:rPr>
              <a:t>Some branches show low utilization of resources.</a:t>
            </a:r>
          </a:p>
          <a:p>
            <a:pPr lvl="1"/>
            <a:r>
              <a:rPr lang="en-US" sz="5600" b="1" dirty="0">
                <a:solidFill>
                  <a:srgbClr val="002060"/>
                </a:solidFill>
              </a:rPr>
              <a:t>Loan Trends</a:t>
            </a:r>
            <a:r>
              <a:rPr lang="en-US" sz="5600" dirty="0">
                <a:solidFill>
                  <a:srgbClr val="002060"/>
                </a:solidFill>
              </a:rPr>
              <a:t>:</a:t>
            </a:r>
          </a:p>
          <a:p>
            <a:pPr lvl="2"/>
            <a:r>
              <a:rPr lang="en-US" sz="5600" dirty="0">
                <a:solidFill>
                  <a:schemeClr val="tx2">
                    <a:lumMod val="10000"/>
                  </a:schemeClr>
                </a:solidFill>
              </a:rPr>
              <a:t>Peak borrowing happens during the first week of each month.</a:t>
            </a:r>
          </a:p>
          <a:p>
            <a:pPr lvl="2"/>
            <a:r>
              <a:rPr lang="en-US" sz="5600" dirty="0">
                <a:solidFill>
                  <a:schemeClr val="tx2">
                    <a:lumMod val="10000"/>
                  </a:schemeClr>
                </a:solidFill>
              </a:rPr>
              <a:t>Weekends see fewer checkouts, suggesting opportunity for promotional events.</a:t>
            </a:r>
          </a:p>
          <a:p>
            <a:r>
              <a:rPr lang="en-US" sz="5600" b="1" dirty="0">
                <a:solidFill>
                  <a:srgbClr val="002060"/>
                </a:solidFill>
              </a:rPr>
              <a:t>Recommendations:</a:t>
            </a:r>
          </a:p>
          <a:p>
            <a:pPr lvl="1"/>
            <a:r>
              <a:rPr lang="en-US" sz="5600" b="1" dirty="0">
                <a:solidFill>
                  <a:srgbClr val="002060"/>
                </a:solidFill>
              </a:rPr>
              <a:t>Expand Collection Based on Demand</a:t>
            </a:r>
            <a:r>
              <a:rPr lang="en-US" sz="5600" dirty="0">
                <a:solidFill>
                  <a:srgbClr val="002060"/>
                </a:solidFill>
              </a:rPr>
              <a:t>:</a:t>
            </a:r>
          </a:p>
          <a:p>
            <a:pPr lvl="2"/>
            <a:r>
              <a:rPr lang="en-US" sz="5600" dirty="0">
                <a:solidFill>
                  <a:schemeClr val="tx2">
                    <a:lumMod val="10000"/>
                  </a:schemeClr>
                </a:solidFill>
              </a:rPr>
              <a:t>Acquire more copies of popular books and related genres.</a:t>
            </a:r>
          </a:p>
          <a:p>
            <a:pPr lvl="2"/>
            <a:r>
              <a:rPr lang="en-US" sz="5600" dirty="0">
                <a:solidFill>
                  <a:schemeClr val="tx2">
                    <a:lumMod val="10000"/>
                  </a:schemeClr>
                </a:solidFill>
              </a:rPr>
              <a:t>Regularly update the catalog based on top-loaned titles.</a:t>
            </a:r>
          </a:p>
          <a:p>
            <a:pPr lvl="1"/>
            <a:r>
              <a:rPr lang="en-US" sz="5600" b="1" dirty="0">
                <a:solidFill>
                  <a:srgbClr val="002060"/>
                </a:solidFill>
              </a:rPr>
              <a:t>Improve Borrower Engagement</a:t>
            </a:r>
            <a:r>
              <a:rPr lang="en-US" sz="5600" dirty="0">
                <a:solidFill>
                  <a:srgbClr val="002060"/>
                </a:solidFill>
              </a:rPr>
              <a:t>:</a:t>
            </a:r>
          </a:p>
          <a:p>
            <a:pPr lvl="2"/>
            <a:r>
              <a:rPr lang="en-US" sz="5600" dirty="0">
                <a:solidFill>
                  <a:schemeClr val="tx2">
                    <a:lumMod val="10000"/>
                  </a:schemeClr>
                </a:solidFill>
              </a:rPr>
              <a:t>Start reminder notifications for due dates and overdue books.</a:t>
            </a:r>
          </a:p>
          <a:p>
            <a:pPr lvl="2"/>
            <a:r>
              <a:rPr lang="en-US" sz="5600" dirty="0">
                <a:solidFill>
                  <a:schemeClr val="tx2">
                    <a:lumMod val="10000"/>
                  </a:schemeClr>
                </a:solidFill>
              </a:rPr>
              <a:t>Introduce a reward program for frequent or timely borrowers.</a:t>
            </a:r>
          </a:p>
          <a:p>
            <a:pPr lvl="1"/>
            <a:r>
              <a:rPr lang="en-US" sz="5600" b="1" dirty="0">
                <a:solidFill>
                  <a:srgbClr val="002060"/>
                </a:solidFill>
              </a:rPr>
              <a:t>Optimize Branch Operations</a:t>
            </a:r>
            <a:r>
              <a:rPr lang="en-US" sz="5600" dirty="0">
                <a:solidFill>
                  <a:srgbClr val="002060"/>
                </a:solidFill>
              </a:rPr>
              <a:t>:</a:t>
            </a:r>
          </a:p>
          <a:p>
            <a:pPr lvl="2"/>
            <a:r>
              <a:rPr lang="en-US" sz="5600" dirty="0">
                <a:solidFill>
                  <a:schemeClr val="tx2">
                    <a:lumMod val="10000"/>
                  </a:schemeClr>
                </a:solidFill>
              </a:rPr>
              <a:t>Allocate resources to high-performing branches.</a:t>
            </a:r>
          </a:p>
          <a:p>
            <a:pPr lvl="2"/>
            <a:r>
              <a:rPr lang="en-US" sz="5600" dirty="0">
                <a:solidFill>
                  <a:schemeClr val="tx2">
                    <a:lumMod val="10000"/>
                  </a:schemeClr>
                </a:solidFill>
              </a:rPr>
              <a:t>Organize events or promotions in underperforming branches to boost footfall.</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g360793d6cdb_0_92"/>
          <p:cNvSpPr txBox="1">
            <a:spLocks noGrp="1"/>
          </p:cNvSpPr>
          <p:nvPr>
            <p:ph type="title"/>
          </p:nvPr>
        </p:nvSpPr>
        <p:spPr>
          <a:xfrm>
            <a:off x="653562" y="0"/>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IN" b="1" dirty="0">
                <a:solidFill>
                  <a:srgbClr val="002060"/>
                </a:solidFill>
                <a:latin typeface="Calibri" panose="020F0502020204030204" pitchFamily="34" charset="0"/>
                <a:ea typeface="Calibri" panose="020F0502020204030204" pitchFamily="34" charset="0"/>
                <a:cs typeface="Calibri" panose="020F0502020204030204" pitchFamily="34" charset="0"/>
                <a:sym typeface="EB Garamond SemiBold"/>
              </a:rPr>
              <a:t>Conclusion</a:t>
            </a:r>
            <a:endParaRPr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
        <p:nvSpPr>
          <p:cNvPr id="202" name="Google Shape;202;g360793d6cdb_0_92"/>
          <p:cNvSpPr txBox="1">
            <a:spLocks noGrp="1"/>
          </p:cNvSpPr>
          <p:nvPr>
            <p:ph type="body" idx="1"/>
          </p:nvPr>
        </p:nvSpPr>
        <p:spPr>
          <a:xfrm>
            <a:off x="838200" y="904882"/>
            <a:ext cx="10515600" cy="4351200"/>
          </a:xfrm>
          <a:prstGeom prst="rect">
            <a:avLst/>
          </a:prstGeom>
        </p:spPr>
        <p:txBody>
          <a:bodyPr spcFirstLastPara="1" wrap="square" lIns="91425" tIns="45700" rIns="91425" bIns="45700" anchor="t" anchorCtr="0">
            <a:noAutofit/>
          </a:bodyPr>
          <a:lstStyle/>
          <a:p>
            <a:pPr marL="122873" lvl="0" indent="0" algn="just">
              <a:lnSpc>
                <a:spcPct val="115000"/>
              </a:lnSpc>
              <a:spcBef>
                <a:spcPts val="1200"/>
              </a:spcBef>
              <a:buSzPct val="64285"/>
              <a:buNone/>
            </a:pPr>
            <a:r>
              <a:rPr lang="en-US" sz="2400" dirty="0"/>
              <a:t>The analysis of the library database provides valuable insights into book inventory management, borrower behavior, and overall operational efficiency. By leveraging data-driven decision-making, libraries can optimize the distribution of books, improve the borrowing experience for users, and streamline the allocation of staff and resources. The project emphasizes the importance of structured data analysis in identifying trends such as popular book titles, peak borrowing times, and underperforming branches. Moreover, the integration of automation and predictive analytics can further enhance library operations by forecasting demand, reducing manual workload, and ensuring that high-demand books are consistently available. Overall, this project highlights how a well-managed and data-informed library system can better meet user needs while maximizing the efficient use of resources.</a:t>
            </a:r>
            <a:endParaRPr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g360793d6cdb_0_99"/>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IN" b="1" dirty="0">
                <a:solidFill>
                  <a:srgbClr val="002060"/>
                </a:solidFill>
                <a:latin typeface="Calibri" panose="020F0502020204030204" pitchFamily="34" charset="0"/>
                <a:ea typeface="Calibri" panose="020F0502020204030204" pitchFamily="34" charset="0"/>
                <a:cs typeface="Calibri" panose="020F0502020204030204" pitchFamily="34" charset="0"/>
                <a:sym typeface="EB Garamond SemiBold"/>
              </a:rPr>
              <a:t>Q&amp;A </a:t>
            </a:r>
            <a:endParaRPr b="1" dirty="0">
              <a:solidFill>
                <a:srgbClr val="002060"/>
              </a:solidFill>
              <a:latin typeface="Calibri" panose="020F0502020204030204" pitchFamily="34" charset="0"/>
              <a:ea typeface="Calibri" panose="020F0502020204030204" pitchFamily="34" charset="0"/>
              <a:cs typeface="Calibri" panose="020F0502020204030204" pitchFamily="34" charset="0"/>
              <a:sym typeface="EB Garamond SemiBold"/>
            </a:endParaRPr>
          </a:p>
        </p:txBody>
      </p:sp>
      <p:sp>
        <p:nvSpPr>
          <p:cNvPr id="209" name="Google Shape;209;g360793d6cdb_0_99"/>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38100" lvl="0" indent="0">
              <a:buSzPts val="3000"/>
              <a:buNone/>
            </a:pPr>
            <a:r>
              <a:rPr lang="en-IN" sz="3600" dirty="0">
                <a:solidFill>
                  <a:schemeClr val="tx2">
                    <a:lumMod val="10000"/>
                  </a:schemeClr>
                </a:solidFill>
              </a:rPr>
              <a:t>Any questions or feedback?</a:t>
            </a:r>
          </a:p>
          <a:p>
            <a:pPr marL="38100" indent="0">
              <a:buSzPts val="3000"/>
              <a:buNone/>
            </a:pPr>
            <a:r>
              <a:rPr lang="en-US" sz="3600" dirty="0">
                <a:solidFill>
                  <a:schemeClr val="accent2"/>
                </a:solidFill>
              </a:rPr>
              <a:t>📖 </a:t>
            </a:r>
            <a:r>
              <a:rPr lang="en-US" sz="3600" i="1" dirty="0">
                <a:solidFill>
                  <a:schemeClr val="accent2"/>
                </a:solidFill>
              </a:rPr>
              <a:t>“A library is not a luxury but one of the necessities of life — and data reveals its soul.” </a:t>
            </a:r>
            <a:r>
              <a:rPr lang="en-US" sz="3600" dirty="0">
                <a:solidFill>
                  <a:schemeClr val="accent2"/>
                </a:solidFill>
              </a:rPr>
              <a:t>📖</a:t>
            </a:r>
          </a:p>
          <a:p>
            <a:pPr marL="38100" lvl="0" indent="0">
              <a:buSzPts val="3000"/>
              <a:buNone/>
            </a:pPr>
            <a:endParaRPr sz="3500" dirty="0">
              <a:solidFill>
                <a:schemeClr val="tx2">
                  <a:lumMod val="10000"/>
                </a:schemeClr>
              </a:solidFill>
              <a:latin typeface="EB Garamond"/>
              <a:ea typeface="EB Garamond"/>
              <a:cs typeface="EB Garamond"/>
              <a:sym typeface="EB Garamon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g360793d6cdb_0_105"/>
          <p:cNvSpPr txBox="1">
            <a:spLocks noGrp="1"/>
          </p:cNvSpPr>
          <p:nvPr>
            <p:ph type="title"/>
          </p:nvPr>
        </p:nvSpPr>
        <p:spPr>
          <a:xfrm>
            <a:off x="838200" y="56313"/>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IN" sz="4200" b="1" dirty="0">
                <a:solidFill>
                  <a:srgbClr val="002060"/>
                </a:solidFill>
                <a:latin typeface="Calibri" panose="020F0502020204030204" pitchFamily="34" charset="0"/>
                <a:ea typeface="Calibri" panose="020F0502020204030204" pitchFamily="34" charset="0"/>
                <a:cs typeface="Calibri" panose="020F0502020204030204" pitchFamily="34" charset="0"/>
                <a:sym typeface="EB Garamond SemiBold"/>
              </a:rPr>
              <a:t>Challenges Working on SQL</a:t>
            </a:r>
            <a:endParaRPr sz="4200" b="1" dirty="0">
              <a:solidFill>
                <a:srgbClr val="002060"/>
              </a:solidFill>
              <a:latin typeface="Calibri" panose="020F0502020204030204" pitchFamily="34" charset="0"/>
              <a:ea typeface="Calibri" panose="020F0502020204030204" pitchFamily="34" charset="0"/>
              <a:cs typeface="Calibri" panose="020F0502020204030204" pitchFamily="34" charset="0"/>
              <a:sym typeface="EB Garamond SemiBold"/>
            </a:endParaRPr>
          </a:p>
        </p:txBody>
      </p:sp>
      <p:sp>
        <p:nvSpPr>
          <p:cNvPr id="2" name="Rectangle 1">
            <a:extLst>
              <a:ext uri="{FF2B5EF4-FFF2-40B4-BE49-F238E27FC236}">
                <a16:creationId xmlns:a16="http://schemas.microsoft.com/office/drawing/2014/main" id="{4D4217AD-0902-0E70-874A-D07867EEFC16}"/>
              </a:ext>
            </a:extLst>
          </p:cNvPr>
          <p:cNvSpPr>
            <a:spLocks noChangeArrowheads="1"/>
          </p:cNvSpPr>
          <p:nvPr/>
        </p:nvSpPr>
        <p:spPr bwMode="auto">
          <a:xfrm>
            <a:off x="838200" y="1422452"/>
            <a:ext cx="9926516" cy="4616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2200" b="1" i="0" u="none" strike="noStrike" cap="none" normalizeH="0" baseline="0" dirty="0">
                <a:ln>
                  <a:noFill/>
                </a:ln>
                <a:solidFill>
                  <a:srgbClr val="002060"/>
                </a:solidFill>
                <a:effectLst/>
                <a:latin typeface="Calibri" panose="020F0502020204030204" pitchFamily="34" charset="0"/>
                <a:ea typeface="Calibri" panose="020F0502020204030204" pitchFamily="34" charset="0"/>
                <a:cs typeface="Calibri" panose="020F0502020204030204" pitchFamily="34" charset="0"/>
              </a:rPr>
              <a:t>Data Cleaning Issues</a:t>
            </a:r>
            <a:br>
              <a:rPr kumimoji="0" lang="en-US" altLang="en-US" sz="1800" b="0" i="0" u="none" strike="noStrike" cap="none" normalizeH="0" baseline="0" dirty="0">
                <a:ln>
                  <a:noFill/>
                </a:ln>
                <a:solidFill>
                  <a:schemeClr val="tx2">
                    <a:lumMod val="10000"/>
                  </a:schemeClr>
                </a:solidFill>
                <a:effectLst/>
                <a:latin typeface="Calibri" panose="020F0502020204030204" pitchFamily="34" charset="0"/>
                <a:ea typeface="Calibri" panose="020F0502020204030204" pitchFamily="34" charset="0"/>
                <a:cs typeface="Calibri" panose="020F0502020204030204" pitchFamily="34" charset="0"/>
              </a:rPr>
            </a:br>
            <a:r>
              <a:rPr kumimoji="0" lang="en-US" altLang="en-US" sz="1800" b="0" i="0" u="none" strike="noStrike" cap="none" normalizeH="0" baseline="0" dirty="0">
                <a:ln>
                  <a:noFill/>
                </a:ln>
                <a:solidFill>
                  <a:schemeClr val="tx2">
                    <a:lumMod val="10000"/>
                  </a:schemeClr>
                </a:solidFill>
                <a:effectLst/>
                <a:latin typeface="Arial" panose="020B0604020202020204" pitchFamily="34" charset="0"/>
              </a:rPr>
              <a:t>Faced problems with duplicate entries and incorrect date formats that impacted query accuracy.</a:t>
            </a:r>
          </a:p>
          <a:p>
            <a:pPr marL="285750" marR="0" lvl="0" indent="-285750" algn="l"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2200" b="1" i="0" u="none" strike="noStrike" cap="none" normalizeH="0" baseline="0" dirty="0">
                <a:ln>
                  <a:noFill/>
                </a:ln>
                <a:solidFill>
                  <a:srgbClr val="002060"/>
                </a:solidFill>
                <a:effectLst/>
                <a:latin typeface="Calibri" panose="020F0502020204030204" pitchFamily="34" charset="0"/>
                <a:ea typeface="Calibri" panose="020F0502020204030204" pitchFamily="34" charset="0"/>
                <a:cs typeface="Calibri" panose="020F0502020204030204" pitchFamily="34" charset="0"/>
              </a:rPr>
              <a:t>Complex JOIN Operations</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Writing JOIN queries across multiple tables like books, borrowers, and branches required careful attention to relationships and keys.</a:t>
            </a:r>
          </a:p>
          <a:p>
            <a:pPr marL="285750" marR="0" lvl="0" indent="-285750" algn="l"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2200" b="1" i="0" u="none" strike="noStrike" cap="none" normalizeH="0" baseline="0" dirty="0">
                <a:ln>
                  <a:noFill/>
                </a:ln>
                <a:solidFill>
                  <a:srgbClr val="002060"/>
                </a:solidFill>
                <a:effectLst/>
                <a:latin typeface="Calibri" panose="020F0502020204030204" pitchFamily="34" charset="0"/>
                <a:ea typeface="Calibri" panose="020F0502020204030204" pitchFamily="34" charset="0"/>
                <a:cs typeface="Calibri" panose="020F0502020204030204" pitchFamily="34" charset="0"/>
              </a:rPr>
              <a:t>Query Optimization</a:t>
            </a:r>
            <a:br>
              <a:rPr kumimoji="0" lang="en-US" altLang="en-US" sz="2200" b="0" i="0" u="none" strike="noStrike" cap="none" normalizeH="0" baseline="0" dirty="0">
                <a:ln>
                  <a:noFill/>
                </a:ln>
                <a:solidFill>
                  <a:srgbClr val="002060"/>
                </a:solidFill>
                <a:effectLst/>
                <a:latin typeface="Calibri" panose="020F0502020204030204" pitchFamily="34" charset="0"/>
                <a:ea typeface="Calibri" panose="020F0502020204030204" pitchFamily="34" charset="0"/>
                <a:cs typeface="Calibri" panose="020F0502020204030204" pitchFamily="34" charset="0"/>
              </a:rPr>
            </a:b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Needed to ensure queries were efficient and not unnecessarily slow, especially when working with filters and conditions.</a:t>
            </a:r>
          </a:p>
          <a:p>
            <a:pPr marL="285750" marR="0" lvl="0" indent="-285750" algn="l"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2200" b="1" i="0" u="none" strike="noStrike" cap="none" normalizeH="0" baseline="0" dirty="0">
                <a:ln>
                  <a:noFill/>
                </a:ln>
                <a:solidFill>
                  <a:srgbClr val="002060"/>
                </a:solidFill>
                <a:effectLst/>
                <a:latin typeface="Calibri" panose="020F0502020204030204" pitchFamily="34" charset="0"/>
                <a:ea typeface="Calibri" panose="020F0502020204030204" pitchFamily="34" charset="0"/>
                <a:cs typeface="Calibri" panose="020F0502020204030204" pitchFamily="34" charset="0"/>
              </a:rPr>
              <a:t>Maintaining Data Integrity</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Ensuring the accuracy and consistency of data during import and analysis was critical.</a:t>
            </a:r>
          </a:p>
          <a:p>
            <a:pPr marL="285750" marR="0" lvl="0" indent="-285750" algn="l"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2200" b="1" i="0" u="none" strike="noStrike" cap="none" normalizeH="0" baseline="0" dirty="0">
                <a:ln>
                  <a:noFill/>
                </a:ln>
                <a:solidFill>
                  <a:srgbClr val="002060"/>
                </a:solidFill>
                <a:effectLst/>
                <a:latin typeface="Calibri" panose="020F0502020204030204" pitchFamily="34" charset="0"/>
                <a:ea typeface="Calibri" panose="020F0502020204030204" pitchFamily="34" charset="0"/>
                <a:cs typeface="Calibri" panose="020F0502020204030204" pitchFamily="34" charset="0"/>
              </a:rPr>
              <a:t>Extracting Meaningful Insights</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Translating raw data into actionable insights while aligning with real-world library operations took extra effort and validation.</a:t>
            </a:r>
          </a:p>
          <a:p>
            <a:pPr marL="0" marR="0" lvl="0" indent="0" algn="l" defTabSz="914400" rtl="0" eaLnBrk="0" fontAlgn="base" latinLnBrk="0" hangingPunct="0">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B406C94A-E3D1-92C8-D755-F4409C37B297}"/>
              </a:ext>
            </a:extLst>
          </p:cNvPr>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pic>
        <p:nvPicPr>
          <p:cNvPr id="221" name="Google Shape;221;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222" name="Google Shape;222;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607500" y="1107067"/>
            <a:ext cx="10977000" cy="4662775"/>
          </a:xfrm>
          <a:prstGeom prst="rect">
            <a:avLst/>
          </a:prstGeom>
          <a:noFill/>
          <a:ln>
            <a:noFill/>
          </a:ln>
        </p:spPr>
        <p:txBody>
          <a:bodyPr spcFirstLastPara="1" wrap="square" lIns="91425" tIns="45700" rIns="91425" bIns="45700" anchor="t" anchorCtr="0">
            <a:spAutoFit/>
          </a:bodyPr>
          <a:lstStyle/>
          <a:p>
            <a:pPr>
              <a:lnSpc>
                <a:spcPct val="150000"/>
              </a:lnSpc>
            </a:pPr>
            <a:r>
              <a:rPr lang="en-US" sz="1800" b="1" dirty="0">
                <a:latin typeface="Calibri" panose="020F0502020204030204" pitchFamily="34" charset="0"/>
                <a:ea typeface="Calibri" panose="020F0502020204030204" pitchFamily="34" charset="0"/>
                <a:cs typeface="Calibri" panose="020F0502020204030204" pitchFamily="34" charset="0"/>
              </a:rPr>
              <a:t>👨‍🎓 </a:t>
            </a:r>
            <a:r>
              <a:rPr lang="en-US" sz="1800" b="1" dirty="0">
                <a:solidFill>
                  <a:srgbClr val="002060"/>
                </a:solidFill>
                <a:latin typeface="Calibri" panose="020F0502020204030204" pitchFamily="34" charset="0"/>
                <a:ea typeface="Calibri" panose="020F0502020204030204" pitchFamily="34" charset="0"/>
                <a:cs typeface="Calibri" panose="020F0502020204030204" pitchFamily="34" charset="0"/>
              </a:rPr>
              <a:t>Education</a:t>
            </a:r>
          </a:p>
          <a:p>
            <a:pPr marL="342900" indent="-342900">
              <a:lnSpc>
                <a:spcPct val="150000"/>
              </a:lnSpc>
              <a:buFont typeface="Arial" panose="020B0604020202020204" pitchFamily="34" charset="0"/>
              <a:buChar char="•"/>
            </a:pPr>
            <a:r>
              <a:rPr lang="en-US" sz="1800" b="1" dirty="0">
                <a:solidFill>
                  <a:srgbClr val="002060"/>
                </a:solidFill>
                <a:latin typeface="Calibri" panose="020F0502020204030204" pitchFamily="34" charset="0"/>
                <a:ea typeface="Calibri" panose="020F0502020204030204" pitchFamily="34" charset="0"/>
                <a:cs typeface="Calibri" panose="020F0502020204030204" pitchFamily="34" charset="0"/>
              </a:rPr>
              <a:t>Degree:</a:t>
            </a:r>
            <a:r>
              <a:rPr lang="en-US" sz="1800" dirty="0">
                <a:latin typeface="Calibri" panose="020F0502020204030204" pitchFamily="34" charset="0"/>
                <a:ea typeface="Calibri" panose="020F0502020204030204" pitchFamily="34" charset="0"/>
                <a:cs typeface="Calibri" panose="020F0502020204030204" pitchFamily="34" charset="0"/>
              </a:rPr>
              <a:t> BTech-CSE</a:t>
            </a:r>
          </a:p>
          <a:p>
            <a:pPr marL="342900" indent="-342900">
              <a:lnSpc>
                <a:spcPct val="150000"/>
              </a:lnSpc>
              <a:buFont typeface="Arial" panose="020B0604020202020204" pitchFamily="34" charset="0"/>
              <a:buChar char="•"/>
            </a:pPr>
            <a:r>
              <a:rPr lang="en-US" sz="1800" b="1" dirty="0">
                <a:solidFill>
                  <a:srgbClr val="002060"/>
                </a:solidFill>
                <a:latin typeface="Calibri" panose="020F0502020204030204" pitchFamily="34" charset="0"/>
                <a:ea typeface="Calibri" panose="020F0502020204030204" pitchFamily="34" charset="0"/>
                <a:cs typeface="Calibri" panose="020F0502020204030204" pitchFamily="34" charset="0"/>
              </a:rPr>
              <a:t>University: </a:t>
            </a:r>
            <a:r>
              <a:rPr lang="en-IN" sz="1800" dirty="0" err="1">
                <a:latin typeface="Calibri" panose="020F0502020204030204" pitchFamily="34" charset="0"/>
                <a:ea typeface="Calibri" panose="020F0502020204030204" pitchFamily="34" charset="0"/>
                <a:cs typeface="Calibri" panose="020F0502020204030204" pitchFamily="34" charset="0"/>
              </a:rPr>
              <a:t>Nadimipalli</a:t>
            </a:r>
            <a:r>
              <a:rPr lang="en-IN" sz="1800" dirty="0">
                <a:latin typeface="Calibri" panose="020F0502020204030204" pitchFamily="34" charset="0"/>
                <a:ea typeface="Calibri" panose="020F0502020204030204" pitchFamily="34" charset="0"/>
                <a:cs typeface="Calibri" panose="020F0502020204030204" pitchFamily="34" charset="0"/>
              </a:rPr>
              <a:t> Satyanarayana Raju Institute of Technology</a:t>
            </a:r>
            <a:endParaRPr lang="en-US" sz="1800" dirty="0">
              <a:solidFill>
                <a:schemeClr val="tx2">
                  <a:lumMod val="10000"/>
                </a:schemeClr>
              </a:solidFill>
              <a:latin typeface="Calibri" panose="020F0502020204030204" pitchFamily="34" charset="0"/>
              <a:ea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US" sz="1800" b="1" dirty="0">
                <a:solidFill>
                  <a:srgbClr val="002060"/>
                </a:solidFill>
                <a:latin typeface="Calibri" panose="020F0502020204030204" pitchFamily="34" charset="0"/>
                <a:ea typeface="Calibri" panose="020F0502020204030204" pitchFamily="34" charset="0"/>
                <a:cs typeface="Calibri" panose="020F0502020204030204" pitchFamily="34" charset="0"/>
              </a:rPr>
              <a:t>Year of Graduation: </a:t>
            </a:r>
            <a:r>
              <a:rPr lang="en-IN" sz="1800" dirty="0">
                <a:latin typeface="Calibri" panose="020F0502020204030204" pitchFamily="34" charset="0"/>
                <a:ea typeface="Calibri" panose="020F0502020204030204" pitchFamily="34" charset="0"/>
                <a:cs typeface="Calibri" panose="020F0502020204030204" pitchFamily="34" charset="0"/>
              </a:rPr>
              <a:t>2024</a:t>
            </a:r>
            <a:endParaRPr lang="en-US" sz="1800" dirty="0">
              <a:solidFill>
                <a:schemeClr val="tx2">
                  <a:lumMod val="10000"/>
                </a:schemeClr>
              </a:solidFill>
              <a:latin typeface="Calibri" panose="020F0502020204030204" pitchFamily="34" charset="0"/>
              <a:ea typeface="Calibri" panose="020F0502020204030204" pitchFamily="34" charset="0"/>
              <a:cs typeface="Calibri" panose="020F0502020204030204" pitchFamily="34" charset="0"/>
            </a:endParaRPr>
          </a:p>
          <a:p>
            <a:pPr>
              <a:lnSpc>
                <a:spcPct val="150000"/>
              </a:lnSpc>
            </a:pPr>
            <a:r>
              <a:rPr lang="en-US" sz="1800" b="1" dirty="0">
                <a:latin typeface="Calibri" panose="020F0502020204030204" pitchFamily="34" charset="0"/>
                <a:ea typeface="Calibri" panose="020F0502020204030204" pitchFamily="34" charset="0"/>
                <a:cs typeface="Calibri" panose="020F0502020204030204" pitchFamily="34" charset="0"/>
              </a:rPr>
              <a:t>🎯 </a:t>
            </a:r>
            <a:r>
              <a:rPr lang="en-US" sz="1800" b="1" dirty="0">
                <a:solidFill>
                  <a:srgbClr val="002060"/>
                </a:solidFill>
                <a:latin typeface="Calibri" panose="020F0502020204030204" pitchFamily="34" charset="0"/>
                <a:ea typeface="Calibri" panose="020F0502020204030204" pitchFamily="34" charset="0"/>
                <a:cs typeface="Calibri" panose="020F0502020204030204" pitchFamily="34" charset="0"/>
              </a:rPr>
              <a:t>Why I Want to Learn Data Analysis</a:t>
            </a:r>
          </a:p>
          <a:p>
            <a:pPr marL="285750" indent="-285750">
              <a:lnSpc>
                <a:spcPct val="150000"/>
              </a:lnSpc>
              <a:buFont typeface="Arial" panose="020B0604020202020204" pitchFamily="34" charset="0"/>
              <a:buChar char="•"/>
            </a:pPr>
            <a:r>
              <a:rPr lang="en-US" sz="1800" b="1" dirty="0">
                <a:solidFill>
                  <a:srgbClr val="002060"/>
                </a:solidFill>
                <a:latin typeface="Calibri" panose="020F0502020204030204" pitchFamily="34" charset="0"/>
                <a:ea typeface="Calibri" panose="020F0502020204030204" pitchFamily="34" charset="0"/>
                <a:cs typeface="Calibri" panose="020F0502020204030204" pitchFamily="34" charset="0"/>
              </a:rPr>
              <a:t>  </a:t>
            </a:r>
            <a:r>
              <a:rPr lang="en-US" sz="1800" b="1" dirty="0">
                <a:solidFill>
                  <a:schemeClr val="tx1"/>
                </a:solidFill>
                <a:latin typeface="Calibri" panose="020F0502020204030204" pitchFamily="34" charset="0"/>
                <a:ea typeface="Calibri" panose="020F0502020204030204" pitchFamily="34" charset="0"/>
                <a:cs typeface="Calibri" panose="020F0502020204030204" pitchFamily="34" charset="0"/>
              </a:rPr>
              <a:t>To gain the insights from data and support data-driven decision making </a:t>
            </a:r>
          </a:p>
          <a:p>
            <a:pPr marL="285750" indent="-285750">
              <a:lnSpc>
                <a:spcPct val="150000"/>
              </a:lnSpc>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b="1" dirty="0">
                <a:latin typeface="Calibri" panose="020F0502020204030204" pitchFamily="34" charset="0"/>
                <a:ea typeface="Calibri" panose="020F0502020204030204" pitchFamily="34" charset="0"/>
                <a:cs typeface="Calibri" panose="020F0502020204030204" pitchFamily="34" charset="0"/>
              </a:rPr>
              <a:t>To develop strong analytical skills and problem-solving abilities.</a:t>
            </a:r>
          </a:p>
          <a:p>
            <a:pPr marL="285750" indent="-285750">
              <a:lnSpc>
                <a:spcPct val="150000"/>
              </a:lnSpc>
              <a:buFont typeface="Arial" panose="020B0604020202020204" pitchFamily="34" charset="0"/>
              <a:buChar char="•"/>
            </a:pPr>
            <a:r>
              <a:rPr lang="en-US" sz="1800" b="1" dirty="0">
                <a:latin typeface="Calibri" panose="020F0502020204030204" pitchFamily="34" charset="0"/>
                <a:ea typeface="Calibri" panose="020F0502020204030204" pitchFamily="34" charset="0"/>
                <a:cs typeface="Calibri" panose="020F0502020204030204" pitchFamily="34" charset="0"/>
              </a:rPr>
              <a:t>  To learn how to use tools like Excel, SQL, and Python for real-world analysis</a:t>
            </a:r>
            <a:r>
              <a:rPr lang="en-US" sz="1800" dirty="0"/>
              <a:t>.</a:t>
            </a:r>
            <a:endParaRPr lang="en-US"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nSpc>
                <a:spcPct val="150000"/>
              </a:lnSpc>
            </a:pPr>
            <a:r>
              <a:rPr lang="en-IN" sz="1800" b="1" dirty="0">
                <a:latin typeface="Calibri" panose="020F0502020204030204" pitchFamily="34" charset="0"/>
                <a:ea typeface="Calibri" panose="020F0502020204030204" pitchFamily="34" charset="0"/>
                <a:cs typeface="Calibri" panose="020F0502020204030204" pitchFamily="34" charset="0"/>
              </a:rPr>
              <a:t>🌐 </a:t>
            </a:r>
            <a:r>
              <a:rPr lang="en-IN" sz="1800" b="1" dirty="0">
                <a:solidFill>
                  <a:srgbClr val="002060"/>
                </a:solidFill>
                <a:latin typeface="Calibri" panose="020F0502020204030204" pitchFamily="34" charset="0"/>
                <a:ea typeface="Calibri" panose="020F0502020204030204" pitchFamily="34" charset="0"/>
                <a:cs typeface="Calibri" panose="020F0502020204030204" pitchFamily="34" charset="0"/>
              </a:rPr>
              <a:t>Profiles</a:t>
            </a:r>
          </a:p>
          <a:p>
            <a:pPr marL="285750" indent="-285750">
              <a:lnSpc>
                <a:spcPct val="150000"/>
              </a:lnSpc>
              <a:buFont typeface="Arial" panose="020B0604020202020204" pitchFamily="34" charset="0"/>
              <a:buChar char="•"/>
            </a:pPr>
            <a:r>
              <a:rPr lang="en-IN" sz="1800" b="1" dirty="0">
                <a:solidFill>
                  <a:srgbClr val="002060"/>
                </a:solidFill>
                <a:latin typeface="Calibri" panose="020F0502020204030204" pitchFamily="34" charset="0"/>
                <a:ea typeface="Calibri" panose="020F0502020204030204" pitchFamily="34" charset="0"/>
                <a:cs typeface="Calibri" panose="020F0502020204030204" pitchFamily="34" charset="0"/>
              </a:rPr>
              <a:t>LinkedIn: </a:t>
            </a:r>
            <a:r>
              <a:rPr lang="en-IN" sz="1800" dirty="0">
                <a:solidFill>
                  <a:srgbClr val="00B0F0"/>
                </a:solidFill>
                <a:latin typeface="Calibri" panose="020F0502020204030204" pitchFamily="34" charset="0"/>
                <a:ea typeface="Calibri" panose="020F0502020204030204" pitchFamily="34" charset="0"/>
                <a:cs typeface="Calibri" panose="020F0502020204030204" pitchFamily="34" charset="0"/>
              </a:rPr>
              <a:t>https://www.linkedin.com/in/pilla-pravallika-</a:t>
            </a:r>
          </a:p>
          <a:p>
            <a:pPr marL="285750" indent="-285750">
              <a:lnSpc>
                <a:spcPct val="150000"/>
              </a:lnSpc>
              <a:buFont typeface="Arial" panose="020B0604020202020204" pitchFamily="34" charset="0"/>
              <a:buChar char="•"/>
            </a:pPr>
            <a:r>
              <a:rPr lang="en-IN" sz="1800" b="1" dirty="0">
                <a:solidFill>
                  <a:srgbClr val="002060"/>
                </a:solidFill>
                <a:latin typeface="Calibri" panose="020F0502020204030204" pitchFamily="34" charset="0"/>
                <a:ea typeface="Calibri" panose="020F0502020204030204" pitchFamily="34" charset="0"/>
                <a:cs typeface="Calibri" panose="020F0502020204030204" pitchFamily="34" charset="0"/>
              </a:rPr>
              <a:t>GitHub: </a:t>
            </a:r>
            <a:r>
              <a:rPr lang="en-IN" sz="1800" dirty="0">
                <a:solidFill>
                  <a:srgbClr val="00B0F0"/>
                </a:solidFill>
                <a:latin typeface="Calibri" panose="020F0502020204030204" pitchFamily="34" charset="0"/>
                <a:ea typeface="Calibri" panose="020F0502020204030204" pitchFamily="34" charset="0"/>
                <a:cs typeface="Calibri" panose="020F0502020204030204" pitchFamily="34" charset="0"/>
              </a:rPr>
              <a:t>https://github.com/Pravallika1902</a:t>
            </a:r>
          </a:p>
        </p:txBody>
      </p:sp>
      <p:sp>
        <p:nvSpPr>
          <p:cNvPr id="105" name="Google Shape;105;p3"/>
          <p:cNvSpPr txBox="1"/>
          <p:nvPr/>
        </p:nvSpPr>
        <p:spPr>
          <a:xfrm>
            <a:off x="737800" y="416550"/>
            <a:ext cx="5789700" cy="683400"/>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4800" b="1" i="0" u="none" strike="noStrike" cap="none" dirty="0">
                <a:solidFill>
                  <a:schemeClr val="accent2"/>
                </a:solidFill>
                <a:latin typeface="Calibri" panose="020F0502020204030204" pitchFamily="34" charset="0"/>
                <a:ea typeface="Calibri" panose="020F0502020204030204" pitchFamily="34" charset="0"/>
                <a:cs typeface="Calibri" panose="020F0502020204030204" pitchFamily="34" charset="0"/>
                <a:sym typeface="EB Garamond SemiBold"/>
              </a:rPr>
              <a:t>About me</a:t>
            </a:r>
            <a:endParaRPr sz="4800" b="1" i="0" u="none" strike="noStrike" cap="none" dirty="0">
              <a:solidFill>
                <a:schemeClr val="accent2"/>
              </a:solidFill>
              <a:latin typeface="Calibri" panose="020F0502020204030204" pitchFamily="34" charset="0"/>
              <a:ea typeface="Calibri" panose="020F0502020204030204" pitchFamily="34" charset="0"/>
              <a:cs typeface="Calibri" panose="020F0502020204030204" pitchFamily="34" charset="0"/>
              <a:sym typeface="EB Garamond SemiBold"/>
            </a:endParaRPr>
          </a:p>
        </p:txBody>
      </p:sp>
      <p:sp>
        <p:nvSpPr>
          <p:cNvPr id="5" name="Rectangle 4">
            <a:extLst>
              <a:ext uri="{FF2B5EF4-FFF2-40B4-BE49-F238E27FC236}">
                <a16:creationId xmlns:a16="http://schemas.microsoft.com/office/drawing/2014/main" id="{265A5BF7-676D-2FBA-FCE1-606F83C347B1}"/>
              </a:ext>
            </a:extLst>
          </p:cNvPr>
          <p:cNvSpPr>
            <a:spLocks noChangeArrowheads="1"/>
          </p:cNvSpPr>
          <p:nvPr/>
        </p:nvSpPr>
        <p:spPr bwMode="auto">
          <a:xfrm>
            <a:off x="1" y="257162"/>
            <a:ext cx="53389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684875" y="18250"/>
            <a:ext cx="100392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sz="4800" b="1" dirty="0">
                <a:solidFill>
                  <a:schemeClr val="accent2"/>
                </a:solidFill>
                <a:latin typeface="Calibri" panose="020F0502020204030204" pitchFamily="34" charset="0"/>
                <a:ea typeface="Calibri" panose="020F0502020204030204" pitchFamily="34" charset="0"/>
                <a:cs typeface="Calibri" panose="020F0502020204030204" pitchFamily="34" charset="0"/>
                <a:sym typeface="EB Garamond SemiBold"/>
              </a:rPr>
              <a:t>Agenda</a:t>
            </a:r>
            <a:r>
              <a:rPr lang="en-IN" sz="4800" dirty="0">
                <a:solidFill>
                  <a:srgbClr val="FF0000"/>
                </a:solidFill>
                <a:latin typeface="EB Garamond SemiBold"/>
                <a:ea typeface="EB Garamond SemiBold"/>
                <a:cs typeface="EB Garamond SemiBold"/>
                <a:sym typeface="EB Garamond SemiBold"/>
              </a:rPr>
              <a:t> </a:t>
            </a:r>
            <a:endParaRPr sz="4800" dirty="0">
              <a:solidFill>
                <a:srgbClr val="FF0000"/>
              </a:solidFill>
              <a:latin typeface="EB Garamond SemiBold"/>
              <a:ea typeface="EB Garamond SemiBold"/>
              <a:cs typeface="EB Garamond SemiBold"/>
              <a:sym typeface="EB Garamond SemiBold"/>
            </a:endParaRPr>
          </a:p>
        </p:txBody>
      </p:sp>
      <p:sp>
        <p:nvSpPr>
          <p:cNvPr id="111" name="Google Shape;111;p4"/>
          <p:cNvSpPr txBox="1">
            <a:spLocks noGrp="1"/>
          </p:cNvSpPr>
          <p:nvPr>
            <p:ph type="body" idx="1"/>
          </p:nvPr>
        </p:nvSpPr>
        <p:spPr>
          <a:xfrm>
            <a:off x="684880" y="1493134"/>
            <a:ext cx="10515600" cy="4777234"/>
          </a:xfrm>
          <a:prstGeom prst="rect">
            <a:avLst/>
          </a:prstGeom>
          <a:noFill/>
          <a:ln>
            <a:noFill/>
          </a:ln>
        </p:spPr>
        <p:txBody>
          <a:bodyPr spcFirstLastPara="1" wrap="square" lIns="91425" tIns="45700" rIns="91425" bIns="45700" anchor="t" anchorCtr="0">
            <a:normAutofit/>
          </a:bodyPr>
          <a:lstStyle/>
          <a:p>
            <a:pPr marL="457200" lvl="0" indent="-431800" algn="l" rtl="0">
              <a:lnSpc>
                <a:spcPct val="90000"/>
              </a:lnSpc>
              <a:spcBef>
                <a:spcPts val="1000"/>
              </a:spcBef>
              <a:spcAft>
                <a:spcPts val="0"/>
              </a:spcAft>
              <a:buSzPts val="2400"/>
              <a:buFont typeface="EB Garamond Medium"/>
              <a:buChar char="•"/>
            </a:pPr>
            <a:r>
              <a:rPr lang="en-IN" sz="2600" dirty="0">
                <a:solidFill>
                  <a:schemeClr val="tx2">
                    <a:lumMod val="10000"/>
                  </a:schemeClr>
                </a:solidFill>
                <a:latin typeface="Calibri" panose="020F0502020204030204" pitchFamily="34" charset="0"/>
                <a:ea typeface="Calibri" panose="020F0502020204030204" pitchFamily="34" charset="0"/>
                <a:cs typeface="Calibri" panose="020F0502020204030204" pitchFamily="34" charset="0"/>
                <a:sym typeface="EB Garamond Medium"/>
              </a:rPr>
              <a:t>Objective of the Project</a:t>
            </a:r>
            <a:endParaRPr sz="2600" dirty="0">
              <a:solidFill>
                <a:schemeClr val="tx2">
                  <a:lumMod val="10000"/>
                </a:schemeClr>
              </a:solidFill>
              <a:latin typeface="Calibri" panose="020F0502020204030204" pitchFamily="34" charset="0"/>
              <a:ea typeface="Calibri" panose="020F0502020204030204" pitchFamily="34" charset="0"/>
              <a:cs typeface="Calibri" panose="020F0502020204030204" pitchFamily="34" charset="0"/>
              <a:sym typeface="EB Garamond Medium"/>
            </a:endParaRPr>
          </a:p>
          <a:p>
            <a:pPr marL="457200" lvl="0" indent="-431800" algn="l" rtl="0">
              <a:lnSpc>
                <a:spcPct val="90000"/>
              </a:lnSpc>
              <a:spcBef>
                <a:spcPts val="1000"/>
              </a:spcBef>
              <a:spcAft>
                <a:spcPts val="0"/>
              </a:spcAft>
              <a:buSzPts val="2400"/>
              <a:buFont typeface="EB Garamond Medium"/>
              <a:buChar char="•"/>
            </a:pPr>
            <a:r>
              <a:rPr lang="en-IN" sz="2600" dirty="0">
                <a:solidFill>
                  <a:schemeClr val="tx2">
                    <a:lumMod val="10000"/>
                  </a:schemeClr>
                </a:solidFill>
                <a:latin typeface="Calibri" panose="020F0502020204030204" pitchFamily="34" charset="0"/>
                <a:ea typeface="Calibri" panose="020F0502020204030204" pitchFamily="34" charset="0"/>
                <a:cs typeface="Calibri" panose="020F0502020204030204" pitchFamily="34" charset="0"/>
                <a:sym typeface="EB Garamond Medium"/>
              </a:rPr>
              <a:t>ER Diagram and schema explanation</a:t>
            </a:r>
            <a:endParaRPr sz="2600" dirty="0">
              <a:solidFill>
                <a:schemeClr val="tx2">
                  <a:lumMod val="10000"/>
                </a:schemeClr>
              </a:solidFill>
              <a:latin typeface="Calibri" panose="020F0502020204030204" pitchFamily="34" charset="0"/>
              <a:ea typeface="Calibri" panose="020F0502020204030204" pitchFamily="34" charset="0"/>
              <a:cs typeface="Calibri" panose="020F0502020204030204" pitchFamily="34" charset="0"/>
              <a:sym typeface="EB Garamond Medium"/>
            </a:endParaRPr>
          </a:p>
          <a:p>
            <a:pPr marL="457200" lvl="0" indent="-431800" algn="l" rtl="0">
              <a:lnSpc>
                <a:spcPct val="90000"/>
              </a:lnSpc>
              <a:spcBef>
                <a:spcPts val="1000"/>
              </a:spcBef>
              <a:spcAft>
                <a:spcPts val="0"/>
              </a:spcAft>
              <a:buSzPts val="2400"/>
              <a:buFont typeface="EB Garamond Medium"/>
              <a:buChar char="•"/>
            </a:pPr>
            <a:r>
              <a:rPr lang="en-IN" sz="2600" dirty="0">
                <a:solidFill>
                  <a:schemeClr val="tx2">
                    <a:lumMod val="10000"/>
                  </a:schemeClr>
                </a:solidFill>
                <a:latin typeface="Calibri" panose="020F0502020204030204" pitchFamily="34" charset="0"/>
                <a:ea typeface="Calibri" panose="020F0502020204030204" pitchFamily="34" charset="0"/>
                <a:cs typeface="Calibri" panose="020F0502020204030204" pitchFamily="34" charset="0"/>
                <a:sym typeface="EB Garamond Medium"/>
              </a:rPr>
              <a:t>Key analysis questions </a:t>
            </a:r>
          </a:p>
          <a:p>
            <a:pPr marL="457200" lvl="0" indent="-431800" algn="l" rtl="0">
              <a:lnSpc>
                <a:spcPct val="90000"/>
              </a:lnSpc>
              <a:spcBef>
                <a:spcPts val="1000"/>
              </a:spcBef>
              <a:spcAft>
                <a:spcPts val="0"/>
              </a:spcAft>
              <a:buSzPts val="2400"/>
              <a:buFont typeface="EB Garamond Medium"/>
              <a:buChar char="•"/>
            </a:pPr>
            <a:r>
              <a:rPr lang="en-IN" sz="2600" dirty="0">
                <a:solidFill>
                  <a:schemeClr val="tx2">
                    <a:lumMod val="10000"/>
                  </a:schemeClr>
                </a:solidFill>
                <a:latin typeface="Calibri" panose="020F0502020204030204" pitchFamily="34" charset="0"/>
                <a:ea typeface="Calibri" panose="020F0502020204030204" pitchFamily="34" charset="0"/>
                <a:cs typeface="Calibri" panose="020F0502020204030204" pitchFamily="34" charset="0"/>
                <a:sym typeface="EB Garamond Medium"/>
              </a:rPr>
              <a:t>SQL query results with screenshots or summaries</a:t>
            </a:r>
            <a:endParaRPr sz="2600" dirty="0">
              <a:solidFill>
                <a:schemeClr val="tx2">
                  <a:lumMod val="10000"/>
                </a:schemeClr>
              </a:solidFill>
              <a:latin typeface="Calibri" panose="020F0502020204030204" pitchFamily="34" charset="0"/>
              <a:ea typeface="Calibri" panose="020F0502020204030204" pitchFamily="34" charset="0"/>
              <a:cs typeface="Calibri" panose="020F0502020204030204" pitchFamily="34" charset="0"/>
              <a:sym typeface="EB Garamond Medium"/>
            </a:endParaRPr>
          </a:p>
          <a:p>
            <a:pPr marL="457200" lvl="0" indent="-431800" algn="l" rtl="0">
              <a:lnSpc>
                <a:spcPct val="90000"/>
              </a:lnSpc>
              <a:spcBef>
                <a:spcPts val="1000"/>
              </a:spcBef>
              <a:spcAft>
                <a:spcPts val="0"/>
              </a:spcAft>
              <a:buSzPts val="2400"/>
              <a:buFont typeface="EB Garamond Medium"/>
              <a:buChar char="•"/>
            </a:pPr>
            <a:r>
              <a:rPr lang="en-IN" sz="2600" dirty="0">
                <a:solidFill>
                  <a:schemeClr val="tx2">
                    <a:lumMod val="10000"/>
                  </a:schemeClr>
                </a:solidFill>
                <a:latin typeface="Calibri" panose="020F0502020204030204" pitchFamily="34" charset="0"/>
                <a:ea typeface="Calibri" panose="020F0502020204030204" pitchFamily="34" charset="0"/>
                <a:cs typeface="Calibri" panose="020F0502020204030204" pitchFamily="34" charset="0"/>
                <a:sym typeface="EB Garamond Medium"/>
              </a:rPr>
              <a:t>Final business insights and recommendations</a:t>
            </a:r>
            <a:endParaRPr sz="2600" dirty="0">
              <a:solidFill>
                <a:schemeClr val="tx2">
                  <a:lumMod val="10000"/>
                </a:schemeClr>
              </a:solidFill>
              <a:latin typeface="Calibri" panose="020F0502020204030204" pitchFamily="34" charset="0"/>
              <a:ea typeface="Calibri" panose="020F0502020204030204" pitchFamily="34" charset="0"/>
              <a:cs typeface="Calibri" panose="020F0502020204030204" pitchFamily="34" charset="0"/>
              <a:sym typeface="EB Garamond Medium"/>
            </a:endParaRPr>
          </a:p>
          <a:p>
            <a:pPr marL="457200" lvl="0" indent="-431800" algn="l" rtl="0">
              <a:lnSpc>
                <a:spcPct val="90000"/>
              </a:lnSpc>
              <a:spcBef>
                <a:spcPts val="1000"/>
              </a:spcBef>
              <a:spcAft>
                <a:spcPts val="0"/>
              </a:spcAft>
              <a:buSzPts val="2400"/>
              <a:buFont typeface="EB Garamond Medium"/>
              <a:buChar char="•"/>
            </a:pPr>
            <a:r>
              <a:rPr lang="en-IN" sz="2600" dirty="0">
                <a:solidFill>
                  <a:schemeClr val="tx2">
                    <a:lumMod val="10000"/>
                  </a:schemeClr>
                </a:solidFill>
                <a:latin typeface="Calibri" panose="020F0502020204030204" pitchFamily="34" charset="0"/>
                <a:ea typeface="Calibri" panose="020F0502020204030204" pitchFamily="34" charset="0"/>
                <a:cs typeface="Calibri" panose="020F0502020204030204" pitchFamily="34" charset="0"/>
                <a:sym typeface="EB Garamond Medium"/>
              </a:rPr>
              <a:t>Conclusion</a:t>
            </a:r>
            <a:endParaRPr sz="2600" dirty="0">
              <a:solidFill>
                <a:schemeClr val="tx2">
                  <a:lumMod val="10000"/>
                </a:schemeClr>
              </a:solidFill>
              <a:latin typeface="Calibri" panose="020F0502020204030204" pitchFamily="34" charset="0"/>
              <a:ea typeface="Calibri" panose="020F0502020204030204" pitchFamily="34" charset="0"/>
              <a:cs typeface="Calibri" panose="020F0502020204030204" pitchFamily="34" charset="0"/>
              <a:sym typeface="EB Garamond Medium"/>
            </a:endParaRPr>
          </a:p>
          <a:p>
            <a:pPr marL="457200" lvl="0" indent="-431800" algn="l" rtl="0">
              <a:lnSpc>
                <a:spcPct val="90000"/>
              </a:lnSpc>
              <a:spcBef>
                <a:spcPts val="1000"/>
              </a:spcBef>
              <a:spcAft>
                <a:spcPts val="0"/>
              </a:spcAft>
              <a:buSzPts val="2400"/>
              <a:buFont typeface="EB Garamond Medium"/>
              <a:buChar char="•"/>
            </a:pPr>
            <a:r>
              <a:rPr lang="en-IN" sz="2600" dirty="0">
                <a:solidFill>
                  <a:schemeClr val="tx2">
                    <a:lumMod val="10000"/>
                  </a:schemeClr>
                </a:solidFill>
                <a:latin typeface="Calibri" panose="020F0502020204030204" pitchFamily="34" charset="0"/>
                <a:ea typeface="Calibri" panose="020F0502020204030204" pitchFamily="34" charset="0"/>
                <a:cs typeface="Calibri" panose="020F0502020204030204" pitchFamily="34" charset="0"/>
                <a:sym typeface="EB Garamond Medium"/>
              </a:rPr>
              <a:t>Q&amp;A </a:t>
            </a:r>
            <a:endParaRPr sz="2600" dirty="0">
              <a:solidFill>
                <a:schemeClr val="tx2">
                  <a:lumMod val="10000"/>
                </a:schemeClr>
              </a:solidFill>
              <a:latin typeface="Calibri" panose="020F0502020204030204" pitchFamily="34" charset="0"/>
              <a:ea typeface="Calibri" panose="020F0502020204030204" pitchFamily="34" charset="0"/>
              <a:cs typeface="Calibri" panose="020F0502020204030204" pitchFamily="34" charset="0"/>
              <a:sym typeface="EB Garamond Medium"/>
            </a:endParaRPr>
          </a:p>
          <a:p>
            <a:pPr marL="457200" lvl="0" indent="-431800" algn="l" rtl="0">
              <a:lnSpc>
                <a:spcPct val="90000"/>
              </a:lnSpc>
              <a:spcBef>
                <a:spcPts val="1000"/>
              </a:spcBef>
              <a:spcAft>
                <a:spcPts val="0"/>
              </a:spcAft>
              <a:buSzPts val="2400"/>
              <a:buChar char="•"/>
            </a:pPr>
            <a:r>
              <a:rPr lang="en-IN" sz="2600" dirty="0">
                <a:solidFill>
                  <a:schemeClr val="tx2">
                    <a:lumMod val="10000"/>
                  </a:schemeClr>
                </a:solidFill>
                <a:latin typeface="Calibri" panose="020F0502020204030204" pitchFamily="34" charset="0"/>
                <a:ea typeface="Calibri" panose="020F0502020204030204" pitchFamily="34" charset="0"/>
                <a:cs typeface="Calibri" panose="020F0502020204030204" pitchFamily="34" charset="0"/>
                <a:sym typeface="EB Garamond Medium"/>
              </a:rPr>
              <a:t>My Experience/Challenges working on this SQL – Data Analysis Project</a:t>
            </a:r>
            <a:r>
              <a:rPr lang="en-IN" sz="2600" b="1" dirty="0">
                <a:solidFill>
                  <a:schemeClr val="tx2">
                    <a:lumMod val="10000"/>
                  </a:schemeClr>
                </a:solidFill>
                <a:latin typeface="Calibri" panose="020F0502020204030204" pitchFamily="34" charset="0"/>
                <a:ea typeface="Calibri" panose="020F0502020204030204" pitchFamily="34" charset="0"/>
                <a:cs typeface="Calibri" panose="020F0502020204030204" pitchFamily="34" charset="0"/>
              </a:rPr>
              <a:t>.</a:t>
            </a:r>
            <a:endParaRPr sz="2600" dirty="0">
              <a:solidFill>
                <a:schemeClr val="tx2">
                  <a:lumMod val="10000"/>
                </a:schemeClr>
              </a:solidFill>
              <a:latin typeface="Calibri" panose="020F0502020204030204" pitchFamily="34" charset="0"/>
              <a:ea typeface="Calibri" panose="020F0502020204030204" pitchFamily="34" charset="0"/>
              <a:cs typeface="Calibri" panose="020F0502020204030204" pitchFamily="34" charset="0"/>
            </a:endParaRPr>
          </a:p>
          <a:p>
            <a:pPr marL="0" lvl="0" indent="0" algn="l" rtl="0">
              <a:lnSpc>
                <a:spcPct val="90000"/>
              </a:lnSpc>
              <a:spcBef>
                <a:spcPts val="1000"/>
              </a:spcBef>
              <a:spcAft>
                <a:spcPts val="0"/>
              </a:spcAft>
              <a:buClr>
                <a:schemeClr val="dk1"/>
              </a:buClr>
              <a:buSzPts val="2800"/>
              <a:buNone/>
            </a:pPr>
            <a:endParaRPr dirty="0">
              <a:solidFill>
                <a:schemeClr val="tx2">
                  <a:lumMod val="10000"/>
                </a:schemeClr>
              </a:solidFill>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g360793d6cdb_0_8"/>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lvl="0" algn="ctr">
              <a:buClr>
                <a:srgbClr val="FF0000"/>
              </a:buClr>
              <a:buSzPts val="4400"/>
            </a:pPr>
            <a:r>
              <a:rPr lang="en-IN" sz="4800" b="1" dirty="0">
                <a:solidFill>
                  <a:srgbClr val="002060"/>
                </a:solidFill>
              </a:rPr>
              <a:t>Objective of the Project</a:t>
            </a:r>
            <a:endParaRPr dirty="0"/>
          </a:p>
        </p:txBody>
      </p:sp>
      <p:sp>
        <p:nvSpPr>
          <p:cNvPr id="118" name="Google Shape;118;g360793d6cdb_0_8"/>
          <p:cNvSpPr txBox="1">
            <a:spLocks noGrp="1"/>
          </p:cNvSpPr>
          <p:nvPr>
            <p:ph type="body" idx="1"/>
          </p:nvPr>
        </p:nvSpPr>
        <p:spPr>
          <a:xfrm>
            <a:off x="838200" y="1690825"/>
            <a:ext cx="10515600" cy="4351200"/>
          </a:xfrm>
          <a:prstGeom prst="rect">
            <a:avLst/>
          </a:prstGeom>
        </p:spPr>
        <p:txBody>
          <a:bodyPr spcFirstLastPara="1" wrap="square" lIns="91425" tIns="45700" rIns="91425" bIns="45700" anchor="t" anchorCtr="0">
            <a:normAutofit/>
          </a:bodyPr>
          <a:lstStyle/>
          <a:p>
            <a:pPr marL="114300" lvl="0" indent="0" algn="just">
              <a:buNone/>
            </a:pPr>
            <a:r>
              <a:rPr lang="en-US" sz="3200" dirty="0">
                <a:solidFill>
                  <a:schemeClr val="tx2">
                    <a:lumMod val="10000"/>
                  </a:schemeClr>
                </a:solidFill>
              </a:rPr>
              <a:t>The objective of the Library Management System project is to design and implement a relational database that efficiently manages the operations of a library. This includes storing and retrieving information about books, authors, publishers, borrowers, library branches, book loans, and inventory. The system aims to support day-to-day library activities such as book lending, tracking due dates, managing multiple branches, and analyzing library performance through data-driven insights.</a:t>
            </a:r>
            <a:endParaRPr sz="3200" dirty="0">
              <a:solidFill>
                <a:schemeClr val="tx2">
                  <a:lumMod val="10000"/>
                </a:schemeClr>
              </a:solidFill>
              <a:latin typeface="EB Garamond"/>
              <a:ea typeface="EB Garamond"/>
              <a:cs typeface="EB Garamond"/>
              <a:sym typeface="EB Garamon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g360793d6cdb_0_22"/>
          <p:cNvSpPr txBox="1">
            <a:spLocks noGrp="1"/>
          </p:cNvSpPr>
          <p:nvPr>
            <p:ph type="title"/>
          </p:nvPr>
        </p:nvSpPr>
        <p:spPr>
          <a:xfrm>
            <a:off x="838200" y="149775"/>
            <a:ext cx="10515600" cy="1032900"/>
          </a:xfrm>
          <a:prstGeom prst="rect">
            <a:avLst/>
          </a:prstGeom>
        </p:spPr>
        <p:txBody>
          <a:bodyPr spcFirstLastPara="1" wrap="square" lIns="91425" tIns="45700" rIns="91425" bIns="45700" anchor="ctr" anchorCtr="0">
            <a:normAutofit/>
          </a:bodyPr>
          <a:lstStyle/>
          <a:p>
            <a:pPr lvl="0" algn="ctr"/>
            <a:r>
              <a:rPr lang="en-IN" sz="4800" b="1" dirty="0">
                <a:solidFill>
                  <a:srgbClr val="002060"/>
                </a:solidFill>
              </a:rPr>
              <a:t>ER Diagram</a:t>
            </a:r>
            <a:endParaRPr sz="4800" dirty="0">
              <a:solidFill>
                <a:srgbClr val="E01F26"/>
              </a:solidFill>
              <a:latin typeface="EB Garamond SemiBold"/>
              <a:ea typeface="EB Garamond SemiBold"/>
              <a:cs typeface="EB Garamond SemiBold"/>
              <a:sym typeface="EB Garamond SemiBold"/>
            </a:endParaRPr>
          </a:p>
        </p:txBody>
      </p:sp>
      <p:pic>
        <p:nvPicPr>
          <p:cNvPr id="125" name="Google Shape;125;g360793d6cdb_0_22"/>
          <p:cNvPicPr preferRelativeResize="0"/>
          <p:nvPr/>
        </p:nvPicPr>
        <p:blipFill>
          <a:blip r:embed="rId3">
            <a:alphaModFix/>
          </a:blip>
          <a:stretch>
            <a:fillRect/>
          </a:stretch>
        </p:blipFill>
        <p:spPr>
          <a:xfrm>
            <a:off x="1268925" y="1092950"/>
            <a:ext cx="9236774" cy="5191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a:extLst>
            <a:ext uri="{FF2B5EF4-FFF2-40B4-BE49-F238E27FC236}">
              <a16:creationId xmlns:a16="http://schemas.microsoft.com/office/drawing/2014/main" id="{D8043DAC-FFAD-E80E-8E28-380BE14B6D15}"/>
            </a:ext>
          </a:extLst>
        </p:cNvPr>
        <p:cNvGrpSpPr/>
        <p:nvPr/>
      </p:nvGrpSpPr>
      <p:grpSpPr>
        <a:xfrm>
          <a:off x="0" y="0"/>
          <a:ext cx="0" cy="0"/>
          <a:chOff x="0" y="0"/>
          <a:chExt cx="0" cy="0"/>
        </a:xfrm>
      </p:grpSpPr>
      <p:sp>
        <p:nvSpPr>
          <p:cNvPr id="117" name="Google Shape;117;g360793d6cdb_0_8">
            <a:extLst>
              <a:ext uri="{FF2B5EF4-FFF2-40B4-BE49-F238E27FC236}">
                <a16:creationId xmlns:a16="http://schemas.microsoft.com/office/drawing/2014/main" id="{6E3D3470-8E2D-38B5-BFA1-A734CB51059B}"/>
              </a:ext>
            </a:extLst>
          </p:cNvPr>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lvl="0" algn="ctr">
              <a:buClr>
                <a:srgbClr val="FF0000"/>
              </a:buClr>
              <a:buSzPts val="4400"/>
            </a:pPr>
            <a:r>
              <a:rPr lang="en-IN" sz="4800" b="1" dirty="0">
                <a:solidFill>
                  <a:srgbClr val="002060"/>
                </a:solidFill>
              </a:rPr>
              <a:t>Database Schema Explanation</a:t>
            </a:r>
            <a:endParaRPr dirty="0"/>
          </a:p>
        </p:txBody>
      </p:sp>
      <p:sp>
        <p:nvSpPr>
          <p:cNvPr id="3" name="Rectangle 1">
            <a:extLst>
              <a:ext uri="{FF2B5EF4-FFF2-40B4-BE49-F238E27FC236}">
                <a16:creationId xmlns:a16="http://schemas.microsoft.com/office/drawing/2014/main" id="{EABAC5BA-B216-21AA-BB33-8DEC6AFB8500}"/>
              </a:ext>
            </a:extLst>
          </p:cNvPr>
          <p:cNvSpPr>
            <a:spLocks noChangeArrowheads="1"/>
          </p:cNvSpPr>
          <p:nvPr/>
        </p:nvSpPr>
        <p:spPr bwMode="auto">
          <a:xfrm>
            <a:off x="838200" y="1479625"/>
            <a:ext cx="641714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2">
                    <a:lumMod val="10000"/>
                  </a:schemeClr>
                </a:solidFill>
                <a:effectLst/>
                <a:latin typeface="Arial" panose="020B0604020202020204" pitchFamily="34" charset="0"/>
              </a:rPr>
              <a:t>The database consists of the following interconnected tables: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6" name="Table 5">
            <a:extLst>
              <a:ext uri="{FF2B5EF4-FFF2-40B4-BE49-F238E27FC236}">
                <a16:creationId xmlns:a16="http://schemas.microsoft.com/office/drawing/2014/main" id="{0B6468F9-4710-B019-4F85-3341E50AF558}"/>
              </a:ext>
            </a:extLst>
          </p:cNvPr>
          <p:cNvGraphicFramePr>
            <a:graphicFrameLocks noGrp="1"/>
          </p:cNvGraphicFramePr>
          <p:nvPr>
            <p:extLst>
              <p:ext uri="{D42A27DB-BD31-4B8C-83A1-F6EECF244321}">
                <p14:modId xmlns:p14="http://schemas.microsoft.com/office/powerpoint/2010/main" val="4146341022"/>
              </p:ext>
            </p:extLst>
          </p:nvPr>
        </p:nvGraphicFramePr>
        <p:xfrm>
          <a:off x="838200" y="1907931"/>
          <a:ext cx="10820400" cy="4299434"/>
        </p:xfrm>
        <a:graphic>
          <a:graphicData uri="http://schemas.openxmlformats.org/drawingml/2006/table">
            <a:tbl>
              <a:tblPr/>
              <a:tblGrid>
                <a:gridCol w="5410200">
                  <a:extLst>
                    <a:ext uri="{9D8B030D-6E8A-4147-A177-3AD203B41FA5}">
                      <a16:colId xmlns:a16="http://schemas.microsoft.com/office/drawing/2014/main" val="1608900311"/>
                    </a:ext>
                  </a:extLst>
                </a:gridCol>
                <a:gridCol w="5410200">
                  <a:extLst>
                    <a:ext uri="{9D8B030D-6E8A-4147-A177-3AD203B41FA5}">
                      <a16:colId xmlns:a16="http://schemas.microsoft.com/office/drawing/2014/main" val="2848566783"/>
                    </a:ext>
                  </a:extLst>
                </a:gridCol>
              </a:tblGrid>
              <a:tr h="425686">
                <a:tc>
                  <a:txBody>
                    <a:bodyPr/>
                    <a:lstStyle/>
                    <a:p>
                      <a:r>
                        <a:rPr lang="en-IN" sz="2000" b="1" dirty="0">
                          <a:solidFill>
                            <a:srgbClr val="002060"/>
                          </a:solidFill>
                          <a:latin typeface="Calibri" panose="020F0502020204030204" pitchFamily="34" charset="0"/>
                          <a:ea typeface="Calibri" panose="020F0502020204030204" pitchFamily="34" charset="0"/>
                          <a:cs typeface="Calibri" panose="020F0502020204030204" pitchFamily="34" charset="0"/>
                        </a:rPr>
                        <a:t>Table Name</a:t>
                      </a:r>
                      <a:endParaRPr lang="en-IN" sz="2000" dirty="0">
                        <a:solidFill>
                          <a:srgbClr val="002060"/>
                        </a:solidFill>
                        <a:latin typeface="Calibri" panose="020F0502020204030204" pitchFamily="34" charset="0"/>
                        <a:ea typeface="Calibri" panose="020F0502020204030204" pitchFamily="34" charset="0"/>
                        <a:cs typeface="Calibri" panose="020F0502020204030204" pitchFamily="34" charset="0"/>
                      </a:endParaRPr>
                    </a:p>
                  </a:txBody>
                  <a:tcPr anchor="ctr">
                    <a:lnL>
                      <a:noFill/>
                    </a:lnL>
                    <a:lnR>
                      <a:noFill/>
                    </a:lnR>
                    <a:lnT>
                      <a:noFill/>
                    </a:lnT>
                    <a:lnB>
                      <a:noFill/>
                    </a:lnB>
                    <a:noFill/>
                  </a:tcPr>
                </a:tc>
                <a:tc>
                  <a:txBody>
                    <a:bodyPr/>
                    <a:lstStyle/>
                    <a:p>
                      <a:r>
                        <a:rPr lang="en-IN" sz="2000" b="1" dirty="0">
                          <a:solidFill>
                            <a:srgbClr val="002060"/>
                          </a:solidFill>
                          <a:latin typeface="Calibri" panose="020F0502020204030204" pitchFamily="34" charset="0"/>
                          <a:ea typeface="Calibri" panose="020F0502020204030204" pitchFamily="34" charset="0"/>
                          <a:cs typeface="Calibri" panose="020F0502020204030204" pitchFamily="34" charset="0"/>
                        </a:rPr>
                        <a:t>Purpose</a:t>
                      </a:r>
                      <a:endParaRPr lang="en-IN" sz="2000" dirty="0">
                        <a:solidFill>
                          <a:srgbClr val="002060"/>
                        </a:solidFill>
                        <a:latin typeface="Calibri" panose="020F0502020204030204" pitchFamily="34" charset="0"/>
                        <a:ea typeface="Calibri" panose="020F0502020204030204" pitchFamily="34" charset="0"/>
                        <a:cs typeface="Calibri" panose="020F0502020204030204" pitchFamily="34" charset="0"/>
                      </a:endParaRPr>
                    </a:p>
                  </a:txBody>
                  <a:tcPr anchor="ctr">
                    <a:lnL>
                      <a:noFill/>
                    </a:lnL>
                    <a:lnR>
                      <a:noFill/>
                    </a:lnR>
                    <a:lnT>
                      <a:noFill/>
                    </a:lnT>
                    <a:lnB>
                      <a:noFill/>
                    </a:lnB>
                    <a:noFill/>
                  </a:tcPr>
                </a:tc>
                <a:extLst>
                  <a:ext uri="{0D108BD9-81ED-4DB2-BD59-A6C34878D82A}">
                    <a16:rowId xmlns:a16="http://schemas.microsoft.com/office/drawing/2014/main" val="2201731080"/>
                  </a:ext>
                </a:extLst>
              </a:tr>
              <a:tr h="723668">
                <a:tc>
                  <a:txBody>
                    <a:bodyPr/>
                    <a:lstStyle/>
                    <a:p>
                      <a:r>
                        <a:rPr lang="en-IN" sz="1600" dirty="0" err="1">
                          <a:solidFill>
                            <a:schemeClr val="tx2">
                              <a:lumMod val="10000"/>
                            </a:schemeClr>
                          </a:solidFill>
                          <a:latin typeface="Calibri" panose="020F0502020204030204" pitchFamily="34" charset="0"/>
                          <a:ea typeface="Calibri" panose="020F0502020204030204" pitchFamily="34" charset="0"/>
                          <a:cs typeface="Calibri" panose="020F0502020204030204" pitchFamily="34" charset="0"/>
                        </a:rPr>
                        <a:t>tbl_publisher</a:t>
                      </a:r>
                      <a:endParaRPr lang="en-IN" sz="1600" dirty="0">
                        <a:solidFill>
                          <a:schemeClr val="tx2">
                            <a:lumMod val="10000"/>
                          </a:schemeClr>
                        </a:solidFill>
                        <a:latin typeface="Calibri" panose="020F0502020204030204" pitchFamily="34" charset="0"/>
                        <a:ea typeface="Calibri" panose="020F0502020204030204" pitchFamily="34" charset="0"/>
                        <a:cs typeface="Calibri" panose="020F0502020204030204" pitchFamily="34" charset="0"/>
                      </a:endParaRPr>
                    </a:p>
                  </a:txBody>
                  <a:tcPr anchor="ctr">
                    <a:lnL>
                      <a:noFill/>
                    </a:lnL>
                    <a:lnR>
                      <a:noFill/>
                    </a:lnR>
                    <a:lnT>
                      <a:noFill/>
                    </a:lnT>
                    <a:lnB>
                      <a:noFill/>
                    </a:lnB>
                    <a:noFill/>
                  </a:tcPr>
                </a:tc>
                <a:tc>
                  <a:txBody>
                    <a:bodyPr/>
                    <a:lstStyle/>
                    <a:p>
                      <a:r>
                        <a:rPr lang="en-US" sz="1600">
                          <a:solidFill>
                            <a:schemeClr val="tx2">
                              <a:lumMod val="10000"/>
                            </a:schemeClr>
                          </a:solidFill>
                          <a:latin typeface="Calibri" panose="020F0502020204030204" pitchFamily="34" charset="0"/>
                          <a:ea typeface="Calibri" panose="020F0502020204030204" pitchFamily="34" charset="0"/>
                          <a:cs typeface="Calibri" panose="020F0502020204030204" pitchFamily="34" charset="0"/>
                        </a:rPr>
                        <a:t>Stores details of book publishers including name, address, and phone.</a:t>
                      </a:r>
                    </a:p>
                  </a:txBody>
                  <a:tcPr anchor="ctr">
                    <a:lnL>
                      <a:noFill/>
                    </a:lnL>
                    <a:lnR>
                      <a:noFill/>
                    </a:lnR>
                    <a:lnT>
                      <a:noFill/>
                    </a:lnT>
                    <a:lnB>
                      <a:noFill/>
                    </a:lnB>
                    <a:noFill/>
                  </a:tcPr>
                </a:tc>
                <a:extLst>
                  <a:ext uri="{0D108BD9-81ED-4DB2-BD59-A6C34878D82A}">
                    <a16:rowId xmlns:a16="http://schemas.microsoft.com/office/drawing/2014/main" val="2700040869"/>
                  </a:ext>
                </a:extLst>
              </a:tr>
              <a:tr h="425686">
                <a:tc>
                  <a:txBody>
                    <a:bodyPr/>
                    <a:lstStyle/>
                    <a:p>
                      <a:r>
                        <a:rPr lang="en-IN" sz="1600" dirty="0" err="1">
                          <a:solidFill>
                            <a:schemeClr val="tx2">
                              <a:lumMod val="10000"/>
                            </a:schemeClr>
                          </a:solidFill>
                          <a:latin typeface="Calibri" panose="020F0502020204030204" pitchFamily="34" charset="0"/>
                          <a:ea typeface="Calibri" panose="020F0502020204030204" pitchFamily="34" charset="0"/>
                          <a:cs typeface="Calibri" panose="020F0502020204030204" pitchFamily="34" charset="0"/>
                        </a:rPr>
                        <a:t>tbl_book</a:t>
                      </a:r>
                      <a:endParaRPr lang="en-IN" sz="1600" dirty="0">
                        <a:solidFill>
                          <a:schemeClr val="tx2">
                            <a:lumMod val="10000"/>
                          </a:schemeClr>
                        </a:solidFill>
                        <a:latin typeface="Calibri" panose="020F0502020204030204" pitchFamily="34" charset="0"/>
                        <a:ea typeface="Calibri" panose="020F0502020204030204" pitchFamily="34" charset="0"/>
                        <a:cs typeface="Calibri" panose="020F0502020204030204" pitchFamily="34" charset="0"/>
                      </a:endParaRPr>
                    </a:p>
                  </a:txBody>
                  <a:tcPr anchor="ctr">
                    <a:lnL>
                      <a:noFill/>
                    </a:lnL>
                    <a:lnR>
                      <a:noFill/>
                    </a:lnR>
                    <a:lnT>
                      <a:noFill/>
                    </a:lnT>
                    <a:lnB>
                      <a:noFill/>
                    </a:lnB>
                    <a:noFill/>
                  </a:tcPr>
                </a:tc>
                <a:tc>
                  <a:txBody>
                    <a:bodyPr/>
                    <a:lstStyle/>
                    <a:p>
                      <a:r>
                        <a:rPr lang="en-US" sz="1600">
                          <a:solidFill>
                            <a:schemeClr val="tx2">
                              <a:lumMod val="10000"/>
                            </a:schemeClr>
                          </a:solidFill>
                          <a:latin typeface="Calibri" panose="020F0502020204030204" pitchFamily="34" charset="0"/>
                          <a:ea typeface="Calibri" panose="020F0502020204030204" pitchFamily="34" charset="0"/>
                          <a:cs typeface="Calibri" panose="020F0502020204030204" pitchFamily="34" charset="0"/>
                        </a:rPr>
                        <a:t>Stores book information such as title and publisher.</a:t>
                      </a:r>
                    </a:p>
                  </a:txBody>
                  <a:tcPr anchor="ctr">
                    <a:lnL>
                      <a:noFill/>
                    </a:lnL>
                    <a:lnR>
                      <a:noFill/>
                    </a:lnR>
                    <a:lnT>
                      <a:noFill/>
                    </a:lnT>
                    <a:lnB>
                      <a:noFill/>
                    </a:lnB>
                    <a:noFill/>
                  </a:tcPr>
                </a:tc>
                <a:extLst>
                  <a:ext uri="{0D108BD9-81ED-4DB2-BD59-A6C34878D82A}">
                    <a16:rowId xmlns:a16="http://schemas.microsoft.com/office/drawing/2014/main" val="1263618136"/>
                  </a:ext>
                </a:extLst>
              </a:tr>
              <a:tr h="425686">
                <a:tc>
                  <a:txBody>
                    <a:bodyPr/>
                    <a:lstStyle/>
                    <a:p>
                      <a:r>
                        <a:rPr lang="en-IN" sz="1600" dirty="0" err="1">
                          <a:solidFill>
                            <a:schemeClr val="tx2">
                              <a:lumMod val="10000"/>
                            </a:schemeClr>
                          </a:solidFill>
                          <a:latin typeface="Calibri" panose="020F0502020204030204" pitchFamily="34" charset="0"/>
                          <a:ea typeface="Calibri" panose="020F0502020204030204" pitchFamily="34" charset="0"/>
                          <a:cs typeface="Calibri" panose="020F0502020204030204" pitchFamily="34" charset="0"/>
                        </a:rPr>
                        <a:t>tbl_book_authors</a:t>
                      </a:r>
                      <a:endParaRPr lang="en-IN" sz="1600" dirty="0">
                        <a:solidFill>
                          <a:schemeClr val="tx2">
                            <a:lumMod val="10000"/>
                          </a:schemeClr>
                        </a:solidFill>
                        <a:latin typeface="Calibri" panose="020F0502020204030204" pitchFamily="34" charset="0"/>
                        <a:ea typeface="Calibri" panose="020F0502020204030204" pitchFamily="34" charset="0"/>
                        <a:cs typeface="Calibri" panose="020F0502020204030204" pitchFamily="34" charset="0"/>
                      </a:endParaRPr>
                    </a:p>
                  </a:txBody>
                  <a:tcPr anchor="ctr">
                    <a:lnL>
                      <a:noFill/>
                    </a:lnL>
                    <a:lnR>
                      <a:noFill/>
                    </a:lnR>
                    <a:lnT>
                      <a:noFill/>
                    </a:lnT>
                    <a:lnB>
                      <a:noFill/>
                    </a:lnB>
                    <a:noFill/>
                  </a:tcPr>
                </a:tc>
                <a:tc>
                  <a:txBody>
                    <a:bodyPr/>
                    <a:lstStyle/>
                    <a:p>
                      <a:r>
                        <a:rPr lang="en-US" sz="1600">
                          <a:solidFill>
                            <a:schemeClr val="tx2">
                              <a:lumMod val="10000"/>
                            </a:schemeClr>
                          </a:solidFill>
                          <a:latin typeface="Calibri" panose="020F0502020204030204" pitchFamily="34" charset="0"/>
                          <a:ea typeface="Calibri" panose="020F0502020204030204" pitchFamily="34" charset="0"/>
                          <a:cs typeface="Calibri" panose="020F0502020204030204" pitchFamily="34" charset="0"/>
                        </a:rPr>
                        <a:t>Maintains the list of authors and the books they’ve written.</a:t>
                      </a:r>
                    </a:p>
                  </a:txBody>
                  <a:tcPr anchor="ctr">
                    <a:lnL>
                      <a:noFill/>
                    </a:lnL>
                    <a:lnR>
                      <a:noFill/>
                    </a:lnR>
                    <a:lnT>
                      <a:noFill/>
                    </a:lnT>
                    <a:lnB>
                      <a:noFill/>
                    </a:lnB>
                    <a:noFill/>
                  </a:tcPr>
                </a:tc>
                <a:extLst>
                  <a:ext uri="{0D108BD9-81ED-4DB2-BD59-A6C34878D82A}">
                    <a16:rowId xmlns:a16="http://schemas.microsoft.com/office/drawing/2014/main" val="1325355381"/>
                  </a:ext>
                </a:extLst>
              </a:tr>
              <a:tr h="425686">
                <a:tc>
                  <a:txBody>
                    <a:bodyPr/>
                    <a:lstStyle/>
                    <a:p>
                      <a:r>
                        <a:rPr lang="en-IN" sz="1600" dirty="0" err="1">
                          <a:solidFill>
                            <a:schemeClr val="tx2">
                              <a:lumMod val="10000"/>
                            </a:schemeClr>
                          </a:solidFill>
                          <a:latin typeface="Calibri" panose="020F0502020204030204" pitchFamily="34" charset="0"/>
                          <a:ea typeface="Calibri" panose="020F0502020204030204" pitchFamily="34" charset="0"/>
                          <a:cs typeface="Calibri" panose="020F0502020204030204" pitchFamily="34" charset="0"/>
                        </a:rPr>
                        <a:t>tbl_library_branch</a:t>
                      </a:r>
                      <a:endParaRPr lang="en-IN" sz="1600" dirty="0">
                        <a:solidFill>
                          <a:schemeClr val="tx2">
                            <a:lumMod val="10000"/>
                          </a:schemeClr>
                        </a:solidFill>
                        <a:latin typeface="Calibri" panose="020F0502020204030204" pitchFamily="34" charset="0"/>
                        <a:ea typeface="Calibri" panose="020F0502020204030204" pitchFamily="34" charset="0"/>
                        <a:cs typeface="Calibri" panose="020F0502020204030204" pitchFamily="34" charset="0"/>
                      </a:endParaRPr>
                    </a:p>
                  </a:txBody>
                  <a:tcPr anchor="ctr">
                    <a:lnL>
                      <a:noFill/>
                    </a:lnL>
                    <a:lnR>
                      <a:noFill/>
                    </a:lnR>
                    <a:lnT>
                      <a:noFill/>
                    </a:lnT>
                    <a:lnB>
                      <a:noFill/>
                    </a:lnB>
                    <a:noFill/>
                  </a:tcPr>
                </a:tc>
                <a:tc>
                  <a:txBody>
                    <a:bodyPr/>
                    <a:lstStyle/>
                    <a:p>
                      <a:r>
                        <a:rPr lang="en-US" sz="1600">
                          <a:solidFill>
                            <a:schemeClr val="tx2">
                              <a:lumMod val="10000"/>
                            </a:schemeClr>
                          </a:solidFill>
                          <a:latin typeface="Calibri" panose="020F0502020204030204" pitchFamily="34" charset="0"/>
                          <a:ea typeface="Calibri" panose="020F0502020204030204" pitchFamily="34" charset="0"/>
                          <a:cs typeface="Calibri" panose="020F0502020204030204" pitchFamily="34" charset="0"/>
                        </a:rPr>
                        <a:t>Stores data of all library branches including name and address.</a:t>
                      </a:r>
                    </a:p>
                  </a:txBody>
                  <a:tcPr anchor="ctr">
                    <a:lnL>
                      <a:noFill/>
                    </a:lnL>
                    <a:lnR>
                      <a:noFill/>
                    </a:lnR>
                    <a:lnT>
                      <a:noFill/>
                    </a:lnT>
                    <a:lnB>
                      <a:noFill/>
                    </a:lnB>
                    <a:noFill/>
                  </a:tcPr>
                </a:tc>
                <a:extLst>
                  <a:ext uri="{0D108BD9-81ED-4DB2-BD59-A6C34878D82A}">
                    <a16:rowId xmlns:a16="http://schemas.microsoft.com/office/drawing/2014/main" val="33824621"/>
                  </a:ext>
                </a:extLst>
              </a:tr>
              <a:tr h="425686">
                <a:tc>
                  <a:txBody>
                    <a:bodyPr/>
                    <a:lstStyle/>
                    <a:p>
                      <a:r>
                        <a:rPr lang="en-IN" sz="1600">
                          <a:solidFill>
                            <a:schemeClr val="tx2">
                              <a:lumMod val="10000"/>
                            </a:schemeClr>
                          </a:solidFill>
                          <a:latin typeface="Calibri" panose="020F0502020204030204" pitchFamily="34" charset="0"/>
                          <a:ea typeface="Calibri" panose="020F0502020204030204" pitchFamily="34" charset="0"/>
                          <a:cs typeface="Calibri" panose="020F0502020204030204" pitchFamily="34" charset="0"/>
                        </a:rPr>
                        <a:t>tbl_book_copies</a:t>
                      </a:r>
                    </a:p>
                  </a:txBody>
                  <a:tcPr anchor="ctr">
                    <a:lnL>
                      <a:noFill/>
                    </a:lnL>
                    <a:lnR>
                      <a:noFill/>
                    </a:lnR>
                    <a:lnT>
                      <a:noFill/>
                    </a:lnT>
                    <a:lnB>
                      <a:noFill/>
                    </a:lnB>
                    <a:noFill/>
                  </a:tcPr>
                </a:tc>
                <a:tc>
                  <a:txBody>
                    <a:bodyPr/>
                    <a:lstStyle/>
                    <a:p>
                      <a:r>
                        <a:rPr lang="en-US" sz="1600" dirty="0">
                          <a:solidFill>
                            <a:schemeClr val="tx2">
                              <a:lumMod val="10000"/>
                            </a:schemeClr>
                          </a:solidFill>
                          <a:latin typeface="Calibri" panose="020F0502020204030204" pitchFamily="34" charset="0"/>
                          <a:ea typeface="Calibri" panose="020F0502020204030204" pitchFamily="34" charset="0"/>
                          <a:cs typeface="Calibri" panose="020F0502020204030204" pitchFamily="34" charset="0"/>
                        </a:rPr>
                        <a:t>Tracks how many copies of each book exist in each branch.</a:t>
                      </a:r>
                    </a:p>
                  </a:txBody>
                  <a:tcPr anchor="ctr">
                    <a:lnL>
                      <a:noFill/>
                    </a:lnL>
                    <a:lnR>
                      <a:noFill/>
                    </a:lnR>
                    <a:lnT>
                      <a:noFill/>
                    </a:lnT>
                    <a:lnB>
                      <a:noFill/>
                    </a:lnB>
                    <a:noFill/>
                  </a:tcPr>
                </a:tc>
                <a:extLst>
                  <a:ext uri="{0D108BD9-81ED-4DB2-BD59-A6C34878D82A}">
                    <a16:rowId xmlns:a16="http://schemas.microsoft.com/office/drawing/2014/main" val="3791947604"/>
                  </a:ext>
                </a:extLst>
              </a:tr>
              <a:tr h="723668">
                <a:tc>
                  <a:txBody>
                    <a:bodyPr/>
                    <a:lstStyle/>
                    <a:p>
                      <a:r>
                        <a:rPr lang="en-IN" sz="1600">
                          <a:solidFill>
                            <a:schemeClr val="tx2">
                              <a:lumMod val="10000"/>
                            </a:schemeClr>
                          </a:solidFill>
                          <a:latin typeface="Calibri" panose="020F0502020204030204" pitchFamily="34" charset="0"/>
                          <a:ea typeface="Calibri" panose="020F0502020204030204" pitchFamily="34" charset="0"/>
                          <a:cs typeface="Calibri" panose="020F0502020204030204" pitchFamily="34" charset="0"/>
                        </a:rPr>
                        <a:t>tbl_borrower</a:t>
                      </a:r>
                    </a:p>
                  </a:txBody>
                  <a:tcPr anchor="ctr">
                    <a:lnL>
                      <a:noFill/>
                    </a:lnL>
                    <a:lnR>
                      <a:noFill/>
                    </a:lnR>
                    <a:lnT>
                      <a:noFill/>
                    </a:lnT>
                    <a:lnB>
                      <a:noFill/>
                    </a:lnB>
                    <a:noFill/>
                  </a:tcPr>
                </a:tc>
                <a:tc>
                  <a:txBody>
                    <a:bodyPr/>
                    <a:lstStyle/>
                    <a:p>
                      <a:r>
                        <a:rPr lang="en-US" sz="1600" dirty="0">
                          <a:solidFill>
                            <a:schemeClr val="tx2">
                              <a:lumMod val="10000"/>
                            </a:schemeClr>
                          </a:solidFill>
                          <a:latin typeface="Calibri" panose="020F0502020204030204" pitchFamily="34" charset="0"/>
                          <a:ea typeface="Calibri" panose="020F0502020204030204" pitchFamily="34" charset="0"/>
                          <a:cs typeface="Calibri" panose="020F0502020204030204" pitchFamily="34" charset="0"/>
                        </a:rPr>
                        <a:t>Holds information about library users including name, address, and phone.</a:t>
                      </a:r>
                    </a:p>
                  </a:txBody>
                  <a:tcPr anchor="ctr">
                    <a:lnL>
                      <a:noFill/>
                    </a:lnL>
                    <a:lnR>
                      <a:noFill/>
                    </a:lnR>
                    <a:lnT>
                      <a:noFill/>
                    </a:lnT>
                    <a:lnB>
                      <a:noFill/>
                    </a:lnB>
                    <a:noFill/>
                  </a:tcPr>
                </a:tc>
                <a:extLst>
                  <a:ext uri="{0D108BD9-81ED-4DB2-BD59-A6C34878D82A}">
                    <a16:rowId xmlns:a16="http://schemas.microsoft.com/office/drawing/2014/main" val="1823136851"/>
                  </a:ext>
                </a:extLst>
              </a:tr>
              <a:tr h="723668">
                <a:tc>
                  <a:txBody>
                    <a:bodyPr/>
                    <a:lstStyle/>
                    <a:p>
                      <a:r>
                        <a:rPr lang="en-IN" sz="1600" dirty="0" err="1">
                          <a:solidFill>
                            <a:schemeClr val="tx2">
                              <a:lumMod val="10000"/>
                            </a:schemeClr>
                          </a:solidFill>
                          <a:latin typeface="Calibri" panose="020F0502020204030204" pitchFamily="34" charset="0"/>
                          <a:ea typeface="Calibri" panose="020F0502020204030204" pitchFamily="34" charset="0"/>
                          <a:cs typeface="Calibri" panose="020F0502020204030204" pitchFamily="34" charset="0"/>
                        </a:rPr>
                        <a:t>tbl_book_loans</a:t>
                      </a:r>
                      <a:endParaRPr lang="en-IN" sz="1600" dirty="0">
                        <a:solidFill>
                          <a:schemeClr val="tx2">
                            <a:lumMod val="10000"/>
                          </a:schemeClr>
                        </a:solidFill>
                        <a:latin typeface="Calibri" panose="020F0502020204030204" pitchFamily="34" charset="0"/>
                        <a:ea typeface="Calibri" panose="020F0502020204030204" pitchFamily="34" charset="0"/>
                        <a:cs typeface="Calibri" panose="020F0502020204030204" pitchFamily="34" charset="0"/>
                      </a:endParaRPr>
                    </a:p>
                  </a:txBody>
                  <a:tcPr anchor="ctr">
                    <a:lnL>
                      <a:noFill/>
                    </a:lnL>
                    <a:lnR>
                      <a:noFill/>
                    </a:lnR>
                    <a:lnT>
                      <a:noFill/>
                    </a:lnT>
                    <a:lnB>
                      <a:noFill/>
                    </a:lnB>
                    <a:noFill/>
                  </a:tcPr>
                </a:tc>
                <a:tc>
                  <a:txBody>
                    <a:bodyPr/>
                    <a:lstStyle/>
                    <a:p>
                      <a:r>
                        <a:rPr lang="en-US" sz="1600" dirty="0">
                          <a:solidFill>
                            <a:schemeClr val="tx2">
                              <a:lumMod val="10000"/>
                            </a:schemeClr>
                          </a:solidFill>
                          <a:latin typeface="Calibri" panose="020F0502020204030204" pitchFamily="34" charset="0"/>
                          <a:ea typeface="Calibri" panose="020F0502020204030204" pitchFamily="34" charset="0"/>
                          <a:cs typeface="Calibri" panose="020F0502020204030204" pitchFamily="34" charset="0"/>
                        </a:rPr>
                        <a:t>Records which borrower has borrowed which book, from which branch, and when.</a:t>
                      </a:r>
                    </a:p>
                  </a:txBody>
                  <a:tcPr anchor="ctr">
                    <a:lnL>
                      <a:noFill/>
                    </a:lnL>
                    <a:lnR>
                      <a:noFill/>
                    </a:lnR>
                    <a:lnT>
                      <a:noFill/>
                    </a:lnT>
                    <a:lnB>
                      <a:noFill/>
                    </a:lnB>
                    <a:noFill/>
                  </a:tcPr>
                </a:tc>
                <a:extLst>
                  <a:ext uri="{0D108BD9-81ED-4DB2-BD59-A6C34878D82A}">
                    <a16:rowId xmlns:a16="http://schemas.microsoft.com/office/drawing/2014/main" val="3627723125"/>
                  </a:ext>
                </a:extLst>
              </a:tr>
            </a:tbl>
          </a:graphicData>
        </a:graphic>
      </p:graphicFrame>
    </p:spTree>
    <p:extLst>
      <p:ext uri="{BB962C8B-B14F-4D97-AF65-F5344CB8AC3E}">
        <p14:creationId xmlns:p14="http://schemas.microsoft.com/office/powerpoint/2010/main" val="3812686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g360793d6cdb_0_15"/>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IN" sz="4800" b="1" dirty="0">
                <a:solidFill>
                  <a:srgbClr val="002060"/>
                </a:solidFill>
                <a:latin typeface="Calibri" panose="020F0502020204030204" pitchFamily="34" charset="0"/>
                <a:ea typeface="Calibri" panose="020F0502020204030204" pitchFamily="34" charset="0"/>
                <a:cs typeface="Calibri" panose="020F0502020204030204" pitchFamily="34" charset="0"/>
                <a:sym typeface="EB Garamond SemiBold"/>
              </a:rPr>
              <a:t>Key Analysis Questions</a:t>
            </a:r>
            <a:endParaRPr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
        <p:nvSpPr>
          <p:cNvPr id="132" name="Google Shape;132;g360793d6cdb_0_15"/>
          <p:cNvSpPr txBox="1">
            <a:spLocks noGrp="1"/>
          </p:cNvSpPr>
          <p:nvPr>
            <p:ph type="body" idx="1"/>
          </p:nvPr>
        </p:nvSpPr>
        <p:spPr>
          <a:xfrm>
            <a:off x="838200" y="1415450"/>
            <a:ext cx="10515600" cy="4761300"/>
          </a:xfrm>
          <a:prstGeom prst="rect">
            <a:avLst/>
          </a:prstGeom>
        </p:spPr>
        <p:txBody>
          <a:bodyPr spcFirstLastPara="1" wrap="square" lIns="91425" tIns="45700" rIns="91425" bIns="45700" anchor="t" anchorCtr="0">
            <a:noAutofit/>
          </a:bodyPr>
          <a:lstStyle/>
          <a:p>
            <a:pPr marL="457200" lvl="0" indent="-372427" algn="just" rtl="0">
              <a:lnSpc>
                <a:spcPct val="100000"/>
              </a:lnSpc>
              <a:spcBef>
                <a:spcPts val="1000"/>
              </a:spcBef>
              <a:spcAft>
                <a:spcPts val="0"/>
              </a:spcAft>
              <a:buSzPts val="2265"/>
              <a:buFont typeface="EB Garamond"/>
              <a:buAutoNum type="arabicPeriod"/>
            </a:pPr>
            <a:r>
              <a:rPr lang="en-IN" sz="2200" dirty="0">
                <a:solidFill>
                  <a:schemeClr val="tx2">
                    <a:lumMod val="10000"/>
                  </a:schemeClr>
                </a:solidFill>
                <a:latin typeface="Calibri" panose="020F0502020204030204" pitchFamily="34" charset="0"/>
                <a:ea typeface="Calibri" panose="020F0502020204030204" pitchFamily="34" charset="0"/>
                <a:cs typeface="Calibri" panose="020F0502020204030204" pitchFamily="34" charset="0"/>
                <a:sym typeface="EB Garamond"/>
              </a:rPr>
              <a:t>How many copies of the book titled "The Lost Tribe" are owned by the library branch whose name is "Sharpstown"? </a:t>
            </a:r>
            <a:endParaRPr sz="2200" dirty="0">
              <a:solidFill>
                <a:schemeClr val="tx2">
                  <a:lumMod val="10000"/>
                </a:schemeClr>
              </a:solidFill>
              <a:latin typeface="Calibri" panose="020F0502020204030204" pitchFamily="34" charset="0"/>
              <a:ea typeface="Calibri" panose="020F0502020204030204" pitchFamily="34" charset="0"/>
              <a:cs typeface="Calibri" panose="020F0502020204030204" pitchFamily="34" charset="0"/>
              <a:sym typeface="EB Garamond"/>
            </a:endParaRPr>
          </a:p>
          <a:p>
            <a:pPr marL="457200" lvl="0" indent="-372427" algn="just" rtl="0">
              <a:lnSpc>
                <a:spcPct val="100000"/>
              </a:lnSpc>
              <a:spcBef>
                <a:spcPts val="0"/>
              </a:spcBef>
              <a:spcAft>
                <a:spcPts val="0"/>
              </a:spcAft>
              <a:buSzPts val="2265"/>
              <a:buFont typeface="EB Garamond"/>
              <a:buAutoNum type="arabicPeriod"/>
            </a:pPr>
            <a:r>
              <a:rPr lang="en-IN" sz="2200" dirty="0">
                <a:solidFill>
                  <a:schemeClr val="tx2">
                    <a:lumMod val="10000"/>
                  </a:schemeClr>
                </a:solidFill>
                <a:latin typeface="Calibri" panose="020F0502020204030204" pitchFamily="34" charset="0"/>
                <a:ea typeface="Calibri" panose="020F0502020204030204" pitchFamily="34" charset="0"/>
                <a:cs typeface="Calibri" panose="020F0502020204030204" pitchFamily="34" charset="0"/>
                <a:sym typeface="EB Garamond"/>
              </a:rPr>
              <a:t>How many copies of the book titled "The Lost Tribe" are owned by each library branch? </a:t>
            </a:r>
            <a:endParaRPr sz="2200" dirty="0">
              <a:solidFill>
                <a:schemeClr val="tx2">
                  <a:lumMod val="10000"/>
                </a:schemeClr>
              </a:solidFill>
              <a:latin typeface="Calibri" panose="020F0502020204030204" pitchFamily="34" charset="0"/>
              <a:ea typeface="Calibri" panose="020F0502020204030204" pitchFamily="34" charset="0"/>
              <a:cs typeface="Calibri" panose="020F0502020204030204" pitchFamily="34" charset="0"/>
              <a:sym typeface="EB Garamond"/>
            </a:endParaRPr>
          </a:p>
          <a:p>
            <a:pPr marL="457200" lvl="0" indent="-372427" algn="just" rtl="0">
              <a:lnSpc>
                <a:spcPct val="100000"/>
              </a:lnSpc>
              <a:spcBef>
                <a:spcPts val="0"/>
              </a:spcBef>
              <a:spcAft>
                <a:spcPts val="0"/>
              </a:spcAft>
              <a:buSzPts val="2265"/>
              <a:buFont typeface="EB Garamond"/>
              <a:buAutoNum type="arabicPeriod"/>
            </a:pPr>
            <a:r>
              <a:rPr lang="en-IN" sz="2200" dirty="0">
                <a:solidFill>
                  <a:schemeClr val="tx2">
                    <a:lumMod val="10000"/>
                  </a:schemeClr>
                </a:solidFill>
                <a:latin typeface="Calibri" panose="020F0502020204030204" pitchFamily="34" charset="0"/>
                <a:ea typeface="Calibri" panose="020F0502020204030204" pitchFamily="34" charset="0"/>
                <a:cs typeface="Calibri" panose="020F0502020204030204" pitchFamily="34" charset="0"/>
                <a:sym typeface="EB Garamond"/>
              </a:rPr>
              <a:t>Retrieve the names of all borrowers who do not have any books checked out.</a:t>
            </a:r>
            <a:endParaRPr sz="2200" dirty="0">
              <a:solidFill>
                <a:schemeClr val="tx2">
                  <a:lumMod val="10000"/>
                </a:schemeClr>
              </a:solidFill>
              <a:latin typeface="Calibri" panose="020F0502020204030204" pitchFamily="34" charset="0"/>
              <a:ea typeface="Calibri" panose="020F0502020204030204" pitchFamily="34" charset="0"/>
              <a:cs typeface="Calibri" panose="020F0502020204030204" pitchFamily="34" charset="0"/>
              <a:sym typeface="EB Garamond"/>
            </a:endParaRPr>
          </a:p>
          <a:p>
            <a:pPr marL="457200" lvl="0" indent="-372427" algn="just" rtl="0">
              <a:lnSpc>
                <a:spcPct val="100000"/>
              </a:lnSpc>
              <a:spcBef>
                <a:spcPts val="0"/>
              </a:spcBef>
              <a:spcAft>
                <a:spcPts val="0"/>
              </a:spcAft>
              <a:buSzPts val="2265"/>
              <a:buFont typeface="EB Garamond"/>
              <a:buAutoNum type="arabicPeriod"/>
            </a:pPr>
            <a:r>
              <a:rPr lang="en-IN" sz="2200" dirty="0">
                <a:solidFill>
                  <a:schemeClr val="tx2">
                    <a:lumMod val="10000"/>
                  </a:schemeClr>
                </a:solidFill>
                <a:latin typeface="Calibri" panose="020F0502020204030204" pitchFamily="34" charset="0"/>
                <a:ea typeface="Calibri" panose="020F0502020204030204" pitchFamily="34" charset="0"/>
                <a:cs typeface="Calibri" panose="020F0502020204030204" pitchFamily="34" charset="0"/>
                <a:sym typeface="EB Garamond"/>
              </a:rPr>
              <a:t>For each book that is loaned out from the "Sharpstown" branch and whose Due Date is 2/3/18, retrieve the book title, the borrower's name, and the borrower's address.</a:t>
            </a:r>
            <a:endParaRPr sz="2200" dirty="0">
              <a:solidFill>
                <a:schemeClr val="tx2">
                  <a:lumMod val="10000"/>
                </a:schemeClr>
              </a:solidFill>
              <a:latin typeface="Calibri" panose="020F0502020204030204" pitchFamily="34" charset="0"/>
              <a:ea typeface="Calibri" panose="020F0502020204030204" pitchFamily="34" charset="0"/>
              <a:cs typeface="Calibri" panose="020F0502020204030204" pitchFamily="34" charset="0"/>
              <a:sym typeface="EB Garamond"/>
            </a:endParaRPr>
          </a:p>
          <a:p>
            <a:pPr marL="457200" lvl="0" indent="-372427" algn="just" rtl="0">
              <a:lnSpc>
                <a:spcPct val="100000"/>
              </a:lnSpc>
              <a:spcBef>
                <a:spcPts val="0"/>
              </a:spcBef>
              <a:spcAft>
                <a:spcPts val="0"/>
              </a:spcAft>
              <a:buSzPts val="2265"/>
              <a:buFont typeface="EB Garamond"/>
              <a:buAutoNum type="arabicPeriod"/>
            </a:pPr>
            <a:r>
              <a:rPr lang="en-IN" sz="2200" dirty="0">
                <a:solidFill>
                  <a:schemeClr val="tx2">
                    <a:lumMod val="10000"/>
                  </a:schemeClr>
                </a:solidFill>
                <a:latin typeface="Calibri" panose="020F0502020204030204" pitchFamily="34" charset="0"/>
                <a:ea typeface="Calibri" panose="020F0502020204030204" pitchFamily="34" charset="0"/>
                <a:cs typeface="Calibri" panose="020F0502020204030204" pitchFamily="34" charset="0"/>
                <a:sym typeface="EB Garamond"/>
              </a:rPr>
              <a:t>For each library branch, retrieve the branch name and the total number of books loaned out from that branch. </a:t>
            </a:r>
            <a:endParaRPr sz="2200" dirty="0">
              <a:solidFill>
                <a:schemeClr val="tx2">
                  <a:lumMod val="10000"/>
                </a:schemeClr>
              </a:solidFill>
              <a:latin typeface="Calibri" panose="020F0502020204030204" pitchFamily="34" charset="0"/>
              <a:ea typeface="Calibri" panose="020F0502020204030204" pitchFamily="34" charset="0"/>
              <a:cs typeface="Calibri" panose="020F0502020204030204" pitchFamily="34" charset="0"/>
              <a:sym typeface="EB Garamond"/>
            </a:endParaRPr>
          </a:p>
          <a:p>
            <a:pPr marL="457200" lvl="0" indent="-372427" algn="just" rtl="0">
              <a:lnSpc>
                <a:spcPct val="100000"/>
              </a:lnSpc>
              <a:spcBef>
                <a:spcPts val="0"/>
              </a:spcBef>
              <a:spcAft>
                <a:spcPts val="0"/>
              </a:spcAft>
              <a:buSzPts val="2265"/>
              <a:buFont typeface="EB Garamond"/>
              <a:buAutoNum type="arabicPeriod"/>
            </a:pPr>
            <a:r>
              <a:rPr lang="en-IN" sz="2200" dirty="0">
                <a:solidFill>
                  <a:schemeClr val="tx2">
                    <a:lumMod val="10000"/>
                  </a:schemeClr>
                </a:solidFill>
                <a:latin typeface="Calibri" panose="020F0502020204030204" pitchFamily="34" charset="0"/>
                <a:ea typeface="Calibri" panose="020F0502020204030204" pitchFamily="34" charset="0"/>
                <a:cs typeface="Calibri" panose="020F0502020204030204" pitchFamily="34" charset="0"/>
                <a:sym typeface="EB Garamond"/>
              </a:rPr>
              <a:t>Retrieve the names, addresses, and number of books checked out for all borrowers who have more than five books checked out. </a:t>
            </a:r>
            <a:endParaRPr sz="2200" dirty="0">
              <a:solidFill>
                <a:schemeClr val="tx2">
                  <a:lumMod val="10000"/>
                </a:schemeClr>
              </a:solidFill>
              <a:latin typeface="Calibri" panose="020F0502020204030204" pitchFamily="34" charset="0"/>
              <a:ea typeface="Calibri" panose="020F0502020204030204" pitchFamily="34" charset="0"/>
              <a:cs typeface="Calibri" panose="020F0502020204030204" pitchFamily="34" charset="0"/>
              <a:sym typeface="EB Garamond"/>
            </a:endParaRPr>
          </a:p>
          <a:p>
            <a:pPr marL="457200" lvl="0" indent="-372427" algn="just" rtl="0">
              <a:lnSpc>
                <a:spcPct val="100000"/>
              </a:lnSpc>
              <a:spcBef>
                <a:spcPts val="0"/>
              </a:spcBef>
              <a:spcAft>
                <a:spcPts val="0"/>
              </a:spcAft>
              <a:buSzPts val="2265"/>
              <a:buFont typeface="EB Garamond"/>
              <a:buAutoNum type="arabicPeriod"/>
            </a:pPr>
            <a:r>
              <a:rPr lang="en-IN" sz="2200" dirty="0">
                <a:solidFill>
                  <a:schemeClr val="tx2">
                    <a:lumMod val="10000"/>
                  </a:schemeClr>
                </a:solidFill>
                <a:latin typeface="Calibri" panose="020F0502020204030204" pitchFamily="34" charset="0"/>
                <a:ea typeface="Calibri" panose="020F0502020204030204" pitchFamily="34" charset="0"/>
                <a:cs typeface="Calibri" panose="020F0502020204030204" pitchFamily="34" charset="0"/>
                <a:sym typeface="EB Garamond"/>
              </a:rPr>
              <a:t>For each book authored by "Stephen King", retrieve the title and the number of copies owned by the library branch whose name is "Central". </a:t>
            </a:r>
            <a:endParaRPr sz="2200" dirty="0">
              <a:solidFill>
                <a:schemeClr val="tx2">
                  <a:lumMod val="10000"/>
                </a:schemeClr>
              </a:solidFill>
              <a:latin typeface="Calibri" panose="020F0502020204030204" pitchFamily="34" charset="0"/>
              <a:ea typeface="Calibri" panose="020F0502020204030204" pitchFamily="34" charset="0"/>
              <a:cs typeface="Calibri" panose="020F0502020204030204" pitchFamily="34" charset="0"/>
              <a:sym typeface="EB Garamon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g360793d6cdb_0_29"/>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just" rtl="0">
              <a:lnSpc>
                <a:spcPct val="70000"/>
              </a:lnSpc>
              <a:spcBef>
                <a:spcPts val="1000"/>
              </a:spcBef>
              <a:spcAft>
                <a:spcPts val="0"/>
              </a:spcAft>
              <a:buNone/>
            </a:pPr>
            <a:r>
              <a:rPr lang="en-IN" sz="2800" dirty="0">
                <a:solidFill>
                  <a:srgbClr val="002060"/>
                </a:solidFill>
                <a:latin typeface="Calibri" panose="020F0502020204030204" pitchFamily="34" charset="0"/>
                <a:ea typeface="Calibri" panose="020F0502020204030204" pitchFamily="34" charset="0"/>
                <a:cs typeface="Calibri" panose="020F0502020204030204" pitchFamily="34" charset="0"/>
                <a:sym typeface="EB Garamond Medium"/>
              </a:rPr>
              <a:t>1.How many copies of the book titled "The Lost Tribe" are owned by the library branch whose name is "Sharpstown"? </a:t>
            </a:r>
            <a:endParaRPr sz="2800" dirty="0">
              <a:solidFill>
                <a:srgbClr val="002060"/>
              </a:solidFill>
              <a:latin typeface="Calibri" panose="020F0502020204030204" pitchFamily="34" charset="0"/>
              <a:ea typeface="Calibri" panose="020F0502020204030204" pitchFamily="34" charset="0"/>
              <a:cs typeface="Calibri" panose="020F0502020204030204" pitchFamily="34" charset="0"/>
              <a:sym typeface="EB Garamond Medium"/>
            </a:endParaRPr>
          </a:p>
        </p:txBody>
      </p:sp>
      <p:pic>
        <p:nvPicPr>
          <p:cNvPr id="3" name="Picture 2">
            <a:extLst>
              <a:ext uri="{FF2B5EF4-FFF2-40B4-BE49-F238E27FC236}">
                <a16:creationId xmlns:a16="http://schemas.microsoft.com/office/drawing/2014/main" id="{C4EC5602-9187-C708-2F58-E067C9127988}"/>
              </a:ext>
            </a:extLst>
          </p:cNvPr>
          <p:cNvPicPr>
            <a:picLocks noChangeAspect="1"/>
          </p:cNvPicPr>
          <p:nvPr/>
        </p:nvPicPr>
        <p:blipFill>
          <a:blip r:embed="rId3"/>
          <a:stretch>
            <a:fillRect/>
          </a:stretch>
        </p:blipFill>
        <p:spPr>
          <a:xfrm>
            <a:off x="838200" y="1389185"/>
            <a:ext cx="11092677" cy="483576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g360793d6cdb_0_42"/>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just" rtl="0">
              <a:lnSpc>
                <a:spcPct val="70000"/>
              </a:lnSpc>
              <a:spcBef>
                <a:spcPts val="1000"/>
              </a:spcBef>
              <a:spcAft>
                <a:spcPts val="0"/>
              </a:spcAft>
              <a:buNone/>
            </a:pPr>
            <a:r>
              <a:rPr lang="en-IN" sz="2800" dirty="0">
                <a:solidFill>
                  <a:srgbClr val="002060"/>
                </a:solidFill>
                <a:latin typeface="Calibri" panose="020F0502020204030204" pitchFamily="34" charset="0"/>
                <a:ea typeface="Calibri" panose="020F0502020204030204" pitchFamily="34" charset="0"/>
                <a:cs typeface="Calibri" panose="020F0502020204030204" pitchFamily="34" charset="0"/>
                <a:sym typeface="EB Garamond Medium"/>
              </a:rPr>
              <a:t>2.How many copies of the book titled "The Lost Tribe" are owned by each library branch? </a:t>
            </a:r>
            <a:endParaRPr sz="2800" dirty="0">
              <a:solidFill>
                <a:srgbClr val="002060"/>
              </a:solidFill>
              <a:latin typeface="Calibri" panose="020F0502020204030204" pitchFamily="34" charset="0"/>
              <a:ea typeface="Calibri" panose="020F0502020204030204" pitchFamily="34" charset="0"/>
              <a:cs typeface="Calibri" panose="020F0502020204030204" pitchFamily="34" charset="0"/>
              <a:sym typeface="EB Garamond Medium"/>
            </a:endParaRPr>
          </a:p>
        </p:txBody>
      </p:sp>
      <p:pic>
        <p:nvPicPr>
          <p:cNvPr id="4" name="Picture 3">
            <a:extLst>
              <a:ext uri="{FF2B5EF4-FFF2-40B4-BE49-F238E27FC236}">
                <a16:creationId xmlns:a16="http://schemas.microsoft.com/office/drawing/2014/main" id="{92100C27-44BE-A308-6770-C797A967990F}"/>
              </a:ext>
            </a:extLst>
          </p:cNvPr>
          <p:cNvPicPr>
            <a:picLocks noChangeAspect="1"/>
          </p:cNvPicPr>
          <p:nvPr/>
        </p:nvPicPr>
        <p:blipFill>
          <a:blip r:embed="rId3"/>
          <a:stretch>
            <a:fillRect/>
          </a:stretch>
        </p:blipFill>
        <p:spPr>
          <a:xfrm>
            <a:off x="838200" y="1450731"/>
            <a:ext cx="11084169" cy="475663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1185</Words>
  <Application>Microsoft Office PowerPoint</Application>
  <PresentationFormat>Widescreen</PresentationFormat>
  <Paragraphs>110</Paragraphs>
  <Slides>19</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Calibri</vt:lpstr>
      <vt:lpstr>EB Garamond SemiBold</vt:lpstr>
      <vt:lpstr>EB Garamond</vt:lpstr>
      <vt:lpstr>EB Garamond Medium</vt:lpstr>
      <vt:lpstr>Libre Baskerville</vt:lpstr>
      <vt:lpstr>Lato Black</vt:lpstr>
      <vt:lpstr>Arial</vt:lpstr>
      <vt:lpstr>Office Theme</vt:lpstr>
      <vt:lpstr>PowerPoint Presentation</vt:lpstr>
      <vt:lpstr>PowerPoint Presentation</vt:lpstr>
      <vt:lpstr>Agenda </vt:lpstr>
      <vt:lpstr>Objective of the Project</vt:lpstr>
      <vt:lpstr>ER Diagram</vt:lpstr>
      <vt:lpstr>Database Schema Explanation</vt:lpstr>
      <vt:lpstr>Key Analysis Questions</vt:lpstr>
      <vt:lpstr>1.How many copies of the book titled "The Lost Tribe" are owned by the library branch whose name is "Sharpstown"? </vt:lpstr>
      <vt:lpstr>2.How many copies of the book titled "The Lost Tribe" are owned by each library branch? </vt:lpstr>
      <vt:lpstr>3.Retrieve the names of all borrowers who do not have any books checked out.</vt:lpstr>
      <vt:lpstr>4.For each book that is loaned out from the "Sharpstown" branch and whose Due Date is 2/3/18, retrieve the book title, the borrower's name, and the borrower's address. </vt:lpstr>
      <vt:lpstr>5.For each library branch, retrieve the branch name and the total number of books loaned out from that branch. </vt:lpstr>
      <vt:lpstr>6.Retrieve the names, addresses, and number of books checked out for all borrowers who have more than five books checked out. </vt:lpstr>
      <vt:lpstr>7.For each book authored by "Stephen King", retrieve the title and the number of copies owned by the library branch whose name is "Central". </vt:lpstr>
      <vt:lpstr>Final Business insights and Recommendations</vt:lpstr>
      <vt:lpstr>Conclusion</vt:lpstr>
      <vt:lpstr>Q&amp;A </vt:lpstr>
      <vt:lpstr>Challenges Working on SQL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Raghu Ram Aduri</dc:creator>
  <cp:lastModifiedBy>mokshanjali p</cp:lastModifiedBy>
  <cp:revision>3</cp:revision>
  <dcterms:created xsi:type="dcterms:W3CDTF">2021-02-16T05:19:01Z</dcterms:created>
  <dcterms:modified xsi:type="dcterms:W3CDTF">2025-06-10T05:27:13Z</dcterms:modified>
</cp:coreProperties>
</file>