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7" r:id="rId5"/>
    <p:sldId id="260" r:id="rId6"/>
    <p:sldId id="266" r:id="rId7"/>
    <p:sldId id="265"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B205-7BC5-A89B-A202-45D6CD0F3F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68E370-E991-AF57-FDC6-926E598C78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60BB32-3C25-074E-71A0-3DF612104C11}"/>
              </a:ext>
            </a:extLst>
          </p:cNvPr>
          <p:cNvSpPr>
            <a:spLocks noGrp="1"/>
          </p:cNvSpPr>
          <p:nvPr>
            <p:ph type="dt" sz="half" idx="10"/>
          </p:nvPr>
        </p:nvSpPr>
        <p:spPr/>
        <p:txBody>
          <a:bodyPr/>
          <a:lstStyle/>
          <a:p>
            <a:fld id="{8A6CDC47-FB3F-403F-9184-0E35C86D1763}" type="datetimeFigureOut">
              <a:rPr lang="en-IN" smtClean="0"/>
              <a:t>27-02-2024</a:t>
            </a:fld>
            <a:endParaRPr lang="en-IN"/>
          </a:p>
        </p:txBody>
      </p:sp>
      <p:sp>
        <p:nvSpPr>
          <p:cNvPr id="5" name="Footer Placeholder 4">
            <a:extLst>
              <a:ext uri="{FF2B5EF4-FFF2-40B4-BE49-F238E27FC236}">
                <a16:creationId xmlns:a16="http://schemas.microsoft.com/office/drawing/2014/main" id="{7946C13A-C454-BCAB-862C-38A3AEBAEF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3759D-ADDB-50C4-9A92-6AB428131F0C}"/>
              </a:ext>
            </a:extLst>
          </p:cNvPr>
          <p:cNvSpPr>
            <a:spLocks noGrp="1"/>
          </p:cNvSpPr>
          <p:nvPr>
            <p:ph type="sldNum" sz="quarter" idx="12"/>
          </p:nvPr>
        </p:nvSpPr>
        <p:spPr/>
        <p:txBody>
          <a:bodyPr/>
          <a:lstStyle/>
          <a:p>
            <a:fld id="{5F8970B1-A4CB-46AF-99E4-29CAACB22FFF}" type="slidenum">
              <a:rPr lang="en-IN" smtClean="0"/>
              <a:t>‹#›</a:t>
            </a:fld>
            <a:endParaRPr lang="en-IN"/>
          </a:p>
        </p:txBody>
      </p:sp>
    </p:spTree>
    <p:extLst>
      <p:ext uri="{BB962C8B-B14F-4D97-AF65-F5344CB8AC3E}">
        <p14:creationId xmlns:p14="http://schemas.microsoft.com/office/powerpoint/2010/main" val="2373241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8D0F-9054-46E7-0E92-8ECF9ED512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83C677-4126-604C-D14E-5850334DFA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D1F76C-23C8-976A-2993-36F7F31746AB}"/>
              </a:ext>
            </a:extLst>
          </p:cNvPr>
          <p:cNvSpPr>
            <a:spLocks noGrp="1"/>
          </p:cNvSpPr>
          <p:nvPr>
            <p:ph type="dt" sz="half" idx="10"/>
          </p:nvPr>
        </p:nvSpPr>
        <p:spPr/>
        <p:txBody>
          <a:bodyPr/>
          <a:lstStyle/>
          <a:p>
            <a:fld id="{8A6CDC47-FB3F-403F-9184-0E35C86D1763}" type="datetimeFigureOut">
              <a:rPr lang="en-IN" smtClean="0"/>
              <a:t>27-02-2024</a:t>
            </a:fld>
            <a:endParaRPr lang="en-IN"/>
          </a:p>
        </p:txBody>
      </p:sp>
      <p:sp>
        <p:nvSpPr>
          <p:cNvPr id="5" name="Footer Placeholder 4">
            <a:extLst>
              <a:ext uri="{FF2B5EF4-FFF2-40B4-BE49-F238E27FC236}">
                <a16:creationId xmlns:a16="http://schemas.microsoft.com/office/drawing/2014/main" id="{315F517A-71A6-2202-088E-F18642DB23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1F4563-D6FF-861A-5AD5-3669A0D28970}"/>
              </a:ext>
            </a:extLst>
          </p:cNvPr>
          <p:cNvSpPr>
            <a:spLocks noGrp="1"/>
          </p:cNvSpPr>
          <p:nvPr>
            <p:ph type="sldNum" sz="quarter" idx="12"/>
          </p:nvPr>
        </p:nvSpPr>
        <p:spPr/>
        <p:txBody>
          <a:bodyPr/>
          <a:lstStyle/>
          <a:p>
            <a:fld id="{5F8970B1-A4CB-46AF-99E4-29CAACB22FFF}" type="slidenum">
              <a:rPr lang="en-IN" smtClean="0"/>
              <a:t>‹#›</a:t>
            </a:fld>
            <a:endParaRPr lang="en-IN"/>
          </a:p>
        </p:txBody>
      </p:sp>
    </p:spTree>
    <p:extLst>
      <p:ext uri="{BB962C8B-B14F-4D97-AF65-F5344CB8AC3E}">
        <p14:creationId xmlns:p14="http://schemas.microsoft.com/office/powerpoint/2010/main" val="2655445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4A3C29-DC65-A61C-4ADC-CA308EE33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74BA2E-1213-6A11-CE19-FB1DF5CA0C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3AE6E9-860E-CA2D-00DA-13DC7714B4A6}"/>
              </a:ext>
            </a:extLst>
          </p:cNvPr>
          <p:cNvSpPr>
            <a:spLocks noGrp="1"/>
          </p:cNvSpPr>
          <p:nvPr>
            <p:ph type="dt" sz="half" idx="10"/>
          </p:nvPr>
        </p:nvSpPr>
        <p:spPr/>
        <p:txBody>
          <a:bodyPr/>
          <a:lstStyle/>
          <a:p>
            <a:fld id="{8A6CDC47-FB3F-403F-9184-0E35C86D1763}" type="datetimeFigureOut">
              <a:rPr lang="en-IN" smtClean="0"/>
              <a:t>27-02-2024</a:t>
            </a:fld>
            <a:endParaRPr lang="en-IN"/>
          </a:p>
        </p:txBody>
      </p:sp>
      <p:sp>
        <p:nvSpPr>
          <p:cNvPr id="5" name="Footer Placeholder 4">
            <a:extLst>
              <a:ext uri="{FF2B5EF4-FFF2-40B4-BE49-F238E27FC236}">
                <a16:creationId xmlns:a16="http://schemas.microsoft.com/office/drawing/2014/main" id="{7ADB57A8-4C3E-DAFE-E2DE-8E48810582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67405B-5295-7BBB-02CB-3CACEC26A4F9}"/>
              </a:ext>
            </a:extLst>
          </p:cNvPr>
          <p:cNvSpPr>
            <a:spLocks noGrp="1"/>
          </p:cNvSpPr>
          <p:nvPr>
            <p:ph type="sldNum" sz="quarter" idx="12"/>
          </p:nvPr>
        </p:nvSpPr>
        <p:spPr/>
        <p:txBody>
          <a:bodyPr/>
          <a:lstStyle/>
          <a:p>
            <a:fld id="{5F8970B1-A4CB-46AF-99E4-29CAACB22FFF}" type="slidenum">
              <a:rPr lang="en-IN" smtClean="0"/>
              <a:t>‹#›</a:t>
            </a:fld>
            <a:endParaRPr lang="en-IN"/>
          </a:p>
        </p:txBody>
      </p:sp>
    </p:spTree>
    <p:extLst>
      <p:ext uri="{BB962C8B-B14F-4D97-AF65-F5344CB8AC3E}">
        <p14:creationId xmlns:p14="http://schemas.microsoft.com/office/powerpoint/2010/main" val="101656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DBDE-90C5-DC98-6599-FCA8DCE869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524CB2-A533-9553-3240-5970ABC881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C447CF-4D13-0E19-269C-9253A732080A}"/>
              </a:ext>
            </a:extLst>
          </p:cNvPr>
          <p:cNvSpPr>
            <a:spLocks noGrp="1"/>
          </p:cNvSpPr>
          <p:nvPr>
            <p:ph type="dt" sz="half" idx="10"/>
          </p:nvPr>
        </p:nvSpPr>
        <p:spPr/>
        <p:txBody>
          <a:bodyPr/>
          <a:lstStyle/>
          <a:p>
            <a:fld id="{8A6CDC47-FB3F-403F-9184-0E35C86D1763}" type="datetimeFigureOut">
              <a:rPr lang="en-IN" smtClean="0"/>
              <a:t>27-02-2024</a:t>
            </a:fld>
            <a:endParaRPr lang="en-IN"/>
          </a:p>
        </p:txBody>
      </p:sp>
      <p:sp>
        <p:nvSpPr>
          <p:cNvPr id="5" name="Footer Placeholder 4">
            <a:extLst>
              <a:ext uri="{FF2B5EF4-FFF2-40B4-BE49-F238E27FC236}">
                <a16:creationId xmlns:a16="http://schemas.microsoft.com/office/drawing/2014/main" id="{938CC655-D137-D4F7-43BB-571D0EC32C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A0A00-3F86-C975-D623-BD3BA3C3E10E}"/>
              </a:ext>
            </a:extLst>
          </p:cNvPr>
          <p:cNvSpPr>
            <a:spLocks noGrp="1"/>
          </p:cNvSpPr>
          <p:nvPr>
            <p:ph type="sldNum" sz="quarter" idx="12"/>
          </p:nvPr>
        </p:nvSpPr>
        <p:spPr/>
        <p:txBody>
          <a:bodyPr/>
          <a:lstStyle/>
          <a:p>
            <a:fld id="{5F8970B1-A4CB-46AF-99E4-29CAACB22FFF}" type="slidenum">
              <a:rPr lang="en-IN" smtClean="0"/>
              <a:t>‹#›</a:t>
            </a:fld>
            <a:endParaRPr lang="en-IN"/>
          </a:p>
        </p:txBody>
      </p:sp>
    </p:spTree>
    <p:extLst>
      <p:ext uri="{BB962C8B-B14F-4D97-AF65-F5344CB8AC3E}">
        <p14:creationId xmlns:p14="http://schemas.microsoft.com/office/powerpoint/2010/main" val="187525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62-92E5-9623-DE5F-A59E32ABB1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2E0AE9-D0CA-B6D5-1C64-2435CA224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EFA18-0BF2-088F-2088-897AABB532D0}"/>
              </a:ext>
            </a:extLst>
          </p:cNvPr>
          <p:cNvSpPr>
            <a:spLocks noGrp="1"/>
          </p:cNvSpPr>
          <p:nvPr>
            <p:ph type="dt" sz="half" idx="10"/>
          </p:nvPr>
        </p:nvSpPr>
        <p:spPr/>
        <p:txBody>
          <a:bodyPr/>
          <a:lstStyle/>
          <a:p>
            <a:fld id="{8A6CDC47-FB3F-403F-9184-0E35C86D1763}" type="datetimeFigureOut">
              <a:rPr lang="en-IN" smtClean="0"/>
              <a:t>27-02-2024</a:t>
            </a:fld>
            <a:endParaRPr lang="en-IN"/>
          </a:p>
        </p:txBody>
      </p:sp>
      <p:sp>
        <p:nvSpPr>
          <p:cNvPr id="5" name="Footer Placeholder 4">
            <a:extLst>
              <a:ext uri="{FF2B5EF4-FFF2-40B4-BE49-F238E27FC236}">
                <a16:creationId xmlns:a16="http://schemas.microsoft.com/office/drawing/2014/main" id="{43272494-5A27-D678-22C7-81E8184C0E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624B18-AFEA-0C2C-E857-A10C18B67610}"/>
              </a:ext>
            </a:extLst>
          </p:cNvPr>
          <p:cNvSpPr>
            <a:spLocks noGrp="1"/>
          </p:cNvSpPr>
          <p:nvPr>
            <p:ph type="sldNum" sz="quarter" idx="12"/>
          </p:nvPr>
        </p:nvSpPr>
        <p:spPr/>
        <p:txBody>
          <a:bodyPr/>
          <a:lstStyle/>
          <a:p>
            <a:fld id="{5F8970B1-A4CB-46AF-99E4-29CAACB22FFF}" type="slidenum">
              <a:rPr lang="en-IN" smtClean="0"/>
              <a:t>‹#›</a:t>
            </a:fld>
            <a:endParaRPr lang="en-IN"/>
          </a:p>
        </p:txBody>
      </p:sp>
    </p:spTree>
    <p:extLst>
      <p:ext uri="{BB962C8B-B14F-4D97-AF65-F5344CB8AC3E}">
        <p14:creationId xmlns:p14="http://schemas.microsoft.com/office/powerpoint/2010/main" val="309272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6C10-4862-74C2-86A6-2592BEB08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E6AD75-73B4-05CF-4280-03835E07A8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766C3E-308B-77EA-38A0-8B5CCAC007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D2A257-DDF5-1648-DFCC-C1A7E427004B}"/>
              </a:ext>
            </a:extLst>
          </p:cNvPr>
          <p:cNvSpPr>
            <a:spLocks noGrp="1"/>
          </p:cNvSpPr>
          <p:nvPr>
            <p:ph type="dt" sz="half" idx="10"/>
          </p:nvPr>
        </p:nvSpPr>
        <p:spPr/>
        <p:txBody>
          <a:bodyPr/>
          <a:lstStyle/>
          <a:p>
            <a:fld id="{8A6CDC47-FB3F-403F-9184-0E35C86D1763}" type="datetimeFigureOut">
              <a:rPr lang="en-IN" smtClean="0"/>
              <a:t>27-02-2024</a:t>
            </a:fld>
            <a:endParaRPr lang="en-IN"/>
          </a:p>
        </p:txBody>
      </p:sp>
      <p:sp>
        <p:nvSpPr>
          <p:cNvPr id="6" name="Footer Placeholder 5">
            <a:extLst>
              <a:ext uri="{FF2B5EF4-FFF2-40B4-BE49-F238E27FC236}">
                <a16:creationId xmlns:a16="http://schemas.microsoft.com/office/drawing/2014/main" id="{AAC2EBD8-BB28-FDEE-65F8-1B8B69D708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FA68C5-35AF-E0DD-5495-54F4AFA165CF}"/>
              </a:ext>
            </a:extLst>
          </p:cNvPr>
          <p:cNvSpPr>
            <a:spLocks noGrp="1"/>
          </p:cNvSpPr>
          <p:nvPr>
            <p:ph type="sldNum" sz="quarter" idx="12"/>
          </p:nvPr>
        </p:nvSpPr>
        <p:spPr/>
        <p:txBody>
          <a:bodyPr/>
          <a:lstStyle/>
          <a:p>
            <a:fld id="{5F8970B1-A4CB-46AF-99E4-29CAACB22FFF}" type="slidenum">
              <a:rPr lang="en-IN" smtClean="0"/>
              <a:t>‹#›</a:t>
            </a:fld>
            <a:endParaRPr lang="en-IN"/>
          </a:p>
        </p:txBody>
      </p:sp>
    </p:spTree>
    <p:extLst>
      <p:ext uri="{BB962C8B-B14F-4D97-AF65-F5344CB8AC3E}">
        <p14:creationId xmlns:p14="http://schemas.microsoft.com/office/powerpoint/2010/main" val="15020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24FF-DC69-0C5E-A9FE-F8D2BEF199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DDB2FE-F6A2-EB51-F54B-6F1B633C43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123DEF-E7DF-B990-4807-33D8CF0B03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02DECD-220A-9CE2-3B3B-AF379C3AD0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248EF-6E53-F5D0-41DB-BB0396B91A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7DFA5E-FEAA-14C6-AA99-91D29006F9A3}"/>
              </a:ext>
            </a:extLst>
          </p:cNvPr>
          <p:cNvSpPr>
            <a:spLocks noGrp="1"/>
          </p:cNvSpPr>
          <p:nvPr>
            <p:ph type="dt" sz="half" idx="10"/>
          </p:nvPr>
        </p:nvSpPr>
        <p:spPr/>
        <p:txBody>
          <a:bodyPr/>
          <a:lstStyle/>
          <a:p>
            <a:fld id="{8A6CDC47-FB3F-403F-9184-0E35C86D1763}" type="datetimeFigureOut">
              <a:rPr lang="en-IN" smtClean="0"/>
              <a:t>27-02-2024</a:t>
            </a:fld>
            <a:endParaRPr lang="en-IN"/>
          </a:p>
        </p:txBody>
      </p:sp>
      <p:sp>
        <p:nvSpPr>
          <p:cNvPr id="8" name="Footer Placeholder 7">
            <a:extLst>
              <a:ext uri="{FF2B5EF4-FFF2-40B4-BE49-F238E27FC236}">
                <a16:creationId xmlns:a16="http://schemas.microsoft.com/office/drawing/2014/main" id="{4F6F2323-CA5F-E60D-A25B-820C5831C7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C9FB38-C8D9-EF64-1220-C6C324F2B73E}"/>
              </a:ext>
            </a:extLst>
          </p:cNvPr>
          <p:cNvSpPr>
            <a:spLocks noGrp="1"/>
          </p:cNvSpPr>
          <p:nvPr>
            <p:ph type="sldNum" sz="quarter" idx="12"/>
          </p:nvPr>
        </p:nvSpPr>
        <p:spPr/>
        <p:txBody>
          <a:bodyPr/>
          <a:lstStyle/>
          <a:p>
            <a:fld id="{5F8970B1-A4CB-46AF-99E4-29CAACB22FFF}" type="slidenum">
              <a:rPr lang="en-IN" smtClean="0"/>
              <a:t>‹#›</a:t>
            </a:fld>
            <a:endParaRPr lang="en-IN"/>
          </a:p>
        </p:txBody>
      </p:sp>
    </p:spTree>
    <p:extLst>
      <p:ext uri="{BB962C8B-B14F-4D97-AF65-F5344CB8AC3E}">
        <p14:creationId xmlns:p14="http://schemas.microsoft.com/office/powerpoint/2010/main" val="351578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56F5-41AD-DBBF-3838-53BD1B26A5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8C139B-456C-914C-515C-270381236718}"/>
              </a:ext>
            </a:extLst>
          </p:cNvPr>
          <p:cNvSpPr>
            <a:spLocks noGrp="1"/>
          </p:cNvSpPr>
          <p:nvPr>
            <p:ph type="dt" sz="half" idx="10"/>
          </p:nvPr>
        </p:nvSpPr>
        <p:spPr/>
        <p:txBody>
          <a:bodyPr/>
          <a:lstStyle/>
          <a:p>
            <a:fld id="{8A6CDC47-FB3F-403F-9184-0E35C86D1763}" type="datetimeFigureOut">
              <a:rPr lang="en-IN" smtClean="0"/>
              <a:t>27-02-2024</a:t>
            </a:fld>
            <a:endParaRPr lang="en-IN"/>
          </a:p>
        </p:txBody>
      </p:sp>
      <p:sp>
        <p:nvSpPr>
          <p:cNvPr id="4" name="Footer Placeholder 3">
            <a:extLst>
              <a:ext uri="{FF2B5EF4-FFF2-40B4-BE49-F238E27FC236}">
                <a16:creationId xmlns:a16="http://schemas.microsoft.com/office/drawing/2014/main" id="{E9D9FAA1-98F2-AEC7-5F56-624A6C7556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5D71F2-9DBE-C147-11EA-096BFC931183}"/>
              </a:ext>
            </a:extLst>
          </p:cNvPr>
          <p:cNvSpPr>
            <a:spLocks noGrp="1"/>
          </p:cNvSpPr>
          <p:nvPr>
            <p:ph type="sldNum" sz="quarter" idx="12"/>
          </p:nvPr>
        </p:nvSpPr>
        <p:spPr/>
        <p:txBody>
          <a:bodyPr/>
          <a:lstStyle/>
          <a:p>
            <a:fld id="{5F8970B1-A4CB-46AF-99E4-29CAACB22FFF}" type="slidenum">
              <a:rPr lang="en-IN" smtClean="0"/>
              <a:t>‹#›</a:t>
            </a:fld>
            <a:endParaRPr lang="en-IN"/>
          </a:p>
        </p:txBody>
      </p:sp>
    </p:spTree>
    <p:extLst>
      <p:ext uri="{BB962C8B-B14F-4D97-AF65-F5344CB8AC3E}">
        <p14:creationId xmlns:p14="http://schemas.microsoft.com/office/powerpoint/2010/main" val="4270665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B17FBB-169F-C13B-EDAC-0573FFDCE952}"/>
              </a:ext>
            </a:extLst>
          </p:cNvPr>
          <p:cNvSpPr>
            <a:spLocks noGrp="1"/>
          </p:cNvSpPr>
          <p:nvPr>
            <p:ph type="dt" sz="half" idx="10"/>
          </p:nvPr>
        </p:nvSpPr>
        <p:spPr/>
        <p:txBody>
          <a:bodyPr/>
          <a:lstStyle/>
          <a:p>
            <a:fld id="{8A6CDC47-FB3F-403F-9184-0E35C86D1763}" type="datetimeFigureOut">
              <a:rPr lang="en-IN" smtClean="0"/>
              <a:t>27-02-2024</a:t>
            </a:fld>
            <a:endParaRPr lang="en-IN"/>
          </a:p>
        </p:txBody>
      </p:sp>
      <p:sp>
        <p:nvSpPr>
          <p:cNvPr id="3" name="Footer Placeholder 2">
            <a:extLst>
              <a:ext uri="{FF2B5EF4-FFF2-40B4-BE49-F238E27FC236}">
                <a16:creationId xmlns:a16="http://schemas.microsoft.com/office/drawing/2014/main" id="{D81E8A46-31D0-A566-6292-D521302A39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FF1E57-22F1-6FFC-2E57-85266C540715}"/>
              </a:ext>
            </a:extLst>
          </p:cNvPr>
          <p:cNvSpPr>
            <a:spLocks noGrp="1"/>
          </p:cNvSpPr>
          <p:nvPr>
            <p:ph type="sldNum" sz="quarter" idx="12"/>
          </p:nvPr>
        </p:nvSpPr>
        <p:spPr/>
        <p:txBody>
          <a:bodyPr/>
          <a:lstStyle/>
          <a:p>
            <a:fld id="{5F8970B1-A4CB-46AF-99E4-29CAACB22FFF}" type="slidenum">
              <a:rPr lang="en-IN" smtClean="0"/>
              <a:t>‹#›</a:t>
            </a:fld>
            <a:endParaRPr lang="en-IN"/>
          </a:p>
        </p:txBody>
      </p:sp>
    </p:spTree>
    <p:extLst>
      <p:ext uri="{BB962C8B-B14F-4D97-AF65-F5344CB8AC3E}">
        <p14:creationId xmlns:p14="http://schemas.microsoft.com/office/powerpoint/2010/main" val="104121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A0-C287-7AB2-997F-2535376A1F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E22435-FC7A-B9C6-E711-59D4538330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6174F5-CC05-2F02-3F31-1529F5236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68EF5-0F31-2912-F007-C0890C712551}"/>
              </a:ext>
            </a:extLst>
          </p:cNvPr>
          <p:cNvSpPr>
            <a:spLocks noGrp="1"/>
          </p:cNvSpPr>
          <p:nvPr>
            <p:ph type="dt" sz="half" idx="10"/>
          </p:nvPr>
        </p:nvSpPr>
        <p:spPr/>
        <p:txBody>
          <a:bodyPr/>
          <a:lstStyle/>
          <a:p>
            <a:fld id="{8A6CDC47-FB3F-403F-9184-0E35C86D1763}" type="datetimeFigureOut">
              <a:rPr lang="en-IN" smtClean="0"/>
              <a:t>27-02-2024</a:t>
            </a:fld>
            <a:endParaRPr lang="en-IN"/>
          </a:p>
        </p:txBody>
      </p:sp>
      <p:sp>
        <p:nvSpPr>
          <p:cNvPr id="6" name="Footer Placeholder 5">
            <a:extLst>
              <a:ext uri="{FF2B5EF4-FFF2-40B4-BE49-F238E27FC236}">
                <a16:creationId xmlns:a16="http://schemas.microsoft.com/office/drawing/2014/main" id="{5C8B3947-77C9-8BBD-E5BD-0391A665C8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61797F-9C26-C8FD-2E9C-EFEDB9B34ADD}"/>
              </a:ext>
            </a:extLst>
          </p:cNvPr>
          <p:cNvSpPr>
            <a:spLocks noGrp="1"/>
          </p:cNvSpPr>
          <p:nvPr>
            <p:ph type="sldNum" sz="quarter" idx="12"/>
          </p:nvPr>
        </p:nvSpPr>
        <p:spPr/>
        <p:txBody>
          <a:bodyPr/>
          <a:lstStyle/>
          <a:p>
            <a:fld id="{5F8970B1-A4CB-46AF-99E4-29CAACB22FFF}" type="slidenum">
              <a:rPr lang="en-IN" smtClean="0"/>
              <a:t>‹#›</a:t>
            </a:fld>
            <a:endParaRPr lang="en-IN"/>
          </a:p>
        </p:txBody>
      </p:sp>
    </p:spTree>
    <p:extLst>
      <p:ext uri="{BB962C8B-B14F-4D97-AF65-F5344CB8AC3E}">
        <p14:creationId xmlns:p14="http://schemas.microsoft.com/office/powerpoint/2010/main" val="3570515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F014-B5CB-B8CD-8699-37BD6D80B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47B187-8B56-1F41-EE28-1E5096CEB8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2FD57D-EBDD-93A8-CDA8-CDC377DCB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2571D-B87F-A951-87E0-AF7F3762B644}"/>
              </a:ext>
            </a:extLst>
          </p:cNvPr>
          <p:cNvSpPr>
            <a:spLocks noGrp="1"/>
          </p:cNvSpPr>
          <p:nvPr>
            <p:ph type="dt" sz="half" idx="10"/>
          </p:nvPr>
        </p:nvSpPr>
        <p:spPr/>
        <p:txBody>
          <a:bodyPr/>
          <a:lstStyle/>
          <a:p>
            <a:fld id="{8A6CDC47-FB3F-403F-9184-0E35C86D1763}" type="datetimeFigureOut">
              <a:rPr lang="en-IN" smtClean="0"/>
              <a:t>27-02-2024</a:t>
            </a:fld>
            <a:endParaRPr lang="en-IN"/>
          </a:p>
        </p:txBody>
      </p:sp>
      <p:sp>
        <p:nvSpPr>
          <p:cNvPr id="6" name="Footer Placeholder 5">
            <a:extLst>
              <a:ext uri="{FF2B5EF4-FFF2-40B4-BE49-F238E27FC236}">
                <a16:creationId xmlns:a16="http://schemas.microsoft.com/office/drawing/2014/main" id="{F04AFE4C-FE15-15BF-FC62-8AADA2B3F8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1B4469-2315-0262-AB05-38F781EC609B}"/>
              </a:ext>
            </a:extLst>
          </p:cNvPr>
          <p:cNvSpPr>
            <a:spLocks noGrp="1"/>
          </p:cNvSpPr>
          <p:nvPr>
            <p:ph type="sldNum" sz="quarter" idx="12"/>
          </p:nvPr>
        </p:nvSpPr>
        <p:spPr/>
        <p:txBody>
          <a:bodyPr/>
          <a:lstStyle/>
          <a:p>
            <a:fld id="{5F8970B1-A4CB-46AF-99E4-29CAACB22FFF}" type="slidenum">
              <a:rPr lang="en-IN" smtClean="0"/>
              <a:t>‹#›</a:t>
            </a:fld>
            <a:endParaRPr lang="en-IN"/>
          </a:p>
        </p:txBody>
      </p:sp>
    </p:spTree>
    <p:extLst>
      <p:ext uri="{BB962C8B-B14F-4D97-AF65-F5344CB8AC3E}">
        <p14:creationId xmlns:p14="http://schemas.microsoft.com/office/powerpoint/2010/main" val="187576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702E8-A557-340A-B31B-BCAAF4693A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4589CD-436B-FF5C-542E-162E7C8E05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EF7236-0198-B59C-3649-60BB73789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CDC47-FB3F-403F-9184-0E35C86D1763}" type="datetimeFigureOut">
              <a:rPr lang="en-IN" smtClean="0"/>
              <a:t>27-02-2024</a:t>
            </a:fld>
            <a:endParaRPr lang="en-IN"/>
          </a:p>
        </p:txBody>
      </p:sp>
      <p:sp>
        <p:nvSpPr>
          <p:cNvPr id="5" name="Footer Placeholder 4">
            <a:extLst>
              <a:ext uri="{FF2B5EF4-FFF2-40B4-BE49-F238E27FC236}">
                <a16:creationId xmlns:a16="http://schemas.microsoft.com/office/drawing/2014/main" id="{A6B9E1D2-CE79-7E2C-D7D2-32E9C81B79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96DA09-0340-E317-CA14-73475E605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970B1-A4CB-46AF-99E4-29CAACB22FFF}" type="slidenum">
              <a:rPr lang="en-IN" smtClean="0"/>
              <a:t>‹#›</a:t>
            </a:fld>
            <a:endParaRPr lang="en-IN"/>
          </a:p>
        </p:txBody>
      </p:sp>
    </p:spTree>
    <p:extLst>
      <p:ext uri="{BB962C8B-B14F-4D97-AF65-F5344CB8AC3E}">
        <p14:creationId xmlns:p14="http://schemas.microsoft.com/office/powerpoint/2010/main" val="779017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537920"/>
            <a:ext cx="12191400" cy="5319360"/>
          </a:xfrm>
          <a:prstGeom prst="rect">
            <a:avLst/>
          </a:prstGeom>
          <a:noFill/>
          <a:ln w="0">
            <a:noFill/>
          </a:ln>
        </p:spPr>
        <p:txBody>
          <a:bodyPr lIns="90000" tIns="45000" rIns="90000" bIns="45000" anchor="t">
            <a:normAutofit fontScale="92500" lnSpcReduction="10000"/>
          </a:bodyPr>
          <a:lstStyle/>
          <a:p>
            <a:pPr marL="246960" indent="0" algn="ctr">
              <a:lnSpc>
                <a:spcPct val="200000"/>
              </a:lnSpc>
              <a:spcBef>
                <a:spcPts val="1001"/>
              </a:spcBef>
              <a:buNone/>
              <a:tabLst>
                <a:tab pos="0" algn="l"/>
              </a:tabLst>
            </a:pPr>
            <a:endParaRPr lang="en-IN" sz="1800" b="0" strike="noStrike" spc="-1" dirty="0">
              <a:solidFill>
                <a:srgbClr val="000000"/>
              </a:solidFill>
              <a:latin typeface="Arial"/>
            </a:endParaRPr>
          </a:p>
          <a:p>
            <a:pPr marL="0" indent="0" algn="ctr">
              <a:buNone/>
            </a:pPr>
            <a:r>
              <a:rPr lang="en-US" sz="1800" dirty="0">
                <a:latin typeface="Times New Roman" panose="02020603050405020304" pitchFamily="18" charset="0"/>
                <a:cs typeface="Times New Roman" panose="02020603050405020304" pitchFamily="18" charset="0"/>
              </a:rPr>
              <a:t>Eppali Pravallika  - 2010030046</a:t>
            </a:r>
          </a:p>
          <a:p>
            <a:pPr marL="0" indent="0" algn="ctr">
              <a:buNone/>
            </a:pPr>
            <a:r>
              <a:rPr lang="en-US" sz="1800" dirty="0">
                <a:latin typeface="Times New Roman" panose="02020603050405020304" pitchFamily="18" charset="0"/>
                <a:cs typeface="Times New Roman" panose="02020603050405020304" pitchFamily="18" charset="0"/>
              </a:rPr>
              <a:t>Tahseen Begum    - 2010030168</a:t>
            </a:r>
          </a:p>
          <a:p>
            <a:pPr marL="0" indent="0" algn="ctr">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M.Rushitha</a:t>
            </a:r>
            <a:r>
              <a:rPr lang="en-US" sz="1800" dirty="0">
                <a:latin typeface="Times New Roman" panose="02020603050405020304" pitchFamily="18" charset="0"/>
                <a:cs typeface="Times New Roman" panose="02020603050405020304" pitchFamily="18" charset="0"/>
              </a:rPr>
              <a:t> Sri    - 2010030362</a:t>
            </a:r>
          </a:p>
          <a:p>
            <a:pPr marL="0" indent="0" algn="ctr">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K.Kavya</a:t>
            </a:r>
            <a:r>
              <a:rPr lang="en-US" sz="1800" dirty="0">
                <a:latin typeface="Times New Roman" panose="02020603050405020304" pitchFamily="18" charset="0"/>
                <a:cs typeface="Times New Roman" panose="02020603050405020304" pitchFamily="18" charset="0"/>
              </a:rPr>
              <a:t>             - 2010030550</a:t>
            </a:r>
            <a:endParaRPr lang="en-IN" sz="1800" dirty="0">
              <a:latin typeface="Times New Roman" panose="02020603050405020304" pitchFamily="18" charset="0"/>
              <a:cs typeface="Times New Roman" panose="02020603050405020304" pitchFamily="18" charset="0"/>
            </a:endParaRPr>
          </a:p>
          <a:p>
            <a:pPr marL="246960" indent="0" algn="ctr">
              <a:lnSpc>
                <a:spcPct val="200000"/>
              </a:lnSpc>
              <a:spcBef>
                <a:spcPts val="1001"/>
              </a:spcBef>
              <a:buNone/>
              <a:tabLst>
                <a:tab pos="0" algn="l"/>
              </a:tabLst>
            </a:pPr>
            <a:r>
              <a:rPr lang="en-US" sz="1800" b="0" strike="noStrike" spc="-1" dirty="0">
                <a:solidFill>
                  <a:srgbClr val="333333"/>
                </a:solidFill>
                <a:latin typeface="Times New Roman"/>
              </a:rPr>
              <a:t> </a:t>
            </a:r>
            <a:endParaRPr lang="en-IN" sz="1800" b="0" strike="noStrike" spc="-1" dirty="0">
              <a:solidFill>
                <a:srgbClr val="000000"/>
              </a:solidFill>
              <a:latin typeface="Arial"/>
            </a:endParaRPr>
          </a:p>
          <a:p>
            <a:pPr marL="246960" indent="0" algn="just">
              <a:lnSpc>
                <a:spcPct val="200000"/>
              </a:lnSpc>
              <a:spcBef>
                <a:spcPts val="1001"/>
              </a:spcBef>
              <a:buNone/>
              <a:tabLst>
                <a:tab pos="0" algn="l"/>
              </a:tabLst>
            </a:pP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a:rPr>
              <a:t>Under the Guidance of</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N. Chiranjeevi</a:t>
            </a:r>
          </a:p>
          <a:p>
            <a:pPr marL="246960" indent="0" algn="ctr">
              <a:lnSpc>
                <a:spcPct val="100000"/>
              </a:lnSpc>
              <a:spcBef>
                <a:spcPts val="1001"/>
              </a:spcBef>
              <a:buNone/>
              <a:tabLst>
                <a:tab pos="0" algn="l"/>
              </a:tabLst>
            </a:pPr>
            <a:r>
              <a:rPr lang="en-IN" sz="1800" dirty="0">
                <a:latin typeface="Times New Roman" panose="02020603050405020304" pitchFamily="18" charset="0"/>
                <a:cs typeface="Times New Roman" panose="02020603050405020304" pitchFamily="18" charset="0"/>
              </a:rPr>
              <a:t>Professor</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KL Hyderabad Off Campus, Aziz Nagar , Hyderabad</a:t>
            </a:r>
            <a:endParaRPr lang="en-IN" sz="2800" b="0" strike="noStrike" spc="-1" dirty="0">
              <a:solidFill>
                <a:srgbClr val="000000"/>
              </a:solidFill>
              <a:latin typeface="Aria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0" y="-1"/>
            <a:ext cx="12191400" cy="1931437"/>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panose="02020603050405020304" pitchFamily="18" charset="0"/>
                <a:cs typeface="Times New Roman" panose="02020603050405020304" pitchFamily="18" charset="0"/>
              </a:rPr>
              <a:t>Review-2 </a:t>
            </a:r>
            <a:br>
              <a:rPr sz="4000" b="1" dirty="0">
                <a:latin typeface="Times New Roman" panose="02020603050405020304" pitchFamily="18" charset="0"/>
                <a:cs typeface="Times New Roman" panose="02020603050405020304" pitchFamily="18" charset="0"/>
              </a:rPr>
            </a:br>
            <a:r>
              <a:rPr lang="en-US" sz="4000" b="1" dirty="0">
                <a:solidFill>
                  <a:srgbClr val="0F0F0F"/>
                </a:solidFill>
                <a:latin typeface="Times New Roman" panose="02020603050405020304" pitchFamily="18" charset="0"/>
                <a:cs typeface="Times New Roman" panose="02020603050405020304" pitchFamily="18" charset="0"/>
              </a:rPr>
              <a:t>Hand Gesture</a:t>
            </a:r>
            <a:r>
              <a:rPr lang="en-US" sz="4000" b="1" i="0" dirty="0">
                <a:solidFill>
                  <a:srgbClr val="0F0F0F"/>
                </a:solidFill>
                <a:effectLst/>
                <a:latin typeface="Times New Roman" panose="02020603050405020304" pitchFamily="18" charset="0"/>
                <a:cs typeface="Times New Roman" panose="02020603050405020304" pitchFamily="18" charset="0"/>
              </a:rPr>
              <a:t> Recognition</a:t>
            </a:r>
            <a:endParaRPr lang="en-IN" sz="4000" b="1"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7" end="7"/>
                                            </p:txEl>
                                          </p:spTgt>
                                        </p:tgtEl>
                                        <p:attrNameLst>
                                          <p:attrName>style.visibility</p:attrName>
                                        </p:attrNameLst>
                                      </p:cBhvr>
                                      <p:to>
                                        <p:strVal val="visible"/>
                                      </p:to>
                                    </p:set>
                                    <p:anim calcmode="lin" valueType="num">
                                      <p:cBhvr additive="repl">
                                        <p:cTn id="7" dur="500" fill="hold"/>
                                        <p:tgtEl>
                                          <p:spTgt spid="42">
                                            <p:txEl>
                                              <p:pRg st="7" end="7"/>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9" end="9"/>
                                            </p:txEl>
                                          </p:spTgt>
                                        </p:tgtEl>
                                        <p:attrNameLst>
                                          <p:attrName>style.visibility</p:attrName>
                                        </p:attrNameLst>
                                      </p:cBhvr>
                                      <p:to>
                                        <p:strVal val="visible"/>
                                      </p:to>
                                    </p:set>
                                    <p:anim calcmode="lin" valueType="num">
                                      <p:cBhvr additive="repl">
                                        <p:cTn id="13" dur="500" fill="hold"/>
                                        <p:tgtEl>
                                          <p:spTgt spid="42">
                                            <p:txEl>
                                              <p:pRg st="9" end="9"/>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8" end="8"/>
                                            </p:txEl>
                                          </p:spTgt>
                                        </p:tgtEl>
                                        <p:attrNameLst>
                                          <p:attrName>style.visibility</p:attrName>
                                        </p:attrNameLst>
                                      </p:cBhvr>
                                      <p:to>
                                        <p:strVal val="visible"/>
                                      </p:to>
                                    </p:set>
                                    <p:anim calcmode="lin" valueType="num">
                                      <p:cBhvr additive="repl">
                                        <p:cTn id="19" dur="500" fill="hold"/>
                                        <p:tgtEl>
                                          <p:spTgt spid="42">
                                            <p:txEl>
                                              <p:pRg st="8" end="8"/>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r>
              <a:rPr lang="en-US" sz="6000" b="0" strike="noStrike" spc="-1" dirty="0">
                <a:solidFill>
                  <a:srgbClr val="000000"/>
                </a:solidFill>
                <a:latin typeface="Times New Roman"/>
              </a:rPr>
              <a:t>Thank you and Any Queries</a:t>
            </a:r>
            <a:endParaRPr lang="en-IN" sz="6000" b="0" strike="noStrike" spc="-1" dirty="0">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0" strike="noStrike" spc="-1">
                <a:solidFill>
                  <a:srgbClr val="000000"/>
                </a:solidFill>
                <a:latin typeface="Calibri Light"/>
              </a:rPr>
              <a:t>Overview</a:t>
            </a:r>
            <a:endParaRPr lang="en-IN" sz="4400" b="0" strike="noStrike" spc="-1">
              <a:solidFill>
                <a:srgbClr val="000000"/>
              </a:solidFill>
              <a:latin typeface="Arial"/>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Introduction</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Problem Statement</a:t>
            </a:r>
          </a:p>
          <a:p>
            <a:pPr>
              <a:spcBef>
                <a:spcPts val="1001"/>
              </a:spcBef>
              <a:buClr>
                <a:srgbClr val="000000"/>
              </a:buClr>
              <a:buFont typeface="Arial"/>
              <a:buChar char="•"/>
            </a:pPr>
            <a:r>
              <a:rPr lang="en-US" sz="2400" b="0" strike="noStrike" spc="-1" dirty="0">
                <a:solidFill>
                  <a:srgbClr val="000000"/>
                </a:solidFill>
                <a:latin typeface="Times New Roman"/>
              </a:rPr>
              <a:t>Literature Review</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Objectives </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a:rPr>
              <a:t>Flowchart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Introduction</a:t>
            </a:r>
            <a:endParaRPr lang="en-IN" sz="4000" b="0" strike="noStrike" spc="-1" dirty="0">
              <a:solidFill>
                <a:srgbClr val="000000"/>
              </a:solidFill>
              <a:latin typeface="Arial"/>
            </a:endParaRPr>
          </a:p>
        </p:txBody>
      </p:sp>
      <p:sp>
        <p:nvSpPr>
          <p:cNvPr id="47" name="PlaceHolder 2"/>
          <p:cNvSpPr>
            <a:spLocks noGrp="1"/>
          </p:cNvSpPr>
          <p:nvPr>
            <p:ph/>
          </p:nvPr>
        </p:nvSpPr>
        <p:spPr>
          <a:xfrm>
            <a:off x="346500" y="1343314"/>
            <a:ext cx="11498400" cy="4850640"/>
          </a:xfrm>
          <a:prstGeom prst="rect">
            <a:avLst/>
          </a:prstGeom>
          <a:noFill/>
          <a:ln w="0">
            <a:noFill/>
          </a:ln>
        </p:spPr>
        <p:txBody>
          <a:bodyPr lIns="90000" tIns="45000" rIns="90000" bIns="45000" anchor="t">
            <a:normAutofit/>
          </a:bodyPr>
          <a:lstStyle/>
          <a:p>
            <a:pPr marL="0" indent="0">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Hand gesture has been one of the most common and natural communication media among human beings. Hand gesture recognition research has gained a lot of attention because of its applications for interactive human-machine interfaces and virtual environments.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The majority of deaf-and-mute people use sign language produced by body actions such as hand gestures, body motion eyes, and facial expressions to communicate with each other and with non-impaired people in their daily life. </a:t>
            </a:r>
          </a:p>
          <a:p>
            <a:pPr marL="0" indent="0">
              <a:lnSpc>
                <a:spcPct val="107000"/>
              </a:lnSpc>
              <a:spcAft>
                <a:spcPts val="800"/>
              </a:spcAft>
              <a:buNone/>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However, it has become a barrier for mute and deaf communities that intend to integrate into society. Therefore, it is significant to have a medium that can recognize and translate gestures into understandable words by common people, as the information carried by hand gestures is always principal in sign language. To bridge the communication gap, a hand gesture recognition system for Sign Language Recognition (SLR) is required.</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Problem Statement</a:t>
            </a:r>
          </a:p>
        </p:txBody>
      </p:sp>
      <p:sp>
        <p:nvSpPr>
          <p:cNvPr id="51" name="PlaceHolder 2"/>
          <p:cNvSpPr>
            <a:spLocks noGrp="1"/>
          </p:cNvSpPr>
          <p:nvPr>
            <p:ph/>
          </p:nvPr>
        </p:nvSpPr>
        <p:spPr>
          <a:xfrm>
            <a:off x="233264" y="1759385"/>
            <a:ext cx="11518329" cy="2798053"/>
          </a:xfrm>
          <a:prstGeom prst="rect">
            <a:avLst/>
          </a:prstGeom>
          <a:noFill/>
          <a:ln w="0">
            <a:noFill/>
          </a:ln>
        </p:spPr>
        <p:txBody>
          <a:bodyPr lIns="90000" tIns="45000" rIns="90000" bIns="45000" anchor="t">
            <a:normAutofit/>
          </a:bodyPr>
          <a:lstStyle/>
          <a:p>
            <a:pPr indent="0" algn="just">
              <a:lnSpc>
                <a:spcPct val="100000"/>
              </a:lnSpc>
              <a:spcBef>
                <a:spcPts val="1001"/>
              </a:spcBef>
              <a:buNone/>
              <a:tabLst>
                <a:tab pos="0" algn="l"/>
              </a:tabLst>
            </a:pPr>
            <a:r>
              <a:rPr lang="en-US" sz="2000" b="0" strike="noStrike" spc="-1" dirty="0">
                <a:solidFill>
                  <a:srgbClr val="000000"/>
                </a:solidFill>
                <a:latin typeface="Times New Roman" panose="02020603050405020304" pitchFamily="18" charset="0"/>
                <a:cs typeface="Times New Roman" panose="02020603050405020304" pitchFamily="18" charset="0"/>
              </a:rPr>
              <a:t>This project aims to design a real-time vision-based hand gesture recognition system with machine learning techniques which potentially makes deaf-and-mute people life easier. In practice, signs are always continuously spelled words mixing both dynamic and static gestures, so the wanted recognition system should be able to recognize both dynamic and static gestures in American Sign Language with a promising accuracy.</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Literature Review</a:t>
            </a:r>
          </a:p>
        </p:txBody>
      </p:sp>
      <p:graphicFrame>
        <p:nvGraphicFramePr>
          <p:cNvPr id="2" name="Table 1">
            <a:extLst>
              <a:ext uri="{FF2B5EF4-FFF2-40B4-BE49-F238E27FC236}">
                <a16:creationId xmlns:a16="http://schemas.microsoft.com/office/drawing/2014/main" id="{79437A15-DAAD-9E32-16F3-F2F38F5EA78B}"/>
              </a:ext>
            </a:extLst>
          </p:cNvPr>
          <p:cNvGraphicFramePr>
            <a:graphicFrameLocks noGrp="1"/>
          </p:cNvGraphicFramePr>
          <p:nvPr>
            <p:extLst>
              <p:ext uri="{D42A27DB-BD31-4B8C-83A1-F6EECF244321}">
                <p14:modId xmlns:p14="http://schemas.microsoft.com/office/powerpoint/2010/main" val="897352021"/>
              </p:ext>
            </p:extLst>
          </p:nvPr>
        </p:nvGraphicFramePr>
        <p:xfrm>
          <a:off x="690262" y="1229550"/>
          <a:ext cx="10810876" cy="5001705"/>
        </p:xfrm>
        <a:graphic>
          <a:graphicData uri="http://schemas.openxmlformats.org/drawingml/2006/table">
            <a:tbl>
              <a:tblPr firstRow="1" bandRow="1">
                <a:tableStyleId>{5C22544A-7EE6-4342-B048-85BDC9FD1C3A}</a:tableStyleId>
              </a:tblPr>
              <a:tblGrid>
                <a:gridCol w="852788">
                  <a:extLst>
                    <a:ext uri="{9D8B030D-6E8A-4147-A177-3AD203B41FA5}">
                      <a16:colId xmlns:a16="http://schemas.microsoft.com/office/drawing/2014/main" val="1710997200"/>
                    </a:ext>
                  </a:extLst>
                </a:gridCol>
                <a:gridCol w="1190625">
                  <a:extLst>
                    <a:ext uri="{9D8B030D-6E8A-4147-A177-3AD203B41FA5}">
                      <a16:colId xmlns:a16="http://schemas.microsoft.com/office/drawing/2014/main" val="756571228"/>
                    </a:ext>
                  </a:extLst>
                </a:gridCol>
                <a:gridCol w="4857750">
                  <a:extLst>
                    <a:ext uri="{9D8B030D-6E8A-4147-A177-3AD203B41FA5}">
                      <a16:colId xmlns:a16="http://schemas.microsoft.com/office/drawing/2014/main" val="1969133140"/>
                    </a:ext>
                  </a:extLst>
                </a:gridCol>
                <a:gridCol w="3909713">
                  <a:extLst>
                    <a:ext uri="{9D8B030D-6E8A-4147-A177-3AD203B41FA5}">
                      <a16:colId xmlns:a16="http://schemas.microsoft.com/office/drawing/2014/main" val="1720283154"/>
                    </a:ext>
                  </a:extLst>
                </a:gridCol>
              </a:tblGrid>
              <a:tr h="704025">
                <a:tc>
                  <a:txBody>
                    <a:bodyPr/>
                    <a:lstStyle/>
                    <a:p>
                      <a:r>
                        <a:rPr lang="en-US" dirty="0" err="1"/>
                        <a:t>S.No</a:t>
                      </a:r>
                      <a:endParaRPr lang="en-IN" dirty="0"/>
                    </a:p>
                  </a:txBody>
                  <a:tcPr/>
                </a:tc>
                <a:tc>
                  <a:txBody>
                    <a:bodyPr/>
                    <a:lstStyle/>
                    <a:p>
                      <a:r>
                        <a:rPr lang="en-US" dirty="0"/>
                        <a:t>Year</a:t>
                      </a:r>
                      <a:endParaRPr lang="en-IN" dirty="0"/>
                    </a:p>
                  </a:txBody>
                  <a:tcPr/>
                </a:tc>
                <a:tc>
                  <a:txBody>
                    <a:bodyPr/>
                    <a:lstStyle/>
                    <a:p>
                      <a:r>
                        <a:rPr lang="en-US" dirty="0"/>
                        <a:t>Publishing</a:t>
                      </a:r>
                      <a:endParaRPr lang="en-IN" dirty="0"/>
                    </a:p>
                  </a:txBody>
                  <a:tcPr/>
                </a:tc>
                <a:tc>
                  <a:txBody>
                    <a:bodyPr/>
                    <a:lstStyle/>
                    <a:p>
                      <a:r>
                        <a:rPr lang="en-US" dirty="0"/>
                        <a:t>Key Findings</a:t>
                      </a:r>
                      <a:endParaRPr lang="en-IN" dirty="0"/>
                    </a:p>
                  </a:txBody>
                  <a:tcPr/>
                </a:tc>
                <a:extLst>
                  <a:ext uri="{0D108BD9-81ED-4DB2-BD59-A6C34878D82A}">
                    <a16:rowId xmlns:a16="http://schemas.microsoft.com/office/drawing/2014/main" val="2862810670"/>
                  </a:ext>
                </a:extLst>
              </a:tr>
              <a:tr h="1677811">
                <a:tc>
                  <a:txBody>
                    <a:bodyPr/>
                    <a:lstStyle/>
                    <a:p>
                      <a:r>
                        <a:rPr lang="en-US" dirty="0"/>
                        <a:t>1</a:t>
                      </a:r>
                      <a:endParaRPr lang="en-IN" dirty="0"/>
                    </a:p>
                  </a:txBody>
                  <a:tcPr/>
                </a:tc>
                <a:tc>
                  <a:txBody>
                    <a:bodyPr/>
                    <a:lstStyle/>
                    <a:p>
                      <a:r>
                        <a:rPr lang="en-IN" sz="1800" b="0" i="0" kern="1200" dirty="0">
                          <a:solidFill>
                            <a:schemeClr val="dk1"/>
                          </a:solidFill>
                          <a:effectLst/>
                          <a:latin typeface="+mn-lt"/>
                          <a:ea typeface="+mn-ea"/>
                          <a:cs typeface="+mn-cs"/>
                        </a:rPr>
                        <a:t>2023</a:t>
                      </a:r>
                      <a:endParaRPr lang="en-IN" dirty="0"/>
                    </a:p>
                  </a:txBody>
                  <a:tcPr/>
                </a:tc>
                <a:tc>
                  <a:txBody>
                    <a:bodyPr/>
                    <a:lstStyle/>
                    <a:p>
                      <a:r>
                        <a:rPr lang="en-IN" sz="1800" b="0" i="0" kern="1200" dirty="0">
                          <a:solidFill>
                            <a:schemeClr val="dk1"/>
                          </a:solidFill>
                          <a:effectLst/>
                          <a:latin typeface="+mn-lt"/>
                          <a:ea typeface="+mn-ea"/>
                          <a:cs typeface="+mn-cs"/>
                        </a:rPr>
                        <a:t>Qi, Jing, Li Ma, </a:t>
                      </a:r>
                      <a:r>
                        <a:rPr lang="en-IN" sz="1800" b="0" i="0" kern="1200" dirty="0" err="1">
                          <a:solidFill>
                            <a:schemeClr val="dk1"/>
                          </a:solidFill>
                          <a:effectLst/>
                          <a:latin typeface="+mn-lt"/>
                          <a:ea typeface="+mn-ea"/>
                          <a:cs typeface="+mn-cs"/>
                        </a:rPr>
                        <a:t>Zhenchao</a:t>
                      </a:r>
                      <a:r>
                        <a:rPr lang="en-IN" sz="1800" b="0" i="0" kern="1200" dirty="0">
                          <a:solidFill>
                            <a:schemeClr val="dk1"/>
                          </a:solidFill>
                          <a:effectLst/>
                          <a:latin typeface="+mn-lt"/>
                          <a:ea typeface="+mn-ea"/>
                          <a:cs typeface="+mn-cs"/>
                        </a:rPr>
                        <a:t> Cui, and </a:t>
                      </a:r>
                      <a:r>
                        <a:rPr lang="en-IN" sz="1800" b="0" i="0" kern="1200" dirty="0" err="1">
                          <a:solidFill>
                            <a:schemeClr val="dk1"/>
                          </a:solidFill>
                          <a:effectLst/>
                          <a:latin typeface="+mn-lt"/>
                          <a:ea typeface="+mn-ea"/>
                          <a:cs typeface="+mn-cs"/>
                        </a:rPr>
                        <a:t>Yushu</a:t>
                      </a:r>
                      <a:r>
                        <a:rPr lang="en-IN" sz="1800" b="0" i="0" kern="1200" dirty="0">
                          <a:solidFill>
                            <a:schemeClr val="dk1"/>
                          </a:solidFill>
                          <a:effectLst/>
                          <a:latin typeface="+mn-lt"/>
                          <a:ea typeface="+mn-ea"/>
                          <a:cs typeface="+mn-cs"/>
                        </a:rPr>
                        <a:t> Yu. "Computer vision-based hand gesture recognition for human-robot interaction: a review." </a:t>
                      </a:r>
                      <a:r>
                        <a:rPr lang="en-IN" sz="1800" b="0" i="1" kern="1200" dirty="0">
                          <a:solidFill>
                            <a:schemeClr val="dk1"/>
                          </a:solidFill>
                          <a:effectLst/>
                          <a:latin typeface="+mn-lt"/>
                          <a:ea typeface="+mn-ea"/>
                          <a:cs typeface="+mn-cs"/>
                        </a:rPr>
                        <a:t>Complex &amp; Intelligent Systems</a:t>
                      </a:r>
                      <a:r>
                        <a:rPr lang="en-IN" sz="1800" b="0" i="0" kern="1200" dirty="0">
                          <a:solidFill>
                            <a:schemeClr val="dk1"/>
                          </a:solidFill>
                          <a:effectLst/>
                          <a:latin typeface="+mn-lt"/>
                          <a:ea typeface="+mn-ea"/>
                          <a:cs typeface="+mn-cs"/>
                        </a:rPr>
                        <a:t> (2023): 1-26.</a:t>
                      </a:r>
                      <a:endParaRPr lang="en-IN" dirty="0"/>
                    </a:p>
                  </a:txBody>
                  <a:tcPr/>
                </a:tc>
                <a:tc>
                  <a:txBody>
                    <a:bodyPr/>
                    <a:lstStyle/>
                    <a:p>
                      <a:r>
                        <a:rPr lang="en-US" dirty="0"/>
                        <a:t>Image </a:t>
                      </a:r>
                      <a:r>
                        <a:rPr lang="en-US" dirty="0" err="1"/>
                        <a:t>grayscaling</a:t>
                      </a:r>
                      <a:r>
                        <a:rPr lang="en-US" dirty="0"/>
                        <a:t> is the conversion of color images to grayscale images for better processing of image information. In </a:t>
                      </a:r>
                      <a:r>
                        <a:rPr lang="en-US" dirty="0" err="1"/>
                        <a:t>grayscaling</a:t>
                      </a:r>
                      <a:r>
                        <a:rPr lang="en-US" dirty="0"/>
                        <a:t>, the value of each pixel in an image is calculated from the values of its red, green, and blue channels by a specific algorithm to obtain a gray value that represents the luminance of that pixel . </a:t>
                      </a:r>
                      <a:endParaRPr lang="en-IN" dirty="0"/>
                    </a:p>
                  </a:txBody>
                  <a:tcPr/>
                </a:tc>
                <a:extLst>
                  <a:ext uri="{0D108BD9-81ED-4DB2-BD59-A6C34878D82A}">
                    <a16:rowId xmlns:a16="http://schemas.microsoft.com/office/drawing/2014/main" val="1192369510"/>
                  </a:ext>
                </a:extLst>
              </a:tr>
              <a:tr h="1677811">
                <a:tc>
                  <a:txBody>
                    <a:bodyPr/>
                    <a:lstStyle/>
                    <a:p>
                      <a:r>
                        <a:rPr lang="en-US" dirty="0"/>
                        <a:t>2</a:t>
                      </a:r>
                      <a:endParaRPr lang="en-IN" dirty="0"/>
                    </a:p>
                  </a:txBody>
                  <a:tcPr/>
                </a:tc>
                <a:tc>
                  <a:txBody>
                    <a:bodyPr/>
                    <a:lstStyle/>
                    <a:p>
                      <a:r>
                        <a:rPr lang="en-US" dirty="0"/>
                        <a:t>2023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Sarkar, Arpita Ray, G. Sanyal, and S. J. I. J. O. C. A. Majumder. "Hand gesture recognition systems: a survey." </a:t>
                      </a:r>
                      <a:r>
                        <a:rPr lang="en-US" sz="1800" b="0" i="1" kern="1200" dirty="0">
                          <a:solidFill>
                            <a:schemeClr val="dk1"/>
                          </a:solidFill>
                          <a:effectLst/>
                          <a:latin typeface="+mn-lt"/>
                          <a:ea typeface="+mn-ea"/>
                          <a:cs typeface="+mn-cs"/>
                        </a:rPr>
                        <a:t>International Journal of Computer Applications</a:t>
                      </a:r>
                      <a:r>
                        <a:rPr lang="en-US" sz="1800" b="0" i="0" kern="1200" dirty="0">
                          <a:solidFill>
                            <a:schemeClr val="dk1"/>
                          </a:solidFill>
                          <a:effectLst/>
                          <a:latin typeface="+mn-lt"/>
                          <a:ea typeface="+mn-ea"/>
                          <a:cs typeface="+mn-cs"/>
                        </a:rPr>
                        <a:t> 71, no. 15 (2023).</a:t>
                      </a:r>
                      <a:endParaRPr lang="en-IN" dirty="0"/>
                    </a:p>
                    <a:p>
                      <a:endParaRPr lang="en-IN" dirty="0"/>
                    </a:p>
                  </a:txBody>
                  <a:tcPr/>
                </a:tc>
                <a:tc>
                  <a:txBody>
                    <a:bodyPr/>
                    <a:lstStyle/>
                    <a:p>
                      <a:r>
                        <a:rPr lang="en-US" dirty="0"/>
                        <a:t>The image is converted into a statistical model to assign a probabilistic value for each pixel to be a foreground and</a:t>
                      </a:r>
                    </a:p>
                    <a:p>
                      <a:r>
                        <a:rPr lang="en-US" dirty="0"/>
                        <a:t>background loyalty. The probabilities will help to separate the foreground and background. </a:t>
                      </a:r>
                      <a:endParaRPr lang="en-IN" dirty="0"/>
                    </a:p>
                  </a:txBody>
                  <a:tcPr/>
                </a:tc>
                <a:extLst>
                  <a:ext uri="{0D108BD9-81ED-4DB2-BD59-A6C34878D82A}">
                    <a16:rowId xmlns:a16="http://schemas.microsoft.com/office/drawing/2014/main" val="359336231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Literature Review</a:t>
            </a:r>
          </a:p>
        </p:txBody>
      </p:sp>
      <p:graphicFrame>
        <p:nvGraphicFramePr>
          <p:cNvPr id="2" name="Table 1">
            <a:extLst>
              <a:ext uri="{FF2B5EF4-FFF2-40B4-BE49-F238E27FC236}">
                <a16:creationId xmlns:a16="http://schemas.microsoft.com/office/drawing/2014/main" id="{F26947A5-7751-7FC6-CB6B-A583D8F08BFD}"/>
              </a:ext>
            </a:extLst>
          </p:cNvPr>
          <p:cNvGraphicFramePr>
            <a:graphicFrameLocks noGrp="1"/>
          </p:cNvGraphicFramePr>
          <p:nvPr>
            <p:extLst>
              <p:ext uri="{D42A27DB-BD31-4B8C-83A1-F6EECF244321}">
                <p14:modId xmlns:p14="http://schemas.microsoft.com/office/powerpoint/2010/main" val="309828197"/>
              </p:ext>
            </p:extLst>
          </p:nvPr>
        </p:nvGraphicFramePr>
        <p:xfrm>
          <a:off x="942975" y="1119716"/>
          <a:ext cx="10839450" cy="5422054"/>
        </p:xfrm>
        <a:graphic>
          <a:graphicData uri="http://schemas.openxmlformats.org/drawingml/2006/table">
            <a:tbl>
              <a:tblPr firstRow="1" bandRow="1">
                <a:tableStyleId>{5C22544A-7EE6-4342-B048-85BDC9FD1C3A}</a:tableStyleId>
              </a:tblPr>
              <a:tblGrid>
                <a:gridCol w="1149939">
                  <a:extLst>
                    <a:ext uri="{9D8B030D-6E8A-4147-A177-3AD203B41FA5}">
                      <a16:colId xmlns:a16="http://schemas.microsoft.com/office/drawing/2014/main" val="1710997200"/>
                    </a:ext>
                  </a:extLst>
                </a:gridCol>
                <a:gridCol w="1016473">
                  <a:extLst>
                    <a:ext uri="{9D8B030D-6E8A-4147-A177-3AD203B41FA5}">
                      <a16:colId xmlns:a16="http://schemas.microsoft.com/office/drawing/2014/main" val="756571228"/>
                    </a:ext>
                  </a:extLst>
                </a:gridCol>
                <a:gridCol w="4741769">
                  <a:extLst>
                    <a:ext uri="{9D8B030D-6E8A-4147-A177-3AD203B41FA5}">
                      <a16:colId xmlns:a16="http://schemas.microsoft.com/office/drawing/2014/main" val="1969133140"/>
                    </a:ext>
                  </a:extLst>
                </a:gridCol>
                <a:gridCol w="3931269">
                  <a:extLst>
                    <a:ext uri="{9D8B030D-6E8A-4147-A177-3AD203B41FA5}">
                      <a16:colId xmlns:a16="http://schemas.microsoft.com/office/drawing/2014/main" val="1720283154"/>
                    </a:ext>
                  </a:extLst>
                </a:gridCol>
              </a:tblGrid>
              <a:tr h="575734">
                <a:tc>
                  <a:txBody>
                    <a:bodyPr/>
                    <a:lstStyle/>
                    <a:p>
                      <a:r>
                        <a:rPr lang="en-US" dirty="0" err="1"/>
                        <a:t>S.No</a:t>
                      </a:r>
                      <a:endParaRPr lang="en-IN" dirty="0"/>
                    </a:p>
                  </a:txBody>
                  <a:tcPr/>
                </a:tc>
                <a:tc>
                  <a:txBody>
                    <a:bodyPr/>
                    <a:lstStyle/>
                    <a:p>
                      <a:r>
                        <a:rPr lang="en-US" dirty="0"/>
                        <a:t>Year</a:t>
                      </a:r>
                      <a:endParaRPr lang="en-IN" dirty="0"/>
                    </a:p>
                  </a:txBody>
                  <a:tcPr/>
                </a:tc>
                <a:tc>
                  <a:txBody>
                    <a:bodyPr/>
                    <a:lstStyle/>
                    <a:p>
                      <a:r>
                        <a:rPr lang="en-US" dirty="0"/>
                        <a:t>Publishing</a:t>
                      </a:r>
                      <a:endParaRPr lang="en-IN" dirty="0"/>
                    </a:p>
                  </a:txBody>
                  <a:tcPr/>
                </a:tc>
                <a:tc>
                  <a:txBody>
                    <a:bodyPr/>
                    <a:lstStyle/>
                    <a:p>
                      <a:r>
                        <a:rPr lang="en-US" dirty="0"/>
                        <a:t>Key Findings</a:t>
                      </a:r>
                      <a:endParaRPr lang="en-IN" dirty="0"/>
                    </a:p>
                  </a:txBody>
                  <a:tcPr/>
                </a:tc>
                <a:extLst>
                  <a:ext uri="{0D108BD9-81ED-4DB2-BD59-A6C34878D82A}">
                    <a16:rowId xmlns:a16="http://schemas.microsoft.com/office/drawing/2014/main" val="2862810670"/>
                  </a:ext>
                </a:extLst>
              </a:tr>
              <a:tr h="1677811">
                <a:tc>
                  <a:txBody>
                    <a:bodyPr/>
                    <a:lstStyle/>
                    <a:p>
                      <a:r>
                        <a:rPr lang="en-US" dirty="0"/>
                        <a:t>3</a:t>
                      </a:r>
                      <a:endParaRPr lang="en-IN" dirty="0"/>
                    </a:p>
                  </a:txBody>
                  <a:tcPr/>
                </a:tc>
                <a:tc>
                  <a:txBody>
                    <a:bodyPr/>
                    <a:lstStyle/>
                    <a:p>
                      <a:r>
                        <a:rPr lang="en-IN" sz="1800" b="0" i="0" kern="1200" dirty="0">
                          <a:solidFill>
                            <a:schemeClr val="dk1"/>
                          </a:solidFill>
                          <a:effectLst/>
                          <a:latin typeface="+mn-lt"/>
                          <a:ea typeface="+mn-ea"/>
                          <a:cs typeface="+mn-cs"/>
                        </a:rPr>
                        <a:t>2023</a:t>
                      </a:r>
                      <a:endParaRPr lang="en-IN" dirty="0"/>
                    </a:p>
                  </a:txBody>
                  <a:tcPr/>
                </a:tc>
                <a:tc>
                  <a:txBody>
                    <a:bodyPr/>
                    <a:lstStyle/>
                    <a:p>
                      <a:r>
                        <a:rPr lang="en-IN" sz="1800" b="0" i="0" kern="1200" dirty="0">
                          <a:solidFill>
                            <a:schemeClr val="dk1"/>
                          </a:solidFill>
                          <a:effectLst/>
                          <a:latin typeface="+mn-lt"/>
                          <a:ea typeface="+mn-ea"/>
                          <a:cs typeface="+mn-cs"/>
                        </a:rPr>
                        <a:t>Miah, Abu Saleh Musa, Md Al Mehedi Hasan, and </a:t>
                      </a:r>
                      <a:r>
                        <a:rPr lang="en-IN" sz="1800" b="0" i="0" kern="1200" dirty="0" err="1">
                          <a:solidFill>
                            <a:schemeClr val="dk1"/>
                          </a:solidFill>
                          <a:effectLst/>
                          <a:latin typeface="+mn-lt"/>
                          <a:ea typeface="+mn-ea"/>
                          <a:cs typeface="+mn-cs"/>
                        </a:rPr>
                        <a:t>Jungpil</a:t>
                      </a:r>
                      <a:r>
                        <a:rPr lang="en-IN" sz="1800" b="0" i="0" kern="1200" dirty="0">
                          <a:solidFill>
                            <a:schemeClr val="dk1"/>
                          </a:solidFill>
                          <a:effectLst/>
                          <a:latin typeface="+mn-lt"/>
                          <a:ea typeface="+mn-ea"/>
                          <a:cs typeface="+mn-cs"/>
                        </a:rPr>
                        <a:t> Shin. "Dynamic Hand Gesture Recognition using Multi-Branch Attention Based Graph and General Deep Learning Model." </a:t>
                      </a:r>
                      <a:r>
                        <a:rPr lang="en-IN" sz="1800" b="0" i="1" kern="1200" dirty="0">
                          <a:solidFill>
                            <a:schemeClr val="dk1"/>
                          </a:solidFill>
                          <a:effectLst/>
                          <a:latin typeface="+mn-lt"/>
                          <a:ea typeface="+mn-ea"/>
                          <a:cs typeface="+mn-cs"/>
                        </a:rPr>
                        <a:t>IEEE Access</a:t>
                      </a:r>
                      <a:r>
                        <a:rPr lang="en-IN" sz="1800" b="0" i="0" kern="1200" dirty="0">
                          <a:solidFill>
                            <a:schemeClr val="dk1"/>
                          </a:solidFill>
                          <a:effectLst/>
                          <a:latin typeface="+mn-lt"/>
                          <a:ea typeface="+mn-ea"/>
                          <a:cs typeface="+mn-cs"/>
                        </a:rPr>
                        <a:t> 11 (2023): 4703-4716.</a:t>
                      </a:r>
                      <a:endParaRPr lang="en-IN" dirty="0"/>
                    </a:p>
                  </a:txBody>
                  <a:tcPr/>
                </a:tc>
                <a:tc>
                  <a:txBody>
                    <a:bodyPr/>
                    <a:lstStyle/>
                    <a:p>
                      <a:r>
                        <a:rPr lang="en-US" dirty="0"/>
                        <a:t>Hand geometric configuration for capturing hand shape variation was proposed by which is used to extract spatial-temporal motion features of hand parts. They achieved 82.50% and 80.11% accuracy for the 14 and 28 gestures of the DHG dataset after applying SVM machine learning on the Riemannian-based trajectory features. </a:t>
                      </a:r>
                      <a:endParaRPr lang="en-IN" dirty="0"/>
                    </a:p>
                  </a:txBody>
                  <a:tcPr/>
                </a:tc>
                <a:extLst>
                  <a:ext uri="{0D108BD9-81ED-4DB2-BD59-A6C34878D82A}">
                    <a16:rowId xmlns:a16="http://schemas.microsoft.com/office/drawing/2014/main" val="1192369510"/>
                  </a:ext>
                </a:extLst>
              </a:tr>
              <a:tr h="1677811">
                <a:tc>
                  <a:txBody>
                    <a:bodyPr/>
                    <a:lstStyle/>
                    <a:p>
                      <a:r>
                        <a:rPr lang="en-US" dirty="0"/>
                        <a:t>4</a:t>
                      </a:r>
                      <a:endParaRPr lang="en-IN" dirty="0"/>
                    </a:p>
                  </a:txBody>
                  <a:tcPr/>
                </a:tc>
                <a:tc>
                  <a:txBody>
                    <a:bodyPr/>
                    <a:lstStyle/>
                    <a:p>
                      <a:r>
                        <a:rPr lang="en-US" dirty="0"/>
                        <a:t>2023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r>
                        <a:rPr lang="en-IN" sz="1800" b="0" i="0" kern="1200" dirty="0">
                          <a:solidFill>
                            <a:schemeClr val="dk1"/>
                          </a:solidFill>
                          <a:effectLst/>
                          <a:latin typeface="+mn-lt"/>
                          <a:ea typeface="+mn-ea"/>
                          <a:cs typeface="+mn-cs"/>
                        </a:rPr>
                        <a:t>Wang, Xin, Dharmaraj </a:t>
                      </a:r>
                      <a:r>
                        <a:rPr lang="en-IN" sz="1800" b="0" i="0" kern="1200" dirty="0" err="1">
                          <a:solidFill>
                            <a:schemeClr val="dk1"/>
                          </a:solidFill>
                          <a:effectLst/>
                          <a:latin typeface="+mn-lt"/>
                          <a:ea typeface="+mn-ea"/>
                          <a:cs typeface="+mn-cs"/>
                        </a:rPr>
                        <a:t>Veeramani</a:t>
                      </a:r>
                      <a:r>
                        <a:rPr lang="en-IN" sz="1800" b="0" i="0" kern="1200" dirty="0">
                          <a:solidFill>
                            <a:schemeClr val="dk1"/>
                          </a:solidFill>
                          <a:effectLst/>
                          <a:latin typeface="+mn-lt"/>
                          <a:ea typeface="+mn-ea"/>
                          <a:cs typeface="+mn-cs"/>
                        </a:rPr>
                        <a:t>, and </a:t>
                      </a:r>
                      <a:r>
                        <a:rPr lang="en-IN" sz="1800" b="0" i="0" kern="1200" dirty="0" err="1">
                          <a:solidFill>
                            <a:schemeClr val="dk1"/>
                          </a:solidFill>
                          <a:effectLst/>
                          <a:latin typeface="+mn-lt"/>
                          <a:ea typeface="+mn-ea"/>
                          <a:cs typeface="+mn-cs"/>
                        </a:rPr>
                        <a:t>Zhenhua</a:t>
                      </a:r>
                      <a:r>
                        <a:rPr lang="en-IN" sz="1800" b="0" i="0" kern="1200" dirty="0">
                          <a:solidFill>
                            <a:schemeClr val="dk1"/>
                          </a:solidFill>
                          <a:effectLst/>
                          <a:latin typeface="+mn-lt"/>
                          <a:ea typeface="+mn-ea"/>
                          <a:cs typeface="+mn-cs"/>
                        </a:rPr>
                        <a:t> Zhu. "</a:t>
                      </a:r>
                      <a:r>
                        <a:rPr lang="en-IN" dirty="0"/>
                        <a:t>Multistage spatial attention-based neural network for hand gesture recognition." Computers 12, no. 1 (2023): 13.</a:t>
                      </a:r>
                    </a:p>
                  </a:txBody>
                  <a:tcPr/>
                </a:tc>
                <a:tc>
                  <a:txBody>
                    <a:bodyPr/>
                    <a:lstStyle/>
                    <a:p>
                      <a:r>
                        <a:rPr lang="en-US" sz="1800" b="0" i="0" kern="1200" dirty="0">
                          <a:solidFill>
                            <a:schemeClr val="dk1"/>
                          </a:solidFill>
                          <a:effectLst/>
                          <a:latin typeface="+mn-lt"/>
                          <a:ea typeface="+mn-ea"/>
                          <a:cs typeface="+mn-cs"/>
                        </a:rPr>
                        <a:t>Firstly, they extracted features with the nearest-neighbor approach and then employed a decision tree algorithm for classification. They applied a statistical-based hidden Markov model to recognize hand gestures, where they included a global parametric variation of the output probabilities.</a:t>
                      </a:r>
                      <a:endParaRPr lang="en-IN" dirty="0"/>
                    </a:p>
                  </a:txBody>
                  <a:tcPr/>
                </a:tc>
                <a:extLst>
                  <a:ext uri="{0D108BD9-81ED-4DB2-BD59-A6C34878D82A}">
                    <a16:rowId xmlns:a16="http://schemas.microsoft.com/office/drawing/2014/main" val="3593362316"/>
                  </a:ext>
                </a:extLst>
              </a:tr>
            </a:tbl>
          </a:graphicData>
        </a:graphic>
      </p:graphicFrame>
    </p:spTree>
    <p:extLst>
      <p:ext uri="{BB962C8B-B14F-4D97-AF65-F5344CB8AC3E}">
        <p14:creationId xmlns:p14="http://schemas.microsoft.com/office/powerpoint/2010/main" val="669061174"/>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Objectives</a:t>
            </a:r>
          </a:p>
        </p:txBody>
      </p:sp>
      <p:sp>
        <p:nvSpPr>
          <p:cNvPr id="51" name="PlaceHolder 2"/>
          <p:cNvSpPr>
            <a:spLocks noGrp="1"/>
          </p:cNvSpPr>
          <p:nvPr>
            <p:ph/>
          </p:nvPr>
        </p:nvSpPr>
        <p:spPr>
          <a:xfrm>
            <a:off x="264375" y="1324800"/>
            <a:ext cx="11498400" cy="4850640"/>
          </a:xfrm>
          <a:prstGeom prst="rect">
            <a:avLst/>
          </a:prstGeom>
          <a:noFill/>
          <a:ln w="0">
            <a:noFill/>
          </a:ln>
        </p:spPr>
        <p:txBody>
          <a:bodyPr lIns="90000" tIns="45000" rIns="90000" bIns="45000" anchor="t">
            <a:normAutofit/>
          </a:bodyPr>
          <a:lstStyle/>
          <a:p>
            <a:pPr marL="571500" indent="-342900" algn="just">
              <a:spcBef>
                <a:spcPts val="1001"/>
              </a:spcBef>
              <a:buFont typeface="Wingdings" panose="05000000000000000000" pitchFamily="2" charset="2"/>
              <a:buChar char="v"/>
              <a:tabLst>
                <a:tab pos="0" algn="l"/>
              </a:tabLst>
            </a:pPr>
            <a:r>
              <a:rPr lang="en-US" sz="2000" b="1" dirty="0">
                <a:latin typeface="Times New Roman" panose="02020603050405020304" pitchFamily="18" charset="0"/>
                <a:cs typeface="Times New Roman" panose="02020603050405020304" pitchFamily="18" charset="0"/>
              </a:rPr>
              <a:t>Gesture Identification</a:t>
            </a:r>
            <a:r>
              <a:rPr lang="en-US" sz="2000" dirty="0">
                <a:latin typeface="Times New Roman" panose="02020603050405020304" pitchFamily="18" charset="0"/>
                <a:cs typeface="Times New Roman" panose="02020603050405020304" pitchFamily="18" charset="0"/>
              </a:rPr>
              <a:t>: The primary objective is to accurately identify and classify hand gestures based on the movements and configurations of the hand and fingers.</a:t>
            </a:r>
          </a:p>
          <a:p>
            <a:pPr marL="571500" indent="-342900" algn="just">
              <a:spcBef>
                <a:spcPts val="1001"/>
              </a:spcBef>
              <a:buFont typeface="Wingdings" panose="05000000000000000000" pitchFamily="2" charset="2"/>
              <a:buChar char="v"/>
              <a:tabLst>
                <a:tab pos="0" algn="l"/>
              </a:tabLst>
            </a:pPr>
            <a:r>
              <a:rPr lang="en-US" sz="2000" b="1" dirty="0">
                <a:latin typeface="Times New Roman" panose="02020603050405020304" pitchFamily="18" charset="0"/>
                <a:cs typeface="Times New Roman" panose="02020603050405020304" pitchFamily="18" charset="0"/>
              </a:rPr>
              <a:t>Robustness</a:t>
            </a:r>
            <a:r>
              <a:rPr lang="en-US" sz="2000" dirty="0">
                <a:latin typeface="Times New Roman" panose="02020603050405020304" pitchFamily="18" charset="0"/>
                <a:cs typeface="Times New Roman" panose="02020603050405020304" pitchFamily="18" charset="0"/>
              </a:rPr>
              <a:t>: The system should be robust enough to accurately recognize gestures under varying conditions such as changes in lighting, background clutter, and occlusions.</a:t>
            </a:r>
          </a:p>
          <a:p>
            <a:pPr marL="571500" indent="-342900" algn="just">
              <a:spcBef>
                <a:spcPts val="1001"/>
              </a:spcBef>
              <a:buFont typeface="Wingdings" panose="05000000000000000000" pitchFamily="2" charset="2"/>
              <a:buChar char="v"/>
              <a:tabLst>
                <a:tab pos="0" algn="l"/>
              </a:tabLst>
            </a:pPr>
            <a:r>
              <a:rPr lang="en-US" sz="2000" b="1" dirty="0">
                <a:latin typeface="Times New Roman" panose="02020603050405020304" pitchFamily="18" charset="0"/>
                <a:cs typeface="Times New Roman" panose="02020603050405020304" pitchFamily="18" charset="0"/>
              </a:rPr>
              <a:t>Multi-Gesture Recognition</a:t>
            </a:r>
            <a:r>
              <a:rPr lang="en-US" sz="2000" dirty="0">
                <a:latin typeface="Times New Roman" panose="02020603050405020304" pitchFamily="18" charset="0"/>
                <a:cs typeface="Times New Roman" panose="02020603050405020304" pitchFamily="18" charset="0"/>
              </a:rPr>
              <a:t>: Supporting recognition of a wide range of gestures, including simple gestures like pointing and waving, as well as complex gestures involving multiple hands or fingers.</a:t>
            </a:r>
          </a:p>
          <a:p>
            <a:pPr marL="571500" indent="-342900" algn="just">
              <a:spcBef>
                <a:spcPts val="1001"/>
              </a:spcBef>
              <a:buFont typeface="Wingdings" panose="05000000000000000000" pitchFamily="2" charset="2"/>
              <a:buChar char="v"/>
              <a:tabLst>
                <a:tab pos="0" algn="l"/>
              </a:tabLst>
            </a:pPr>
            <a:r>
              <a:rPr lang="en-US" sz="2000" b="1" dirty="0">
                <a:latin typeface="Times New Roman" panose="02020603050405020304" pitchFamily="18" charset="0"/>
                <a:cs typeface="Times New Roman" panose="02020603050405020304" pitchFamily="18" charset="0"/>
              </a:rPr>
              <a:t>Scalability</a:t>
            </a:r>
            <a:r>
              <a:rPr lang="en-US" sz="2000" dirty="0">
                <a:latin typeface="Times New Roman" panose="02020603050405020304" pitchFamily="18" charset="0"/>
                <a:cs typeface="Times New Roman" panose="02020603050405020304" pitchFamily="18" charset="0"/>
              </a:rPr>
              <a:t>: Designing the system to be scalable, allowing it to handle increasing numbers of gestures and users as the application or device usage grows.</a:t>
            </a:r>
          </a:p>
          <a:p>
            <a:pPr marL="571500" indent="-342900" algn="just">
              <a:spcBef>
                <a:spcPts val="1001"/>
              </a:spcBef>
              <a:buFont typeface="Wingdings" panose="05000000000000000000" pitchFamily="2" charset="2"/>
              <a:buChar char="v"/>
              <a:tabLst>
                <a:tab pos="0" algn="l"/>
              </a:tabLst>
            </a:pPr>
            <a:r>
              <a:rPr lang="en-US" sz="2000" b="1" dirty="0">
                <a:latin typeface="Times New Roman" panose="02020603050405020304" pitchFamily="18" charset="0"/>
                <a:cs typeface="Times New Roman" panose="02020603050405020304" pitchFamily="18" charset="0"/>
              </a:rPr>
              <a:t>Adaptability</a:t>
            </a:r>
            <a:r>
              <a:rPr lang="en-US" sz="2000" dirty="0">
                <a:latin typeface="Times New Roman" panose="02020603050405020304" pitchFamily="18" charset="0"/>
                <a:cs typeface="Times New Roman" panose="02020603050405020304" pitchFamily="18" charset="0"/>
              </a:rPr>
              <a:t>: The system should be adaptable to different users with varying hand sizes, shapes, and skin tones, ensuring reliable recognition for a diverse user base.</a:t>
            </a: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Flowchart</a:t>
            </a:r>
          </a:p>
        </p:txBody>
      </p:sp>
      <p:pic>
        <p:nvPicPr>
          <p:cNvPr id="3" name="Content Placeholder 2">
            <a:extLst>
              <a:ext uri="{FF2B5EF4-FFF2-40B4-BE49-F238E27FC236}">
                <a16:creationId xmlns:a16="http://schemas.microsoft.com/office/drawing/2014/main" id="{C7C50193-9D09-9E14-895F-54FC8F3801A5}"/>
              </a:ext>
            </a:extLst>
          </p:cNvPr>
          <p:cNvPicPr>
            <a:picLocks noGrp="1" noChangeAspect="1"/>
          </p:cNvPicPr>
          <p:nvPr>
            <p:ph/>
          </p:nvPr>
        </p:nvPicPr>
        <p:blipFill>
          <a:blip r:embed="rId2"/>
          <a:stretch>
            <a:fillRect/>
          </a:stretch>
        </p:blipFill>
        <p:spPr>
          <a:xfrm>
            <a:off x="265063" y="1474810"/>
            <a:ext cx="11498400" cy="485064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365040"/>
            <a:ext cx="1099296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4000" b="0" strike="noStrike" spc="-1" dirty="0">
                <a:solidFill>
                  <a:srgbClr val="000000"/>
                </a:solidFill>
                <a:latin typeface="Times New Roman" panose="02020603050405020304" pitchFamily="18" charset="0"/>
                <a:cs typeface="Times New Roman" panose="02020603050405020304" pitchFamily="18" charset="0"/>
              </a:rPr>
              <a:t>References</a:t>
            </a:r>
            <a:endParaRPr lang="en-IN" sz="4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E0131F5-CD04-3243-C925-932AFF97A362}"/>
              </a:ext>
            </a:extLst>
          </p:cNvPr>
          <p:cNvSpPr txBox="1"/>
          <p:nvPr/>
        </p:nvSpPr>
        <p:spPr>
          <a:xfrm>
            <a:off x="581025" y="1390561"/>
            <a:ext cx="10610850" cy="4247317"/>
          </a:xfrm>
          <a:prstGeom prst="rect">
            <a:avLst/>
          </a:prstGeom>
          <a:noFill/>
        </p:spPr>
        <p:txBody>
          <a:bodyPr wrap="square">
            <a:spAutoFit/>
          </a:bodyPr>
          <a:lstStyle/>
          <a:p>
            <a:pPr marL="285750" indent="-285750">
              <a:buFont typeface="Arial" panose="020B0604020202020204" pitchFamily="34" charset="0"/>
              <a:buChar char="•"/>
            </a:pPr>
            <a:r>
              <a:rPr lang="en-IN" b="0" i="0" dirty="0" err="1">
                <a:solidFill>
                  <a:srgbClr val="222222"/>
                </a:solidFill>
                <a:effectLst/>
                <a:latin typeface="Arial" panose="020B0604020202020204" pitchFamily="34" charset="0"/>
              </a:rPr>
              <a:t>Kapitanov</a:t>
            </a:r>
            <a:r>
              <a:rPr lang="en-IN" b="0" i="0" dirty="0">
                <a:solidFill>
                  <a:srgbClr val="222222"/>
                </a:solidFill>
                <a:effectLst/>
                <a:latin typeface="Arial" panose="020B0604020202020204" pitchFamily="34" charset="0"/>
              </a:rPr>
              <a:t>, Alexander, Karina </a:t>
            </a:r>
            <a:r>
              <a:rPr lang="en-IN" b="0" i="0" dirty="0" err="1">
                <a:solidFill>
                  <a:srgbClr val="222222"/>
                </a:solidFill>
                <a:effectLst/>
                <a:latin typeface="Arial" panose="020B0604020202020204" pitchFamily="34" charset="0"/>
              </a:rPr>
              <a:t>Kvanchiani</a:t>
            </a:r>
            <a:r>
              <a:rPr lang="en-IN" b="0" i="0" dirty="0">
                <a:solidFill>
                  <a:srgbClr val="222222"/>
                </a:solidFill>
                <a:effectLst/>
                <a:latin typeface="Arial" panose="020B0604020202020204" pitchFamily="34" charset="0"/>
              </a:rPr>
              <a:t>, Alexander </a:t>
            </a:r>
            <a:r>
              <a:rPr lang="en-IN" b="0" i="0" dirty="0" err="1">
                <a:solidFill>
                  <a:srgbClr val="222222"/>
                </a:solidFill>
                <a:effectLst/>
                <a:latin typeface="Arial" panose="020B0604020202020204" pitchFamily="34" charset="0"/>
              </a:rPr>
              <a:t>Nagaev</a:t>
            </a:r>
            <a:r>
              <a:rPr lang="en-IN" b="0" i="0" dirty="0">
                <a:solidFill>
                  <a:srgbClr val="222222"/>
                </a:solidFill>
                <a:effectLst/>
                <a:latin typeface="Arial" panose="020B0604020202020204" pitchFamily="34" charset="0"/>
              </a:rPr>
              <a:t>, Roman </a:t>
            </a:r>
            <a:r>
              <a:rPr lang="en-IN" b="0" i="0" dirty="0" err="1">
                <a:solidFill>
                  <a:srgbClr val="222222"/>
                </a:solidFill>
                <a:effectLst/>
                <a:latin typeface="Arial" panose="020B0604020202020204" pitchFamily="34" charset="0"/>
              </a:rPr>
              <a:t>Kraynov</a:t>
            </a:r>
            <a:r>
              <a:rPr lang="en-IN" b="0" i="0" dirty="0">
                <a:solidFill>
                  <a:srgbClr val="222222"/>
                </a:solidFill>
                <a:effectLst/>
                <a:latin typeface="Arial" panose="020B0604020202020204" pitchFamily="34" charset="0"/>
              </a:rPr>
              <a:t>, and Andrei </a:t>
            </a:r>
            <a:r>
              <a:rPr lang="en-IN" b="0" i="0" dirty="0" err="1">
                <a:solidFill>
                  <a:srgbClr val="222222"/>
                </a:solidFill>
                <a:effectLst/>
                <a:latin typeface="Arial" panose="020B0604020202020204" pitchFamily="34" charset="0"/>
              </a:rPr>
              <a:t>Makhliarchuk</a:t>
            </a:r>
            <a:r>
              <a:rPr lang="en-IN" b="0" i="0" dirty="0">
                <a:solidFill>
                  <a:srgbClr val="222222"/>
                </a:solidFill>
                <a:effectLst/>
                <a:latin typeface="Arial" panose="020B0604020202020204" pitchFamily="34" charset="0"/>
              </a:rPr>
              <a:t>. "</a:t>
            </a:r>
            <a:r>
              <a:rPr lang="en-IN" b="0" i="0" dirty="0" err="1">
                <a:solidFill>
                  <a:srgbClr val="222222"/>
                </a:solidFill>
                <a:effectLst/>
                <a:latin typeface="Arial" panose="020B0604020202020204" pitchFamily="34" charset="0"/>
              </a:rPr>
              <a:t>HaGRID</a:t>
            </a:r>
            <a:r>
              <a:rPr lang="en-IN" b="0" i="0" dirty="0">
                <a:solidFill>
                  <a:srgbClr val="222222"/>
                </a:solidFill>
                <a:effectLst/>
                <a:latin typeface="Arial" panose="020B0604020202020204" pitchFamily="34" charset="0"/>
              </a:rPr>
              <a:t>--</a:t>
            </a:r>
            <a:r>
              <a:rPr lang="en-IN" b="0" i="0" dirty="0" err="1">
                <a:solidFill>
                  <a:srgbClr val="222222"/>
                </a:solidFill>
                <a:effectLst/>
                <a:latin typeface="Arial" panose="020B0604020202020204" pitchFamily="34" charset="0"/>
              </a:rPr>
              <a:t>HAnd</a:t>
            </a:r>
            <a:r>
              <a:rPr lang="en-IN" b="0" i="0" dirty="0">
                <a:solidFill>
                  <a:srgbClr val="222222"/>
                </a:solidFill>
                <a:effectLst/>
                <a:latin typeface="Arial" panose="020B0604020202020204" pitchFamily="34" charset="0"/>
              </a:rPr>
              <a:t> Gesture Recognition Image Dataset." In </a:t>
            </a:r>
            <a:r>
              <a:rPr lang="en-IN" b="0" i="1" dirty="0">
                <a:solidFill>
                  <a:srgbClr val="222222"/>
                </a:solidFill>
                <a:effectLst/>
                <a:latin typeface="Arial" panose="020B0604020202020204" pitchFamily="34" charset="0"/>
              </a:rPr>
              <a:t>Proceedings of the IEEE/CVF Winter Conference on Applications of Computer Vision</a:t>
            </a:r>
            <a:r>
              <a:rPr lang="en-IN" b="0" i="0" dirty="0">
                <a:solidFill>
                  <a:srgbClr val="222222"/>
                </a:solidFill>
                <a:effectLst/>
                <a:latin typeface="Arial" panose="020B0604020202020204" pitchFamily="34" charset="0"/>
              </a:rPr>
              <a:t>, pp. 4572-4581. 2024.</a:t>
            </a:r>
          </a:p>
          <a:p>
            <a:pPr marL="285750" indent="-285750">
              <a:buFont typeface="Arial" panose="020B0604020202020204" pitchFamily="34" charset="0"/>
              <a:buChar char="•"/>
            </a:pPr>
            <a:endParaRPr lang="en-IN" dirty="0">
              <a:solidFill>
                <a:srgbClr val="222222"/>
              </a:solidFill>
              <a:latin typeface="Arial" panose="020B0604020202020204" pitchFamily="34" charset="0"/>
            </a:endParaRPr>
          </a:p>
          <a:p>
            <a:pPr marL="285750" indent="-285750">
              <a:buFont typeface="Arial" panose="020B0604020202020204" pitchFamily="34" charset="0"/>
              <a:buChar char="•"/>
            </a:pPr>
            <a:r>
              <a:rPr lang="en-IN" b="0" i="0" dirty="0">
                <a:solidFill>
                  <a:srgbClr val="222222"/>
                </a:solidFill>
                <a:effectLst/>
                <a:latin typeface="Arial" panose="020B0604020202020204" pitchFamily="34" charset="0"/>
              </a:rPr>
              <a:t>Bhaumik, </a:t>
            </a:r>
            <a:r>
              <a:rPr lang="en-IN" b="0" i="0" dirty="0" err="1">
                <a:solidFill>
                  <a:srgbClr val="222222"/>
                </a:solidFill>
                <a:effectLst/>
                <a:latin typeface="Arial" panose="020B0604020202020204" pitchFamily="34" charset="0"/>
              </a:rPr>
              <a:t>Gopa</a:t>
            </a:r>
            <a:r>
              <a:rPr lang="en-IN" b="0" i="0" dirty="0">
                <a:solidFill>
                  <a:srgbClr val="222222"/>
                </a:solidFill>
                <a:effectLst/>
                <a:latin typeface="Arial" panose="020B0604020202020204" pitchFamily="34" charset="0"/>
              </a:rPr>
              <a:t>, Monu Verma, Mahesh Chandra </a:t>
            </a:r>
            <a:r>
              <a:rPr lang="en-IN" b="0" i="0" dirty="0" err="1">
                <a:solidFill>
                  <a:srgbClr val="222222"/>
                </a:solidFill>
                <a:effectLst/>
                <a:latin typeface="Arial" panose="020B0604020202020204" pitchFamily="34" charset="0"/>
              </a:rPr>
              <a:t>Govil</a:t>
            </a:r>
            <a:r>
              <a:rPr lang="en-IN" b="0" i="0" dirty="0">
                <a:solidFill>
                  <a:srgbClr val="222222"/>
                </a:solidFill>
                <a:effectLst/>
                <a:latin typeface="Arial" panose="020B0604020202020204" pitchFamily="34" charset="0"/>
              </a:rPr>
              <a:t>, and Santosh Kumar </a:t>
            </a:r>
            <a:r>
              <a:rPr lang="en-IN" b="0" i="0" dirty="0" err="1">
                <a:solidFill>
                  <a:srgbClr val="222222"/>
                </a:solidFill>
                <a:effectLst/>
                <a:latin typeface="Arial" panose="020B0604020202020204" pitchFamily="34" charset="0"/>
              </a:rPr>
              <a:t>Vipparthi</a:t>
            </a:r>
            <a:r>
              <a:rPr lang="en-IN" b="0" i="0" dirty="0">
                <a:solidFill>
                  <a:srgbClr val="222222"/>
                </a:solidFill>
                <a:effectLst/>
                <a:latin typeface="Arial" panose="020B0604020202020204" pitchFamily="34" charset="0"/>
              </a:rPr>
              <a:t>. "</a:t>
            </a:r>
            <a:r>
              <a:rPr lang="en-IN" b="0" i="0" dirty="0" err="1">
                <a:solidFill>
                  <a:srgbClr val="222222"/>
                </a:solidFill>
                <a:effectLst/>
                <a:latin typeface="Arial" panose="020B0604020202020204" pitchFamily="34" charset="0"/>
              </a:rPr>
              <a:t>Hyfinet</a:t>
            </a:r>
            <a:r>
              <a:rPr lang="en-IN" b="0" i="0" dirty="0">
                <a:solidFill>
                  <a:srgbClr val="222222"/>
                </a:solidFill>
                <a:effectLst/>
                <a:latin typeface="Arial" panose="020B0604020202020204" pitchFamily="34" charset="0"/>
              </a:rPr>
              <a:t>: hybrid feature attention network for hand gesture recognition." </a:t>
            </a:r>
            <a:r>
              <a:rPr lang="en-IN" b="0" i="1" dirty="0">
                <a:solidFill>
                  <a:srgbClr val="222222"/>
                </a:solidFill>
                <a:effectLst/>
                <a:latin typeface="Arial" panose="020B0604020202020204" pitchFamily="34" charset="0"/>
              </a:rPr>
              <a:t>Multimedia Tools and Applications</a:t>
            </a:r>
            <a:r>
              <a:rPr lang="en-IN" b="0" i="0" dirty="0">
                <a:solidFill>
                  <a:srgbClr val="222222"/>
                </a:solidFill>
                <a:effectLst/>
                <a:latin typeface="Arial" panose="020B0604020202020204" pitchFamily="34" charset="0"/>
              </a:rPr>
              <a:t> 82, no. 4 (2023): 4863-4882.</a:t>
            </a:r>
          </a:p>
          <a:p>
            <a:pPr marL="285750" indent="-285750">
              <a:buFont typeface="Arial" panose="020B0604020202020204" pitchFamily="34" charset="0"/>
              <a:buChar char="•"/>
            </a:pPr>
            <a:endParaRPr lang="en-IN" dirty="0">
              <a:solidFill>
                <a:srgbClr val="222222"/>
              </a:solidFill>
              <a:latin typeface="Arial" panose="020B0604020202020204" pitchFamily="34" charset="0"/>
            </a:endParaRPr>
          </a:p>
          <a:p>
            <a:pPr marL="285750" indent="-285750">
              <a:buFont typeface="Arial" panose="020B0604020202020204" pitchFamily="34" charset="0"/>
              <a:buChar char="•"/>
            </a:pPr>
            <a:r>
              <a:rPr lang="en-IN" b="0" i="0" dirty="0" err="1">
                <a:solidFill>
                  <a:srgbClr val="222222"/>
                </a:solidFill>
                <a:effectLst/>
                <a:latin typeface="Arial" panose="020B0604020202020204" pitchFamily="34" charset="0"/>
              </a:rPr>
              <a:t>Damaneh</a:t>
            </a:r>
            <a:r>
              <a:rPr lang="en-IN" b="0" i="0" dirty="0">
                <a:solidFill>
                  <a:srgbClr val="222222"/>
                </a:solidFill>
                <a:effectLst/>
                <a:latin typeface="Arial" panose="020B0604020202020204" pitchFamily="34" charset="0"/>
              </a:rPr>
              <a:t>, </a:t>
            </a:r>
            <a:r>
              <a:rPr lang="en-IN" b="0" i="0" dirty="0" err="1">
                <a:solidFill>
                  <a:srgbClr val="222222"/>
                </a:solidFill>
                <a:effectLst/>
                <a:latin typeface="Arial" panose="020B0604020202020204" pitchFamily="34" charset="0"/>
              </a:rPr>
              <a:t>Mahin</a:t>
            </a:r>
            <a:r>
              <a:rPr lang="en-IN" b="0" i="0" dirty="0">
                <a:solidFill>
                  <a:srgbClr val="222222"/>
                </a:solidFill>
                <a:effectLst/>
                <a:latin typeface="Arial" panose="020B0604020202020204" pitchFamily="34" charset="0"/>
              </a:rPr>
              <a:t> </a:t>
            </a:r>
            <a:r>
              <a:rPr lang="en-IN" b="0" i="0" dirty="0" err="1">
                <a:solidFill>
                  <a:srgbClr val="222222"/>
                </a:solidFill>
                <a:effectLst/>
                <a:latin typeface="Arial" panose="020B0604020202020204" pitchFamily="34" charset="0"/>
              </a:rPr>
              <a:t>Moghbeli</a:t>
            </a:r>
            <a:r>
              <a:rPr lang="en-IN" b="0" i="0" dirty="0">
                <a:solidFill>
                  <a:srgbClr val="222222"/>
                </a:solidFill>
                <a:effectLst/>
                <a:latin typeface="Arial" panose="020B0604020202020204" pitchFamily="34" charset="0"/>
              </a:rPr>
              <a:t>, Farahnaz </a:t>
            </a:r>
            <a:r>
              <a:rPr lang="en-IN" b="0" i="0" dirty="0" err="1">
                <a:solidFill>
                  <a:srgbClr val="222222"/>
                </a:solidFill>
                <a:effectLst/>
                <a:latin typeface="Arial" panose="020B0604020202020204" pitchFamily="34" charset="0"/>
              </a:rPr>
              <a:t>Mohanna</a:t>
            </a:r>
            <a:r>
              <a:rPr lang="en-IN" b="0" i="0" dirty="0">
                <a:solidFill>
                  <a:srgbClr val="222222"/>
                </a:solidFill>
                <a:effectLst/>
                <a:latin typeface="Arial" panose="020B0604020202020204" pitchFamily="34" charset="0"/>
              </a:rPr>
              <a:t>, and Pouria Jafari. "Static hand gesture recognition in sign language based on convolutional neural network with feature extraction method using ORB descriptor and Gabor filter." </a:t>
            </a:r>
            <a:r>
              <a:rPr lang="en-IN" b="0" i="1" dirty="0">
                <a:solidFill>
                  <a:srgbClr val="222222"/>
                </a:solidFill>
                <a:effectLst/>
                <a:latin typeface="Arial" panose="020B0604020202020204" pitchFamily="34" charset="0"/>
              </a:rPr>
              <a:t>Expert Systems with Applications</a:t>
            </a:r>
            <a:r>
              <a:rPr lang="en-IN" b="0" i="0" dirty="0">
                <a:solidFill>
                  <a:srgbClr val="222222"/>
                </a:solidFill>
                <a:effectLst/>
                <a:latin typeface="Arial" panose="020B0604020202020204" pitchFamily="34" charset="0"/>
              </a:rPr>
              <a:t> 211 (2023): 118559.</a:t>
            </a:r>
          </a:p>
          <a:p>
            <a:pPr marL="285750" indent="-285750">
              <a:buFont typeface="Arial" panose="020B0604020202020204" pitchFamily="34" charset="0"/>
              <a:buChar char="•"/>
            </a:pPr>
            <a:endParaRPr lang="en-IN" dirty="0">
              <a:solidFill>
                <a:srgbClr val="222222"/>
              </a:solidFill>
              <a:latin typeface="Arial" panose="020B0604020202020204" pitchFamily="34" charset="0"/>
            </a:endParaRPr>
          </a:p>
          <a:p>
            <a:pPr marL="285750" indent="-285750">
              <a:buFont typeface="Arial" panose="020B0604020202020204" pitchFamily="34" charset="0"/>
              <a:buChar char="•"/>
            </a:pPr>
            <a:r>
              <a:rPr lang="en-IN" b="0" i="0" dirty="0">
                <a:solidFill>
                  <a:srgbClr val="222222"/>
                </a:solidFill>
                <a:effectLst/>
                <a:latin typeface="Arial" panose="020B0604020202020204" pitchFamily="34" charset="0"/>
              </a:rPr>
              <a:t>Mohammed, Adam AQ, </a:t>
            </a:r>
            <a:r>
              <a:rPr lang="en-IN" b="0" i="0" dirty="0" err="1">
                <a:solidFill>
                  <a:srgbClr val="222222"/>
                </a:solidFill>
                <a:effectLst/>
                <a:latin typeface="Arial" panose="020B0604020202020204" pitchFamily="34" charset="0"/>
              </a:rPr>
              <a:t>Jiancheng</a:t>
            </a:r>
            <a:r>
              <a:rPr lang="en-IN" b="0" i="0" dirty="0">
                <a:solidFill>
                  <a:srgbClr val="222222"/>
                </a:solidFill>
                <a:effectLst/>
                <a:latin typeface="Arial" panose="020B0604020202020204" pitchFamily="34" charset="0"/>
              </a:rPr>
              <a:t> </a:t>
            </a:r>
            <a:r>
              <a:rPr lang="en-IN" b="0" i="0" dirty="0" err="1">
                <a:solidFill>
                  <a:srgbClr val="222222"/>
                </a:solidFill>
                <a:effectLst/>
                <a:latin typeface="Arial" panose="020B0604020202020204" pitchFamily="34" charset="0"/>
              </a:rPr>
              <a:t>Lv</a:t>
            </a:r>
            <a:r>
              <a:rPr lang="en-IN" b="0" i="0" dirty="0">
                <a:solidFill>
                  <a:srgbClr val="222222"/>
                </a:solidFill>
                <a:effectLst/>
                <a:latin typeface="Arial" panose="020B0604020202020204" pitchFamily="34" charset="0"/>
              </a:rPr>
              <a:t>, Md </a:t>
            </a:r>
            <a:r>
              <a:rPr lang="en-IN" b="0" i="0" dirty="0" err="1">
                <a:solidFill>
                  <a:srgbClr val="222222"/>
                </a:solidFill>
                <a:effectLst/>
                <a:latin typeface="Arial" panose="020B0604020202020204" pitchFamily="34" charset="0"/>
              </a:rPr>
              <a:t>Sajjatul</a:t>
            </a:r>
            <a:r>
              <a:rPr lang="en-IN" b="0" i="0" dirty="0">
                <a:solidFill>
                  <a:srgbClr val="222222"/>
                </a:solidFill>
                <a:effectLst/>
                <a:latin typeface="Arial" panose="020B0604020202020204" pitchFamily="34" charset="0"/>
              </a:rPr>
              <a:t> Islam, and </a:t>
            </a:r>
            <a:r>
              <a:rPr lang="en-IN" b="0" i="0" dirty="0" err="1">
                <a:solidFill>
                  <a:srgbClr val="222222"/>
                </a:solidFill>
                <a:effectLst/>
                <a:latin typeface="Arial" panose="020B0604020202020204" pitchFamily="34" charset="0"/>
              </a:rPr>
              <a:t>Yongsheng</a:t>
            </a:r>
            <a:r>
              <a:rPr lang="en-IN" b="0" i="0" dirty="0">
                <a:solidFill>
                  <a:srgbClr val="222222"/>
                </a:solidFill>
                <a:effectLst/>
                <a:latin typeface="Arial" panose="020B0604020202020204" pitchFamily="34" charset="0"/>
              </a:rPr>
              <a:t> Sang. "Multi-model ensemble gesture recognition network for high-accuracy dynamic hand gesture recognition." </a:t>
            </a:r>
            <a:r>
              <a:rPr lang="en-IN" b="0" i="1" dirty="0">
                <a:solidFill>
                  <a:srgbClr val="222222"/>
                </a:solidFill>
                <a:effectLst/>
                <a:latin typeface="Arial" panose="020B0604020202020204" pitchFamily="34" charset="0"/>
              </a:rPr>
              <a:t>Journal of Ambient Intelligence and Humanized Computing</a:t>
            </a:r>
            <a:r>
              <a:rPr lang="en-IN" b="0" i="0" dirty="0">
                <a:solidFill>
                  <a:srgbClr val="222222"/>
                </a:solidFill>
                <a:effectLst/>
                <a:latin typeface="Arial" panose="020B0604020202020204" pitchFamily="34" charset="0"/>
              </a:rPr>
              <a:t> 14, no. 6 (2023): 6829-6842.</a:t>
            </a:r>
            <a:endParaRPr lang="en-IN" dirty="0"/>
          </a:p>
        </p:txBody>
      </p:sp>
    </p:spTree>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983</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inter-regular</vt:lpstr>
      <vt:lpstr>Times New Roman</vt:lpstr>
      <vt:lpstr>Wingdings</vt:lpstr>
      <vt:lpstr>Office Theme</vt:lpstr>
      <vt:lpstr>Review-2  Hand Gesture Recognition</vt:lpstr>
      <vt:lpstr>Overview</vt:lpstr>
      <vt:lpstr>Introduction</vt:lpstr>
      <vt:lpstr>Problem Statement</vt:lpstr>
      <vt:lpstr>Literature Review</vt:lpstr>
      <vt:lpstr>Literature Review</vt:lpstr>
      <vt:lpstr>Objectives</vt:lpstr>
      <vt:lpstr>Flowchart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Review-2  Hand Gesture Recognition</dc:title>
  <dc:creator>Rushithasri M</dc:creator>
  <cp:lastModifiedBy>Rushithasri M</cp:lastModifiedBy>
  <cp:revision>1</cp:revision>
  <dcterms:created xsi:type="dcterms:W3CDTF">2024-02-27T03:48:53Z</dcterms:created>
  <dcterms:modified xsi:type="dcterms:W3CDTF">2024-02-27T05:23:07Z</dcterms:modified>
</cp:coreProperties>
</file>