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3"/>
  </p:notesMasterIdLst>
  <p:handoutMasterIdLst>
    <p:handoutMasterId r:id="rId104"/>
  </p:handoutMasterIdLst>
  <p:sldIdLst>
    <p:sldId id="256" r:id="rId2"/>
    <p:sldId id="263" r:id="rId3"/>
    <p:sldId id="568" r:id="rId4"/>
    <p:sldId id="570" r:id="rId5"/>
    <p:sldId id="571" r:id="rId6"/>
    <p:sldId id="572" r:id="rId7"/>
    <p:sldId id="573" r:id="rId8"/>
    <p:sldId id="574" r:id="rId9"/>
    <p:sldId id="575" r:id="rId10"/>
    <p:sldId id="577" r:id="rId11"/>
    <p:sldId id="578" r:id="rId12"/>
    <p:sldId id="579" r:id="rId13"/>
    <p:sldId id="580" r:id="rId14"/>
    <p:sldId id="581" r:id="rId15"/>
    <p:sldId id="582" r:id="rId16"/>
    <p:sldId id="583" r:id="rId17"/>
    <p:sldId id="584" r:id="rId18"/>
    <p:sldId id="585" r:id="rId19"/>
    <p:sldId id="586" r:id="rId20"/>
    <p:sldId id="587" r:id="rId21"/>
    <p:sldId id="588" r:id="rId22"/>
    <p:sldId id="589" r:id="rId23"/>
    <p:sldId id="590" r:id="rId24"/>
    <p:sldId id="593" r:id="rId25"/>
    <p:sldId id="592" r:id="rId26"/>
    <p:sldId id="591" r:id="rId27"/>
    <p:sldId id="594" r:id="rId28"/>
    <p:sldId id="597" r:id="rId29"/>
    <p:sldId id="601" r:id="rId30"/>
    <p:sldId id="600" r:id="rId31"/>
    <p:sldId id="599" r:id="rId32"/>
    <p:sldId id="598" r:id="rId33"/>
    <p:sldId id="596" r:id="rId34"/>
    <p:sldId id="595" r:id="rId35"/>
    <p:sldId id="602" r:id="rId36"/>
    <p:sldId id="611" r:id="rId37"/>
    <p:sldId id="610" r:id="rId38"/>
    <p:sldId id="609" r:id="rId39"/>
    <p:sldId id="608" r:id="rId40"/>
    <p:sldId id="607" r:id="rId41"/>
    <p:sldId id="606" r:id="rId42"/>
    <p:sldId id="605" r:id="rId43"/>
    <p:sldId id="604" r:id="rId44"/>
    <p:sldId id="603" r:id="rId45"/>
    <p:sldId id="620" r:id="rId46"/>
    <p:sldId id="619" r:id="rId47"/>
    <p:sldId id="618" r:id="rId48"/>
    <p:sldId id="617" r:id="rId49"/>
    <p:sldId id="616" r:id="rId50"/>
    <p:sldId id="615" r:id="rId51"/>
    <p:sldId id="614" r:id="rId52"/>
    <p:sldId id="613" r:id="rId53"/>
    <p:sldId id="612" r:id="rId54"/>
    <p:sldId id="640" r:id="rId55"/>
    <p:sldId id="639" r:id="rId56"/>
    <p:sldId id="638" r:id="rId57"/>
    <p:sldId id="637" r:id="rId58"/>
    <p:sldId id="636" r:id="rId59"/>
    <p:sldId id="635" r:id="rId60"/>
    <p:sldId id="634" r:id="rId61"/>
    <p:sldId id="633" r:id="rId62"/>
    <p:sldId id="632" r:id="rId63"/>
    <p:sldId id="631" r:id="rId64"/>
    <p:sldId id="645" r:id="rId65"/>
    <p:sldId id="644" r:id="rId66"/>
    <p:sldId id="643" r:id="rId67"/>
    <p:sldId id="642" r:id="rId68"/>
    <p:sldId id="641" r:id="rId69"/>
    <p:sldId id="628" r:id="rId70"/>
    <p:sldId id="627" r:id="rId71"/>
    <p:sldId id="655" r:id="rId72"/>
    <p:sldId id="685" r:id="rId73"/>
    <p:sldId id="626" r:id="rId74"/>
    <p:sldId id="654" r:id="rId75"/>
    <p:sldId id="653" r:id="rId76"/>
    <p:sldId id="652" r:id="rId77"/>
    <p:sldId id="651" r:id="rId78"/>
    <p:sldId id="650" r:id="rId79"/>
    <p:sldId id="649" r:id="rId80"/>
    <p:sldId id="647" r:id="rId81"/>
    <p:sldId id="646" r:id="rId82"/>
    <p:sldId id="625" r:id="rId83"/>
    <p:sldId id="624" r:id="rId84"/>
    <p:sldId id="623" r:id="rId85"/>
    <p:sldId id="662" r:id="rId86"/>
    <p:sldId id="661" r:id="rId87"/>
    <p:sldId id="630" r:id="rId88"/>
    <p:sldId id="675" r:id="rId89"/>
    <p:sldId id="676" r:id="rId90"/>
    <p:sldId id="677" r:id="rId91"/>
    <p:sldId id="658" r:id="rId92"/>
    <p:sldId id="681" r:id="rId93"/>
    <p:sldId id="657" r:id="rId94"/>
    <p:sldId id="682" r:id="rId95"/>
    <p:sldId id="666" r:id="rId96"/>
    <p:sldId id="683" r:id="rId97"/>
    <p:sldId id="673" r:id="rId98"/>
    <p:sldId id="684" r:id="rId99"/>
    <p:sldId id="672" r:id="rId100"/>
    <p:sldId id="669" r:id="rId101"/>
    <p:sldId id="668" r:id="rId102"/>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xmlns="">
        <p14:section name="Default Section" id="{48309CA9-AE6A-4BEC-8F55-D1E0C4EEB72F}">
          <p14:sldIdLst>
            <p14:sldId id="256"/>
            <p14:sldId id="263"/>
            <p14:sldId id="568"/>
            <p14:sldId id="570"/>
            <p14:sldId id="571"/>
            <p14:sldId id="572"/>
            <p14:sldId id="573"/>
            <p14:sldId id="574"/>
            <p14:sldId id="575"/>
            <p14:sldId id="577"/>
            <p14:sldId id="578"/>
            <p14:sldId id="579"/>
            <p14:sldId id="580"/>
            <p14:sldId id="581"/>
            <p14:sldId id="582"/>
            <p14:sldId id="583"/>
            <p14:sldId id="584"/>
            <p14:sldId id="585"/>
            <p14:sldId id="586"/>
            <p14:sldId id="587"/>
            <p14:sldId id="588"/>
            <p14:sldId id="589"/>
            <p14:sldId id="590"/>
            <p14:sldId id="593"/>
            <p14:sldId id="592"/>
            <p14:sldId id="591"/>
            <p14:sldId id="594"/>
            <p14:sldId id="597"/>
            <p14:sldId id="601"/>
            <p14:sldId id="600"/>
            <p14:sldId id="599"/>
            <p14:sldId id="598"/>
            <p14:sldId id="596"/>
            <p14:sldId id="595"/>
            <p14:sldId id="602"/>
            <p14:sldId id="611"/>
            <p14:sldId id="610"/>
            <p14:sldId id="609"/>
            <p14:sldId id="608"/>
            <p14:sldId id="607"/>
            <p14:sldId id="606"/>
            <p14:sldId id="605"/>
            <p14:sldId id="604"/>
            <p14:sldId id="603"/>
            <p14:sldId id="620"/>
            <p14:sldId id="619"/>
            <p14:sldId id="618"/>
            <p14:sldId id="617"/>
            <p14:sldId id="616"/>
            <p14:sldId id="615"/>
            <p14:sldId id="614"/>
            <p14:sldId id="613"/>
            <p14:sldId id="612"/>
            <p14:sldId id="640"/>
            <p14:sldId id="639"/>
            <p14:sldId id="638"/>
            <p14:sldId id="637"/>
            <p14:sldId id="636"/>
            <p14:sldId id="635"/>
            <p14:sldId id="634"/>
            <p14:sldId id="633"/>
            <p14:sldId id="632"/>
            <p14:sldId id="631"/>
            <p14:sldId id="645"/>
            <p14:sldId id="644"/>
            <p14:sldId id="643"/>
            <p14:sldId id="642"/>
            <p14:sldId id="641"/>
            <p14:sldId id="628"/>
            <p14:sldId id="627"/>
            <p14:sldId id="655"/>
            <p14:sldId id="685"/>
            <p14:sldId id="626"/>
            <p14:sldId id="654"/>
            <p14:sldId id="653"/>
            <p14:sldId id="652"/>
            <p14:sldId id="651"/>
            <p14:sldId id="650"/>
            <p14:sldId id="649"/>
            <p14:sldId id="647"/>
            <p14:sldId id="646"/>
            <p14:sldId id="625"/>
            <p14:sldId id="624"/>
            <p14:sldId id="623"/>
            <p14:sldId id="662"/>
            <p14:sldId id="661"/>
            <p14:sldId id="630"/>
            <p14:sldId id="675"/>
            <p14:sldId id="676"/>
            <p14:sldId id="677"/>
            <p14:sldId id="658"/>
            <p14:sldId id="681"/>
            <p14:sldId id="657"/>
            <p14:sldId id="682"/>
            <p14:sldId id="666"/>
            <p14:sldId id="683"/>
            <p14:sldId id="673"/>
            <p14:sldId id="684"/>
            <p14:sldId id="672"/>
            <p14:sldId id="669"/>
            <p14:sldId id="668"/>
          </p14:sldIdLst>
        </p14:section>
        <p14:section name="C Programming" id="{EA4803A2-F9C7-4ECE-A815-6E719426D957}">
          <p14:sldIdLst/>
        </p14:section>
        <p14:section name="C Basic" id="{9DFDCB05-75F3-4D04-80B2-AFCE950ECD5F}">
          <p14:sldIdLst/>
        </p14:section>
        <p14:section name="Keywords &amp; Identifiers" id="{4480940E-7B2A-49E6-91E9-FEF1A5BF14D0}">
          <p14:sldIdLst/>
        </p14:section>
        <p14:section name="C Datatypes &amp; Operators" id="{18EB263E-8DEC-4096-9163-14A1CC967097}">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003399"/>
    <a:srgbClr val="FF6600"/>
    <a:srgbClr val="FF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3923" autoAdjust="0"/>
  </p:normalViewPr>
  <p:slideViewPr>
    <p:cSldViewPr>
      <p:cViewPr varScale="1">
        <p:scale>
          <a:sx n="98" d="100"/>
          <a:sy n="98" d="100"/>
        </p:scale>
        <p:origin x="-600" y="-9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DE167E5-71A6-4075-AAA5-53923F8D5C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BA29A9EE-127E-44BF-9ADB-A736457A84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A981DC-410E-4019-8DFD-A6DB2D70BA23}" type="datetimeFigureOut">
              <a:rPr lang="en-IN" smtClean="0"/>
              <a:pPr/>
              <a:t>14-03-2024</a:t>
            </a:fld>
            <a:endParaRPr lang="en-IN"/>
          </a:p>
        </p:txBody>
      </p:sp>
      <p:sp>
        <p:nvSpPr>
          <p:cNvPr id="4" name="Footer Placeholder 3">
            <a:extLst>
              <a:ext uri="{FF2B5EF4-FFF2-40B4-BE49-F238E27FC236}">
                <a16:creationId xmlns:a16="http://schemas.microsoft.com/office/drawing/2014/main" xmlns="" id="{E2C6C291-2D12-4AB2-90C7-DD3B282FEB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Mallikarjuna Nandi </a:t>
            </a:r>
          </a:p>
        </p:txBody>
      </p:sp>
      <p:sp>
        <p:nvSpPr>
          <p:cNvPr id="5" name="Slide Number Placeholder 4">
            <a:extLst>
              <a:ext uri="{FF2B5EF4-FFF2-40B4-BE49-F238E27FC236}">
                <a16:creationId xmlns:a16="http://schemas.microsoft.com/office/drawing/2014/main" xmlns="" id="{673A4466-5B20-4040-941A-24DC6757C2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2E7176-664A-4F68-82B7-49BB62113002}" type="slidenum">
              <a:rPr lang="en-IN" smtClean="0"/>
              <a:pPr/>
              <a:t>‹#›</a:t>
            </a:fld>
            <a:endParaRPr lang="en-IN"/>
          </a:p>
        </p:txBody>
      </p:sp>
    </p:spTree>
    <p:extLst>
      <p:ext uri="{BB962C8B-B14F-4D97-AF65-F5344CB8AC3E}">
        <p14:creationId xmlns:p14="http://schemas.microsoft.com/office/powerpoint/2010/main" xmlns="" val="189946676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87CBB0-D6A4-4FCD-8BD2-337FB5AAC673}" type="datetimeFigureOut">
              <a:rPr lang="en-US" smtClean="0"/>
              <a:pPr/>
              <a:t>3/14/2024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Mallikarjuna Nandi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08DFA-C0B2-4005-9F4F-F1E221FA7B0A}"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4DA82BA-86A3-4AF0-807C-3B4F28F0F818}" type="datetime8">
              <a:rPr lang="en-US" smtClean="0"/>
              <a:pPr>
                <a:defRPr/>
              </a:pPr>
              <a:t>3/14/2024 5:19 PM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C8222510-1D05-405C-B67A-8A6139953E20}" type="slidenum">
              <a:rPr lang="en-US" altLang="en-US"/>
              <a:pPr>
                <a:defRPr/>
              </a:pPr>
              <a:t>‹#›</a:t>
            </a:fld>
            <a:endParaRPr lang="en-US" altLang="en-US"/>
          </a:p>
        </p:txBody>
      </p:sp>
    </p:spTree>
    <p:extLst>
      <p:ext uri="{BB962C8B-B14F-4D97-AF65-F5344CB8AC3E}">
        <p14:creationId xmlns:p14="http://schemas.microsoft.com/office/powerpoint/2010/main" xmlns="" val="34461231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6C8BA9-0844-4370-9030-A99D22AB2E4C}" type="datetime8">
              <a:rPr lang="en-US" smtClean="0"/>
              <a:pPr>
                <a:defRPr/>
              </a:pPr>
              <a:t>3/14/2024 5:19 PM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2123FF3A-7A5E-47C7-9D58-3C23DD8BB3E1}" type="slidenum">
              <a:rPr lang="en-US" altLang="en-US"/>
              <a:pPr>
                <a:defRPr/>
              </a:pPr>
              <a:t>‹#›</a:t>
            </a:fld>
            <a:endParaRPr lang="en-US" altLang="en-US"/>
          </a:p>
        </p:txBody>
      </p:sp>
    </p:spTree>
    <p:extLst>
      <p:ext uri="{BB962C8B-B14F-4D97-AF65-F5344CB8AC3E}">
        <p14:creationId xmlns:p14="http://schemas.microsoft.com/office/powerpoint/2010/main" xmlns="" val="24056753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371CD3-B058-4E9F-838E-1CAA90F67D75}" type="datetime8">
              <a:rPr lang="en-US" smtClean="0"/>
              <a:pPr>
                <a:defRPr/>
              </a:pPr>
              <a:t>3/14/2024 5:19 PM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5DF29028-7956-4759-A04B-882D2D5496A7}" type="slidenum">
              <a:rPr lang="en-US" altLang="en-US"/>
              <a:pPr>
                <a:defRPr/>
              </a:pPr>
              <a:t>‹#›</a:t>
            </a:fld>
            <a:endParaRPr lang="en-US" altLang="en-US"/>
          </a:p>
        </p:txBody>
      </p:sp>
    </p:spTree>
    <p:extLst>
      <p:ext uri="{BB962C8B-B14F-4D97-AF65-F5344CB8AC3E}">
        <p14:creationId xmlns:p14="http://schemas.microsoft.com/office/powerpoint/2010/main" xmlns="" val="35339601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8371981-FEFA-4D96-A4C3-130BD15C65B3}" type="datetime8">
              <a:rPr lang="en-US" smtClean="0"/>
              <a:pPr>
                <a:defRPr/>
              </a:pPr>
              <a:t>3/14/2024 5:19 PM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E5C9BB66-798B-4A5D-AF06-5000D6CEB2A5}" type="slidenum">
              <a:rPr lang="en-US" altLang="en-US"/>
              <a:pPr>
                <a:defRPr/>
              </a:pPr>
              <a:t>‹#›</a:t>
            </a:fld>
            <a:endParaRPr lang="en-US" altLang="en-US"/>
          </a:p>
        </p:txBody>
      </p:sp>
    </p:spTree>
    <p:extLst>
      <p:ext uri="{BB962C8B-B14F-4D97-AF65-F5344CB8AC3E}">
        <p14:creationId xmlns:p14="http://schemas.microsoft.com/office/powerpoint/2010/main" xmlns="" val="39554383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2734E6-B86D-4E14-A988-7CA7F5A840F8}" type="datetime8">
              <a:rPr lang="en-US" smtClean="0"/>
              <a:pPr>
                <a:defRPr/>
              </a:pPr>
              <a:t>3/14/2024 5:19 PM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E25DE39E-CA39-4077-85E8-F30FB02EA4E4}" type="slidenum">
              <a:rPr lang="en-US" altLang="en-US"/>
              <a:pPr>
                <a:defRPr/>
              </a:pPr>
              <a:t>‹#›</a:t>
            </a:fld>
            <a:endParaRPr lang="en-US" altLang="en-US"/>
          </a:p>
        </p:txBody>
      </p:sp>
    </p:spTree>
    <p:extLst>
      <p:ext uri="{BB962C8B-B14F-4D97-AF65-F5344CB8AC3E}">
        <p14:creationId xmlns:p14="http://schemas.microsoft.com/office/powerpoint/2010/main" xmlns="" val="2735178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6D11CD-42F7-4C84-9927-1F2B5254A355}" type="datetime8">
              <a:rPr lang="en-US" smtClean="0"/>
              <a:pPr>
                <a:defRPr/>
              </a:pPr>
              <a:t>3/14/2024 5:19 PM</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7" name="Slide Number Placeholder 5"/>
          <p:cNvSpPr>
            <a:spLocks noGrp="1"/>
          </p:cNvSpPr>
          <p:nvPr>
            <p:ph type="sldNum" sz="quarter" idx="12"/>
          </p:nvPr>
        </p:nvSpPr>
        <p:spPr/>
        <p:txBody>
          <a:bodyPr/>
          <a:lstStyle>
            <a:lvl1pPr>
              <a:defRPr/>
            </a:lvl1pPr>
          </a:lstStyle>
          <a:p>
            <a:pPr>
              <a:defRPr/>
            </a:pPr>
            <a:fld id="{5F40CAB2-96FD-48D3-A121-8A2373CBF050}" type="slidenum">
              <a:rPr lang="en-US" altLang="en-US"/>
              <a:pPr>
                <a:defRPr/>
              </a:pPr>
              <a:t>‹#›</a:t>
            </a:fld>
            <a:endParaRPr lang="en-US" altLang="en-US"/>
          </a:p>
        </p:txBody>
      </p:sp>
    </p:spTree>
    <p:extLst>
      <p:ext uri="{BB962C8B-B14F-4D97-AF65-F5344CB8AC3E}">
        <p14:creationId xmlns:p14="http://schemas.microsoft.com/office/powerpoint/2010/main" xmlns="" val="5863081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F19C80B-EFC9-46AB-99CA-07707B2DCDC5}" type="datetime8">
              <a:rPr lang="en-US" smtClean="0"/>
              <a:pPr>
                <a:defRPr/>
              </a:pPr>
              <a:t>3/14/2024 5:19 PM</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9" name="Slide Number Placeholder 5"/>
          <p:cNvSpPr>
            <a:spLocks noGrp="1"/>
          </p:cNvSpPr>
          <p:nvPr>
            <p:ph type="sldNum" sz="quarter" idx="12"/>
          </p:nvPr>
        </p:nvSpPr>
        <p:spPr/>
        <p:txBody>
          <a:bodyPr/>
          <a:lstStyle>
            <a:lvl1pPr>
              <a:defRPr/>
            </a:lvl1pPr>
          </a:lstStyle>
          <a:p>
            <a:pPr>
              <a:defRPr/>
            </a:pPr>
            <a:fld id="{2DFFCFE2-EF0E-4010-AC9B-38CE27B2D9DF}" type="slidenum">
              <a:rPr lang="en-US" altLang="en-US"/>
              <a:pPr>
                <a:defRPr/>
              </a:pPr>
              <a:t>‹#›</a:t>
            </a:fld>
            <a:endParaRPr lang="en-US" altLang="en-US"/>
          </a:p>
        </p:txBody>
      </p:sp>
    </p:spTree>
    <p:extLst>
      <p:ext uri="{BB962C8B-B14F-4D97-AF65-F5344CB8AC3E}">
        <p14:creationId xmlns:p14="http://schemas.microsoft.com/office/powerpoint/2010/main" xmlns="" val="3325072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826F29D-677E-4BC5-9362-EBFF71197561}" type="datetime8">
              <a:rPr lang="en-US" smtClean="0"/>
              <a:pPr>
                <a:defRPr/>
              </a:pPr>
              <a:t>3/14/2024 5:19 PM</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5" name="Slide Number Placeholder 5"/>
          <p:cNvSpPr>
            <a:spLocks noGrp="1"/>
          </p:cNvSpPr>
          <p:nvPr>
            <p:ph type="sldNum" sz="quarter" idx="12"/>
          </p:nvPr>
        </p:nvSpPr>
        <p:spPr/>
        <p:txBody>
          <a:bodyPr/>
          <a:lstStyle>
            <a:lvl1pPr>
              <a:defRPr/>
            </a:lvl1pPr>
          </a:lstStyle>
          <a:p>
            <a:pPr>
              <a:defRPr/>
            </a:pPr>
            <a:fld id="{6DFBFE46-D4A2-4635-A01D-EBA12F476BA6}" type="slidenum">
              <a:rPr lang="en-US" altLang="en-US"/>
              <a:pPr>
                <a:defRPr/>
              </a:pPr>
              <a:t>‹#›</a:t>
            </a:fld>
            <a:endParaRPr lang="en-US" altLang="en-US"/>
          </a:p>
        </p:txBody>
      </p:sp>
    </p:spTree>
    <p:extLst>
      <p:ext uri="{BB962C8B-B14F-4D97-AF65-F5344CB8AC3E}">
        <p14:creationId xmlns:p14="http://schemas.microsoft.com/office/powerpoint/2010/main" xmlns="" val="32768907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5F03213-868A-4FAA-BF32-F7118372DBE2}" type="datetime8">
              <a:rPr lang="en-US" smtClean="0"/>
              <a:pPr>
                <a:defRPr/>
              </a:pPr>
              <a:t>3/14/2024 5:19 PM</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4" name="Slide Number Placeholder 5"/>
          <p:cNvSpPr>
            <a:spLocks noGrp="1"/>
          </p:cNvSpPr>
          <p:nvPr>
            <p:ph type="sldNum" sz="quarter" idx="12"/>
          </p:nvPr>
        </p:nvSpPr>
        <p:spPr/>
        <p:txBody>
          <a:bodyPr/>
          <a:lstStyle>
            <a:lvl1pPr>
              <a:defRPr/>
            </a:lvl1pPr>
          </a:lstStyle>
          <a:p>
            <a:pPr>
              <a:defRPr/>
            </a:pPr>
            <a:fld id="{B246249B-3A2C-4511-8FB8-48E1D19DD7A4}" type="slidenum">
              <a:rPr lang="en-US" altLang="en-US"/>
              <a:pPr>
                <a:defRPr/>
              </a:pPr>
              <a:t>‹#›</a:t>
            </a:fld>
            <a:endParaRPr lang="en-US" altLang="en-US"/>
          </a:p>
        </p:txBody>
      </p:sp>
    </p:spTree>
    <p:extLst>
      <p:ext uri="{BB962C8B-B14F-4D97-AF65-F5344CB8AC3E}">
        <p14:creationId xmlns:p14="http://schemas.microsoft.com/office/powerpoint/2010/main" xmlns="" val="250733207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BC1ECCF-5B5E-4889-B208-E9C3CB4DCECF}" type="datetime8">
              <a:rPr lang="en-US" smtClean="0"/>
              <a:pPr>
                <a:defRPr/>
              </a:pPr>
              <a:t>3/14/2024 5:19 PM</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7" name="Slide Number Placeholder 5"/>
          <p:cNvSpPr>
            <a:spLocks noGrp="1"/>
          </p:cNvSpPr>
          <p:nvPr>
            <p:ph type="sldNum" sz="quarter" idx="12"/>
          </p:nvPr>
        </p:nvSpPr>
        <p:spPr/>
        <p:txBody>
          <a:bodyPr/>
          <a:lstStyle>
            <a:lvl1pPr>
              <a:defRPr/>
            </a:lvl1pPr>
          </a:lstStyle>
          <a:p>
            <a:pPr>
              <a:defRPr/>
            </a:pPr>
            <a:fld id="{1D0245ED-0E95-4D4F-8BF4-7D4859158CA2}" type="slidenum">
              <a:rPr lang="en-US" altLang="en-US"/>
              <a:pPr>
                <a:defRPr/>
              </a:pPr>
              <a:t>‹#›</a:t>
            </a:fld>
            <a:endParaRPr lang="en-US" altLang="en-US"/>
          </a:p>
        </p:txBody>
      </p:sp>
    </p:spTree>
    <p:extLst>
      <p:ext uri="{BB962C8B-B14F-4D97-AF65-F5344CB8AC3E}">
        <p14:creationId xmlns:p14="http://schemas.microsoft.com/office/powerpoint/2010/main" xmlns="" val="38784693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930C57-3331-43C7-844E-2462C16A12CB}" type="datetime8">
              <a:rPr lang="en-US" smtClean="0"/>
              <a:pPr>
                <a:defRPr/>
              </a:pPr>
              <a:t>3/14/2024 5:19 PM</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7" name="Slide Number Placeholder 5"/>
          <p:cNvSpPr>
            <a:spLocks noGrp="1"/>
          </p:cNvSpPr>
          <p:nvPr>
            <p:ph type="sldNum" sz="quarter" idx="12"/>
          </p:nvPr>
        </p:nvSpPr>
        <p:spPr/>
        <p:txBody>
          <a:bodyPr/>
          <a:lstStyle>
            <a:lvl1pPr>
              <a:defRPr/>
            </a:lvl1pPr>
          </a:lstStyle>
          <a:p>
            <a:pPr>
              <a:defRPr/>
            </a:pPr>
            <a:fld id="{44708F01-8B1A-4F90-BFA2-C92B9EC78DD0}" type="slidenum">
              <a:rPr lang="en-US" altLang="en-US"/>
              <a:pPr>
                <a:defRPr/>
              </a:pPr>
              <a:t>‹#›</a:t>
            </a:fld>
            <a:endParaRPr lang="en-US" altLang="en-US"/>
          </a:p>
        </p:txBody>
      </p:sp>
    </p:spTree>
    <p:extLst>
      <p:ext uri="{BB962C8B-B14F-4D97-AF65-F5344CB8AC3E}">
        <p14:creationId xmlns:p14="http://schemas.microsoft.com/office/powerpoint/2010/main" xmlns="" val="32137017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BDCE0F9-773C-4CA3-B654-F58A65D7AC06}" type="datetime8">
              <a:rPr lang="en-US" smtClean="0"/>
              <a:pPr>
                <a:defRPr/>
              </a:pPr>
              <a:t>3/14/2024 5:19 PM</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Sikhinam Nagamani Assistant Professor CSE RGUKT Ongole</a:t>
            </a: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008F830-B817-4F70-A97E-86B808C478A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eksforgeeks.org/html-images/" TargetMode="External"/><Relationship Id="rId3" Type="http://schemas.openxmlformats.org/officeDocument/2006/relationships/hyperlink" Target="https://www.geeksforgeeks.org/html-head-tag/" TargetMode="External"/><Relationship Id="rId7" Type="http://schemas.openxmlformats.org/officeDocument/2006/relationships/hyperlink" Target="https://www.geeksforgeeks.org/html-paragraph/" TargetMode="External"/><Relationship Id="rId2" Type="http://schemas.openxmlformats.org/officeDocument/2006/relationships/hyperlink" Target="https://www.geeksforgeeks.org/html-html-tag/" TargetMode="External"/><Relationship Id="rId1" Type="http://schemas.openxmlformats.org/officeDocument/2006/relationships/slideLayout" Target="../slideLayouts/slideLayout2.xml"/><Relationship Id="rId6" Type="http://schemas.openxmlformats.org/officeDocument/2006/relationships/hyperlink" Target="https://www.geeksforgeeks.org/html-heading/" TargetMode="External"/><Relationship Id="rId5" Type="http://schemas.openxmlformats.org/officeDocument/2006/relationships/hyperlink" Target="https://www.geeksforgeeks.org/html-body-tag/" TargetMode="External"/><Relationship Id="rId4" Type="http://schemas.openxmlformats.org/officeDocument/2006/relationships/hyperlink" Target="https://www.geeksforgeeks.org/html-title-ta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html-body-tag/" TargetMode="External"/><Relationship Id="rId2" Type="http://schemas.openxmlformats.org/officeDocument/2006/relationships/hyperlink" Target="https://www.geeksforgeeks.org/html-head-ta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html-hr-tag/" TargetMode="External"/><Relationship Id="rId2" Type="http://schemas.openxmlformats.org/officeDocument/2006/relationships/hyperlink" Target="https://www.geeksforgeeks.org/html-brgt-tag/" TargetMode="External"/><Relationship Id="rId1" Type="http://schemas.openxmlformats.org/officeDocument/2006/relationships/slideLayout" Target="../slideLayouts/slideLayout2.xml"/><Relationship Id="rId5" Type="http://schemas.openxmlformats.org/officeDocument/2006/relationships/hyperlink" Target="https://www.geeksforgeeks.org/html-input-tag/" TargetMode="External"/><Relationship Id="rId4" Type="http://schemas.openxmlformats.org/officeDocument/2006/relationships/hyperlink" Target="https://www.geeksforgeeks.org/html-link-ta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html-p-align-attribute/" TargetMode="External"/><Relationship Id="rId2" Type="http://schemas.openxmlformats.org/officeDocument/2006/relationships/hyperlink" Target="https://www.geeksforgeeks.org/html-brgt-ta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html-pre-ta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html-subscript-superscript-tag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html-elements/" TargetMode="External"/><Relationship Id="rId2" Type="http://schemas.openxmlformats.org/officeDocument/2006/relationships/hyperlink" Target="https://www.geeksforgeeks.org/html-html-ta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eeksforgeeks.org/html-noscript-tag/" TargetMode="External"/><Relationship Id="rId3" Type="http://schemas.openxmlformats.org/officeDocument/2006/relationships/hyperlink" Target="https://www.geeksforgeeks.org/html-html-tag/" TargetMode="External"/><Relationship Id="rId7" Type="http://schemas.openxmlformats.org/officeDocument/2006/relationships/hyperlink" Target="https://www.geeksforgeeks.org/html-base-tag/" TargetMode="External"/><Relationship Id="rId12" Type="http://schemas.openxmlformats.org/officeDocument/2006/relationships/hyperlink" Target="https://www.geeksforgeeks.org/html-body-tag/" TargetMode="External"/><Relationship Id="rId2" Type="http://schemas.openxmlformats.org/officeDocument/2006/relationships/hyperlink" Target="https://www.geeksforgeeks.org/html-doctypes/" TargetMode="External"/><Relationship Id="rId1" Type="http://schemas.openxmlformats.org/officeDocument/2006/relationships/slideLayout" Target="../slideLayouts/slideLayout2.xml"/><Relationship Id="rId6" Type="http://schemas.openxmlformats.org/officeDocument/2006/relationships/hyperlink" Target="https://www.geeksforgeeks.org/html-title-tag/" TargetMode="External"/><Relationship Id="rId11" Type="http://schemas.openxmlformats.org/officeDocument/2006/relationships/hyperlink" Target="https://www.geeksforgeeks.org/html-link-tag/" TargetMode="External"/><Relationship Id="rId5" Type="http://schemas.openxmlformats.org/officeDocument/2006/relationships/hyperlink" Target="https://www.geeksforgeeks.org/html-style-tag/" TargetMode="External"/><Relationship Id="rId10" Type="http://schemas.openxmlformats.org/officeDocument/2006/relationships/hyperlink" Target="https://www.geeksforgeeks.org/html-meta-tag/" TargetMode="External"/><Relationship Id="rId4" Type="http://schemas.openxmlformats.org/officeDocument/2006/relationships/hyperlink" Target="https://www.geeksforgeeks.org/html-head-tag/" TargetMode="External"/><Relationship Id="rId9" Type="http://schemas.openxmlformats.org/officeDocument/2006/relationships/hyperlink" Target="https://www.geeksforgeeks.org/html-script-tag/"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620278"/>
            <a:ext cx="9144000" cy="523221"/>
          </a:xfrm>
          <a:prstGeom prst="rect">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p:nvSpPr>
        <p:spPr>
          <a:xfrm>
            <a:off x="6228184" y="3112173"/>
            <a:ext cx="3061004" cy="1508105"/>
          </a:xfrm>
          <a:prstGeom prst="rect">
            <a:avLst/>
          </a:prstGeom>
          <a:noFill/>
          <a:effectLst>
            <a:outerShdw blurRad="50800" dist="38100" dir="16200000" rotWithShape="0">
              <a:prstClr val="black">
                <a:alpha val="40000"/>
              </a:prstClr>
            </a:outerShdw>
          </a:effectLst>
        </p:spPr>
        <p:txBody>
          <a:bodyPr wrap="square">
            <a:spAutoFit/>
          </a:bodyPr>
          <a:lstStyle/>
          <a:p>
            <a:pPr algn="ctr"/>
            <a:r>
              <a:rPr lang="en-IN" sz="2800" dirty="0">
                <a:latin typeface="Times New Roman" pitchFamily="18" charset="0"/>
                <a:cs typeface="Times New Roman" pitchFamily="18" charset="0"/>
              </a:rPr>
              <a:t> </a:t>
            </a:r>
            <a:endParaRPr lang="en-IN" altLang="en-US" sz="1600" dirty="0">
              <a:solidFill>
                <a:srgbClr val="003399"/>
              </a:solidFill>
              <a:latin typeface="Times New Roman" pitchFamily="18" charset="0"/>
              <a:cs typeface="Times New Roman" pitchFamily="18" charset="0"/>
            </a:endParaRPr>
          </a:p>
          <a:p>
            <a:pPr algn="ctr"/>
            <a:r>
              <a:rPr lang="en-IN" altLang="en-US" sz="1600" dirty="0">
                <a:solidFill>
                  <a:srgbClr val="003399"/>
                </a:solidFill>
                <a:latin typeface="Times New Roman" pitchFamily="18" charset="0"/>
                <a:cs typeface="Times New Roman" pitchFamily="18" charset="0"/>
              </a:rPr>
              <a:t>Sikhinam Nagamani</a:t>
            </a:r>
          </a:p>
          <a:p>
            <a:pPr algn="ctr"/>
            <a:r>
              <a:rPr lang="en-IN" altLang="en-US" sz="1600" dirty="0">
                <a:solidFill>
                  <a:srgbClr val="003399"/>
                </a:solidFill>
                <a:latin typeface="Times New Roman" pitchFamily="18" charset="0"/>
                <a:cs typeface="Times New Roman" pitchFamily="18" charset="0"/>
              </a:rPr>
              <a:t>Assistant Professor</a:t>
            </a:r>
          </a:p>
          <a:p>
            <a:pPr algn="ctr"/>
            <a:r>
              <a:rPr lang="en-IN" altLang="en-US" sz="1600" dirty="0">
                <a:solidFill>
                  <a:srgbClr val="003399"/>
                </a:solidFill>
                <a:latin typeface="Times New Roman" pitchFamily="18" charset="0"/>
                <a:cs typeface="Times New Roman" pitchFamily="18" charset="0"/>
              </a:rPr>
              <a:t>Computer Science &amp; Engineering</a:t>
            </a:r>
          </a:p>
          <a:p>
            <a:pPr algn="ctr"/>
            <a:r>
              <a:rPr lang="en-IN" altLang="en-US" sz="1600" dirty="0">
                <a:solidFill>
                  <a:srgbClr val="003399"/>
                </a:solidFill>
                <a:latin typeface="Times New Roman" pitchFamily="18" charset="0"/>
                <a:cs typeface="Times New Roman" pitchFamily="18" charset="0"/>
              </a:rPr>
              <a:t>RGUKT- Ongole-AP</a:t>
            </a:r>
            <a:endParaRPr lang="en-US" altLang="en-US" sz="1600" dirty="0">
              <a:solidFill>
                <a:srgbClr val="003399"/>
              </a:solidFill>
              <a:latin typeface="Times New Roman" pitchFamily="18" charset="0"/>
              <a:cs typeface="Times New Roman" pitchFamily="18" charset="0"/>
            </a:endParaRPr>
          </a:p>
        </p:txBody>
      </p:sp>
      <p:sp>
        <p:nvSpPr>
          <p:cNvPr id="4" name="TextBox 3"/>
          <p:cNvSpPr txBox="1"/>
          <p:nvPr/>
        </p:nvSpPr>
        <p:spPr>
          <a:xfrm>
            <a:off x="683568" y="1930626"/>
            <a:ext cx="7215238" cy="523220"/>
          </a:xfrm>
          <a:prstGeom prst="rect">
            <a:avLst/>
          </a:prstGeom>
          <a:noFill/>
          <a:effectLst>
            <a:outerShdw blurRad="50800" dist="38100" dir="16200000" rotWithShape="0">
              <a:prstClr val="black">
                <a:alpha val="40000"/>
              </a:prstClr>
            </a:outerShdw>
          </a:effectLst>
        </p:spPr>
        <p:txBody>
          <a:bodyPr wrap="square">
            <a:spAutoFit/>
          </a:bodyPr>
          <a:lstStyle/>
          <a:p>
            <a:pPr algn="ctr"/>
            <a:r>
              <a:rPr lang="en-IN" altLang="en-US" sz="2800" dirty="0">
                <a:solidFill>
                  <a:srgbClr val="003399"/>
                </a:solidFill>
                <a:latin typeface="Times New Roman" pitchFamily="18" charset="0"/>
                <a:cs typeface="Times New Roman" pitchFamily="18" charset="0"/>
              </a:rPr>
              <a:t>WEB TECHNOLOGY</a:t>
            </a:r>
            <a:endParaRPr lang="en-US" altLang="en-US" sz="1600" dirty="0">
              <a:solidFill>
                <a:srgbClr val="003399"/>
              </a:solidFill>
              <a:latin typeface="Trebuchet MS" panose="020B0603020202020204" pitchFamily="34" charset="0"/>
            </a:endParaRPr>
          </a:p>
        </p:txBody>
      </p:sp>
      <p:sp>
        <p:nvSpPr>
          <p:cNvPr id="10" name="Rectangle 9">
            <a:extLst>
              <a:ext uri="{FF2B5EF4-FFF2-40B4-BE49-F238E27FC236}">
                <a16:creationId xmlns:a16="http://schemas.microsoft.com/office/drawing/2014/main" xmlns="" id="{C53F6F8B-FD11-41F3-8CA1-38DFEFB337D9}"/>
              </a:ext>
            </a:extLst>
          </p:cNvPr>
          <p:cNvSpPr/>
          <p:nvPr/>
        </p:nvSpPr>
        <p:spPr>
          <a:xfrm>
            <a:off x="12700" y="25399"/>
            <a:ext cx="9144000" cy="52322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dirty="0"/>
          </a:p>
        </p:txBody>
      </p:sp>
      <p:sp>
        <p:nvSpPr>
          <p:cNvPr id="12" name="Slide Number Placeholder 11">
            <a:extLst>
              <a:ext uri="{FF2B5EF4-FFF2-40B4-BE49-F238E27FC236}">
                <a16:creationId xmlns:a16="http://schemas.microsoft.com/office/drawing/2014/main" xmlns="" id="{9C6A9630-C5A2-4A69-8CE7-BCC6CF10AC08}"/>
              </a:ext>
            </a:extLst>
          </p:cNvPr>
          <p:cNvSpPr>
            <a:spLocks noGrp="1"/>
          </p:cNvSpPr>
          <p:nvPr>
            <p:ph type="sldNum" sz="quarter" idx="12"/>
          </p:nvPr>
        </p:nvSpPr>
        <p:spPr>
          <a:xfrm>
            <a:off x="8532440" y="4767263"/>
            <a:ext cx="216024" cy="274637"/>
          </a:xfrm>
          <a:scene3d>
            <a:camera prst="orthographicFront"/>
            <a:lightRig rig="threePt" dir="t"/>
          </a:scene3d>
          <a:sp3d>
            <a:bevelT/>
          </a:sp3d>
        </p:spPr>
        <p:txBody>
          <a:bodyPr/>
          <a:lstStyle/>
          <a:p>
            <a:pPr>
              <a:defRPr/>
            </a:pPr>
            <a:fld id="{C8222510-1D05-405C-B67A-8A6139953E20}" type="slidenum">
              <a:rPr lang="en-US" altLang="en-US" smtClean="0"/>
              <a:pPr>
                <a:defRPr/>
              </a:pPr>
              <a:t>1</a:t>
            </a:fld>
            <a:endParaRPr lang="en-US" altLang="en-US" dirty="0"/>
          </a:p>
        </p:txBody>
      </p:sp>
      <p:sp>
        <p:nvSpPr>
          <p:cNvPr id="2" name="Date Placeholder 1">
            <a:extLst>
              <a:ext uri="{FF2B5EF4-FFF2-40B4-BE49-F238E27FC236}">
                <a16:creationId xmlns:a16="http://schemas.microsoft.com/office/drawing/2014/main" xmlns="" id="{BF2D7F35-DE38-4421-977C-C09F686D0473}"/>
              </a:ext>
            </a:extLst>
          </p:cNvPr>
          <p:cNvSpPr>
            <a:spLocks noGrp="1"/>
          </p:cNvSpPr>
          <p:nvPr>
            <p:ph type="dt" sz="half" idx="10"/>
          </p:nvPr>
        </p:nvSpPr>
        <p:spPr/>
        <p:txBody>
          <a:bodyPr/>
          <a:lstStyle/>
          <a:p>
            <a:pPr>
              <a:defRPr/>
            </a:pPr>
            <a:fld id="{AB44EB25-091C-4037-B9DA-59B5BB6F00A7}" type="datetime8">
              <a:rPr lang="en-US" smtClean="0"/>
              <a:pPr>
                <a:defRPr/>
              </a:pPr>
              <a:t>3/14/2024 5:19 PM</a:t>
            </a:fld>
            <a:endParaRPr lang="en-US"/>
          </a:p>
        </p:txBody>
      </p:sp>
      <p:sp>
        <p:nvSpPr>
          <p:cNvPr id="3" name="Footer Placeholder 2">
            <a:extLst>
              <a:ext uri="{FF2B5EF4-FFF2-40B4-BE49-F238E27FC236}">
                <a16:creationId xmlns:a16="http://schemas.microsoft.com/office/drawing/2014/main" xmlns="" id="{1AC3E413-15EE-DCCB-1F88-5BAD6864B35B}"/>
              </a:ext>
            </a:extLst>
          </p:cNvPr>
          <p:cNvSpPr>
            <a:spLocks noGrp="1"/>
          </p:cNvSpPr>
          <p:nvPr>
            <p:ph type="ftr" sz="quarter" idx="11"/>
          </p:nvPr>
        </p:nvSpPr>
        <p:spPr/>
        <p:txBody>
          <a:bodyPr/>
          <a:lstStyle/>
          <a:p>
            <a:pPr>
              <a:defRPr/>
            </a:pPr>
            <a:r>
              <a:rPr lang="en-US"/>
              <a:t>Sikhinam Nagamani Assistant Professor CSE RGUKT Ongole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95A6EC85-026B-460C-9B64-75147D5932B3}" type="datetime8">
              <a:rPr lang="en-US" smtClean="0"/>
              <a:pPr>
                <a:defRPr/>
              </a:pPr>
              <a:t>3/14/2024 5:20 PM</a:t>
            </a:fld>
            <a:endParaRPr lang="en-US"/>
          </a:p>
        </p:txBody>
      </p:sp>
      <p:sp>
        <p:nvSpPr>
          <p:cNvPr id="9" name="TextBox 8">
            <a:extLst>
              <a:ext uri="{FF2B5EF4-FFF2-40B4-BE49-F238E27FC236}">
                <a16:creationId xmlns:a16="http://schemas.microsoft.com/office/drawing/2014/main" xmlns="" id="{6A8B2799-7DC3-41D4-BB55-348E192D3D9D}"/>
              </a:ext>
            </a:extLst>
          </p:cNvPr>
          <p:cNvSpPr txBox="1"/>
          <p:nvPr/>
        </p:nvSpPr>
        <p:spPr>
          <a:xfrm>
            <a:off x="571737" y="1563638"/>
            <a:ext cx="8352928" cy="2031325"/>
          </a:xfrm>
          <a:prstGeom prst="rect">
            <a:avLst/>
          </a:prstGeom>
          <a:noFill/>
        </p:spPr>
        <p:txBody>
          <a:bodyPr wrap="square">
            <a:spAutoFit/>
          </a:bodyPr>
          <a:lstStyle/>
          <a:p>
            <a:pPr algn="just" fontAlgn="base"/>
            <a:r>
              <a:rPr lang="en-US" b="0" i="0" dirty="0">
                <a:solidFill>
                  <a:srgbClr val="273239"/>
                </a:solidFill>
                <a:effectLst/>
                <a:latin typeface="urw-din"/>
              </a:rPr>
              <a:t>HTML text editors are used to create and modify web pages. HTML codes can be written in any text editors including the </a:t>
            </a:r>
            <a:r>
              <a:rPr lang="en-US" b="1" i="0" dirty="0">
                <a:solidFill>
                  <a:srgbClr val="273239"/>
                </a:solidFill>
                <a:effectLst/>
                <a:latin typeface="urw-din"/>
              </a:rPr>
              <a:t>notepad</a:t>
            </a:r>
            <a:r>
              <a:rPr lang="en-US" b="0" i="0" dirty="0">
                <a:solidFill>
                  <a:srgbClr val="273239"/>
                </a:solidFill>
                <a:effectLst/>
                <a:latin typeface="urw-din"/>
              </a:rPr>
              <a:t>. One just needs to write HTML in any text editor and save the file with an extension “.html”. Some of the popular HTML text editors are given below:</a:t>
            </a:r>
          </a:p>
          <a:p>
            <a:pPr algn="l" fontAlgn="base">
              <a:buFont typeface="Arial" panose="020B0604020202020204" pitchFamily="34" charset="0"/>
              <a:buChar char="•"/>
            </a:pPr>
            <a:r>
              <a:rPr lang="en-US" b="0" i="0" dirty="0">
                <a:solidFill>
                  <a:srgbClr val="273239"/>
                </a:solidFill>
                <a:effectLst/>
                <a:latin typeface="urw-din"/>
              </a:rPr>
              <a:t>Notepad</a:t>
            </a:r>
          </a:p>
          <a:p>
            <a:pPr algn="l" fontAlgn="base">
              <a:buFont typeface="Arial" panose="020B0604020202020204" pitchFamily="34" charset="0"/>
              <a:buChar char="•"/>
            </a:pPr>
            <a:r>
              <a:rPr lang="en-US" b="0" i="0" dirty="0">
                <a:solidFill>
                  <a:srgbClr val="273239"/>
                </a:solidFill>
                <a:effectLst/>
                <a:latin typeface="urw-din"/>
              </a:rPr>
              <a:t>Notepad++</a:t>
            </a:r>
          </a:p>
          <a:p>
            <a:pPr algn="l" fontAlgn="base">
              <a:buFont typeface="Arial" panose="020B0604020202020204" pitchFamily="34" charset="0"/>
              <a:buChar char="•"/>
            </a:pPr>
            <a:r>
              <a:rPr lang="en-US" b="0" i="0" dirty="0">
                <a:solidFill>
                  <a:srgbClr val="273239"/>
                </a:solidFill>
                <a:effectLst/>
                <a:latin typeface="urw-din"/>
              </a:rPr>
              <a:t>Atom</a:t>
            </a:r>
          </a:p>
        </p:txBody>
      </p:sp>
      <p:sp>
        <p:nvSpPr>
          <p:cNvPr id="11" name="TextBox 10">
            <a:extLst>
              <a:ext uri="{FF2B5EF4-FFF2-40B4-BE49-F238E27FC236}">
                <a16:creationId xmlns:a16="http://schemas.microsoft.com/office/drawing/2014/main" xmlns="" id="{B2EDE72E-B463-4333-A995-A01D3B86F3EF}"/>
              </a:ext>
            </a:extLst>
          </p:cNvPr>
          <p:cNvSpPr txBox="1"/>
          <p:nvPr/>
        </p:nvSpPr>
        <p:spPr>
          <a:xfrm>
            <a:off x="566470" y="955775"/>
            <a:ext cx="2024330" cy="369332"/>
          </a:xfrm>
          <a:prstGeom prst="rect">
            <a:avLst/>
          </a:prstGeom>
          <a:noFill/>
        </p:spPr>
        <p:txBody>
          <a:bodyPr wrap="square">
            <a:spAutoFit/>
          </a:bodyPr>
          <a:lstStyle/>
          <a:p>
            <a:r>
              <a:rPr lang="en-US" b="1" i="0" dirty="0">
                <a:solidFill>
                  <a:srgbClr val="273239"/>
                </a:solidFill>
                <a:effectLst/>
                <a:latin typeface="urw-din"/>
              </a:rPr>
              <a:t>HTML text editors </a:t>
            </a:r>
            <a:endParaRPr lang="en-IN" b="1" dirty="0"/>
          </a:p>
        </p:txBody>
      </p:sp>
      <p:sp>
        <p:nvSpPr>
          <p:cNvPr id="8" name="TextBox 7">
            <a:extLst>
              <a:ext uri="{FF2B5EF4-FFF2-40B4-BE49-F238E27FC236}">
                <a16:creationId xmlns:a16="http://schemas.microsoft.com/office/drawing/2014/main" xmlns="" id="{1E61CFDA-A5BD-62E9-BE79-1441B184DF3C}"/>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xmlns="" id="{864BAB19-47D2-AC91-5611-6BA8AAF77497}"/>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3265215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100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A01A16E-E621-4DF3-9204-F1783F6B5501}" type="datetime8">
              <a:rPr lang="en-US" smtClean="0"/>
              <a:pPr>
                <a:defRPr/>
              </a:pPr>
              <a:t>3/14/2024 5:20 PM</a:t>
            </a:fld>
            <a:endParaRPr lang="en-US"/>
          </a:p>
        </p:txBody>
      </p:sp>
      <p:sp>
        <p:nvSpPr>
          <p:cNvPr id="6" name="TextBox 5">
            <a:extLst>
              <a:ext uri="{FF2B5EF4-FFF2-40B4-BE49-F238E27FC236}">
                <a16:creationId xmlns:a16="http://schemas.microsoft.com/office/drawing/2014/main" xmlns="" id="{A553D66E-D5D5-72E0-A26D-81CFB314CE9D}"/>
              </a:ext>
            </a:extLst>
          </p:cNvPr>
          <p:cNvSpPr txBox="1"/>
          <p:nvPr/>
        </p:nvSpPr>
        <p:spPr>
          <a:xfrm>
            <a:off x="179512" y="555526"/>
            <a:ext cx="8964488" cy="4278094"/>
          </a:xfrm>
          <a:prstGeom prst="rect">
            <a:avLst/>
          </a:prstGeom>
          <a:noFill/>
        </p:spPr>
        <p:txBody>
          <a:bodyPr wrap="square">
            <a:spAutoFit/>
          </a:bodyPr>
          <a:lstStyle/>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400" b="0" i="0" dirty="0">
                <a:solidFill>
                  <a:srgbClr val="000000"/>
                </a:solidFill>
                <a:effectLst/>
                <a:latin typeface="Verdana" panose="020B0604030504040204" pitchFamily="34" charset="0"/>
              </a:rPr>
              <a:t>If a form field (</a:t>
            </a:r>
            <a:r>
              <a:rPr lang="en-US" sz="1400" b="0" i="0" dirty="0" err="1">
                <a:solidFill>
                  <a:srgbClr val="000000"/>
                </a:solidFill>
                <a:effectLst/>
                <a:latin typeface="Verdana" panose="020B0604030504040204" pitchFamily="34" charset="0"/>
              </a:rPr>
              <a:t>fname</a:t>
            </a:r>
            <a:r>
              <a:rPr lang="en-US" sz="1400" b="0" i="0" dirty="0">
                <a:solidFill>
                  <a:srgbClr val="000000"/>
                </a:solidFill>
                <a:effectLst/>
                <a:latin typeface="Verdana" panose="020B0604030504040204" pitchFamily="34" charset="0"/>
              </a:rPr>
              <a:t>) is empty, this function alerts a message, and returns false, to prevent the form from being submitted:</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algn="l"/>
            <a:endParaRPr lang="en-US" sz="1600" dirty="0">
              <a:solidFill>
                <a:srgbClr val="000000"/>
              </a:solidFill>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Data validation is the process of ensuring that user input is clean, correct, and useful.</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Typical validation tasks are:</a:t>
            </a:r>
          </a:p>
          <a:p>
            <a:pPr marL="285750" indent="-285750" algn="l">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has the user filled in all required fields?</a:t>
            </a:r>
          </a:p>
          <a:p>
            <a:pPr marL="285750" indent="-285750" algn="l">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has the user entered a valid date?</a:t>
            </a:r>
          </a:p>
          <a:p>
            <a:pPr marL="285750" indent="-285750" algn="l">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has the user entered text in a numeric field?</a:t>
            </a:r>
          </a:p>
          <a:p>
            <a:pPr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Most often, the purpose of data validation is to ensure correct user input.</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Validation can be defined by many different methods, and deployed in many different ways.</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1" i="0" dirty="0">
                <a:solidFill>
                  <a:srgbClr val="000000"/>
                </a:solidFill>
                <a:effectLst/>
                <a:latin typeface="Times New Roman" panose="02020603050405020304" pitchFamily="18" charset="0"/>
                <a:cs typeface="Times New Roman" panose="02020603050405020304" pitchFamily="18" charset="0"/>
              </a:rPr>
              <a:t>Server side validation</a:t>
            </a:r>
            <a:r>
              <a:rPr lang="en-US" sz="1600" b="0" i="0" dirty="0">
                <a:solidFill>
                  <a:srgbClr val="000000"/>
                </a:solidFill>
                <a:effectLst/>
                <a:latin typeface="Times New Roman" panose="02020603050405020304" pitchFamily="18" charset="0"/>
                <a:cs typeface="Times New Roman" panose="02020603050405020304" pitchFamily="18" charset="0"/>
              </a:rPr>
              <a:t> is performed by a web server, after input has been sent to the server.</a:t>
            </a:r>
          </a:p>
          <a:p>
            <a:pPr algn="l"/>
            <a:r>
              <a:rPr lang="en-US" sz="1600" b="1" i="0" dirty="0">
                <a:solidFill>
                  <a:srgbClr val="000000"/>
                </a:solidFill>
                <a:effectLst/>
                <a:latin typeface="Times New Roman" panose="02020603050405020304" pitchFamily="18" charset="0"/>
                <a:cs typeface="Times New Roman" panose="02020603050405020304" pitchFamily="18" charset="0"/>
              </a:rPr>
              <a:t>Client side validation</a:t>
            </a:r>
            <a:r>
              <a:rPr lang="en-US" sz="1600" b="0" i="0" dirty="0">
                <a:solidFill>
                  <a:srgbClr val="000000"/>
                </a:solidFill>
                <a:effectLst/>
                <a:latin typeface="Times New Roman" panose="02020603050405020304" pitchFamily="18" charset="0"/>
                <a:cs typeface="Times New Roman" panose="02020603050405020304" pitchFamily="18" charset="0"/>
              </a:rPr>
              <a:t> is performed by a web browser, before input is sent to a web server.</a:t>
            </a:r>
          </a:p>
        </p:txBody>
      </p:sp>
      <p:sp>
        <p:nvSpPr>
          <p:cNvPr id="8" name="TextBox 7">
            <a:extLst>
              <a:ext uri="{FF2B5EF4-FFF2-40B4-BE49-F238E27FC236}">
                <a16:creationId xmlns:a16="http://schemas.microsoft.com/office/drawing/2014/main" xmlns="" id="{C5252D18-F111-AD50-B3C3-D245B535FB90}"/>
              </a:ext>
            </a:extLst>
          </p:cNvPr>
          <p:cNvSpPr txBox="1"/>
          <p:nvPr/>
        </p:nvSpPr>
        <p:spPr>
          <a:xfrm>
            <a:off x="2760210" y="40969"/>
            <a:ext cx="4866290" cy="369332"/>
          </a:xfrm>
          <a:prstGeom prst="rect">
            <a:avLst/>
          </a:prstGeom>
          <a:noFill/>
        </p:spPr>
        <p:txBody>
          <a:bodyPr wrap="square">
            <a:spAutoFit/>
          </a:bodyPr>
          <a:lstStyle/>
          <a:p>
            <a:r>
              <a:rPr lang="en-IN" dirty="0"/>
              <a:t>Form validation in </a:t>
            </a:r>
            <a:r>
              <a:rPr lang="en-IN" dirty="0" err="1"/>
              <a:t>javascript</a:t>
            </a:r>
            <a:endParaRPr lang="en-IN" dirty="0"/>
          </a:p>
        </p:txBody>
      </p:sp>
      <p:sp>
        <p:nvSpPr>
          <p:cNvPr id="2" name="Footer Placeholder 1">
            <a:extLst>
              <a:ext uri="{FF2B5EF4-FFF2-40B4-BE49-F238E27FC236}">
                <a16:creationId xmlns:a16="http://schemas.microsoft.com/office/drawing/2014/main" xmlns="" id="{5B1C4E21-3FB2-DBB1-B802-5EB6E5911B99}"/>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5001783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101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8715C77-3B55-446B-BB38-0F05BAB5C885}" type="datetime8">
              <a:rPr lang="en-US" smtClean="0"/>
              <a:pPr>
                <a:defRPr/>
              </a:pPr>
              <a:t>3/14/2024 5:20 PM</a:t>
            </a:fld>
            <a:endParaRPr lang="en-US"/>
          </a:p>
        </p:txBody>
      </p:sp>
      <p:sp>
        <p:nvSpPr>
          <p:cNvPr id="6" name="TextBox 5">
            <a:extLst>
              <a:ext uri="{FF2B5EF4-FFF2-40B4-BE49-F238E27FC236}">
                <a16:creationId xmlns:a16="http://schemas.microsoft.com/office/drawing/2014/main" xmlns="" id="{098B50C8-0935-AE34-DA3F-3E05C15D06C2}"/>
              </a:ext>
            </a:extLst>
          </p:cNvPr>
          <p:cNvSpPr txBox="1"/>
          <p:nvPr/>
        </p:nvSpPr>
        <p:spPr>
          <a:xfrm>
            <a:off x="432808" y="843558"/>
            <a:ext cx="4283208" cy="3970318"/>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&lt;!DOCTYPE html&gt;</a:t>
            </a:r>
          </a:p>
          <a:p>
            <a:r>
              <a:rPr lang="en-IN" sz="1400" dirty="0">
                <a:latin typeface="Times New Roman" panose="02020603050405020304" pitchFamily="18" charset="0"/>
                <a:cs typeface="Times New Roman" panose="02020603050405020304" pitchFamily="18" charset="0"/>
              </a:rPr>
              <a:t>&lt;html&gt;</a:t>
            </a:r>
          </a:p>
          <a:p>
            <a:r>
              <a:rPr lang="en-IN" sz="1400" dirty="0">
                <a:latin typeface="Times New Roman" panose="02020603050405020304" pitchFamily="18" charset="0"/>
                <a:cs typeface="Times New Roman" panose="02020603050405020304" pitchFamily="18" charset="0"/>
              </a:rPr>
              <a:t>&lt;head&gt;</a:t>
            </a:r>
          </a:p>
          <a:p>
            <a:r>
              <a:rPr lang="en-IN" sz="1400" dirty="0">
                <a:latin typeface="Times New Roman" panose="02020603050405020304" pitchFamily="18" charset="0"/>
                <a:cs typeface="Times New Roman" panose="02020603050405020304" pitchFamily="18" charset="0"/>
              </a:rPr>
              <a:t>&lt;script&gt;</a:t>
            </a:r>
          </a:p>
          <a:p>
            <a:r>
              <a:rPr lang="en-IN" sz="1400" dirty="0">
                <a:latin typeface="Times New Roman" panose="02020603050405020304" pitchFamily="18" charset="0"/>
                <a:cs typeface="Times New Roman" panose="02020603050405020304" pitchFamily="18" charset="0"/>
              </a:rPr>
              <a:t>function </a:t>
            </a:r>
            <a:r>
              <a:rPr lang="en-IN" sz="1400" dirty="0" err="1">
                <a:latin typeface="Times New Roman" panose="02020603050405020304" pitchFamily="18" charset="0"/>
                <a:cs typeface="Times New Roman" panose="02020603050405020304" pitchFamily="18" charset="0"/>
              </a:rPr>
              <a:t>validateForm</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let x = </a:t>
            </a:r>
            <a:r>
              <a:rPr lang="en-IN" sz="1400" dirty="0" err="1">
                <a:latin typeface="Times New Roman" panose="02020603050405020304" pitchFamily="18" charset="0"/>
                <a:cs typeface="Times New Roman" panose="02020603050405020304" pitchFamily="18" charset="0"/>
              </a:rPr>
              <a:t>document.forms</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myForm</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fname</a:t>
            </a:r>
            <a:r>
              <a:rPr lang="en-IN" sz="1400" dirty="0">
                <a:latin typeface="Times New Roman" panose="02020603050405020304" pitchFamily="18" charset="0"/>
                <a:cs typeface="Times New Roman" panose="02020603050405020304" pitchFamily="18" charset="0"/>
              </a:rPr>
              <a:t>"].value;</a:t>
            </a:r>
          </a:p>
          <a:p>
            <a:r>
              <a:rPr lang="en-IN" sz="1400" dirty="0">
                <a:latin typeface="Times New Roman" panose="02020603050405020304" pitchFamily="18" charset="0"/>
                <a:cs typeface="Times New Roman" panose="02020603050405020304" pitchFamily="18" charset="0"/>
              </a:rPr>
              <a:t>  if (x == "") {</a:t>
            </a:r>
          </a:p>
          <a:p>
            <a:r>
              <a:rPr lang="en-IN" sz="1400" dirty="0">
                <a:latin typeface="Times New Roman" panose="02020603050405020304" pitchFamily="18" charset="0"/>
                <a:cs typeface="Times New Roman" panose="02020603050405020304" pitchFamily="18" charset="0"/>
              </a:rPr>
              <a:t>    alert("Name must be filled out");</a:t>
            </a:r>
          </a:p>
          <a:p>
            <a:r>
              <a:rPr lang="en-IN" sz="1400" dirty="0">
                <a:latin typeface="Times New Roman" panose="02020603050405020304" pitchFamily="18" charset="0"/>
                <a:cs typeface="Times New Roman" panose="02020603050405020304" pitchFamily="18" charset="0"/>
              </a:rPr>
              <a:t>    return false;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&lt;/script&gt;</a:t>
            </a:r>
          </a:p>
          <a:p>
            <a:r>
              <a:rPr lang="en-IN" sz="1400" dirty="0">
                <a:latin typeface="Times New Roman" panose="02020603050405020304" pitchFamily="18" charset="0"/>
                <a:cs typeface="Times New Roman" panose="02020603050405020304" pitchFamily="18" charset="0"/>
              </a:rPr>
              <a:t>&lt;/head&gt;</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&lt;/html&gt;</a:t>
            </a:r>
          </a:p>
        </p:txBody>
      </p:sp>
      <p:sp>
        <p:nvSpPr>
          <p:cNvPr id="8" name="TextBox 7">
            <a:extLst>
              <a:ext uri="{FF2B5EF4-FFF2-40B4-BE49-F238E27FC236}">
                <a16:creationId xmlns:a16="http://schemas.microsoft.com/office/drawing/2014/main" xmlns="" id="{A56102D0-568B-5E41-0945-6D9C5708E9B7}"/>
              </a:ext>
            </a:extLst>
          </p:cNvPr>
          <p:cNvSpPr txBox="1"/>
          <p:nvPr/>
        </p:nvSpPr>
        <p:spPr>
          <a:xfrm>
            <a:off x="4211960" y="1593777"/>
            <a:ext cx="5457800" cy="313932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&lt;body&gt;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&lt;h2&gt;JavaScript Validation&lt;/h2&gt;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&lt;form name="</a:t>
            </a:r>
            <a:r>
              <a:rPr lang="en-IN" sz="1800" dirty="0" err="1">
                <a:latin typeface="Times New Roman" panose="02020603050405020304" pitchFamily="18" charset="0"/>
                <a:cs typeface="Times New Roman" panose="02020603050405020304" pitchFamily="18" charset="0"/>
              </a:rPr>
              <a:t>myForm</a:t>
            </a:r>
            <a:r>
              <a:rPr lang="en-IN" sz="1800" dirty="0">
                <a:latin typeface="Times New Roman" panose="02020603050405020304" pitchFamily="18" charset="0"/>
                <a:cs typeface="Times New Roman" panose="02020603050405020304" pitchFamily="18" charset="0"/>
              </a:rPr>
              <a:t>" action="/</a:t>
            </a:r>
            <a:r>
              <a:rPr lang="en-IN" sz="1800" dirty="0" err="1">
                <a:latin typeface="Times New Roman" panose="02020603050405020304" pitchFamily="18" charset="0"/>
                <a:cs typeface="Times New Roman" panose="02020603050405020304" pitchFamily="18" charset="0"/>
              </a:rPr>
              <a:t>action_page.php</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onsubmit</a:t>
            </a:r>
            <a:r>
              <a:rPr lang="en-IN" sz="1800" dirty="0">
                <a:latin typeface="Times New Roman" panose="02020603050405020304" pitchFamily="18" charset="0"/>
                <a:cs typeface="Times New Roman" panose="02020603050405020304" pitchFamily="18" charset="0"/>
              </a:rPr>
              <a:t>="return </a:t>
            </a:r>
            <a:r>
              <a:rPr lang="en-IN" sz="1800" dirty="0" err="1">
                <a:latin typeface="Times New Roman" panose="02020603050405020304" pitchFamily="18" charset="0"/>
                <a:cs typeface="Times New Roman" panose="02020603050405020304" pitchFamily="18" charset="0"/>
              </a:rPr>
              <a:t>validateForm</a:t>
            </a:r>
            <a:r>
              <a:rPr lang="en-IN" sz="1800" dirty="0">
                <a:latin typeface="Times New Roman" panose="02020603050405020304" pitchFamily="18" charset="0"/>
                <a:cs typeface="Times New Roman" panose="02020603050405020304" pitchFamily="18" charset="0"/>
              </a:rPr>
              <a:t>()" method="post"&gt;</a:t>
            </a:r>
          </a:p>
          <a:p>
            <a:r>
              <a:rPr lang="en-IN" sz="1800" dirty="0">
                <a:latin typeface="Times New Roman" panose="02020603050405020304" pitchFamily="18" charset="0"/>
                <a:cs typeface="Times New Roman" panose="02020603050405020304" pitchFamily="18" charset="0"/>
              </a:rPr>
              <a:t>  Name: &lt;input type="text" name="</a:t>
            </a:r>
            <a:r>
              <a:rPr lang="en-IN" sz="1800" dirty="0" err="1">
                <a:latin typeface="Times New Roman" panose="02020603050405020304" pitchFamily="18" charset="0"/>
                <a:cs typeface="Times New Roman" panose="02020603050405020304" pitchFamily="18" charset="0"/>
              </a:rPr>
              <a:t>fname</a:t>
            </a:r>
            <a:r>
              <a:rPr lang="en-IN" sz="1800" dirty="0">
                <a:latin typeface="Times New Roman" panose="02020603050405020304" pitchFamily="18" charset="0"/>
                <a:cs typeface="Times New Roman" panose="02020603050405020304" pitchFamily="18" charset="0"/>
              </a:rPr>
              <a:t>"&gt;</a:t>
            </a:r>
          </a:p>
          <a:p>
            <a:r>
              <a:rPr lang="en-IN" sz="1800" dirty="0">
                <a:latin typeface="Times New Roman" panose="02020603050405020304" pitchFamily="18" charset="0"/>
                <a:cs typeface="Times New Roman" panose="02020603050405020304" pitchFamily="18" charset="0"/>
              </a:rPr>
              <a:t>  &lt;input type="submit" value="Submit"&gt;</a:t>
            </a:r>
          </a:p>
          <a:p>
            <a:r>
              <a:rPr lang="en-IN" sz="1800" dirty="0">
                <a:latin typeface="Times New Roman" panose="02020603050405020304" pitchFamily="18" charset="0"/>
                <a:cs typeface="Times New Roman" panose="02020603050405020304" pitchFamily="18" charset="0"/>
              </a:rPr>
              <a:t>&lt;/form&gt;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&lt;/body&gt;</a:t>
            </a:r>
          </a:p>
        </p:txBody>
      </p:sp>
      <p:sp>
        <p:nvSpPr>
          <p:cNvPr id="2" name="Footer Placeholder 1">
            <a:extLst>
              <a:ext uri="{FF2B5EF4-FFF2-40B4-BE49-F238E27FC236}">
                <a16:creationId xmlns:a16="http://schemas.microsoft.com/office/drawing/2014/main" xmlns="" id="{3DBE64BF-9710-A8A3-C47E-1AF4478C0656}"/>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036336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COMMENTS</a:t>
            </a:r>
          </a:p>
        </p:txBody>
      </p:sp>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D92969F-FCEE-46AB-990D-9CDF9E6FDBBB}" type="datetime8">
              <a:rPr lang="en-US" smtClean="0"/>
              <a:pPr>
                <a:defRPr/>
              </a:pPr>
              <a:t>3/14/2024 5:20 PM</a:t>
            </a:fld>
            <a:endParaRPr lang="en-US"/>
          </a:p>
        </p:txBody>
      </p:sp>
      <p:sp>
        <p:nvSpPr>
          <p:cNvPr id="10" name="TextBox 9">
            <a:extLst>
              <a:ext uri="{FF2B5EF4-FFF2-40B4-BE49-F238E27FC236}">
                <a16:creationId xmlns:a16="http://schemas.microsoft.com/office/drawing/2014/main" xmlns="" id="{0291CB15-640B-48DD-8568-2E4DDEFB107E}"/>
              </a:ext>
            </a:extLst>
          </p:cNvPr>
          <p:cNvSpPr txBox="1"/>
          <p:nvPr/>
        </p:nvSpPr>
        <p:spPr>
          <a:xfrm>
            <a:off x="251520" y="815373"/>
            <a:ext cx="2133600" cy="369332"/>
          </a:xfrm>
          <a:prstGeom prst="rect">
            <a:avLst/>
          </a:prstGeom>
          <a:noFill/>
        </p:spPr>
        <p:txBody>
          <a:bodyPr wrap="square">
            <a:spAutoFit/>
          </a:bodyPr>
          <a:lstStyle/>
          <a:p>
            <a:pPr algn="l" fontAlgn="base"/>
            <a:r>
              <a:rPr lang="en-IN" i="0" dirty="0">
                <a:solidFill>
                  <a:srgbClr val="273239"/>
                </a:solidFill>
                <a:effectLst/>
                <a:latin typeface="Times New Roman" panose="02020603050405020304" pitchFamily="18" charset="0"/>
                <a:cs typeface="Times New Roman" panose="02020603050405020304" pitchFamily="18" charset="0"/>
              </a:rPr>
              <a:t>HTML Comments</a:t>
            </a:r>
          </a:p>
        </p:txBody>
      </p:sp>
      <p:sp>
        <p:nvSpPr>
          <p:cNvPr id="12" name="TextBox 11">
            <a:extLst>
              <a:ext uri="{FF2B5EF4-FFF2-40B4-BE49-F238E27FC236}">
                <a16:creationId xmlns:a16="http://schemas.microsoft.com/office/drawing/2014/main" xmlns="" id="{6F43242C-0E7C-450F-8ADF-25A4F756D913}"/>
              </a:ext>
            </a:extLst>
          </p:cNvPr>
          <p:cNvSpPr txBox="1"/>
          <p:nvPr/>
        </p:nvSpPr>
        <p:spPr>
          <a:xfrm>
            <a:off x="457200" y="1184705"/>
            <a:ext cx="8229600" cy="2031325"/>
          </a:xfrm>
          <a:prstGeom prst="rect">
            <a:avLst/>
          </a:prstGeom>
          <a:noFill/>
        </p:spPr>
        <p:txBody>
          <a:bodyPr wrap="square">
            <a:spAutoFit/>
          </a:bodyPr>
          <a:lstStyle/>
          <a:p>
            <a:r>
              <a:rPr lang="en-US" b="0" i="0" dirty="0">
                <a:solidFill>
                  <a:srgbClr val="273239"/>
                </a:solidFill>
                <a:effectLst/>
                <a:latin typeface="urw-din"/>
              </a:rPr>
              <a:t>The comment tag (&lt;!– Comment –&gt;) is used to insert comments in the HTML code. It is a good practice of coding so that coder and the reader can get help to understand the code. It is helpful to understand the complex code. The comment tag is useful during the debugging of codes.</a:t>
            </a:r>
          </a:p>
          <a:p>
            <a:endParaRPr lang="en-US" b="0" i="0" dirty="0">
              <a:solidFill>
                <a:srgbClr val="273239"/>
              </a:solidFill>
              <a:effectLst/>
              <a:latin typeface="urw-din"/>
            </a:endParaRPr>
          </a:p>
          <a:p>
            <a:r>
              <a:rPr lang="en-US" b="0" i="0" dirty="0">
                <a:solidFill>
                  <a:srgbClr val="273239"/>
                </a:solidFill>
                <a:effectLst/>
                <a:latin typeface="urw-din"/>
              </a:rPr>
              <a:t>It helps the coder and reader to understand the piece of code used for especially in complex source code.</a:t>
            </a:r>
            <a:endParaRPr lang="en-IN" dirty="0"/>
          </a:p>
        </p:txBody>
      </p:sp>
      <p:sp>
        <p:nvSpPr>
          <p:cNvPr id="15" name="TextBox 14">
            <a:extLst>
              <a:ext uri="{FF2B5EF4-FFF2-40B4-BE49-F238E27FC236}">
                <a16:creationId xmlns:a16="http://schemas.microsoft.com/office/drawing/2014/main" xmlns="" id="{992DD81D-0CC5-4D74-B17F-3464DAD4F5ED}"/>
              </a:ext>
            </a:extLst>
          </p:cNvPr>
          <p:cNvSpPr txBox="1"/>
          <p:nvPr/>
        </p:nvSpPr>
        <p:spPr>
          <a:xfrm>
            <a:off x="2771801" y="2846698"/>
            <a:ext cx="4865510" cy="1477328"/>
          </a:xfrm>
          <a:prstGeom prst="rect">
            <a:avLst/>
          </a:prstGeom>
          <a:noFill/>
        </p:spPr>
        <p:txBody>
          <a:bodyPr wrap="square">
            <a:spAutoFit/>
          </a:bodyPr>
          <a:lstStyle/>
          <a:p>
            <a:pPr algn="l" fontAlgn="base"/>
            <a:r>
              <a:rPr lang="en-US" b="1" i="0" dirty="0">
                <a:solidFill>
                  <a:srgbClr val="273239"/>
                </a:solidFill>
                <a:effectLst/>
                <a:latin typeface="urw-din"/>
              </a:rPr>
              <a:t>Types of HTML Comments:</a:t>
            </a:r>
            <a:r>
              <a:rPr lang="en-US" b="0" i="0" dirty="0">
                <a:solidFill>
                  <a:srgbClr val="273239"/>
                </a:solidFill>
                <a:effectLst/>
                <a:latin typeface="urw-din"/>
              </a:rPr>
              <a:t> There are three types of comments in HTML which are: </a:t>
            </a:r>
          </a:p>
          <a:p>
            <a:pPr algn="l" fontAlgn="base">
              <a:buFont typeface="Arial" panose="020B0604020202020204" pitchFamily="34" charset="0"/>
              <a:buChar char="•"/>
            </a:pPr>
            <a:r>
              <a:rPr lang="en-US" b="0" i="0" dirty="0">
                <a:solidFill>
                  <a:srgbClr val="273239"/>
                </a:solidFill>
                <a:effectLst/>
                <a:latin typeface="urw-din"/>
              </a:rPr>
              <a:t>Single-line comment</a:t>
            </a:r>
          </a:p>
          <a:p>
            <a:pPr algn="l" fontAlgn="base">
              <a:buFont typeface="Arial" panose="020B0604020202020204" pitchFamily="34" charset="0"/>
              <a:buChar char="•"/>
            </a:pPr>
            <a:r>
              <a:rPr lang="en-US" b="0" i="0" dirty="0">
                <a:solidFill>
                  <a:srgbClr val="273239"/>
                </a:solidFill>
                <a:effectLst/>
                <a:latin typeface="urw-din"/>
              </a:rPr>
              <a:t>Multi-lines comment</a:t>
            </a:r>
          </a:p>
          <a:p>
            <a:pPr algn="l" fontAlgn="base">
              <a:buFont typeface="Arial" panose="020B0604020202020204" pitchFamily="34" charset="0"/>
              <a:buChar char="•"/>
            </a:pPr>
            <a:r>
              <a:rPr lang="en-US" b="0" i="0" dirty="0">
                <a:solidFill>
                  <a:srgbClr val="273239"/>
                </a:solidFill>
                <a:effectLst/>
                <a:latin typeface="urw-din"/>
              </a:rPr>
              <a:t>Using &lt;comment&gt; tag</a:t>
            </a:r>
          </a:p>
        </p:txBody>
      </p:sp>
      <p:sp>
        <p:nvSpPr>
          <p:cNvPr id="4" name="Footer Placeholder 3">
            <a:extLst>
              <a:ext uri="{FF2B5EF4-FFF2-40B4-BE49-F238E27FC236}">
                <a16:creationId xmlns:a16="http://schemas.microsoft.com/office/drawing/2014/main" xmlns="" id="{B05B6BD6-BA2A-728F-6139-0E37DBC78D8D}"/>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1947447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471FC18-D9CD-488A-B8C4-FF5426A91E8F}" type="datetime8">
              <a:rPr lang="en-US" smtClean="0"/>
              <a:pPr>
                <a:defRPr/>
              </a:pPr>
              <a:t>3/14/2024 5:20 PM</a:t>
            </a:fld>
            <a:endParaRPr lang="en-US"/>
          </a:p>
        </p:txBody>
      </p:sp>
      <p:sp>
        <p:nvSpPr>
          <p:cNvPr id="11" name="TextBox 10">
            <a:extLst>
              <a:ext uri="{FF2B5EF4-FFF2-40B4-BE49-F238E27FC236}">
                <a16:creationId xmlns:a16="http://schemas.microsoft.com/office/drawing/2014/main" xmlns="" id="{261B34D8-3951-4A07-8BCC-0B8F4FE4D533}"/>
              </a:ext>
            </a:extLst>
          </p:cNvPr>
          <p:cNvSpPr txBox="1"/>
          <p:nvPr/>
        </p:nvSpPr>
        <p:spPr>
          <a:xfrm>
            <a:off x="1972189" y="1002089"/>
            <a:ext cx="5457091" cy="3139321"/>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	&lt;!--This is single line comment --&gt;</a:t>
            </a:r>
          </a:p>
          <a:p>
            <a:r>
              <a:rPr lang="en-IN" dirty="0"/>
              <a:t>	&lt;h2&gt;This is single line comment&lt;/h2&gt;</a:t>
            </a:r>
          </a:p>
          <a:p>
            <a:pPr lvl="2"/>
            <a:r>
              <a:rPr lang="en-IN" dirty="0"/>
              <a:t>&lt;!– This is</a:t>
            </a:r>
          </a:p>
          <a:p>
            <a:pPr lvl="2"/>
            <a:r>
              <a:rPr lang="en-IN" dirty="0"/>
              <a:t>       Multi Line </a:t>
            </a:r>
          </a:p>
          <a:p>
            <a:pPr lvl="2"/>
            <a:r>
              <a:rPr lang="en-IN" dirty="0"/>
              <a:t>       </a:t>
            </a:r>
            <a:r>
              <a:rPr lang="en-IN" dirty="0" err="1"/>
              <a:t>Commen</a:t>
            </a:r>
            <a:r>
              <a:rPr lang="en-IN" dirty="0"/>
              <a:t>--&gt; </a:t>
            </a:r>
          </a:p>
          <a:p>
            <a:pPr lvl="2"/>
            <a:r>
              <a:rPr lang="en-IN" dirty="0"/>
              <a:t>&lt;comment&gt;This is the Heading Tag&lt;comment&gt;</a:t>
            </a:r>
          </a:p>
          <a:p>
            <a:r>
              <a:rPr lang="en-IN" dirty="0"/>
              <a:t>&lt;/body&gt;</a:t>
            </a:r>
          </a:p>
          <a:p>
            <a:r>
              <a:rPr lang="en-IN" dirty="0"/>
              <a:t>&lt;/html&gt;</a:t>
            </a:r>
          </a:p>
        </p:txBody>
      </p:sp>
      <p:sp>
        <p:nvSpPr>
          <p:cNvPr id="7" name="TextBox 6">
            <a:extLst>
              <a:ext uri="{FF2B5EF4-FFF2-40B4-BE49-F238E27FC236}">
                <a16:creationId xmlns:a16="http://schemas.microsoft.com/office/drawing/2014/main" xmlns="" id="{391D14AD-BD64-74C5-C761-ACEC4A4D8E52}"/>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COMMENTS</a:t>
            </a:r>
          </a:p>
        </p:txBody>
      </p:sp>
      <p:sp>
        <p:nvSpPr>
          <p:cNvPr id="2" name="Footer Placeholder 1">
            <a:extLst>
              <a:ext uri="{FF2B5EF4-FFF2-40B4-BE49-F238E27FC236}">
                <a16:creationId xmlns:a16="http://schemas.microsoft.com/office/drawing/2014/main" xmlns="" id="{DE1DB6D4-EF96-ACB2-AD42-34634533F35D}"/>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512913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A22A2701-B3E5-4A16-8E3A-8F27CBF70E7F}" type="datetime8">
              <a:rPr lang="en-US" smtClean="0"/>
              <a:pPr>
                <a:defRPr/>
              </a:pPr>
              <a:t>3/14/2024 5:20 PM</a:t>
            </a:fld>
            <a:endParaRPr lang="en-US"/>
          </a:p>
        </p:txBody>
      </p:sp>
      <p:sp>
        <p:nvSpPr>
          <p:cNvPr id="8" name="TextBox 7">
            <a:extLst>
              <a:ext uri="{FF2B5EF4-FFF2-40B4-BE49-F238E27FC236}">
                <a16:creationId xmlns:a16="http://schemas.microsoft.com/office/drawing/2014/main" xmlns="" id="{F231C1A3-BE69-4CD4-ABC5-5933199D9B44}"/>
              </a:ext>
            </a:extLst>
          </p:cNvPr>
          <p:cNvSpPr txBox="1"/>
          <p:nvPr/>
        </p:nvSpPr>
        <p:spPr>
          <a:xfrm>
            <a:off x="189856" y="843558"/>
            <a:ext cx="8496944" cy="646331"/>
          </a:xfrm>
          <a:prstGeom prst="rect">
            <a:avLst/>
          </a:prstGeom>
          <a:noFill/>
        </p:spPr>
        <p:txBody>
          <a:bodyPr wrap="square">
            <a:spAutoFit/>
          </a:bodyPr>
          <a:lstStyle/>
          <a:p>
            <a:r>
              <a:rPr lang="en-US" b="1" i="0" dirty="0">
                <a:solidFill>
                  <a:srgbClr val="273239"/>
                </a:solidFill>
                <a:effectLst/>
                <a:latin typeface="urw-din"/>
              </a:rPr>
              <a:t>Basic HTML Document: </a:t>
            </a:r>
            <a:r>
              <a:rPr lang="en-US" b="0" i="0" dirty="0">
                <a:solidFill>
                  <a:srgbClr val="273239"/>
                </a:solidFill>
                <a:effectLst/>
                <a:latin typeface="urw-din"/>
              </a:rPr>
              <a:t>Below mentioned are the basic HTML tags that divide the whole document into various parts like head, body, etc.</a:t>
            </a:r>
            <a:endParaRPr lang="en-IN" dirty="0"/>
          </a:p>
        </p:txBody>
      </p:sp>
      <p:sp>
        <p:nvSpPr>
          <p:cNvPr id="10" name="TextBox 9">
            <a:extLst>
              <a:ext uri="{FF2B5EF4-FFF2-40B4-BE49-F238E27FC236}">
                <a16:creationId xmlns:a16="http://schemas.microsoft.com/office/drawing/2014/main" xmlns="" id="{1D21A365-BAB5-454F-8D3D-2847800E6F62}"/>
              </a:ext>
            </a:extLst>
          </p:cNvPr>
          <p:cNvSpPr txBox="1"/>
          <p:nvPr/>
        </p:nvSpPr>
        <p:spPr>
          <a:xfrm>
            <a:off x="201476" y="1489889"/>
            <a:ext cx="8496944" cy="646331"/>
          </a:xfrm>
          <a:prstGeom prst="rect">
            <a:avLst/>
          </a:prstGeom>
          <a:noFill/>
        </p:spPr>
        <p:txBody>
          <a:bodyPr wrap="square">
            <a:spAutoFit/>
          </a:bodyPr>
          <a:lstStyle/>
          <a:p>
            <a:pPr algn="just"/>
            <a:r>
              <a:rPr lang="en-US" b="0" i="0" dirty="0">
                <a:solidFill>
                  <a:srgbClr val="273239"/>
                </a:solidFill>
                <a:effectLst/>
                <a:latin typeface="urw-din"/>
              </a:rPr>
              <a:t>Every HTML document begins with a HTML document tag. Although this is not mandatory, it is a good convention to start the document with this below-mentioned tag.</a:t>
            </a:r>
            <a:endParaRPr lang="en-IN" dirty="0"/>
          </a:p>
        </p:txBody>
      </p:sp>
      <p:sp>
        <p:nvSpPr>
          <p:cNvPr id="12" name="TextBox 11">
            <a:extLst>
              <a:ext uri="{FF2B5EF4-FFF2-40B4-BE49-F238E27FC236}">
                <a16:creationId xmlns:a16="http://schemas.microsoft.com/office/drawing/2014/main" xmlns="" id="{3CF5F23A-390E-4113-83DD-78F66B850959}"/>
              </a:ext>
            </a:extLst>
          </p:cNvPr>
          <p:cNvSpPr txBox="1"/>
          <p:nvPr/>
        </p:nvSpPr>
        <p:spPr>
          <a:xfrm>
            <a:off x="223062" y="2202418"/>
            <a:ext cx="4865510" cy="369332"/>
          </a:xfrm>
          <a:prstGeom prst="rect">
            <a:avLst/>
          </a:prstGeom>
          <a:noFill/>
        </p:spPr>
        <p:txBody>
          <a:bodyPr wrap="square">
            <a:spAutoFit/>
          </a:bodyPr>
          <a:lstStyle/>
          <a:p>
            <a:r>
              <a:rPr lang="en-IN" b="1" i="0" u="sng" dirty="0">
                <a:effectLst/>
                <a:latin typeface="urw-din"/>
                <a:hlinkClick r:id="rId2"/>
              </a:rPr>
              <a:t>&lt;html&gt;</a:t>
            </a:r>
            <a:r>
              <a:rPr lang="en-IN" b="0" i="0" dirty="0">
                <a:solidFill>
                  <a:srgbClr val="273239"/>
                </a:solidFill>
                <a:effectLst/>
                <a:latin typeface="urw-din"/>
              </a:rPr>
              <a:t> :</a:t>
            </a:r>
            <a:endParaRPr lang="en-IN" dirty="0"/>
          </a:p>
        </p:txBody>
      </p:sp>
      <p:sp>
        <p:nvSpPr>
          <p:cNvPr id="15" name="TextBox 14">
            <a:extLst>
              <a:ext uri="{FF2B5EF4-FFF2-40B4-BE49-F238E27FC236}">
                <a16:creationId xmlns:a16="http://schemas.microsoft.com/office/drawing/2014/main" xmlns="" id="{9B16AADC-D28F-4E3B-AEA5-8C3351955C0C}"/>
              </a:ext>
            </a:extLst>
          </p:cNvPr>
          <p:cNvSpPr txBox="1"/>
          <p:nvPr/>
        </p:nvSpPr>
        <p:spPr>
          <a:xfrm>
            <a:off x="234020" y="2564750"/>
            <a:ext cx="4865510" cy="369332"/>
          </a:xfrm>
          <a:prstGeom prst="rect">
            <a:avLst/>
          </a:prstGeom>
          <a:noFill/>
        </p:spPr>
        <p:txBody>
          <a:bodyPr wrap="square">
            <a:spAutoFit/>
          </a:bodyPr>
          <a:lstStyle/>
          <a:p>
            <a:r>
              <a:rPr lang="en-IN" b="1" i="0" u="sng" dirty="0">
                <a:effectLst/>
                <a:latin typeface="urw-din"/>
                <a:hlinkClick r:id="rId3"/>
              </a:rPr>
              <a:t>&lt;head&gt;</a:t>
            </a:r>
            <a:r>
              <a:rPr lang="en-IN" b="0" i="0" dirty="0">
                <a:solidFill>
                  <a:srgbClr val="273239"/>
                </a:solidFill>
                <a:effectLst/>
                <a:latin typeface="urw-din"/>
              </a:rPr>
              <a:t>: </a:t>
            </a:r>
            <a:endParaRPr lang="en-IN" dirty="0"/>
          </a:p>
        </p:txBody>
      </p:sp>
      <p:sp>
        <p:nvSpPr>
          <p:cNvPr id="17" name="TextBox 16">
            <a:extLst>
              <a:ext uri="{FF2B5EF4-FFF2-40B4-BE49-F238E27FC236}">
                <a16:creationId xmlns:a16="http://schemas.microsoft.com/office/drawing/2014/main" xmlns="" id="{71D0B8B2-41A1-4DA9-A8B4-11DE6A6FCC76}"/>
              </a:ext>
            </a:extLst>
          </p:cNvPr>
          <p:cNvSpPr txBox="1"/>
          <p:nvPr/>
        </p:nvSpPr>
        <p:spPr>
          <a:xfrm>
            <a:off x="223062" y="2896938"/>
            <a:ext cx="4865510" cy="369332"/>
          </a:xfrm>
          <a:prstGeom prst="rect">
            <a:avLst/>
          </a:prstGeom>
          <a:noFill/>
        </p:spPr>
        <p:txBody>
          <a:bodyPr wrap="square">
            <a:spAutoFit/>
          </a:bodyPr>
          <a:lstStyle/>
          <a:p>
            <a:r>
              <a:rPr lang="en-IN" b="1" i="0" u="sng">
                <a:effectLst/>
                <a:latin typeface="urw-din"/>
                <a:hlinkClick r:id="rId4"/>
              </a:rPr>
              <a:t>&lt;title&gt;</a:t>
            </a:r>
            <a:r>
              <a:rPr lang="en-IN" b="1" i="0">
                <a:solidFill>
                  <a:srgbClr val="273239"/>
                </a:solidFill>
                <a:effectLst/>
                <a:latin typeface="urw-din"/>
              </a:rPr>
              <a:t>:</a:t>
            </a:r>
            <a:endParaRPr lang="en-IN" dirty="0"/>
          </a:p>
        </p:txBody>
      </p:sp>
      <p:sp>
        <p:nvSpPr>
          <p:cNvPr id="18" name="TextBox 17">
            <a:extLst>
              <a:ext uri="{FF2B5EF4-FFF2-40B4-BE49-F238E27FC236}">
                <a16:creationId xmlns:a16="http://schemas.microsoft.com/office/drawing/2014/main" xmlns="" id="{BA2339DD-F908-4361-AE0E-0A8EDA71CFA1}"/>
              </a:ext>
            </a:extLst>
          </p:cNvPr>
          <p:cNvSpPr txBox="1"/>
          <p:nvPr/>
        </p:nvSpPr>
        <p:spPr>
          <a:xfrm>
            <a:off x="201476" y="3267881"/>
            <a:ext cx="4865510" cy="369332"/>
          </a:xfrm>
          <a:prstGeom prst="rect">
            <a:avLst/>
          </a:prstGeom>
          <a:noFill/>
        </p:spPr>
        <p:txBody>
          <a:bodyPr wrap="square">
            <a:spAutoFit/>
          </a:bodyPr>
          <a:lstStyle/>
          <a:p>
            <a:r>
              <a:rPr lang="en-IN" b="1" i="0" u="sng" dirty="0">
                <a:effectLst/>
                <a:latin typeface="urw-din"/>
                <a:hlinkClick r:id="rId5"/>
              </a:rPr>
              <a:t>&lt;body&gt;</a:t>
            </a:r>
            <a:r>
              <a:rPr lang="en-IN" b="1" i="0" dirty="0">
                <a:solidFill>
                  <a:srgbClr val="273239"/>
                </a:solidFill>
                <a:effectLst/>
                <a:latin typeface="urw-din"/>
              </a:rPr>
              <a:t>:</a:t>
            </a:r>
            <a:endParaRPr lang="en-IN" dirty="0"/>
          </a:p>
        </p:txBody>
      </p:sp>
      <p:sp>
        <p:nvSpPr>
          <p:cNvPr id="20" name="TextBox 19">
            <a:extLst>
              <a:ext uri="{FF2B5EF4-FFF2-40B4-BE49-F238E27FC236}">
                <a16:creationId xmlns:a16="http://schemas.microsoft.com/office/drawing/2014/main" xmlns="" id="{6B86F6EC-BE71-40D7-9100-38E0AAC16DD7}"/>
              </a:ext>
            </a:extLst>
          </p:cNvPr>
          <p:cNvSpPr txBox="1"/>
          <p:nvPr/>
        </p:nvSpPr>
        <p:spPr>
          <a:xfrm>
            <a:off x="209033" y="3646629"/>
            <a:ext cx="4865510" cy="369332"/>
          </a:xfrm>
          <a:prstGeom prst="rect">
            <a:avLst/>
          </a:prstGeom>
          <a:noFill/>
        </p:spPr>
        <p:txBody>
          <a:bodyPr wrap="square">
            <a:spAutoFit/>
          </a:bodyPr>
          <a:lstStyle/>
          <a:p>
            <a:r>
              <a:rPr lang="en-IN" b="1" i="0" u="sng" dirty="0">
                <a:effectLst/>
                <a:latin typeface="urw-din"/>
                <a:hlinkClick r:id="rId6"/>
              </a:rPr>
              <a:t>HTML Headings</a:t>
            </a:r>
            <a:r>
              <a:rPr lang="en-IN" b="1" i="0" dirty="0">
                <a:solidFill>
                  <a:srgbClr val="273239"/>
                </a:solidFill>
                <a:effectLst/>
                <a:latin typeface="urw-din"/>
              </a:rPr>
              <a:t>: </a:t>
            </a:r>
            <a:endParaRPr lang="en-IN" dirty="0"/>
          </a:p>
        </p:txBody>
      </p:sp>
      <p:sp>
        <p:nvSpPr>
          <p:cNvPr id="22" name="TextBox 21">
            <a:extLst>
              <a:ext uri="{FF2B5EF4-FFF2-40B4-BE49-F238E27FC236}">
                <a16:creationId xmlns:a16="http://schemas.microsoft.com/office/drawing/2014/main" xmlns="" id="{71C30BAA-5BCC-4A74-A9A8-48C5584944DC}"/>
              </a:ext>
            </a:extLst>
          </p:cNvPr>
          <p:cNvSpPr txBox="1"/>
          <p:nvPr/>
        </p:nvSpPr>
        <p:spPr>
          <a:xfrm>
            <a:off x="2139245" y="2411778"/>
            <a:ext cx="4865510" cy="369332"/>
          </a:xfrm>
          <a:prstGeom prst="rect">
            <a:avLst/>
          </a:prstGeom>
          <a:noFill/>
        </p:spPr>
        <p:txBody>
          <a:bodyPr wrap="square">
            <a:spAutoFit/>
          </a:bodyPr>
          <a:lstStyle/>
          <a:p>
            <a:r>
              <a:rPr lang="en-IN" b="1" i="0" u="sng" dirty="0">
                <a:effectLst/>
                <a:latin typeface="urw-din"/>
                <a:hlinkClick r:id="rId7"/>
              </a:rPr>
              <a:t>HTML Paragraph</a:t>
            </a:r>
            <a:r>
              <a:rPr lang="en-IN" b="1" i="0" dirty="0">
                <a:solidFill>
                  <a:srgbClr val="273239"/>
                </a:solidFill>
                <a:effectLst/>
                <a:latin typeface="urw-din"/>
              </a:rPr>
              <a:t>: </a:t>
            </a:r>
            <a:endParaRPr lang="en-IN" dirty="0"/>
          </a:p>
        </p:txBody>
      </p:sp>
      <p:sp>
        <p:nvSpPr>
          <p:cNvPr id="24" name="TextBox 23">
            <a:extLst>
              <a:ext uri="{FF2B5EF4-FFF2-40B4-BE49-F238E27FC236}">
                <a16:creationId xmlns:a16="http://schemas.microsoft.com/office/drawing/2014/main" xmlns="" id="{6A19DC4A-6356-4383-AD92-4B83B871A162}"/>
              </a:ext>
            </a:extLst>
          </p:cNvPr>
          <p:cNvSpPr txBox="1"/>
          <p:nvPr/>
        </p:nvSpPr>
        <p:spPr>
          <a:xfrm>
            <a:off x="2128287" y="2698810"/>
            <a:ext cx="4865510" cy="369332"/>
          </a:xfrm>
          <a:prstGeom prst="rect">
            <a:avLst/>
          </a:prstGeom>
          <a:noFill/>
        </p:spPr>
        <p:txBody>
          <a:bodyPr wrap="square">
            <a:spAutoFit/>
          </a:bodyPr>
          <a:lstStyle/>
          <a:p>
            <a:r>
              <a:rPr lang="en-IN" b="1" i="0" dirty="0">
                <a:solidFill>
                  <a:srgbClr val="273239"/>
                </a:solidFill>
                <a:effectLst/>
                <a:latin typeface="urw-din"/>
              </a:rPr>
              <a:t>HTML Horizontal Lines</a:t>
            </a:r>
            <a:endParaRPr lang="en-IN" dirty="0"/>
          </a:p>
        </p:txBody>
      </p:sp>
      <p:sp>
        <p:nvSpPr>
          <p:cNvPr id="26" name="TextBox 25">
            <a:extLst>
              <a:ext uri="{FF2B5EF4-FFF2-40B4-BE49-F238E27FC236}">
                <a16:creationId xmlns:a16="http://schemas.microsoft.com/office/drawing/2014/main" xmlns="" id="{594FFE28-FC05-4C92-BF40-820F60EBBD0B}"/>
              </a:ext>
            </a:extLst>
          </p:cNvPr>
          <p:cNvSpPr txBox="1"/>
          <p:nvPr/>
        </p:nvSpPr>
        <p:spPr>
          <a:xfrm>
            <a:off x="2150203" y="2987230"/>
            <a:ext cx="4865510" cy="369332"/>
          </a:xfrm>
          <a:prstGeom prst="rect">
            <a:avLst/>
          </a:prstGeom>
          <a:noFill/>
        </p:spPr>
        <p:txBody>
          <a:bodyPr wrap="square">
            <a:spAutoFit/>
          </a:bodyPr>
          <a:lstStyle/>
          <a:p>
            <a:r>
              <a:rPr lang="en-IN" b="1" i="0" u="sng" dirty="0">
                <a:effectLst/>
                <a:latin typeface="urw-din"/>
                <a:hlinkClick r:id="rId8"/>
              </a:rPr>
              <a:t>HTML Images</a:t>
            </a:r>
            <a:r>
              <a:rPr lang="en-IN" b="1" i="0" dirty="0">
                <a:solidFill>
                  <a:srgbClr val="273239"/>
                </a:solidFill>
                <a:effectLst/>
                <a:latin typeface="urw-din"/>
              </a:rPr>
              <a:t>:</a:t>
            </a:r>
            <a:endParaRPr lang="en-IN" dirty="0"/>
          </a:p>
        </p:txBody>
      </p:sp>
      <p:sp>
        <p:nvSpPr>
          <p:cNvPr id="21" name="TextBox 20">
            <a:extLst>
              <a:ext uri="{FF2B5EF4-FFF2-40B4-BE49-F238E27FC236}">
                <a16:creationId xmlns:a16="http://schemas.microsoft.com/office/drawing/2014/main" xmlns="" id="{1EE7D030-E769-329F-B03F-15D71655A1BB}"/>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BASICS</a:t>
            </a:r>
          </a:p>
        </p:txBody>
      </p:sp>
      <p:sp>
        <p:nvSpPr>
          <p:cNvPr id="2" name="Footer Placeholder 1">
            <a:extLst>
              <a:ext uri="{FF2B5EF4-FFF2-40B4-BE49-F238E27FC236}">
                <a16:creationId xmlns:a16="http://schemas.microsoft.com/office/drawing/2014/main" xmlns="" id="{677D5738-FBCC-3117-A0CF-268B13156752}"/>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19366877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63F5942-1823-452E-8CAD-56DB2FA6AA23}" type="datetime8">
              <a:rPr lang="en-US" smtClean="0"/>
              <a:pPr>
                <a:defRPr/>
              </a:pPr>
              <a:t>3/14/2024 5:20 PM</a:t>
            </a:fld>
            <a:endParaRPr lang="en-US"/>
          </a:p>
        </p:txBody>
      </p:sp>
      <p:sp>
        <p:nvSpPr>
          <p:cNvPr id="19" name="TextBox 18">
            <a:extLst>
              <a:ext uri="{FF2B5EF4-FFF2-40B4-BE49-F238E27FC236}">
                <a16:creationId xmlns:a16="http://schemas.microsoft.com/office/drawing/2014/main" xmlns="" id="{CBDF1D3C-4F1D-4E6E-9436-DFE1653FFA1B}"/>
              </a:ext>
            </a:extLst>
          </p:cNvPr>
          <p:cNvSpPr txBox="1"/>
          <p:nvPr/>
        </p:nvSpPr>
        <p:spPr>
          <a:xfrm>
            <a:off x="3347864" y="101600"/>
            <a:ext cx="1712675" cy="369332"/>
          </a:xfrm>
          <a:prstGeom prst="rect">
            <a:avLst/>
          </a:prstGeom>
          <a:noFill/>
        </p:spPr>
        <p:txBody>
          <a:bodyPr wrap="square">
            <a:spAutoFit/>
          </a:bodyPr>
          <a:lstStyle/>
          <a:p>
            <a:pPr algn="l" fontAlgn="base"/>
            <a:r>
              <a:rPr lang="en-IN" b="1" i="0" dirty="0">
                <a:solidFill>
                  <a:srgbClr val="273239"/>
                </a:solidFill>
                <a:effectLst/>
                <a:latin typeface="sofia-pro"/>
              </a:rPr>
              <a:t>HTML Layout</a:t>
            </a:r>
          </a:p>
        </p:txBody>
      </p:sp>
      <p:pic>
        <p:nvPicPr>
          <p:cNvPr id="13315" name="Picture 3" descr="HTML5 Semantic Elements">
            <a:extLst>
              <a:ext uri="{FF2B5EF4-FFF2-40B4-BE49-F238E27FC236}">
                <a16:creationId xmlns:a16="http://schemas.microsoft.com/office/drawing/2014/main" xmlns="" id="{8D9A66F6-CCFF-7046-EE6E-645F2EFFC99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1312481"/>
            <a:ext cx="2085975" cy="24574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2323D112-EFF1-30DC-240E-50BC5D59AEDC}"/>
              </a:ext>
            </a:extLst>
          </p:cNvPr>
          <p:cNvSpPr>
            <a:spLocks noChangeArrowheads="1"/>
          </p:cNvSpPr>
          <p:nvPr/>
        </p:nvSpPr>
        <p:spPr bwMode="auto">
          <a:xfrm>
            <a:off x="2555776" y="1395662"/>
            <a:ext cx="6480720" cy="221599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Tx/>
              <a:buChar char="•"/>
            </a:pPr>
            <a:endParaRPr lang="en-US" altLang="en-US" dirty="0">
              <a:solidFill>
                <a:srgbClr val="273239"/>
              </a:solidFill>
              <a:latin typeface="urw-din"/>
            </a:endParaRPr>
          </a:p>
          <a:p>
            <a:pPr marL="285750" indent="-285750">
              <a:buFont typeface="Wingdings" panose="05000000000000000000" pitchFamily="2" charset="2"/>
              <a:buChar char="Ø"/>
            </a:pPr>
            <a:r>
              <a:rPr lang="en-US" altLang="en-US" dirty="0">
                <a:solidFill>
                  <a:srgbClr val="273239"/>
                </a:solidFill>
                <a:latin typeface="Times New Roman" panose="02020603050405020304" pitchFamily="18" charset="0"/>
                <a:cs typeface="Times New Roman" panose="02020603050405020304" pitchFamily="18" charset="0"/>
              </a:rPr>
              <a:t>&lt;header&gt; - Defines a header for a document or a section</a:t>
            </a:r>
          </a:p>
          <a:p>
            <a:pPr marL="285750" indent="-285750">
              <a:buFont typeface="Wingdings" panose="05000000000000000000" pitchFamily="2" charset="2"/>
              <a:buChar char="Ø"/>
            </a:pPr>
            <a:r>
              <a:rPr lang="en-US" altLang="en-US" dirty="0">
                <a:solidFill>
                  <a:srgbClr val="273239"/>
                </a:solidFill>
                <a:latin typeface="Times New Roman" panose="02020603050405020304" pitchFamily="18" charset="0"/>
                <a:cs typeface="Times New Roman" panose="02020603050405020304" pitchFamily="18" charset="0"/>
              </a:rPr>
              <a:t>&lt;nav&gt; - Defines a set of navigation links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&lt;section&gt; - Defines a section in a document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&lt;article&gt; - Defines an independent, self-contained content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&lt;aside&gt; - Defines content aside from the content (like a sidebar)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&lt;footer&gt; - Defines a footer for a document or a section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A9099C62-E712-E395-E663-93975F9EFD5B}"/>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2327903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941E9132-C6C2-438C-9A3F-7484079F7CDC}" type="datetime8">
              <a:rPr lang="en-US" smtClean="0"/>
              <a:pPr>
                <a:defRPr/>
              </a:pPr>
              <a:t>3/14/2024 5:20 PM</a:t>
            </a:fld>
            <a:endParaRPr lang="en-US"/>
          </a:p>
        </p:txBody>
      </p:sp>
      <p:sp>
        <p:nvSpPr>
          <p:cNvPr id="8" name="TextBox 7">
            <a:extLst>
              <a:ext uri="{FF2B5EF4-FFF2-40B4-BE49-F238E27FC236}">
                <a16:creationId xmlns:a16="http://schemas.microsoft.com/office/drawing/2014/main" xmlns="" id="{8B4BF67D-54D5-4D90-A95D-944627C92F1A}"/>
              </a:ext>
            </a:extLst>
          </p:cNvPr>
          <p:cNvSpPr txBox="1"/>
          <p:nvPr/>
        </p:nvSpPr>
        <p:spPr>
          <a:xfrm>
            <a:off x="3419872" y="74166"/>
            <a:ext cx="2088232" cy="369332"/>
          </a:xfrm>
          <a:prstGeom prst="rect">
            <a:avLst/>
          </a:prstGeom>
          <a:noFill/>
        </p:spPr>
        <p:txBody>
          <a:bodyPr wrap="square">
            <a:spAutoFit/>
          </a:bodyPr>
          <a:lstStyle/>
          <a:p>
            <a:pPr algn="l" fontAlgn="base"/>
            <a:r>
              <a:rPr lang="en-IN" b="1" i="0" dirty="0">
                <a:solidFill>
                  <a:srgbClr val="273239"/>
                </a:solidFill>
                <a:effectLst/>
                <a:latin typeface="sofia-pro"/>
              </a:rPr>
              <a:t>HTML Elements</a:t>
            </a:r>
          </a:p>
        </p:txBody>
      </p:sp>
      <p:sp>
        <p:nvSpPr>
          <p:cNvPr id="10" name="TextBox 9">
            <a:extLst>
              <a:ext uri="{FF2B5EF4-FFF2-40B4-BE49-F238E27FC236}">
                <a16:creationId xmlns:a16="http://schemas.microsoft.com/office/drawing/2014/main" xmlns="" id="{B1DC994B-CE63-48FF-AB94-D8AF978BBD80}"/>
              </a:ext>
            </a:extLst>
          </p:cNvPr>
          <p:cNvSpPr txBox="1"/>
          <p:nvPr/>
        </p:nvSpPr>
        <p:spPr>
          <a:xfrm>
            <a:off x="457200" y="857289"/>
            <a:ext cx="8291264" cy="646331"/>
          </a:xfrm>
          <a:prstGeom prst="rect">
            <a:avLst/>
          </a:prstGeom>
          <a:noFill/>
        </p:spPr>
        <p:txBody>
          <a:bodyPr wrap="square">
            <a:spAutoFit/>
          </a:bodyPr>
          <a:lstStyle/>
          <a:p>
            <a:r>
              <a:rPr lang="en-US" b="0" i="0" dirty="0">
                <a:solidFill>
                  <a:srgbClr val="273239"/>
                </a:solidFill>
                <a:effectLst/>
                <a:latin typeface="urw-din"/>
              </a:rPr>
              <a:t>An HTML element is the collection of start and end tags with the content inserted in between them.</a:t>
            </a:r>
            <a:endParaRPr lang="en-IN" dirty="0"/>
          </a:p>
        </p:txBody>
      </p:sp>
      <p:sp>
        <p:nvSpPr>
          <p:cNvPr id="6" name="Rectangle 1">
            <a:extLst>
              <a:ext uri="{FF2B5EF4-FFF2-40B4-BE49-F238E27FC236}">
                <a16:creationId xmlns:a16="http://schemas.microsoft.com/office/drawing/2014/main" xmlns="" id="{0F54C854-5F55-46DB-AABB-D606E3A919F0}"/>
              </a:ext>
            </a:extLst>
          </p:cNvPr>
          <p:cNvSpPr>
            <a:spLocks noChangeArrowheads="1"/>
          </p:cNvSpPr>
          <p:nvPr/>
        </p:nvSpPr>
        <p:spPr bwMode="auto">
          <a:xfrm>
            <a:off x="2581589" y="1220871"/>
            <a:ext cx="3752056" cy="282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&lt;</a:t>
            </a:r>
            <a:r>
              <a:rPr kumimoji="0" lang="en-US" altLang="en-US" sz="14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tagname</a:t>
            </a: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&gt; Contents... &lt;/</a:t>
            </a:r>
            <a:r>
              <a:rPr kumimoji="0" lang="en-US" altLang="en-US" sz="14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tagname</a:t>
            </a: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&gt;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xmlns="" id="{5D72C98B-E28C-4EBE-B72C-C69CA819D4B0}"/>
              </a:ext>
            </a:extLst>
          </p:cNvPr>
          <p:cNvSpPr txBox="1"/>
          <p:nvPr/>
        </p:nvSpPr>
        <p:spPr>
          <a:xfrm>
            <a:off x="457200" y="1428988"/>
            <a:ext cx="8579296" cy="646331"/>
          </a:xfrm>
          <a:prstGeom prst="rect">
            <a:avLst/>
          </a:prstGeom>
          <a:noFill/>
        </p:spPr>
        <p:txBody>
          <a:bodyPr wrap="square">
            <a:spAutoFit/>
          </a:bodyPr>
          <a:lstStyle/>
          <a:p>
            <a:r>
              <a:rPr lang="en-US" b="1" i="0" dirty="0">
                <a:solidFill>
                  <a:srgbClr val="273239"/>
                </a:solidFill>
                <a:effectLst/>
                <a:latin typeface="urw-din"/>
              </a:rPr>
              <a:t>Example 1: </a:t>
            </a:r>
            <a:r>
              <a:rPr lang="en-US" b="0" i="0" dirty="0">
                <a:solidFill>
                  <a:srgbClr val="273239"/>
                </a:solidFill>
                <a:effectLst/>
                <a:latin typeface="urw-din"/>
              </a:rPr>
              <a:t>In this example &lt;p&gt; is a starting tag, &lt;/p&gt; is an ending tag and it contains some content between the tags, which form an element.</a:t>
            </a:r>
            <a:endParaRPr lang="en-IN" dirty="0"/>
          </a:p>
        </p:txBody>
      </p:sp>
      <p:sp>
        <p:nvSpPr>
          <p:cNvPr id="15" name="TextBox 14">
            <a:extLst>
              <a:ext uri="{FF2B5EF4-FFF2-40B4-BE49-F238E27FC236}">
                <a16:creationId xmlns:a16="http://schemas.microsoft.com/office/drawing/2014/main" xmlns="" id="{732E7056-9F8B-4388-B5E7-0C6C69198386}"/>
              </a:ext>
            </a:extLst>
          </p:cNvPr>
          <p:cNvSpPr txBox="1"/>
          <p:nvPr/>
        </p:nvSpPr>
        <p:spPr>
          <a:xfrm>
            <a:off x="1283804" y="2118702"/>
            <a:ext cx="6576392" cy="249299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&lt;!DOCTYPE html&gt;</a:t>
            </a:r>
          </a:p>
          <a:p>
            <a:r>
              <a:rPr lang="en-IN" sz="1200" dirty="0">
                <a:latin typeface="Times New Roman" panose="02020603050405020304" pitchFamily="18" charset="0"/>
                <a:cs typeface="Times New Roman" panose="02020603050405020304" pitchFamily="18" charset="0"/>
              </a:rPr>
              <a:t>&lt;html&gt;</a:t>
            </a:r>
          </a:p>
          <a:p>
            <a:r>
              <a:rPr lang="en-IN" sz="1200" dirty="0">
                <a:latin typeface="Times New Roman" panose="02020603050405020304" pitchFamily="18" charset="0"/>
                <a:cs typeface="Times New Roman" panose="02020603050405020304" pitchFamily="18" charset="0"/>
              </a:rPr>
              <a:t>	&lt;head&gt;</a:t>
            </a:r>
          </a:p>
          <a:p>
            <a:r>
              <a:rPr lang="en-IN" sz="1200" dirty="0">
                <a:latin typeface="Times New Roman" panose="02020603050405020304" pitchFamily="18" charset="0"/>
                <a:cs typeface="Times New Roman" panose="02020603050405020304" pitchFamily="18" charset="0"/>
              </a:rPr>
              <a:t>	&lt;title&gt;HTML Elements&lt;/title&gt;</a:t>
            </a:r>
          </a:p>
          <a:p>
            <a:r>
              <a:rPr lang="en-IN" sz="1200" dirty="0">
                <a:latin typeface="Times New Roman" panose="02020603050405020304" pitchFamily="18" charset="0"/>
                <a:cs typeface="Times New Roman" panose="02020603050405020304" pitchFamily="18" charset="0"/>
              </a:rPr>
              <a:t>	&lt;/head&gt;</a:t>
            </a:r>
          </a:p>
          <a:p>
            <a:r>
              <a:rPr lang="en-IN" sz="1200" dirty="0">
                <a:latin typeface="Times New Roman" panose="02020603050405020304" pitchFamily="18" charset="0"/>
                <a:cs typeface="Times New Roman" panose="02020603050405020304" pitchFamily="18" charset="0"/>
              </a:rPr>
              <a:t>&lt;body&gt;</a:t>
            </a:r>
          </a:p>
          <a:p>
            <a:r>
              <a:rPr lang="en-IN" sz="1200" dirty="0">
                <a:latin typeface="Times New Roman" panose="02020603050405020304" pitchFamily="18" charset="0"/>
                <a:cs typeface="Times New Roman" panose="02020603050405020304" pitchFamily="18" charset="0"/>
              </a:rPr>
              <a:t>	&lt;h2&gt;Welcome To WT&lt;/h2&gt;</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&lt;p&gt;Hi Every one!&lt;/p&gt;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&lt;/body&gt;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&lt;/html&gt;</a:t>
            </a:r>
          </a:p>
        </p:txBody>
      </p:sp>
      <p:sp>
        <p:nvSpPr>
          <p:cNvPr id="2" name="Footer Placeholder 1">
            <a:extLst>
              <a:ext uri="{FF2B5EF4-FFF2-40B4-BE49-F238E27FC236}">
                <a16:creationId xmlns:a16="http://schemas.microsoft.com/office/drawing/2014/main" xmlns="" id="{7AA48F90-95EF-C393-6242-3A1DCDD8C016}"/>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2915861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6654D5B4-4CBB-4960-AF35-1A9719DA17D7}" type="datetime8">
              <a:rPr lang="en-US" smtClean="0"/>
              <a:pPr>
                <a:defRPr/>
              </a:pPr>
              <a:t>3/14/2024 5:20 PM</a:t>
            </a:fld>
            <a:endParaRPr lang="en-US"/>
          </a:p>
        </p:txBody>
      </p:sp>
      <p:sp>
        <p:nvSpPr>
          <p:cNvPr id="8" name="TextBox 7">
            <a:extLst>
              <a:ext uri="{FF2B5EF4-FFF2-40B4-BE49-F238E27FC236}">
                <a16:creationId xmlns:a16="http://schemas.microsoft.com/office/drawing/2014/main" xmlns="" id="{B4C61120-9781-4C4E-8019-A049975B1AA6}"/>
              </a:ext>
            </a:extLst>
          </p:cNvPr>
          <p:cNvSpPr txBox="1"/>
          <p:nvPr/>
        </p:nvSpPr>
        <p:spPr>
          <a:xfrm>
            <a:off x="258617" y="843558"/>
            <a:ext cx="8363272" cy="646331"/>
          </a:xfrm>
          <a:prstGeom prst="rect">
            <a:avLst/>
          </a:prstGeom>
          <a:noFill/>
        </p:spPr>
        <p:txBody>
          <a:bodyPr wrap="square">
            <a:spAutoFit/>
          </a:bodyPr>
          <a:lstStyle/>
          <a:p>
            <a:r>
              <a:rPr lang="en-US" b="1" i="0" dirty="0">
                <a:solidFill>
                  <a:srgbClr val="273239"/>
                </a:solidFill>
                <a:effectLst/>
                <a:latin typeface="urw-din"/>
              </a:rPr>
              <a:t>Nested HTML Elements:</a:t>
            </a:r>
            <a:r>
              <a:rPr lang="en-US" b="0" i="0" dirty="0">
                <a:solidFill>
                  <a:srgbClr val="273239"/>
                </a:solidFill>
                <a:effectLst/>
                <a:latin typeface="urw-din"/>
              </a:rPr>
              <a:t> The HTML element is use inside the another HTML Element is called nested HTML elements.</a:t>
            </a:r>
            <a:endParaRPr lang="en-IN" dirty="0"/>
          </a:p>
        </p:txBody>
      </p:sp>
      <p:sp>
        <p:nvSpPr>
          <p:cNvPr id="10" name="TextBox 9">
            <a:extLst>
              <a:ext uri="{FF2B5EF4-FFF2-40B4-BE49-F238E27FC236}">
                <a16:creationId xmlns:a16="http://schemas.microsoft.com/office/drawing/2014/main" xmlns="" id="{FC6A4C6B-7C2F-4E71-B269-9D7EE423087B}"/>
              </a:ext>
            </a:extLst>
          </p:cNvPr>
          <p:cNvSpPr txBox="1"/>
          <p:nvPr/>
        </p:nvSpPr>
        <p:spPr>
          <a:xfrm>
            <a:off x="258617" y="1489889"/>
            <a:ext cx="8777879" cy="923330"/>
          </a:xfrm>
          <a:prstGeom prst="rect">
            <a:avLst/>
          </a:prstGeom>
          <a:noFill/>
        </p:spPr>
        <p:txBody>
          <a:bodyPr wrap="square">
            <a:spAutoFit/>
          </a:bodyPr>
          <a:lstStyle/>
          <a:p>
            <a:r>
              <a:rPr lang="en-US" b="1" i="0" dirty="0">
                <a:solidFill>
                  <a:srgbClr val="273239"/>
                </a:solidFill>
                <a:effectLst/>
                <a:latin typeface="urw-din"/>
              </a:rPr>
              <a:t>Example :</a:t>
            </a:r>
            <a:r>
              <a:rPr lang="en-US" b="0" i="0" dirty="0">
                <a:solidFill>
                  <a:srgbClr val="273239"/>
                </a:solidFill>
                <a:effectLst/>
                <a:latin typeface="urw-din"/>
              </a:rPr>
              <a:t> This example describes the use of the Nested HTML elements. Here, &lt;html&gt; tag contains the </a:t>
            </a:r>
            <a:r>
              <a:rPr lang="en-US" b="0" i="0" u="sng" dirty="0">
                <a:effectLst/>
                <a:latin typeface="urw-din"/>
                <a:hlinkClick r:id="rId2"/>
              </a:rPr>
              <a:t>&lt;head&gt;</a:t>
            </a:r>
            <a:r>
              <a:rPr lang="en-US" b="0" i="0" dirty="0">
                <a:solidFill>
                  <a:srgbClr val="273239"/>
                </a:solidFill>
                <a:effectLst/>
                <a:latin typeface="urw-din"/>
              </a:rPr>
              <a:t> and </a:t>
            </a:r>
            <a:r>
              <a:rPr lang="en-US" b="0" i="0" u="sng" dirty="0">
                <a:effectLst/>
                <a:latin typeface="urw-din"/>
                <a:hlinkClick r:id="rId3"/>
              </a:rPr>
              <a:t>&lt;body&gt;</a:t>
            </a:r>
            <a:r>
              <a:rPr lang="en-US" b="0" i="0" dirty="0">
                <a:solidFill>
                  <a:srgbClr val="273239"/>
                </a:solidFill>
                <a:effectLst/>
                <a:latin typeface="urw-din"/>
              </a:rPr>
              <a:t>. The &lt;head&gt; and &lt;body&gt; tag contains another elements so it is called nested element.</a:t>
            </a:r>
            <a:endParaRPr lang="en-IN" dirty="0"/>
          </a:p>
        </p:txBody>
      </p:sp>
      <p:sp>
        <p:nvSpPr>
          <p:cNvPr id="12" name="TextBox 11">
            <a:extLst>
              <a:ext uri="{FF2B5EF4-FFF2-40B4-BE49-F238E27FC236}">
                <a16:creationId xmlns:a16="http://schemas.microsoft.com/office/drawing/2014/main" xmlns="" id="{29A0CBE7-FC66-4BC8-A9B0-A4FE8C226E59}"/>
              </a:ext>
            </a:extLst>
          </p:cNvPr>
          <p:cNvSpPr txBox="1"/>
          <p:nvPr/>
        </p:nvSpPr>
        <p:spPr>
          <a:xfrm>
            <a:off x="258617" y="2571750"/>
            <a:ext cx="8678588" cy="646331"/>
          </a:xfrm>
          <a:prstGeom prst="rect">
            <a:avLst/>
          </a:prstGeom>
          <a:noFill/>
        </p:spPr>
        <p:txBody>
          <a:bodyPr wrap="square">
            <a:spAutoFit/>
          </a:bodyPr>
          <a:lstStyle/>
          <a:p>
            <a:r>
              <a:rPr lang="en-US" b="1" i="0" dirty="0">
                <a:solidFill>
                  <a:srgbClr val="273239"/>
                </a:solidFill>
                <a:effectLst/>
                <a:latin typeface="urw-din"/>
              </a:rPr>
              <a:t>Necessary to add end tag:</a:t>
            </a:r>
            <a:r>
              <a:rPr lang="en-US" b="0" i="0" dirty="0">
                <a:solidFill>
                  <a:srgbClr val="273239"/>
                </a:solidFill>
                <a:effectLst/>
                <a:latin typeface="urw-din"/>
              </a:rPr>
              <a:t> It is necessary to add the end tag of an element. Otherwise, the displayed content may or may not be displayed correctly. </a:t>
            </a:r>
            <a:endParaRPr lang="en-IN" dirty="0"/>
          </a:p>
        </p:txBody>
      </p:sp>
      <p:sp>
        <p:nvSpPr>
          <p:cNvPr id="9" name="TextBox 8">
            <a:extLst>
              <a:ext uri="{FF2B5EF4-FFF2-40B4-BE49-F238E27FC236}">
                <a16:creationId xmlns:a16="http://schemas.microsoft.com/office/drawing/2014/main" xmlns="" id="{8A7A5A85-6FDF-52DD-7B3E-7ED5ADD4C0AF}"/>
              </a:ext>
            </a:extLst>
          </p:cNvPr>
          <p:cNvSpPr txBox="1"/>
          <p:nvPr/>
        </p:nvSpPr>
        <p:spPr>
          <a:xfrm>
            <a:off x="3419872" y="74166"/>
            <a:ext cx="2088232" cy="369332"/>
          </a:xfrm>
          <a:prstGeom prst="rect">
            <a:avLst/>
          </a:prstGeom>
          <a:noFill/>
        </p:spPr>
        <p:txBody>
          <a:bodyPr wrap="square">
            <a:spAutoFit/>
          </a:bodyPr>
          <a:lstStyle/>
          <a:p>
            <a:pPr algn="l" fontAlgn="base"/>
            <a:r>
              <a:rPr lang="en-IN" b="1" i="0" dirty="0">
                <a:solidFill>
                  <a:srgbClr val="273239"/>
                </a:solidFill>
                <a:effectLst/>
                <a:latin typeface="sofia-pro"/>
              </a:rPr>
              <a:t>HTML Elements</a:t>
            </a:r>
          </a:p>
        </p:txBody>
      </p:sp>
      <p:sp>
        <p:nvSpPr>
          <p:cNvPr id="2" name="Footer Placeholder 1">
            <a:extLst>
              <a:ext uri="{FF2B5EF4-FFF2-40B4-BE49-F238E27FC236}">
                <a16:creationId xmlns:a16="http://schemas.microsoft.com/office/drawing/2014/main" xmlns="" id="{AAEBCF15-CFAF-64A6-5608-97F3F853305B}"/>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13954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17</a:t>
            </a:fld>
            <a:endParaRPr lang="en-US" altLang="en-US" dirty="0"/>
          </a:p>
        </p:txBody>
      </p:sp>
      <p:sp>
        <p:nvSpPr>
          <p:cNvPr id="8" name="TextBox 7">
            <a:extLst>
              <a:ext uri="{FF2B5EF4-FFF2-40B4-BE49-F238E27FC236}">
                <a16:creationId xmlns:a16="http://schemas.microsoft.com/office/drawing/2014/main" xmlns="" id="{70857C1F-B422-4A1F-90C3-2C61BE47C715}"/>
              </a:ext>
            </a:extLst>
          </p:cNvPr>
          <p:cNvSpPr txBox="1"/>
          <p:nvPr/>
        </p:nvSpPr>
        <p:spPr>
          <a:xfrm>
            <a:off x="107504" y="843558"/>
            <a:ext cx="8784976" cy="923330"/>
          </a:xfrm>
          <a:prstGeom prst="rect">
            <a:avLst/>
          </a:prstGeom>
          <a:noFill/>
        </p:spPr>
        <p:txBody>
          <a:bodyPr wrap="square">
            <a:spAutoFit/>
          </a:bodyPr>
          <a:lstStyle/>
          <a:p>
            <a:r>
              <a:rPr lang="en-US" b="1" i="0" dirty="0">
                <a:solidFill>
                  <a:srgbClr val="273239"/>
                </a:solidFill>
                <a:effectLst/>
                <a:latin typeface="urw-din"/>
              </a:rPr>
              <a:t>Empty HTML Elements: </a:t>
            </a:r>
            <a:r>
              <a:rPr lang="en-US" b="0" i="0" dirty="0">
                <a:solidFill>
                  <a:srgbClr val="273239"/>
                </a:solidFill>
                <a:effectLst/>
                <a:latin typeface="urw-din"/>
              </a:rPr>
              <a:t>HTML Elements without any content </a:t>
            </a:r>
            <a:r>
              <a:rPr lang="en-US" b="0" i="0" dirty="0" err="1">
                <a:solidFill>
                  <a:srgbClr val="273239"/>
                </a:solidFill>
                <a:effectLst/>
                <a:latin typeface="urw-din"/>
              </a:rPr>
              <a:t>i.e</a:t>
            </a:r>
            <a:r>
              <a:rPr lang="en-US" b="0" i="0" dirty="0">
                <a:solidFill>
                  <a:srgbClr val="273239"/>
                </a:solidFill>
                <a:effectLst/>
                <a:latin typeface="urw-din"/>
              </a:rPr>
              <a:t>, that do not print anything are called Empty elements. Empty HTML elements do not have an ending tag. For instance. </a:t>
            </a:r>
            <a:r>
              <a:rPr lang="en-US" b="0" i="0" u="sng" dirty="0">
                <a:effectLst/>
                <a:latin typeface="urw-din"/>
                <a:hlinkClick r:id="rId2"/>
              </a:rPr>
              <a:t>&lt;</a:t>
            </a:r>
            <a:r>
              <a:rPr lang="en-US" b="0" i="0" u="sng" dirty="0" err="1">
                <a:effectLst/>
                <a:latin typeface="urw-din"/>
                <a:hlinkClick r:id="rId2"/>
              </a:rPr>
              <a:t>br</a:t>
            </a:r>
            <a:r>
              <a:rPr lang="en-US" b="0" i="0" u="sng" dirty="0">
                <a:effectLst/>
                <a:latin typeface="urw-din"/>
                <a:hlinkClick r:id="rId2"/>
              </a:rPr>
              <a:t>&gt;</a:t>
            </a:r>
            <a:r>
              <a:rPr lang="en-US" b="0" i="0" dirty="0">
                <a:solidFill>
                  <a:srgbClr val="273239"/>
                </a:solidFill>
                <a:effectLst/>
                <a:latin typeface="urw-din"/>
              </a:rPr>
              <a:t>, </a:t>
            </a:r>
            <a:r>
              <a:rPr lang="en-US" b="0" i="0" u="sng" dirty="0">
                <a:effectLst/>
                <a:latin typeface="urw-din"/>
                <a:hlinkClick r:id="rId3"/>
              </a:rPr>
              <a:t>&lt;</a:t>
            </a:r>
            <a:r>
              <a:rPr lang="en-US" b="0" i="0" u="sng" dirty="0" err="1">
                <a:effectLst/>
                <a:latin typeface="urw-din"/>
                <a:hlinkClick r:id="rId3"/>
              </a:rPr>
              <a:t>hr</a:t>
            </a:r>
            <a:r>
              <a:rPr lang="en-US" b="0" i="0" u="sng" dirty="0">
                <a:effectLst/>
                <a:latin typeface="urw-din"/>
                <a:hlinkClick r:id="rId3"/>
              </a:rPr>
              <a:t>&gt;</a:t>
            </a:r>
            <a:r>
              <a:rPr lang="en-US" b="0" i="0" dirty="0">
                <a:solidFill>
                  <a:srgbClr val="273239"/>
                </a:solidFill>
                <a:effectLst/>
                <a:latin typeface="urw-din"/>
              </a:rPr>
              <a:t>, </a:t>
            </a:r>
            <a:r>
              <a:rPr lang="en-US" b="0" i="0" u="sng" dirty="0">
                <a:effectLst/>
                <a:latin typeface="urw-din"/>
                <a:hlinkClick r:id="rId4"/>
              </a:rPr>
              <a:t>&lt;link&gt;</a:t>
            </a:r>
            <a:r>
              <a:rPr lang="en-US" b="0" i="0" dirty="0">
                <a:solidFill>
                  <a:srgbClr val="273239"/>
                </a:solidFill>
                <a:effectLst/>
                <a:latin typeface="urw-din"/>
              </a:rPr>
              <a:t>, </a:t>
            </a:r>
            <a:r>
              <a:rPr lang="en-US" b="0" i="0" u="sng" dirty="0">
                <a:effectLst/>
                <a:latin typeface="urw-din"/>
                <a:hlinkClick r:id="rId5"/>
              </a:rPr>
              <a:t>&lt;input&gt;</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are HTML elements.</a:t>
            </a:r>
            <a:endParaRPr lang="en-IN" dirty="0"/>
          </a:p>
        </p:txBody>
      </p:sp>
      <p:sp>
        <p:nvSpPr>
          <p:cNvPr id="10" name="TextBox 9">
            <a:extLst>
              <a:ext uri="{FF2B5EF4-FFF2-40B4-BE49-F238E27FC236}">
                <a16:creationId xmlns:a16="http://schemas.microsoft.com/office/drawing/2014/main" xmlns="" id="{55093C67-D340-44A0-8CB7-05BE02CFAFBB}"/>
              </a:ext>
            </a:extLst>
          </p:cNvPr>
          <p:cNvSpPr txBox="1"/>
          <p:nvPr/>
        </p:nvSpPr>
        <p:spPr>
          <a:xfrm>
            <a:off x="2271683" y="1853119"/>
            <a:ext cx="4953035" cy="3046988"/>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&lt;!DOCTYPE html&gt;</a:t>
            </a:r>
          </a:p>
          <a:p>
            <a:r>
              <a:rPr lang="en-IN" sz="1600" dirty="0">
                <a:latin typeface="Times New Roman" panose="02020603050405020304" pitchFamily="18" charset="0"/>
                <a:cs typeface="Times New Roman" panose="02020603050405020304" pitchFamily="18" charset="0"/>
              </a:rPr>
              <a:t>&lt;html&gt;</a:t>
            </a:r>
          </a:p>
          <a:p>
            <a:r>
              <a:rPr lang="en-IN" sz="1600" dirty="0">
                <a:latin typeface="Times New Roman" panose="02020603050405020304" pitchFamily="18" charset="0"/>
                <a:cs typeface="Times New Roman" panose="02020603050405020304" pitchFamily="18" charset="0"/>
              </a:rPr>
              <a:t>&lt;head&gt;</a:t>
            </a:r>
          </a:p>
          <a:p>
            <a:r>
              <a:rPr lang="en-IN" sz="1600" dirty="0">
                <a:latin typeface="Times New Roman" panose="02020603050405020304" pitchFamily="18" charset="0"/>
                <a:cs typeface="Times New Roman" panose="02020603050405020304" pitchFamily="18" charset="0"/>
              </a:rPr>
              <a:t>	&lt;title&gt;Empty HTML Elements&lt;/title&gt;</a:t>
            </a:r>
          </a:p>
          <a:p>
            <a:r>
              <a:rPr lang="en-IN" sz="1600" dirty="0">
                <a:latin typeface="Times New Roman" panose="02020603050405020304" pitchFamily="18" charset="0"/>
                <a:cs typeface="Times New Roman" panose="02020603050405020304" pitchFamily="18" charset="0"/>
              </a:rPr>
              <a:t>&lt;/head&gt;</a:t>
            </a: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	&lt;h2&gt;Welcome To </a:t>
            </a:r>
            <a:r>
              <a:rPr lang="en-IN" sz="1600" dirty="0" err="1">
                <a:latin typeface="Times New Roman" panose="02020603050405020304" pitchFamily="18" charset="0"/>
                <a:cs typeface="Times New Roman" panose="02020603050405020304" pitchFamily="18" charset="0"/>
              </a:rPr>
              <a:t>GfG</a:t>
            </a:r>
            <a:r>
              <a:rPr lang="en-IN" sz="1600" dirty="0">
                <a:latin typeface="Times New Roman" panose="02020603050405020304" pitchFamily="18" charset="0"/>
                <a:cs typeface="Times New Roman" panose="02020603050405020304" pitchFamily="18" charset="0"/>
              </a:rPr>
              <a:t>&lt;/h2&gt;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br</a:t>
            </a:r>
            <a:r>
              <a:rPr lang="en-IN" sz="1600" dirty="0">
                <a:latin typeface="Times New Roman" panose="02020603050405020304" pitchFamily="18" charset="0"/>
                <a:cs typeface="Times New Roman" panose="02020603050405020304" pitchFamily="18" charset="0"/>
              </a:rPr>
              <a:t> /&gt;	</a:t>
            </a:r>
          </a:p>
          <a:p>
            <a:r>
              <a:rPr lang="en-IN" sz="1600" dirty="0">
                <a:latin typeface="Times New Roman" panose="02020603050405020304" pitchFamily="18" charset="0"/>
                <a:cs typeface="Times New Roman" panose="02020603050405020304" pitchFamily="18" charset="0"/>
              </a:rPr>
              <a:t>&lt;p&gt;Hello Geeks.&lt;/p&gt;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&lt;/html&gt;</a:t>
            </a:r>
          </a:p>
        </p:txBody>
      </p:sp>
      <p:sp>
        <p:nvSpPr>
          <p:cNvPr id="7" name="TextBox 6">
            <a:extLst>
              <a:ext uri="{FF2B5EF4-FFF2-40B4-BE49-F238E27FC236}">
                <a16:creationId xmlns:a16="http://schemas.microsoft.com/office/drawing/2014/main" xmlns="" id="{6B24EE66-BABD-0283-3862-35174DBC5EBE}"/>
              </a:ext>
            </a:extLst>
          </p:cNvPr>
          <p:cNvSpPr txBox="1"/>
          <p:nvPr/>
        </p:nvSpPr>
        <p:spPr>
          <a:xfrm>
            <a:off x="3419872" y="74166"/>
            <a:ext cx="2088232" cy="369332"/>
          </a:xfrm>
          <a:prstGeom prst="rect">
            <a:avLst/>
          </a:prstGeom>
          <a:noFill/>
        </p:spPr>
        <p:txBody>
          <a:bodyPr wrap="square">
            <a:spAutoFit/>
          </a:bodyPr>
          <a:lstStyle/>
          <a:p>
            <a:pPr algn="l" fontAlgn="base"/>
            <a:r>
              <a:rPr lang="en-IN" b="1" i="0" dirty="0">
                <a:solidFill>
                  <a:srgbClr val="273239"/>
                </a:solidFill>
                <a:effectLst/>
                <a:latin typeface="sofia-pro"/>
              </a:rPr>
              <a:t>HTML Elements</a:t>
            </a:r>
          </a:p>
        </p:txBody>
      </p:sp>
      <p:sp>
        <p:nvSpPr>
          <p:cNvPr id="2" name="Date Placeholder 1">
            <a:extLst>
              <a:ext uri="{FF2B5EF4-FFF2-40B4-BE49-F238E27FC236}">
                <a16:creationId xmlns:a16="http://schemas.microsoft.com/office/drawing/2014/main" xmlns="" id="{A5185174-0ECB-9A07-3FD5-BD047508ED8E}"/>
              </a:ext>
            </a:extLst>
          </p:cNvPr>
          <p:cNvSpPr>
            <a:spLocks noGrp="1"/>
          </p:cNvSpPr>
          <p:nvPr>
            <p:ph type="dt" sz="half" idx="10"/>
          </p:nvPr>
        </p:nvSpPr>
        <p:spPr/>
        <p:txBody>
          <a:bodyPr/>
          <a:lstStyle/>
          <a:p>
            <a:pPr>
              <a:defRPr/>
            </a:pPr>
            <a:fld id="{E2B80C6F-3CB5-4D4C-8AC6-C4D4B8C4542B}" type="datetime8">
              <a:rPr lang="en-US" smtClean="0"/>
              <a:pPr>
                <a:defRPr/>
              </a:pPr>
              <a:t>3/14/2024 5:20 PM</a:t>
            </a:fld>
            <a:endParaRPr lang="en-US"/>
          </a:p>
        </p:txBody>
      </p:sp>
      <p:sp>
        <p:nvSpPr>
          <p:cNvPr id="3" name="Footer Placeholder 2">
            <a:extLst>
              <a:ext uri="{FF2B5EF4-FFF2-40B4-BE49-F238E27FC236}">
                <a16:creationId xmlns:a16="http://schemas.microsoft.com/office/drawing/2014/main" xmlns="" id="{0BC6B0BA-A039-169E-E414-39DD45B25F52}"/>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4291294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96488FC-1D2F-428B-B826-E14B4A2442D4}" type="datetime8">
              <a:rPr lang="en-US" smtClean="0"/>
              <a:pPr>
                <a:defRPr/>
              </a:pPr>
              <a:t>3/14/2024 5:20 PM</a:t>
            </a:fld>
            <a:endParaRPr lang="en-US"/>
          </a:p>
        </p:txBody>
      </p:sp>
      <p:sp>
        <p:nvSpPr>
          <p:cNvPr id="8" name="TextBox 7">
            <a:extLst>
              <a:ext uri="{FF2B5EF4-FFF2-40B4-BE49-F238E27FC236}">
                <a16:creationId xmlns:a16="http://schemas.microsoft.com/office/drawing/2014/main" xmlns="" id="{5885AE7C-FB1F-42B9-8558-3C02B4031E88}"/>
              </a:ext>
            </a:extLst>
          </p:cNvPr>
          <p:cNvSpPr txBox="1"/>
          <p:nvPr/>
        </p:nvSpPr>
        <p:spPr>
          <a:xfrm>
            <a:off x="3535642" y="123478"/>
            <a:ext cx="2072715" cy="369332"/>
          </a:xfrm>
          <a:prstGeom prst="rect">
            <a:avLst/>
          </a:prstGeom>
          <a:noFill/>
        </p:spPr>
        <p:txBody>
          <a:bodyPr wrap="square">
            <a:spAutoFit/>
          </a:bodyPr>
          <a:lstStyle/>
          <a:p>
            <a:pPr algn="l" fontAlgn="base"/>
            <a:r>
              <a:rPr lang="en-IN" b="1" i="0" dirty="0">
                <a:solidFill>
                  <a:srgbClr val="273239"/>
                </a:solidFill>
                <a:effectLst/>
                <a:latin typeface="sofia-pro"/>
              </a:rPr>
              <a:t>HTML Heading</a:t>
            </a:r>
          </a:p>
        </p:txBody>
      </p:sp>
      <p:sp>
        <p:nvSpPr>
          <p:cNvPr id="10" name="TextBox 9">
            <a:extLst>
              <a:ext uri="{FF2B5EF4-FFF2-40B4-BE49-F238E27FC236}">
                <a16:creationId xmlns:a16="http://schemas.microsoft.com/office/drawing/2014/main" xmlns="" id="{42F272E1-8288-4872-9231-0BE2AD4F7B0B}"/>
              </a:ext>
            </a:extLst>
          </p:cNvPr>
          <p:cNvSpPr txBox="1"/>
          <p:nvPr/>
        </p:nvSpPr>
        <p:spPr>
          <a:xfrm>
            <a:off x="282351" y="807977"/>
            <a:ext cx="8579296" cy="923330"/>
          </a:xfrm>
          <a:prstGeom prst="rect">
            <a:avLst/>
          </a:prstGeom>
          <a:noFill/>
        </p:spPr>
        <p:txBody>
          <a:bodyPr wrap="square">
            <a:spAutoFit/>
          </a:bodyPr>
          <a:lstStyle/>
          <a:p>
            <a:r>
              <a:rPr lang="en-US" b="0" i="0" dirty="0">
                <a:solidFill>
                  <a:srgbClr val="273239"/>
                </a:solidFill>
                <a:effectLst/>
                <a:latin typeface="urw-din"/>
              </a:rPr>
              <a:t>An HTML heading tag is used to define the headings of a page. There are six levels of headings defined by HTML. These 6 heading elements are H1, H2, H3, H4, H5, and H6; with H1 being the highest level and H6 the least.</a:t>
            </a:r>
            <a:endParaRPr lang="en-IN" dirty="0"/>
          </a:p>
        </p:txBody>
      </p:sp>
      <p:sp>
        <p:nvSpPr>
          <p:cNvPr id="12" name="TextBox 11">
            <a:extLst>
              <a:ext uri="{FF2B5EF4-FFF2-40B4-BE49-F238E27FC236}">
                <a16:creationId xmlns:a16="http://schemas.microsoft.com/office/drawing/2014/main" xmlns="" id="{800D4636-DCD9-49B5-B3E8-C40C1C823A3F}"/>
              </a:ext>
            </a:extLst>
          </p:cNvPr>
          <p:cNvSpPr txBox="1"/>
          <p:nvPr/>
        </p:nvSpPr>
        <p:spPr>
          <a:xfrm>
            <a:off x="457200" y="1731307"/>
            <a:ext cx="4865510" cy="369332"/>
          </a:xfrm>
          <a:prstGeom prst="rect">
            <a:avLst/>
          </a:prstGeom>
          <a:noFill/>
        </p:spPr>
        <p:txBody>
          <a:bodyPr wrap="square">
            <a:spAutoFit/>
          </a:bodyPr>
          <a:lstStyle/>
          <a:p>
            <a:r>
              <a:rPr lang="en-IN" b="1" i="0" dirty="0">
                <a:solidFill>
                  <a:srgbClr val="273239"/>
                </a:solidFill>
                <a:effectLst/>
                <a:latin typeface="urw-din"/>
              </a:rPr>
              <a:t>Syntax: &lt;h1&gt; Hi &lt;/h1&gt;</a:t>
            </a:r>
            <a:endParaRPr lang="en-IN" dirty="0"/>
          </a:p>
        </p:txBody>
      </p:sp>
      <p:sp>
        <p:nvSpPr>
          <p:cNvPr id="15" name="TextBox 14">
            <a:extLst>
              <a:ext uri="{FF2B5EF4-FFF2-40B4-BE49-F238E27FC236}">
                <a16:creationId xmlns:a16="http://schemas.microsoft.com/office/drawing/2014/main" xmlns="" id="{A8E7EC81-6406-49E1-A645-9AAC67A2F74A}"/>
              </a:ext>
            </a:extLst>
          </p:cNvPr>
          <p:cNvSpPr txBox="1"/>
          <p:nvPr/>
        </p:nvSpPr>
        <p:spPr>
          <a:xfrm>
            <a:off x="282350" y="2285305"/>
            <a:ext cx="8682137" cy="923330"/>
          </a:xfrm>
          <a:prstGeom prst="rect">
            <a:avLst/>
          </a:prstGeom>
          <a:noFill/>
        </p:spPr>
        <p:txBody>
          <a:bodyPr wrap="square">
            <a:spAutoFit/>
          </a:bodyPr>
          <a:lstStyle/>
          <a:p>
            <a:pPr algn="just" fontAlgn="base"/>
            <a:r>
              <a:rPr lang="en-US" b="1" i="0" dirty="0">
                <a:solidFill>
                  <a:srgbClr val="273239"/>
                </a:solidFill>
                <a:effectLst/>
                <a:latin typeface="urw-din"/>
              </a:rPr>
              <a:t>Importance of Heading:</a:t>
            </a:r>
            <a:endParaRPr lang="en-US" b="0"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Search Engines use headings for indexing the structure and content of the webpage.</a:t>
            </a:r>
          </a:p>
          <a:p>
            <a:pPr algn="just" fontAlgn="base">
              <a:buFont typeface="Arial" panose="020B0604020202020204" pitchFamily="34" charset="0"/>
              <a:buChar char="•"/>
            </a:pPr>
            <a:r>
              <a:rPr lang="en-US" b="0" i="0" dirty="0">
                <a:solidFill>
                  <a:srgbClr val="273239"/>
                </a:solidFill>
                <a:effectLst/>
                <a:latin typeface="urw-din"/>
              </a:rPr>
              <a:t>Headings are used for highlighting important topics.</a:t>
            </a:r>
          </a:p>
        </p:txBody>
      </p:sp>
      <p:sp>
        <p:nvSpPr>
          <p:cNvPr id="2" name="Footer Placeholder 1">
            <a:extLst>
              <a:ext uri="{FF2B5EF4-FFF2-40B4-BE49-F238E27FC236}">
                <a16:creationId xmlns:a16="http://schemas.microsoft.com/office/drawing/2014/main" xmlns="" id="{B6D90253-ABA9-8AB8-4387-605520F5C97C}"/>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460016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03E82A7D-28D5-4008-A61B-01B3E58A8AF7}" type="datetime8">
              <a:rPr lang="en-US" smtClean="0"/>
              <a:pPr>
                <a:defRPr/>
              </a:pPr>
              <a:t>3/14/2024 5:20 PM</a:t>
            </a:fld>
            <a:endParaRPr lang="en-US"/>
          </a:p>
        </p:txBody>
      </p:sp>
      <p:sp>
        <p:nvSpPr>
          <p:cNvPr id="8" name="TextBox 7">
            <a:extLst>
              <a:ext uri="{FF2B5EF4-FFF2-40B4-BE49-F238E27FC236}">
                <a16:creationId xmlns:a16="http://schemas.microsoft.com/office/drawing/2014/main" xmlns="" id="{C8A566C7-128A-473B-B8B0-0F774F9538FF}"/>
              </a:ext>
            </a:extLst>
          </p:cNvPr>
          <p:cNvSpPr txBox="1"/>
          <p:nvPr/>
        </p:nvSpPr>
        <p:spPr>
          <a:xfrm>
            <a:off x="457200" y="843558"/>
            <a:ext cx="8507288" cy="646331"/>
          </a:xfrm>
          <a:prstGeom prst="rect">
            <a:avLst/>
          </a:prstGeom>
          <a:noFill/>
        </p:spPr>
        <p:txBody>
          <a:bodyPr wrap="square">
            <a:spAutoFit/>
          </a:bodyPr>
          <a:lstStyle/>
          <a:p>
            <a:r>
              <a:rPr lang="en-US" b="1" i="0" dirty="0">
                <a:solidFill>
                  <a:srgbClr val="273239"/>
                </a:solidFill>
                <a:effectLst/>
                <a:latin typeface="urw-din"/>
              </a:rPr>
              <a:t>Changing the size of HTML Headings: </a:t>
            </a:r>
            <a:r>
              <a:rPr lang="en-US" b="0" i="0" dirty="0">
                <a:solidFill>
                  <a:srgbClr val="273239"/>
                </a:solidFill>
                <a:effectLst/>
                <a:latin typeface="urw-din"/>
              </a:rPr>
              <a:t>The default size of HTML headings can be changed using the style attribute.</a:t>
            </a:r>
            <a:endParaRPr lang="en-IN" dirty="0"/>
          </a:p>
        </p:txBody>
      </p:sp>
      <p:sp>
        <p:nvSpPr>
          <p:cNvPr id="10" name="TextBox 9">
            <a:extLst>
              <a:ext uri="{FF2B5EF4-FFF2-40B4-BE49-F238E27FC236}">
                <a16:creationId xmlns:a16="http://schemas.microsoft.com/office/drawing/2014/main" xmlns="" id="{6E982018-527E-4B10-BC75-97F1097AC537}"/>
              </a:ext>
            </a:extLst>
          </p:cNvPr>
          <p:cNvSpPr txBox="1"/>
          <p:nvPr/>
        </p:nvSpPr>
        <p:spPr>
          <a:xfrm>
            <a:off x="2987824" y="1505532"/>
            <a:ext cx="4865510" cy="2862322"/>
          </a:xfrm>
          <a:prstGeom prst="rect">
            <a:avLst/>
          </a:prstGeom>
          <a:noFill/>
        </p:spPr>
        <p:txBody>
          <a:bodyPr wrap="square">
            <a:spAutoFit/>
          </a:bodyPr>
          <a:lstStyle/>
          <a:p>
            <a:r>
              <a:rPr lang="en-IN" dirty="0"/>
              <a:t>&lt;!DOCTYPE html&gt;</a:t>
            </a:r>
          </a:p>
          <a:p>
            <a:r>
              <a:rPr lang="en-IN" dirty="0"/>
              <a:t>&lt;html&gt;</a:t>
            </a:r>
          </a:p>
          <a:p>
            <a:endParaRPr lang="en-IN" dirty="0"/>
          </a:p>
          <a:p>
            <a:r>
              <a:rPr lang="en-IN" dirty="0"/>
              <a:t>&lt;body&gt;</a:t>
            </a:r>
          </a:p>
          <a:p>
            <a:r>
              <a:rPr lang="en-IN" dirty="0"/>
              <a:t>	&lt;!-- Style attribute is used here--&gt;</a:t>
            </a:r>
          </a:p>
          <a:p>
            <a:r>
              <a:rPr lang="en-IN" dirty="0"/>
              <a:t>	&lt;h1 style="font-size: 50px"&gt;H1 with new size.&lt;/h1&gt;</a:t>
            </a:r>
          </a:p>
          <a:p>
            <a:r>
              <a:rPr lang="en-IN" dirty="0"/>
              <a:t>&lt;/body&gt;</a:t>
            </a:r>
          </a:p>
          <a:p>
            <a:endParaRPr lang="en-IN" dirty="0"/>
          </a:p>
          <a:p>
            <a:r>
              <a:rPr lang="en-IN" dirty="0"/>
              <a:t>&lt;/html&gt;</a:t>
            </a:r>
          </a:p>
        </p:txBody>
      </p:sp>
      <p:sp>
        <p:nvSpPr>
          <p:cNvPr id="9" name="TextBox 8">
            <a:extLst>
              <a:ext uri="{FF2B5EF4-FFF2-40B4-BE49-F238E27FC236}">
                <a16:creationId xmlns:a16="http://schemas.microsoft.com/office/drawing/2014/main" xmlns="" id="{03B74A5F-A905-3BB2-C5D8-96F48CF44C6F}"/>
              </a:ext>
            </a:extLst>
          </p:cNvPr>
          <p:cNvSpPr txBox="1"/>
          <p:nvPr/>
        </p:nvSpPr>
        <p:spPr>
          <a:xfrm>
            <a:off x="3535642" y="123478"/>
            <a:ext cx="2072715" cy="369332"/>
          </a:xfrm>
          <a:prstGeom prst="rect">
            <a:avLst/>
          </a:prstGeom>
          <a:noFill/>
        </p:spPr>
        <p:txBody>
          <a:bodyPr wrap="square">
            <a:spAutoFit/>
          </a:bodyPr>
          <a:lstStyle/>
          <a:p>
            <a:pPr algn="l" fontAlgn="base"/>
            <a:r>
              <a:rPr lang="en-IN" b="1" i="0" dirty="0">
                <a:solidFill>
                  <a:srgbClr val="273239"/>
                </a:solidFill>
                <a:effectLst/>
                <a:latin typeface="sofia-pro"/>
              </a:rPr>
              <a:t>HTML Heading</a:t>
            </a:r>
          </a:p>
        </p:txBody>
      </p:sp>
      <p:sp>
        <p:nvSpPr>
          <p:cNvPr id="2" name="Footer Placeholder 1">
            <a:extLst>
              <a:ext uri="{FF2B5EF4-FFF2-40B4-BE49-F238E27FC236}">
                <a16:creationId xmlns:a16="http://schemas.microsoft.com/office/drawing/2014/main" xmlns="" id="{0B66C6B9-5EB7-E67A-5233-435EBA74F3AE}"/>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14782491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Unit 1- Syllabus</a:t>
            </a:r>
          </a:p>
        </p:txBody>
      </p:sp>
      <p:sp>
        <p:nvSpPr>
          <p:cNvPr id="13" name="TextBox 12">
            <a:extLst>
              <a:ext uri="{FF2B5EF4-FFF2-40B4-BE49-F238E27FC236}">
                <a16:creationId xmlns:a16="http://schemas.microsoft.com/office/drawing/2014/main" xmlns="" id="{92EFEC9B-C142-4C36-AE29-28344D46D0AA}"/>
              </a:ext>
            </a:extLst>
          </p:cNvPr>
          <p:cNvSpPr txBox="1"/>
          <p:nvPr/>
        </p:nvSpPr>
        <p:spPr>
          <a:xfrm>
            <a:off x="437778" y="823073"/>
            <a:ext cx="8219256" cy="2575064"/>
          </a:xfrm>
          <a:prstGeom prst="rect">
            <a:avLst/>
          </a:prstGeom>
          <a:noFill/>
        </p:spPr>
        <p:txBody>
          <a:bodyPr wrap="square">
            <a:spAutoFit/>
          </a:bodyPr>
          <a:lstStyle/>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Unit - I 						</a:t>
            </a:r>
          </a:p>
          <a:p>
            <a:pPr algn="just"/>
            <a:r>
              <a:rPr lang="en-US" sz="1800" b="1" i="0" u="none" strike="noStrike" baseline="0" dirty="0">
                <a:latin typeface="TimesNewRomanPS-BoldMT-Identity-H"/>
              </a:rPr>
              <a:t>Introduction to Web World: </a:t>
            </a:r>
            <a:r>
              <a:rPr lang="en-US" sz="1800" b="0" i="0" u="none" strike="noStrike" baseline="0" dirty="0">
                <a:latin typeface="TimesNewRomanPSMT-Identity-H"/>
              </a:rPr>
              <a:t>Recap on HTML, inserting Frames and frame sets, inserting hyperlinks, lists, tables and images,</a:t>
            </a:r>
          </a:p>
          <a:p>
            <a:pPr algn="just"/>
            <a:endParaRPr lang="en-US" sz="1800" b="0" i="0" u="none" strike="noStrike" baseline="0" dirty="0">
              <a:latin typeface="TimesNewRomanPSMT-Identity-H"/>
            </a:endParaRPr>
          </a:p>
          <a:p>
            <a:pPr algn="just"/>
            <a:r>
              <a:rPr lang="en-US" sz="1800" b="1" i="0" u="none" strike="noStrike" baseline="0" dirty="0">
                <a:latin typeface="TimesNewRomanPS-BoldMT-Identity-H"/>
              </a:rPr>
              <a:t>JavaScript :</a:t>
            </a:r>
            <a:r>
              <a:rPr lang="en-US" sz="1800" b="0" i="0" u="none" strike="noStrike" baseline="0" dirty="0">
                <a:latin typeface="TimesNewRomanPSMT-Identity-H"/>
              </a:rPr>
              <a:t>Client side scripting with JavaScript, variables, functions, conditions, loops and repetition, Pop up boxes, objects, HTML DOM and web, Browser environments, form validation, </a:t>
            </a:r>
            <a:r>
              <a:rPr lang="en-IN" sz="1800" b="0" i="0" u="none" strike="noStrike" baseline="0" dirty="0">
                <a:latin typeface="TimesNewRomanPSMT-Identity-H"/>
              </a:rPr>
              <a:t>Events and Event Listeners</a:t>
            </a:r>
            <a:endParaRPr lang="en-IN" sz="1800" dirty="0">
              <a:latin typeface="TimesNewRomanPSMT-Identity-H"/>
              <a:ea typeface="Calibri" panose="020F0502020204030204" pitchFamily="34" charset="0"/>
              <a:cs typeface="Times New Roman" panose="02020603050405020304" pitchFamily="18" charset="0"/>
            </a:endParaRPr>
          </a:p>
          <a:p>
            <a:pPr algn="just"/>
            <a:endParaRPr lang="en-IN" dirty="0">
              <a:effectLst/>
              <a:latin typeface="TimesNewRomanPSMT-Identity-H"/>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5" name="Rectangle 14">
            <a:extLst>
              <a:ext uri="{FF2B5EF4-FFF2-40B4-BE49-F238E27FC236}">
                <a16:creationId xmlns:a16="http://schemas.microsoft.com/office/drawing/2014/main" xmlns="" id="{C53C7467-BBCC-4A3C-81C4-2ED2C86167BF}"/>
              </a:ext>
            </a:extLst>
          </p:cNvPr>
          <p:cNvSpPr/>
          <p:nvPr/>
        </p:nvSpPr>
        <p:spPr>
          <a:xfrm>
            <a:off x="539552" y="4515966"/>
            <a:ext cx="8208912" cy="101477"/>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29E7C07A-6614-414E-80F4-1DCEC8C991A0}" type="datetime8">
              <a:rPr lang="en-US" smtClean="0"/>
              <a:pPr>
                <a:defRPr/>
              </a:pPr>
              <a:t>3/14/2024 5:20 PM</a:t>
            </a:fld>
            <a:endParaRPr lang="en-US"/>
          </a:p>
        </p:txBody>
      </p:sp>
      <p:sp>
        <p:nvSpPr>
          <p:cNvPr id="4" name="Footer Placeholder 3">
            <a:extLst>
              <a:ext uri="{FF2B5EF4-FFF2-40B4-BE49-F238E27FC236}">
                <a16:creationId xmlns:a16="http://schemas.microsoft.com/office/drawing/2014/main" xmlns="" id="{523048CA-7662-0E4E-B2F6-8265ADA35CC8}"/>
              </a:ext>
            </a:extLst>
          </p:cNvPr>
          <p:cNvSpPr>
            <a:spLocks noGrp="1"/>
          </p:cNvSpPr>
          <p:nvPr>
            <p:ph type="ftr" sz="quarter" idx="11"/>
          </p:nvPr>
        </p:nvSpPr>
        <p:spPr/>
        <p:txBody>
          <a:bodyPr/>
          <a:lstStyle/>
          <a:p>
            <a:pPr>
              <a:defRPr/>
            </a:pPr>
            <a:r>
              <a:rPr lang="en-US"/>
              <a:t>Sikhinam Nagamani Assistant Professor CSE RGUKT Ongole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A403A1A-8178-405A-A055-CA0CA3BF4D26}" type="datetime8">
              <a:rPr lang="en-US" smtClean="0"/>
              <a:pPr>
                <a:defRPr/>
              </a:pPr>
              <a:t>3/14/2024 5:20 PM</a:t>
            </a:fld>
            <a:endParaRPr lang="en-US"/>
          </a:p>
        </p:txBody>
      </p:sp>
      <p:sp>
        <p:nvSpPr>
          <p:cNvPr id="8" name="TextBox 7">
            <a:extLst>
              <a:ext uri="{FF2B5EF4-FFF2-40B4-BE49-F238E27FC236}">
                <a16:creationId xmlns:a16="http://schemas.microsoft.com/office/drawing/2014/main" xmlns="" id="{4AA9163F-35AD-4F18-A673-19AC64ED1021}"/>
              </a:ext>
            </a:extLst>
          </p:cNvPr>
          <p:cNvSpPr txBox="1"/>
          <p:nvPr/>
        </p:nvSpPr>
        <p:spPr>
          <a:xfrm>
            <a:off x="395536" y="737522"/>
            <a:ext cx="8424936" cy="646331"/>
          </a:xfrm>
          <a:prstGeom prst="rect">
            <a:avLst/>
          </a:prstGeom>
          <a:noFill/>
        </p:spPr>
        <p:txBody>
          <a:bodyPr wrap="square">
            <a:spAutoFit/>
          </a:bodyPr>
          <a:lstStyle/>
          <a:p>
            <a:r>
              <a:rPr lang="en-IN" b="1" i="0" dirty="0">
                <a:solidFill>
                  <a:srgbClr val="273239"/>
                </a:solidFill>
                <a:effectLst/>
                <a:latin typeface="urw-din"/>
              </a:rPr>
              <a:t>Horizontal rule: </a:t>
            </a:r>
            <a:r>
              <a:rPr lang="en-US" b="0" i="0" dirty="0">
                <a:solidFill>
                  <a:srgbClr val="273239"/>
                </a:solidFill>
                <a:effectLst/>
                <a:latin typeface="urw-din"/>
              </a:rPr>
              <a:t>The &lt;</a:t>
            </a:r>
            <a:r>
              <a:rPr lang="en-US" b="0" i="0" dirty="0" err="1">
                <a:solidFill>
                  <a:srgbClr val="273239"/>
                </a:solidFill>
                <a:effectLst/>
                <a:latin typeface="urw-din"/>
              </a:rPr>
              <a:t>hr</a:t>
            </a:r>
            <a:r>
              <a:rPr lang="en-US" b="0" i="0" dirty="0">
                <a:solidFill>
                  <a:srgbClr val="273239"/>
                </a:solidFill>
                <a:effectLst/>
                <a:latin typeface="urw-din"/>
              </a:rPr>
              <a:t>&gt; tag is an empty tag, and it does not require an end tag. It is basically used to separate content.</a:t>
            </a:r>
            <a:r>
              <a:rPr lang="en-IN" b="1" i="0" dirty="0">
                <a:solidFill>
                  <a:srgbClr val="273239"/>
                </a:solidFill>
                <a:effectLst/>
                <a:latin typeface="urw-din"/>
              </a:rPr>
              <a:t> </a:t>
            </a:r>
            <a:endParaRPr lang="en-IN" dirty="0"/>
          </a:p>
        </p:txBody>
      </p:sp>
      <p:sp>
        <p:nvSpPr>
          <p:cNvPr id="10" name="TextBox 9">
            <a:extLst>
              <a:ext uri="{FF2B5EF4-FFF2-40B4-BE49-F238E27FC236}">
                <a16:creationId xmlns:a16="http://schemas.microsoft.com/office/drawing/2014/main" xmlns="" id="{A4B10710-3FEB-408C-BA3A-C21EEF39A948}"/>
              </a:ext>
            </a:extLst>
          </p:cNvPr>
          <p:cNvSpPr txBox="1"/>
          <p:nvPr/>
        </p:nvSpPr>
        <p:spPr>
          <a:xfrm>
            <a:off x="3779912" y="1060105"/>
            <a:ext cx="6681227" cy="4247317"/>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	&lt;h1&gt;Heading 1&lt;/h1&gt;	</a:t>
            </a:r>
          </a:p>
          <a:p>
            <a:r>
              <a:rPr lang="en-IN" dirty="0"/>
              <a:t>&lt;p&gt;I like HTML.&lt;/p&gt;</a:t>
            </a:r>
          </a:p>
          <a:p>
            <a:r>
              <a:rPr lang="en-IN" dirty="0"/>
              <a:t>	&lt;!-- hr Tag is used here--&gt;</a:t>
            </a:r>
          </a:p>
          <a:p>
            <a:r>
              <a:rPr lang="en-IN" dirty="0"/>
              <a:t>	&lt;hr /&gt;</a:t>
            </a:r>
          </a:p>
          <a:p>
            <a:r>
              <a:rPr lang="en-IN" dirty="0"/>
              <a:t>	&lt;h2&gt;Heading 2&lt;/h2&gt;	</a:t>
            </a:r>
          </a:p>
          <a:p>
            <a:r>
              <a:rPr lang="en-IN" dirty="0"/>
              <a:t>&lt;p&gt;I like CSS.&lt;/p&gt;</a:t>
            </a:r>
          </a:p>
          <a:p>
            <a:r>
              <a:rPr lang="en-IN" dirty="0"/>
              <a:t>	&lt;!-- hr Tag is used here--&gt;</a:t>
            </a:r>
          </a:p>
          <a:p>
            <a:r>
              <a:rPr lang="en-IN" dirty="0"/>
              <a:t>	&lt;hr /&gt;</a:t>
            </a:r>
          </a:p>
          <a:p>
            <a:r>
              <a:rPr lang="en-IN" dirty="0"/>
              <a:t>	&lt;h2&gt;Heading 3&lt;/h2&gt;</a:t>
            </a:r>
          </a:p>
          <a:p>
            <a:r>
              <a:rPr lang="en-IN" dirty="0"/>
              <a:t>&lt;p&gt;I like </a:t>
            </a:r>
            <a:r>
              <a:rPr lang="en-IN" dirty="0" err="1"/>
              <a:t>Javascript</a:t>
            </a:r>
            <a:r>
              <a:rPr lang="en-IN" dirty="0"/>
              <a:t>.&lt;/p&gt;</a:t>
            </a:r>
          </a:p>
          <a:p>
            <a:r>
              <a:rPr lang="en-IN" dirty="0"/>
              <a:t>&lt;/body&gt;</a:t>
            </a:r>
          </a:p>
          <a:p>
            <a:r>
              <a:rPr lang="en-IN" dirty="0"/>
              <a:t>&lt;/html&gt;</a:t>
            </a:r>
          </a:p>
        </p:txBody>
      </p:sp>
      <p:sp>
        <p:nvSpPr>
          <p:cNvPr id="2" name="Footer Placeholder 1">
            <a:extLst>
              <a:ext uri="{FF2B5EF4-FFF2-40B4-BE49-F238E27FC236}">
                <a16:creationId xmlns:a16="http://schemas.microsoft.com/office/drawing/2014/main" xmlns="" id="{31D821E1-CD5D-AD7E-CDBD-157BDF17A063}"/>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93722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7349AAA1-9216-4356-A09D-710CEDA259C5}" type="datetime8">
              <a:rPr lang="en-US" smtClean="0"/>
              <a:pPr>
                <a:defRPr/>
              </a:pPr>
              <a:t>3/14/2024 5:20 PM</a:t>
            </a:fld>
            <a:endParaRPr lang="en-US"/>
          </a:p>
        </p:txBody>
      </p:sp>
      <p:sp>
        <p:nvSpPr>
          <p:cNvPr id="7" name="TextBox 6">
            <a:extLst>
              <a:ext uri="{FF2B5EF4-FFF2-40B4-BE49-F238E27FC236}">
                <a16:creationId xmlns:a16="http://schemas.microsoft.com/office/drawing/2014/main" xmlns="" id="{F4D61200-38BA-46D9-9BC4-F5D8C92A3DE3}"/>
              </a:ext>
            </a:extLst>
          </p:cNvPr>
          <p:cNvSpPr txBox="1"/>
          <p:nvPr/>
        </p:nvSpPr>
        <p:spPr>
          <a:xfrm>
            <a:off x="3131840" y="85455"/>
            <a:ext cx="4865510" cy="369332"/>
          </a:xfrm>
          <a:prstGeom prst="rect">
            <a:avLst/>
          </a:prstGeom>
          <a:noFill/>
        </p:spPr>
        <p:txBody>
          <a:bodyPr wrap="square">
            <a:spAutoFit/>
          </a:bodyPr>
          <a:lstStyle/>
          <a:p>
            <a:pPr algn="l" fontAlgn="base"/>
            <a:r>
              <a:rPr lang="en-IN" b="1" i="0" dirty="0">
                <a:solidFill>
                  <a:srgbClr val="273239"/>
                </a:solidFill>
                <a:effectLst/>
                <a:latin typeface="sofia-pro"/>
              </a:rPr>
              <a:t>HTML Paragraphs</a:t>
            </a:r>
          </a:p>
        </p:txBody>
      </p:sp>
      <p:sp>
        <p:nvSpPr>
          <p:cNvPr id="9" name="TextBox 8">
            <a:extLst>
              <a:ext uri="{FF2B5EF4-FFF2-40B4-BE49-F238E27FC236}">
                <a16:creationId xmlns:a16="http://schemas.microsoft.com/office/drawing/2014/main" xmlns="" id="{1673B241-35FC-4A65-8EE2-67E8100F2A2D}"/>
              </a:ext>
            </a:extLst>
          </p:cNvPr>
          <p:cNvSpPr txBox="1"/>
          <p:nvPr/>
        </p:nvSpPr>
        <p:spPr>
          <a:xfrm>
            <a:off x="107504" y="846000"/>
            <a:ext cx="8435280"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&lt;p&gt;</a:t>
            </a:r>
            <a:r>
              <a:rPr lang="en-US" b="0" i="0" dirty="0">
                <a:solidFill>
                  <a:srgbClr val="273239"/>
                </a:solidFill>
                <a:effectLst/>
                <a:latin typeface="urw-din"/>
              </a:rPr>
              <a:t> tag in HTML defines a paragraph. These have both opening and closing tags. So anything mentioned within </a:t>
            </a:r>
            <a:r>
              <a:rPr lang="en-US" b="1" i="0" dirty="0">
                <a:solidFill>
                  <a:srgbClr val="273239"/>
                </a:solidFill>
                <a:effectLst/>
                <a:latin typeface="urw-din"/>
              </a:rPr>
              <a:t>&lt;p&gt;</a:t>
            </a:r>
            <a:r>
              <a:rPr lang="en-US" b="0" i="0" dirty="0">
                <a:solidFill>
                  <a:srgbClr val="273239"/>
                </a:solidFill>
                <a:effectLst/>
                <a:latin typeface="urw-din"/>
              </a:rPr>
              <a:t> and </a:t>
            </a:r>
            <a:r>
              <a:rPr lang="en-US" b="1" i="0" dirty="0">
                <a:solidFill>
                  <a:srgbClr val="273239"/>
                </a:solidFill>
                <a:effectLst/>
                <a:latin typeface="urw-din"/>
              </a:rPr>
              <a:t>&lt;/p&gt;</a:t>
            </a:r>
            <a:r>
              <a:rPr lang="en-US" b="0" i="0" dirty="0">
                <a:solidFill>
                  <a:srgbClr val="273239"/>
                </a:solidFill>
                <a:effectLst/>
                <a:latin typeface="urw-din"/>
              </a:rPr>
              <a:t> is treated as a paragraph.</a:t>
            </a:r>
            <a:endParaRPr lang="en-IN" dirty="0"/>
          </a:p>
        </p:txBody>
      </p:sp>
      <p:sp>
        <p:nvSpPr>
          <p:cNvPr id="11" name="TextBox 10">
            <a:extLst>
              <a:ext uri="{FF2B5EF4-FFF2-40B4-BE49-F238E27FC236}">
                <a16:creationId xmlns:a16="http://schemas.microsoft.com/office/drawing/2014/main" xmlns="" id="{C78899D3-F0C9-4D86-8BD7-2EFA5373BD1E}"/>
              </a:ext>
            </a:extLst>
          </p:cNvPr>
          <p:cNvSpPr txBox="1"/>
          <p:nvPr/>
        </p:nvSpPr>
        <p:spPr>
          <a:xfrm>
            <a:off x="457200" y="1558204"/>
            <a:ext cx="8435280" cy="1200329"/>
          </a:xfrm>
          <a:prstGeom prst="rect">
            <a:avLst/>
          </a:prstGeom>
          <a:noFill/>
        </p:spPr>
        <p:txBody>
          <a:bodyPr wrap="square">
            <a:spAutoFit/>
          </a:bodyPr>
          <a:lstStyle/>
          <a:p>
            <a:pPr algn="just" fontAlgn="base">
              <a:buFont typeface="Arial" panose="020B0604020202020204" pitchFamily="34" charset="0"/>
              <a:buChar char="•"/>
            </a:pPr>
            <a:r>
              <a:rPr lang="en-US" b="0" i="0" dirty="0">
                <a:solidFill>
                  <a:srgbClr val="273239"/>
                </a:solidFill>
                <a:effectLst/>
                <a:latin typeface="urw-din"/>
              </a:rPr>
              <a:t>As already mentioned, the&lt;p&gt;tag automatically adds space before and after any    paragraph, which is basically margins added by the browser.</a:t>
            </a:r>
          </a:p>
          <a:p>
            <a:pPr algn="just" fontAlgn="base">
              <a:buFont typeface="Arial" panose="020B0604020202020204" pitchFamily="34" charset="0"/>
              <a:buChar char="•"/>
            </a:pPr>
            <a:r>
              <a:rPr lang="en-US" b="0" i="0" dirty="0">
                <a:solidFill>
                  <a:srgbClr val="273239"/>
                </a:solidFill>
                <a:effectLst/>
                <a:latin typeface="urw-din"/>
              </a:rPr>
              <a:t>If a user adds multiple spaces, the browser reduces them to a single space.</a:t>
            </a:r>
          </a:p>
          <a:p>
            <a:pPr algn="just" fontAlgn="base">
              <a:buFont typeface="Arial" panose="020B0604020202020204" pitchFamily="34" charset="0"/>
              <a:buChar char="•"/>
            </a:pPr>
            <a:r>
              <a:rPr lang="en-US" b="0" i="0" dirty="0">
                <a:solidFill>
                  <a:srgbClr val="273239"/>
                </a:solidFill>
                <a:effectLst/>
                <a:latin typeface="urw-din"/>
              </a:rPr>
              <a:t>If a user adds multiple lines, the browser reduces them to a single line.</a:t>
            </a:r>
          </a:p>
        </p:txBody>
      </p:sp>
      <p:sp>
        <p:nvSpPr>
          <p:cNvPr id="2" name="Footer Placeholder 1">
            <a:extLst>
              <a:ext uri="{FF2B5EF4-FFF2-40B4-BE49-F238E27FC236}">
                <a16:creationId xmlns:a16="http://schemas.microsoft.com/office/drawing/2014/main" xmlns="" id="{793F0D93-D000-F7E6-E832-92CE0FEA0E14}"/>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1760027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7EFAD5B1-3524-47F4-A08C-3CCA29C07378}" type="datetime8">
              <a:rPr lang="en-US" smtClean="0"/>
              <a:pPr>
                <a:defRPr/>
              </a:pPr>
              <a:t>3/14/2024 5:20 PM</a:t>
            </a:fld>
            <a:endParaRPr lang="en-US"/>
          </a:p>
        </p:txBody>
      </p:sp>
      <p:sp>
        <p:nvSpPr>
          <p:cNvPr id="7" name="TextBox 6">
            <a:extLst>
              <a:ext uri="{FF2B5EF4-FFF2-40B4-BE49-F238E27FC236}">
                <a16:creationId xmlns:a16="http://schemas.microsoft.com/office/drawing/2014/main" xmlns="" id="{9ACC6F12-2B2B-486A-A428-B1E5E58C0A8A}"/>
              </a:ext>
            </a:extLst>
          </p:cNvPr>
          <p:cNvSpPr txBox="1"/>
          <p:nvPr/>
        </p:nvSpPr>
        <p:spPr>
          <a:xfrm>
            <a:off x="763334" y="1140589"/>
            <a:ext cx="7617331" cy="2862322"/>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		&lt;p&gt;</a:t>
            </a:r>
          </a:p>
          <a:p>
            <a:r>
              <a:rPr lang="en-IN" dirty="0"/>
              <a:t>		This paragraph has multiple spaces.</a:t>
            </a:r>
          </a:p>
          <a:p>
            <a:r>
              <a:rPr lang="en-IN" dirty="0"/>
              <a:t>		But HTML reduces them all to a single</a:t>
            </a:r>
          </a:p>
          <a:p>
            <a:r>
              <a:rPr lang="en-IN" dirty="0"/>
              <a:t>		space, omitting the extra spaces and line we have used.</a:t>
            </a:r>
          </a:p>
          <a:p>
            <a:r>
              <a:rPr lang="en-IN" dirty="0"/>
              <a:t>		&lt;/p&gt;</a:t>
            </a:r>
          </a:p>
          <a:p>
            <a:r>
              <a:rPr lang="en-IN" dirty="0"/>
              <a:t>&lt;/body&gt;</a:t>
            </a:r>
          </a:p>
          <a:p>
            <a:r>
              <a:rPr lang="en-IN" dirty="0"/>
              <a:t>&lt;/html&gt;</a:t>
            </a:r>
          </a:p>
        </p:txBody>
      </p:sp>
      <p:sp>
        <p:nvSpPr>
          <p:cNvPr id="8" name="TextBox 7">
            <a:extLst>
              <a:ext uri="{FF2B5EF4-FFF2-40B4-BE49-F238E27FC236}">
                <a16:creationId xmlns:a16="http://schemas.microsoft.com/office/drawing/2014/main" xmlns="" id="{662CE5AA-8E14-5EBE-3718-85AFB105FE03}"/>
              </a:ext>
            </a:extLst>
          </p:cNvPr>
          <p:cNvSpPr txBox="1"/>
          <p:nvPr/>
        </p:nvSpPr>
        <p:spPr>
          <a:xfrm>
            <a:off x="3131840" y="85455"/>
            <a:ext cx="2016224" cy="369332"/>
          </a:xfrm>
          <a:prstGeom prst="rect">
            <a:avLst/>
          </a:prstGeom>
          <a:noFill/>
        </p:spPr>
        <p:txBody>
          <a:bodyPr wrap="square">
            <a:spAutoFit/>
          </a:bodyPr>
          <a:lstStyle/>
          <a:p>
            <a:pPr algn="l" fontAlgn="base"/>
            <a:r>
              <a:rPr lang="en-IN" b="1" i="0" dirty="0">
                <a:solidFill>
                  <a:srgbClr val="273239"/>
                </a:solidFill>
                <a:effectLst/>
                <a:latin typeface="sofia-pro"/>
              </a:rPr>
              <a:t>HTML Paragraphs</a:t>
            </a:r>
          </a:p>
        </p:txBody>
      </p:sp>
      <p:sp>
        <p:nvSpPr>
          <p:cNvPr id="2" name="Footer Placeholder 1">
            <a:extLst>
              <a:ext uri="{FF2B5EF4-FFF2-40B4-BE49-F238E27FC236}">
                <a16:creationId xmlns:a16="http://schemas.microsoft.com/office/drawing/2014/main" xmlns="" id="{6E2F9C06-2131-DC1F-B66B-1BEB26C67D89}"/>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3703402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5A4EAEBE-E252-44AA-82E0-BC0319F43FFC}" type="datetime8">
              <a:rPr lang="en-US" smtClean="0"/>
              <a:pPr>
                <a:defRPr/>
              </a:pPr>
              <a:t>3/14/2024 5:20 PM</a:t>
            </a:fld>
            <a:endParaRPr lang="en-US"/>
          </a:p>
        </p:txBody>
      </p:sp>
      <p:sp>
        <p:nvSpPr>
          <p:cNvPr id="7" name="TextBox 6">
            <a:extLst>
              <a:ext uri="{FF2B5EF4-FFF2-40B4-BE49-F238E27FC236}">
                <a16:creationId xmlns:a16="http://schemas.microsoft.com/office/drawing/2014/main" xmlns="" id="{25AA2198-34C2-485E-A7D6-8B91D2307B6E}"/>
              </a:ext>
            </a:extLst>
          </p:cNvPr>
          <p:cNvSpPr txBox="1"/>
          <p:nvPr/>
        </p:nvSpPr>
        <p:spPr>
          <a:xfrm>
            <a:off x="107504" y="843558"/>
            <a:ext cx="8640960" cy="923330"/>
          </a:xfrm>
          <a:prstGeom prst="rect">
            <a:avLst/>
          </a:prstGeom>
          <a:noFill/>
        </p:spPr>
        <p:txBody>
          <a:bodyPr wrap="square">
            <a:spAutoFit/>
          </a:bodyPr>
          <a:lstStyle/>
          <a:p>
            <a:r>
              <a:rPr lang="en-US" b="1" i="0" u="sng" dirty="0">
                <a:effectLst/>
                <a:latin typeface="urw-din"/>
                <a:hlinkClick r:id="rId2"/>
              </a:rPr>
              <a:t>&lt;</a:t>
            </a:r>
            <a:r>
              <a:rPr lang="en-US" b="1" i="0" u="sng" dirty="0" err="1">
                <a:effectLst/>
                <a:latin typeface="urw-din"/>
                <a:hlinkClick r:id="rId2"/>
              </a:rPr>
              <a:t>br</a:t>
            </a:r>
            <a:r>
              <a:rPr lang="en-US" b="1" i="0" u="sng" dirty="0">
                <a:effectLst/>
                <a:latin typeface="urw-din"/>
                <a:hlinkClick r:id="rId2"/>
              </a:rPr>
              <a:t>&gt; tag:</a:t>
            </a:r>
            <a:r>
              <a:rPr lang="en-US" b="1" i="0" dirty="0">
                <a:solidFill>
                  <a:srgbClr val="273239"/>
                </a:solidFill>
                <a:effectLst/>
                <a:latin typeface="urw-din"/>
              </a:rPr>
              <a:t> </a:t>
            </a:r>
            <a:r>
              <a:rPr lang="en-US" b="0" i="0" dirty="0">
                <a:solidFill>
                  <a:srgbClr val="273239"/>
                </a:solidFill>
                <a:effectLst/>
                <a:latin typeface="urw-din"/>
              </a:rPr>
              <a:t>There is a way to let the HTML know where does the browser need to change the lines by the use of the </a:t>
            </a:r>
            <a:r>
              <a:rPr lang="en-US" b="1" i="0" dirty="0">
                <a:solidFill>
                  <a:srgbClr val="273239"/>
                </a:solidFill>
                <a:effectLst/>
                <a:latin typeface="urw-din"/>
              </a:rPr>
              <a:t>&lt;</a:t>
            </a:r>
            <a:r>
              <a:rPr lang="en-US" b="1" i="0" dirty="0" err="1">
                <a:solidFill>
                  <a:srgbClr val="273239"/>
                </a:solidFill>
                <a:effectLst/>
                <a:latin typeface="urw-din"/>
              </a:rPr>
              <a:t>br</a:t>
            </a:r>
            <a:r>
              <a:rPr lang="en-US" b="1" i="0" dirty="0">
                <a:solidFill>
                  <a:srgbClr val="273239"/>
                </a:solidFill>
                <a:effectLst/>
                <a:latin typeface="urw-din"/>
              </a:rPr>
              <a:t>&gt;</a:t>
            </a:r>
            <a:r>
              <a:rPr lang="en-US" b="0" i="0" dirty="0">
                <a:solidFill>
                  <a:srgbClr val="273239"/>
                </a:solidFill>
                <a:effectLst/>
                <a:latin typeface="urw-din"/>
              </a:rPr>
              <a:t> tag. These tags do not have any closing tag. So, just a single opening tag will change the line.</a:t>
            </a:r>
            <a:endParaRPr lang="en-IN" dirty="0"/>
          </a:p>
        </p:txBody>
      </p:sp>
      <p:sp>
        <p:nvSpPr>
          <p:cNvPr id="9" name="TextBox 8">
            <a:extLst>
              <a:ext uri="{FF2B5EF4-FFF2-40B4-BE49-F238E27FC236}">
                <a16:creationId xmlns:a16="http://schemas.microsoft.com/office/drawing/2014/main" xmlns="" id="{884B5F1A-7A57-43C5-A178-60388A7F6F9C}"/>
              </a:ext>
            </a:extLst>
          </p:cNvPr>
          <p:cNvSpPr txBox="1"/>
          <p:nvPr/>
        </p:nvSpPr>
        <p:spPr>
          <a:xfrm>
            <a:off x="107504" y="1883743"/>
            <a:ext cx="8640960" cy="646331"/>
          </a:xfrm>
          <a:prstGeom prst="rect">
            <a:avLst/>
          </a:prstGeom>
          <a:noFill/>
        </p:spPr>
        <p:txBody>
          <a:bodyPr wrap="square">
            <a:spAutoFit/>
          </a:bodyPr>
          <a:lstStyle/>
          <a:p>
            <a:r>
              <a:rPr lang="en-US" b="1" i="0" u="sng" dirty="0">
                <a:effectLst/>
                <a:latin typeface="urw-din"/>
                <a:hlinkClick r:id="rId3"/>
              </a:rPr>
              <a:t>Align attribute</a:t>
            </a:r>
            <a:r>
              <a:rPr lang="en-US" b="1" i="0" dirty="0">
                <a:solidFill>
                  <a:srgbClr val="273239"/>
                </a:solidFill>
                <a:effectLst/>
                <a:latin typeface="urw-din"/>
              </a:rPr>
              <a:t>: </a:t>
            </a:r>
            <a:r>
              <a:rPr lang="en-US" b="0" i="0" dirty="0">
                <a:solidFill>
                  <a:srgbClr val="273239"/>
                </a:solidFill>
                <a:effectLst/>
                <a:latin typeface="urw-din"/>
              </a:rPr>
              <a:t>The &lt;p&gt; tag specifically supports the alignment attribute and allows us to align our paragraphs in left, right, or center alignment. </a:t>
            </a:r>
            <a:endParaRPr lang="en-IN" dirty="0"/>
          </a:p>
        </p:txBody>
      </p:sp>
      <p:sp>
        <p:nvSpPr>
          <p:cNvPr id="6" name="Rectangle 1">
            <a:extLst>
              <a:ext uri="{FF2B5EF4-FFF2-40B4-BE49-F238E27FC236}">
                <a16:creationId xmlns:a16="http://schemas.microsoft.com/office/drawing/2014/main" xmlns="" id="{A184A6CF-6485-4766-AD9C-A19016D60C74}"/>
              </a:ext>
            </a:extLst>
          </p:cNvPr>
          <p:cNvSpPr>
            <a:spLocks noChangeArrowheads="1"/>
          </p:cNvSpPr>
          <p:nvPr/>
        </p:nvSpPr>
        <p:spPr bwMode="auto">
          <a:xfrm>
            <a:off x="6084168" y="2292343"/>
            <a:ext cx="1656184" cy="251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&lt;p align="value"&gt;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xmlns="" id="{7D500DCC-BEE5-4FA4-8161-584215D83A91}"/>
              </a:ext>
            </a:extLst>
          </p:cNvPr>
          <p:cNvSpPr>
            <a:spLocks noChangeArrowheads="1"/>
          </p:cNvSpPr>
          <p:nvPr/>
        </p:nvSpPr>
        <p:spPr bwMode="auto">
          <a:xfrm>
            <a:off x="1542185" y="2814414"/>
            <a:ext cx="519005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&lt;p align="center"&gt;Welcome &lt;/p&gt; </a:t>
            </a:r>
          </a:p>
        </p:txBody>
      </p:sp>
      <p:sp>
        <p:nvSpPr>
          <p:cNvPr id="2" name="Footer Placeholder 1">
            <a:extLst>
              <a:ext uri="{FF2B5EF4-FFF2-40B4-BE49-F238E27FC236}">
                <a16:creationId xmlns:a16="http://schemas.microsoft.com/office/drawing/2014/main" xmlns="" id="{8043B7DA-7F73-4C9E-2F80-03AE55C19C66}"/>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009354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86D1846F-5DBB-4BAB-9A8C-89B01315F8F8}" type="datetime8">
              <a:rPr lang="en-US" smtClean="0"/>
              <a:pPr>
                <a:defRPr/>
              </a:pPr>
              <a:t>3/14/2024 5:20 PM</a:t>
            </a:fld>
            <a:endParaRPr lang="en-US"/>
          </a:p>
        </p:txBody>
      </p:sp>
      <p:sp>
        <p:nvSpPr>
          <p:cNvPr id="7" name="TextBox 6">
            <a:extLst>
              <a:ext uri="{FF2B5EF4-FFF2-40B4-BE49-F238E27FC236}">
                <a16:creationId xmlns:a16="http://schemas.microsoft.com/office/drawing/2014/main" xmlns="" id="{5DF1C5AD-8A60-4AAC-85F6-39118EDC20ED}"/>
              </a:ext>
            </a:extLst>
          </p:cNvPr>
          <p:cNvSpPr txBox="1"/>
          <p:nvPr/>
        </p:nvSpPr>
        <p:spPr>
          <a:xfrm>
            <a:off x="143508" y="768101"/>
            <a:ext cx="8856984" cy="1200329"/>
          </a:xfrm>
          <a:prstGeom prst="rect">
            <a:avLst/>
          </a:prstGeom>
          <a:noFill/>
        </p:spPr>
        <p:txBody>
          <a:bodyPr wrap="square">
            <a:spAutoFit/>
          </a:bodyPr>
          <a:lstStyle/>
          <a:p>
            <a:r>
              <a:rPr lang="en-US" b="1" i="0" u="sng" dirty="0">
                <a:effectLst/>
                <a:latin typeface="urw-din"/>
                <a:hlinkClick r:id="rId2"/>
              </a:rPr>
              <a:t>&lt;pre&gt; tag</a:t>
            </a:r>
            <a:r>
              <a:rPr lang="en-US" b="1" i="0" dirty="0">
                <a:solidFill>
                  <a:srgbClr val="273239"/>
                </a:solidFill>
                <a:effectLst/>
                <a:latin typeface="urw-din"/>
              </a:rPr>
              <a:t>: </a:t>
            </a:r>
            <a:r>
              <a:rPr lang="en-US" b="0" i="0" dirty="0">
                <a:solidFill>
                  <a:srgbClr val="273239"/>
                </a:solidFill>
                <a:effectLst/>
                <a:latin typeface="urw-din"/>
              </a:rPr>
              <a:t>We have seen how the paragraph tag ignores all the changes of lines and extra spaces within a paragraph, but there is a way to preserve this by the use of </a:t>
            </a:r>
            <a:r>
              <a:rPr lang="en-US" b="1" i="0" dirty="0">
                <a:solidFill>
                  <a:srgbClr val="273239"/>
                </a:solidFill>
                <a:effectLst/>
                <a:latin typeface="urw-din"/>
              </a:rPr>
              <a:t>&lt;pre&gt;</a:t>
            </a:r>
            <a:r>
              <a:rPr lang="en-US" b="0" i="0" dirty="0">
                <a:solidFill>
                  <a:srgbClr val="273239"/>
                </a:solidFill>
                <a:effectLst/>
                <a:latin typeface="urw-din"/>
              </a:rPr>
              <a:t> tag. It also contains an opening and a closing tag. It displays a text within a fixed height and width and preserves the extra lines and spaces we use.</a:t>
            </a:r>
            <a:endParaRPr lang="en-IN" dirty="0"/>
          </a:p>
        </p:txBody>
      </p:sp>
      <p:sp>
        <p:nvSpPr>
          <p:cNvPr id="5" name="Rectangle 1">
            <a:extLst>
              <a:ext uri="{FF2B5EF4-FFF2-40B4-BE49-F238E27FC236}">
                <a16:creationId xmlns:a16="http://schemas.microsoft.com/office/drawing/2014/main" xmlns="" id="{B8443630-8A6F-4A3D-9532-DFFEEF1D8461}"/>
              </a:ext>
            </a:extLst>
          </p:cNvPr>
          <p:cNvSpPr>
            <a:spLocks noChangeArrowheads="1"/>
          </p:cNvSpPr>
          <p:nvPr/>
        </p:nvSpPr>
        <p:spPr bwMode="auto">
          <a:xfrm>
            <a:off x="2590800" y="1928576"/>
            <a:ext cx="3962400" cy="24929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&lt;pre&gt;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This paragraph has multiple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lines. But it is displayed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as it is unlike the paragraph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tag.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&lt;/pre&gt;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&lt;/body&gt;</a:t>
            </a:r>
          </a:p>
        </p:txBody>
      </p:sp>
      <p:sp>
        <p:nvSpPr>
          <p:cNvPr id="2" name="Footer Placeholder 1">
            <a:extLst>
              <a:ext uri="{FF2B5EF4-FFF2-40B4-BE49-F238E27FC236}">
                <a16:creationId xmlns:a16="http://schemas.microsoft.com/office/drawing/2014/main" xmlns="" id="{84C2E2C6-0164-4368-8D6F-30C96B993002}"/>
              </a:ext>
            </a:extLst>
          </p:cNvPr>
          <p:cNvSpPr>
            <a:spLocks noGrp="1"/>
          </p:cNvSpPr>
          <p:nvPr>
            <p:ph type="ftr" sz="quarter" idx="11"/>
          </p:nvPr>
        </p:nvSpPr>
        <p:spPr>
          <a:xfrm>
            <a:off x="3124200" y="4767263"/>
            <a:ext cx="396240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680445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2EF5EAD-B5D9-48A6-BA8F-FD67884A2D39}" type="datetime8">
              <a:rPr lang="en-US" smtClean="0"/>
              <a:pPr>
                <a:defRPr/>
              </a:pPr>
              <a:t>3/14/2024 5:20 PM</a:t>
            </a:fld>
            <a:endParaRPr lang="en-US"/>
          </a:p>
        </p:txBody>
      </p:sp>
      <p:sp>
        <p:nvSpPr>
          <p:cNvPr id="7" name="TextBox 6">
            <a:extLst>
              <a:ext uri="{FF2B5EF4-FFF2-40B4-BE49-F238E27FC236}">
                <a16:creationId xmlns:a16="http://schemas.microsoft.com/office/drawing/2014/main" xmlns="" id="{1876763D-7316-46D5-AA9D-A8B1B1C6E19C}"/>
              </a:ext>
            </a:extLst>
          </p:cNvPr>
          <p:cNvSpPr txBox="1"/>
          <p:nvPr/>
        </p:nvSpPr>
        <p:spPr>
          <a:xfrm>
            <a:off x="3275856" y="128784"/>
            <a:ext cx="2432755" cy="369332"/>
          </a:xfrm>
          <a:prstGeom prst="rect">
            <a:avLst/>
          </a:prstGeom>
          <a:noFill/>
        </p:spPr>
        <p:txBody>
          <a:bodyPr wrap="square">
            <a:spAutoFit/>
          </a:bodyPr>
          <a:lstStyle/>
          <a:p>
            <a:pPr algn="l" fontAlgn="base"/>
            <a:r>
              <a:rPr lang="en-IN" b="1" i="0" dirty="0">
                <a:solidFill>
                  <a:srgbClr val="273239"/>
                </a:solidFill>
                <a:effectLst/>
                <a:latin typeface="sofia-pro"/>
              </a:rPr>
              <a:t>HTML Text Formatting</a:t>
            </a:r>
            <a:endParaRPr lang="en-IN" dirty="0"/>
          </a:p>
        </p:txBody>
      </p:sp>
      <p:sp>
        <p:nvSpPr>
          <p:cNvPr id="9" name="TextBox 8">
            <a:extLst>
              <a:ext uri="{FF2B5EF4-FFF2-40B4-BE49-F238E27FC236}">
                <a16:creationId xmlns:a16="http://schemas.microsoft.com/office/drawing/2014/main" xmlns="" id="{9643ED47-BA99-45C9-8913-B30043D1E895}"/>
              </a:ext>
            </a:extLst>
          </p:cNvPr>
          <p:cNvSpPr txBox="1"/>
          <p:nvPr/>
        </p:nvSpPr>
        <p:spPr>
          <a:xfrm>
            <a:off x="432544" y="838309"/>
            <a:ext cx="8280920" cy="646331"/>
          </a:xfrm>
          <a:prstGeom prst="rect">
            <a:avLst/>
          </a:prstGeom>
          <a:noFill/>
        </p:spPr>
        <p:txBody>
          <a:bodyPr wrap="square">
            <a:spAutoFit/>
          </a:bodyPr>
          <a:lstStyle/>
          <a:p>
            <a:r>
              <a:rPr lang="en-US" b="0" i="0" dirty="0">
                <a:solidFill>
                  <a:srgbClr val="273239"/>
                </a:solidFill>
                <a:effectLst/>
                <a:latin typeface="urw-din"/>
              </a:rPr>
              <a:t>HTML facilitates the ability for formatting text just like we do in MS Word or any text editing software. </a:t>
            </a:r>
            <a:endParaRPr lang="en-IN" dirty="0"/>
          </a:p>
        </p:txBody>
      </p:sp>
      <p:sp>
        <p:nvSpPr>
          <p:cNvPr id="12" name="TextBox 11">
            <a:extLst>
              <a:ext uri="{FF2B5EF4-FFF2-40B4-BE49-F238E27FC236}">
                <a16:creationId xmlns:a16="http://schemas.microsoft.com/office/drawing/2014/main" xmlns="" id="{A7C5F47D-23CF-4DB7-9A4E-C89C7ED3D60C}"/>
              </a:ext>
            </a:extLst>
          </p:cNvPr>
          <p:cNvSpPr txBox="1"/>
          <p:nvPr/>
        </p:nvSpPr>
        <p:spPr>
          <a:xfrm>
            <a:off x="2590800" y="1097145"/>
            <a:ext cx="7113275" cy="3693319"/>
          </a:xfrm>
          <a:prstGeom prst="rect">
            <a:avLst/>
          </a:prstGeom>
          <a:noFill/>
        </p:spPr>
        <p:txBody>
          <a:bodyPr wrap="square">
            <a:spAutoFit/>
          </a:bodyPr>
          <a:lstStyle/>
          <a:p>
            <a:endParaRPr lang="en-IN" dirty="0"/>
          </a:p>
          <a:p>
            <a:r>
              <a:rPr lang="en-IN" dirty="0"/>
              <a:t>&lt;body&gt;</a:t>
            </a:r>
          </a:p>
          <a:p>
            <a:r>
              <a:rPr lang="en-IN" dirty="0"/>
              <a:t>	&lt;h2&gt;Welcome To Web Technology&lt;/h2&gt;	</a:t>
            </a:r>
          </a:p>
          <a:p>
            <a:r>
              <a:rPr lang="en-IN" dirty="0"/>
              <a:t>	&lt;!--Text in Strong--&gt;</a:t>
            </a:r>
          </a:p>
          <a:p>
            <a:r>
              <a:rPr lang="en-IN" dirty="0"/>
              <a:t>	&lt;strong&gt;Hello Geeks&lt;/strong&gt;</a:t>
            </a:r>
          </a:p>
          <a:p>
            <a:r>
              <a:rPr lang="en-IN" dirty="0"/>
              <a:t>	&lt;</a:t>
            </a:r>
            <a:r>
              <a:rPr lang="en-IN" dirty="0" err="1"/>
              <a:t>br</a:t>
            </a:r>
            <a:r>
              <a:rPr lang="en-IN" dirty="0"/>
              <a:t>&gt;	</a:t>
            </a:r>
          </a:p>
          <a:p>
            <a:r>
              <a:rPr lang="en-IN" dirty="0"/>
              <a:t>	&lt;!--Text in small--&gt;</a:t>
            </a:r>
          </a:p>
          <a:p>
            <a:r>
              <a:rPr lang="en-IN" dirty="0"/>
              <a:t>	&lt;small&gt;Hello Geeks&lt;/small&gt;</a:t>
            </a:r>
          </a:p>
          <a:p>
            <a:r>
              <a:rPr lang="en-IN" dirty="0"/>
              <a:t>	&lt;</a:t>
            </a:r>
            <a:r>
              <a:rPr lang="en-IN" dirty="0" err="1"/>
              <a:t>br</a:t>
            </a:r>
            <a:r>
              <a:rPr lang="en-IN" dirty="0"/>
              <a:t>&gt;	</a:t>
            </a:r>
          </a:p>
          <a:p>
            <a:r>
              <a:rPr lang="en-IN" dirty="0"/>
              <a:t>	&lt;!--Text in Highlight--&gt;</a:t>
            </a:r>
          </a:p>
          <a:p>
            <a:r>
              <a:rPr lang="en-IN" dirty="0"/>
              <a:t>	&lt;mark&gt;Hello Geeks&lt;/mark&gt;</a:t>
            </a:r>
          </a:p>
          <a:p>
            <a:r>
              <a:rPr lang="en-IN" dirty="0"/>
              <a:t>&lt;/body&gt;</a:t>
            </a:r>
          </a:p>
          <a:p>
            <a:endParaRPr lang="en-IN" dirty="0"/>
          </a:p>
        </p:txBody>
      </p:sp>
      <p:sp>
        <p:nvSpPr>
          <p:cNvPr id="2" name="Footer Placeholder 1">
            <a:extLst>
              <a:ext uri="{FF2B5EF4-FFF2-40B4-BE49-F238E27FC236}">
                <a16:creationId xmlns:a16="http://schemas.microsoft.com/office/drawing/2014/main" xmlns="" id="{E20E3BEC-2B43-A535-6CC1-743336F3C568}"/>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817437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F58A2ED-D900-4746-84CD-BCCC401222A7}" type="datetime8">
              <a:rPr lang="en-US" smtClean="0"/>
              <a:pPr>
                <a:defRPr/>
              </a:pPr>
              <a:t>3/14/2024 5:20 PM</a:t>
            </a:fld>
            <a:endParaRPr lang="en-US"/>
          </a:p>
        </p:txBody>
      </p:sp>
      <p:sp>
        <p:nvSpPr>
          <p:cNvPr id="7" name="TextBox 6">
            <a:extLst>
              <a:ext uri="{FF2B5EF4-FFF2-40B4-BE49-F238E27FC236}">
                <a16:creationId xmlns:a16="http://schemas.microsoft.com/office/drawing/2014/main" xmlns="" id="{25546BB2-BF06-4C03-A4D6-2EDAA9F86537}"/>
              </a:ext>
            </a:extLst>
          </p:cNvPr>
          <p:cNvSpPr txBox="1"/>
          <p:nvPr/>
        </p:nvSpPr>
        <p:spPr>
          <a:xfrm>
            <a:off x="158045" y="737522"/>
            <a:ext cx="4865510" cy="369332"/>
          </a:xfrm>
          <a:prstGeom prst="rect">
            <a:avLst/>
          </a:prstGeom>
          <a:noFill/>
        </p:spPr>
        <p:txBody>
          <a:bodyPr wrap="square">
            <a:spAutoFit/>
          </a:bodyPr>
          <a:lstStyle/>
          <a:p>
            <a:r>
              <a:rPr lang="en-US" b="1" i="0" dirty="0">
                <a:solidFill>
                  <a:srgbClr val="273239"/>
                </a:solidFill>
                <a:effectLst/>
                <a:latin typeface="urw-din"/>
              </a:rPr>
              <a:t>Making text Bold or Strong</a:t>
            </a:r>
            <a:r>
              <a:rPr lang="en-US" b="0" i="0" dirty="0">
                <a:solidFill>
                  <a:srgbClr val="273239"/>
                </a:solidFill>
                <a:effectLst/>
                <a:latin typeface="urw-din"/>
              </a:rPr>
              <a:t>:</a:t>
            </a:r>
            <a:endParaRPr lang="en-IN" dirty="0"/>
          </a:p>
        </p:txBody>
      </p:sp>
      <p:sp>
        <p:nvSpPr>
          <p:cNvPr id="5" name="Rectangle 1">
            <a:extLst>
              <a:ext uri="{FF2B5EF4-FFF2-40B4-BE49-F238E27FC236}">
                <a16:creationId xmlns:a16="http://schemas.microsoft.com/office/drawing/2014/main" xmlns="" id="{9B7B7FE5-4EE1-4F84-B33E-5DDBA5B46220}"/>
              </a:ext>
            </a:extLst>
          </p:cNvPr>
          <p:cNvSpPr>
            <a:spLocks noChangeArrowheads="1"/>
          </p:cNvSpPr>
          <p:nvPr/>
        </p:nvSpPr>
        <p:spPr bwMode="auto">
          <a:xfrm>
            <a:off x="184448" y="1600301"/>
            <a:ext cx="3172535" cy="221599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latinLnBrk="0">
              <a:lnSpc>
                <a:spcPct val="100000"/>
              </a:lnSpc>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lang="en-US" altLang="en-US" dirty="0">
                <a:latin typeface="Calibri" panose="020F0502020204030204" pitchFamily="34" charset="0"/>
              </a:rPr>
              <a:t>&lt;!--Text in Bold--&gt;</a:t>
            </a:r>
          </a:p>
          <a:p>
            <a:pPr marL="0" marR="0" lvl="0" indent="0" defTabSz="914400" latinLnBrk="0">
              <a:lnSpc>
                <a:spcPct val="100000"/>
              </a:lnSpc>
              <a:buClrTx/>
              <a:buSzTx/>
              <a:buFontTx/>
              <a:buNone/>
              <a:tabLst/>
            </a:pPr>
            <a:r>
              <a:rPr lang="en-US" altLang="en-US" dirty="0">
                <a:latin typeface="Calibri" panose="020F0502020204030204" pitchFamily="34" charset="0"/>
              </a:rPr>
              <a:t>    &lt;p&gt;</a:t>
            </a:r>
          </a:p>
          <a:p>
            <a:pPr marL="0" marR="0" lvl="0" indent="0" defTabSz="914400" latinLnBrk="0">
              <a:lnSpc>
                <a:spcPct val="100000"/>
              </a:lnSpc>
              <a:buClrTx/>
              <a:buSzTx/>
              <a:buFontTx/>
              <a:buNone/>
              <a:tabLst/>
            </a:pPr>
            <a:r>
              <a:rPr lang="en-US" altLang="en-US" dirty="0">
                <a:latin typeface="Calibri" panose="020F0502020204030204" pitchFamily="34" charset="0"/>
              </a:rPr>
              <a:t>        &lt;b&gt; </a:t>
            </a:r>
            <a:r>
              <a:rPr lang="en-US" altLang="en-US" dirty="0" err="1">
                <a:latin typeface="Calibri" panose="020F0502020204030204" pitchFamily="34" charset="0"/>
              </a:rPr>
              <a:t>WelCome</a:t>
            </a:r>
            <a:r>
              <a:rPr lang="en-US" altLang="en-US" dirty="0">
                <a:latin typeface="Calibri" panose="020F0502020204030204" pitchFamily="34" charset="0"/>
              </a:rPr>
              <a:t> &lt;/b&gt;</a:t>
            </a:r>
          </a:p>
          <a:p>
            <a:pPr marL="0" marR="0" lvl="0" indent="0" defTabSz="914400" latinLnBrk="0">
              <a:lnSpc>
                <a:spcPct val="100000"/>
              </a:lnSpc>
              <a:buClrTx/>
              <a:buSzTx/>
              <a:buFontTx/>
              <a:buNone/>
              <a:tabLst/>
            </a:pPr>
            <a:r>
              <a:rPr lang="en-US" altLang="en-US" dirty="0">
                <a:latin typeface="Calibri" panose="020F0502020204030204" pitchFamily="34" charset="0"/>
              </a:rPr>
              <a:t>    &lt;/p&gt;      </a:t>
            </a:r>
          </a:p>
          <a:p>
            <a:pPr marL="0" marR="0" lvl="0" indent="0" defTabSz="914400" latinLnBrk="0">
              <a:lnSpc>
                <a:spcPct val="100000"/>
              </a:lnSpc>
              <a:buClrTx/>
              <a:buSzTx/>
              <a:buFontTx/>
              <a:buNone/>
              <a:tabLst/>
            </a:pPr>
            <a:r>
              <a:rPr lang="en-US" altLang="en-US" dirty="0">
                <a:latin typeface="Calibri" panose="020F0502020204030204" pitchFamily="34" charset="0"/>
              </a:rPr>
              <a:t>    &lt;!--Text in Strong--&gt;</a:t>
            </a:r>
          </a:p>
          <a:p>
            <a:pPr marL="0" marR="0" lvl="0" indent="0" defTabSz="914400" latinLnBrk="0">
              <a:lnSpc>
                <a:spcPct val="100000"/>
              </a:lnSpc>
              <a:buClrTx/>
              <a:buSzTx/>
              <a:buFontTx/>
              <a:buNone/>
              <a:tabLst/>
            </a:pPr>
            <a:r>
              <a:rPr lang="en-US" altLang="en-US" dirty="0">
                <a:latin typeface="Calibri" panose="020F0502020204030204" pitchFamily="34" charset="0"/>
              </a:rPr>
              <a:t>    &lt;p&gt;</a:t>
            </a:r>
          </a:p>
          <a:p>
            <a:pPr marL="0" marR="0" lvl="0" indent="0" defTabSz="914400" latinLnBrk="0">
              <a:lnSpc>
                <a:spcPct val="100000"/>
              </a:lnSpc>
              <a:buClrTx/>
              <a:buSzTx/>
              <a:buFontTx/>
              <a:buNone/>
              <a:tabLst/>
            </a:pPr>
            <a:r>
              <a:rPr lang="en-US" altLang="en-US" dirty="0">
                <a:latin typeface="Calibri" panose="020F0502020204030204" pitchFamily="34" charset="0"/>
              </a:rPr>
              <a:t>        &lt;strong&gt; </a:t>
            </a:r>
            <a:r>
              <a:rPr lang="en-US" altLang="en-US" dirty="0" err="1">
                <a:latin typeface="Calibri" panose="020F0502020204030204" pitchFamily="34" charset="0"/>
              </a:rPr>
              <a:t>WelCome</a:t>
            </a:r>
            <a:r>
              <a:rPr lang="en-US" altLang="en-US" dirty="0">
                <a:latin typeface="Calibri" panose="020F0502020204030204" pitchFamily="34" charset="0"/>
              </a:rPr>
              <a:t> &lt;/strong&gt;</a:t>
            </a:r>
          </a:p>
          <a:p>
            <a:pPr marL="0" marR="0" lvl="0" indent="0" defTabSz="914400" latinLnBrk="0">
              <a:lnSpc>
                <a:spcPct val="100000"/>
              </a:lnSpc>
              <a:buClrTx/>
              <a:buSzTx/>
              <a:buFontTx/>
              <a:buNone/>
              <a:tabLst/>
            </a:pPr>
            <a:r>
              <a:rPr lang="en-US" altLang="en-US" dirty="0">
                <a:latin typeface="Calibri" panose="020F0502020204030204" pitchFamily="34" charset="0"/>
              </a:rPr>
              <a:t>    &lt;/p&gt;</a:t>
            </a:r>
          </a:p>
        </p:txBody>
      </p:sp>
      <p:sp>
        <p:nvSpPr>
          <p:cNvPr id="6" name="Rectangle 2">
            <a:extLst>
              <a:ext uri="{FF2B5EF4-FFF2-40B4-BE49-F238E27FC236}">
                <a16:creationId xmlns:a16="http://schemas.microsoft.com/office/drawing/2014/main" xmlns="" id="{4E946A8D-7DF9-4D2B-ADF8-A93D9B97A905}"/>
              </a:ext>
            </a:extLst>
          </p:cNvPr>
          <p:cNvSpPr>
            <a:spLocks noChangeArrowheads="1"/>
          </p:cNvSpPr>
          <p:nvPr/>
        </p:nvSpPr>
        <p:spPr bwMode="auto">
          <a:xfrm>
            <a:off x="5023555" y="1473763"/>
            <a:ext cx="2585836" cy="24929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Calibri" panose="020F0502020204030204" pitchFamily="34" charset="0"/>
              </a:rPr>
              <a:t>&lt;!--Text in Italics--&gt;</a:t>
            </a:r>
          </a:p>
          <a:p>
            <a:r>
              <a:rPr lang="en-US" altLang="en-US" dirty="0">
                <a:latin typeface="Calibri" panose="020F0502020204030204" pitchFamily="34" charset="0"/>
              </a:rPr>
              <a:t>    &lt;p&gt; </a:t>
            </a:r>
          </a:p>
          <a:p>
            <a:r>
              <a:rPr lang="en-US" altLang="en-US" dirty="0">
                <a:latin typeface="Calibri" panose="020F0502020204030204" pitchFamily="34" charset="0"/>
              </a:rPr>
              <a:t>        &lt;</a:t>
            </a:r>
            <a:r>
              <a:rPr lang="en-US" altLang="en-US" dirty="0" err="1">
                <a:latin typeface="Calibri" panose="020F0502020204030204" pitchFamily="34" charset="0"/>
              </a:rPr>
              <a:t>i</a:t>
            </a:r>
            <a:r>
              <a:rPr lang="en-US" altLang="en-US" dirty="0">
                <a:latin typeface="Calibri" panose="020F0502020204030204" pitchFamily="34" charset="0"/>
              </a:rPr>
              <a:t>&gt;</a:t>
            </a:r>
            <a:r>
              <a:rPr lang="en-US" altLang="en-US" dirty="0" err="1">
                <a:latin typeface="Calibri" panose="020F0502020204030204" pitchFamily="34" charset="0"/>
              </a:rPr>
              <a:t>WelCome</a:t>
            </a:r>
            <a:r>
              <a:rPr lang="en-US" altLang="en-US" dirty="0">
                <a:latin typeface="Calibri" panose="020F0502020204030204" pitchFamily="34" charset="0"/>
              </a:rPr>
              <a:t>&lt;/</a:t>
            </a:r>
            <a:r>
              <a:rPr lang="en-US" altLang="en-US" dirty="0" err="1">
                <a:latin typeface="Calibri" panose="020F0502020204030204" pitchFamily="34" charset="0"/>
              </a:rPr>
              <a:t>i</a:t>
            </a:r>
            <a:r>
              <a:rPr lang="en-US" altLang="en-US" dirty="0">
                <a:latin typeface="Calibri" panose="020F0502020204030204" pitchFamily="34" charset="0"/>
              </a:rPr>
              <a:t>&gt;</a:t>
            </a:r>
          </a:p>
          <a:p>
            <a:r>
              <a:rPr lang="en-US" altLang="en-US" dirty="0">
                <a:latin typeface="Calibri" panose="020F0502020204030204" pitchFamily="34" charset="0"/>
              </a:rPr>
              <a:t>    &lt;/p&gt;  </a:t>
            </a:r>
          </a:p>
          <a:p>
            <a:r>
              <a:rPr lang="en-US" altLang="en-US" dirty="0">
                <a:latin typeface="Calibri" panose="020F0502020204030204" pitchFamily="34" charset="0"/>
              </a:rPr>
              <a:t>    &lt;!--Text in Emphasize--&gt;</a:t>
            </a:r>
          </a:p>
          <a:p>
            <a:r>
              <a:rPr lang="en-US" altLang="en-US" dirty="0">
                <a:latin typeface="Calibri" panose="020F0502020204030204" pitchFamily="34" charset="0"/>
              </a:rPr>
              <a:t>    &lt;p&gt;</a:t>
            </a:r>
          </a:p>
          <a:p>
            <a:r>
              <a:rPr lang="en-US" altLang="en-US" dirty="0">
                <a:latin typeface="Calibri" panose="020F0502020204030204" pitchFamily="34" charset="0"/>
              </a:rPr>
              <a:t>        &lt;</a:t>
            </a:r>
            <a:r>
              <a:rPr lang="en-US" altLang="en-US" dirty="0" err="1">
                <a:latin typeface="Calibri" panose="020F0502020204030204" pitchFamily="34" charset="0"/>
              </a:rPr>
              <a:t>em</a:t>
            </a:r>
            <a:r>
              <a:rPr lang="en-US" altLang="en-US" dirty="0">
                <a:latin typeface="Calibri" panose="020F0502020204030204" pitchFamily="34" charset="0"/>
              </a:rPr>
              <a:t>&gt; </a:t>
            </a:r>
            <a:r>
              <a:rPr lang="en-US" altLang="en-US" dirty="0" err="1">
                <a:latin typeface="Calibri" panose="020F0502020204030204" pitchFamily="34" charset="0"/>
              </a:rPr>
              <a:t>WelCome</a:t>
            </a:r>
            <a:r>
              <a:rPr lang="en-US" altLang="en-US" dirty="0">
                <a:latin typeface="Calibri" panose="020F0502020204030204" pitchFamily="34" charset="0"/>
              </a:rPr>
              <a:t> &lt;/</a:t>
            </a:r>
            <a:r>
              <a:rPr lang="en-US" altLang="en-US" dirty="0" err="1">
                <a:latin typeface="Calibri" panose="020F0502020204030204" pitchFamily="34" charset="0"/>
              </a:rPr>
              <a:t>em</a:t>
            </a:r>
            <a:r>
              <a:rPr lang="en-US" altLang="en-US" dirty="0">
                <a:latin typeface="Calibri" panose="020F0502020204030204" pitchFamily="34" charset="0"/>
              </a:rPr>
              <a:t>&gt;</a:t>
            </a:r>
          </a:p>
          <a:p>
            <a:r>
              <a:rPr lang="en-US" altLang="en-US" dirty="0">
                <a:latin typeface="Calibri" panose="020F0502020204030204" pitchFamily="34" charset="0"/>
              </a:rPr>
              <a:t>    &lt;/p&gt;</a:t>
            </a:r>
          </a:p>
          <a:p>
            <a:endParaRPr lang="en-US" altLang="en-US" dirty="0">
              <a:latin typeface="Calibri" panose="020F0502020204030204" pitchFamily="34" charset="0"/>
            </a:endParaRPr>
          </a:p>
        </p:txBody>
      </p:sp>
      <p:sp>
        <p:nvSpPr>
          <p:cNvPr id="11" name="TextBox 10">
            <a:extLst>
              <a:ext uri="{FF2B5EF4-FFF2-40B4-BE49-F238E27FC236}">
                <a16:creationId xmlns:a16="http://schemas.microsoft.com/office/drawing/2014/main" xmlns="" id="{30A24C1A-81FB-4C4B-9BA9-0FEEA6D9B500}"/>
              </a:ext>
            </a:extLst>
          </p:cNvPr>
          <p:cNvSpPr txBox="1"/>
          <p:nvPr/>
        </p:nvSpPr>
        <p:spPr>
          <a:xfrm>
            <a:off x="5187245" y="782617"/>
            <a:ext cx="4865510" cy="369332"/>
          </a:xfrm>
          <a:prstGeom prst="rect">
            <a:avLst/>
          </a:prstGeom>
          <a:noFill/>
        </p:spPr>
        <p:txBody>
          <a:bodyPr wrap="square">
            <a:spAutoFit/>
          </a:bodyPr>
          <a:lstStyle/>
          <a:p>
            <a:r>
              <a:rPr lang="en-US" b="1" i="0" dirty="0">
                <a:solidFill>
                  <a:srgbClr val="273239"/>
                </a:solidFill>
                <a:effectLst/>
                <a:latin typeface="urw-din"/>
              </a:rPr>
              <a:t>Making text </a:t>
            </a:r>
            <a:r>
              <a:rPr lang="en-US" b="1" i="1" dirty="0">
                <a:solidFill>
                  <a:srgbClr val="273239"/>
                </a:solidFill>
                <a:effectLst/>
                <a:latin typeface="urw-din"/>
              </a:rPr>
              <a:t>Italic</a:t>
            </a:r>
            <a:r>
              <a:rPr lang="en-US" b="1" i="0" dirty="0">
                <a:solidFill>
                  <a:srgbClr val="273239"/>
                </a:solidFill>
                <a:effectLst/>
                <a:latin typeface="urw-din"/>
              </a:rPr>
              <a:t> or </a:t>
            </a:r>
            <a:r>
              <a:rPr lang="en-US" b="1" i="1" dirty="0">
                <a:solidFill>
                  <a:srgbClr val="273239"/>
                </a:solidFill>
                <a:effectLst/>
                <a:latin typeface="urw-din"/>
              </a:rPr>
              <a:t>emphasize</a:t>
            </a:r>
            <a:r>
              <a:rPr lang="en-US" b="1" i="0" dirty="0">
                <a:solidFill>
                  <a:srgbClr val="273239"/>
                </a:solidFill>
                <a:effectLst/>
                <a:latin typeface="urw-din"/>
              </a:rPr>
              <a:t>:</a:t>
            </a:r>
            <a:endParaRPr lang="en-IN" dirty="0"/>
          </a:p>
        </p:txBody>
      </p:sp>
      <p:sp>
        <p:nvSpPr>
          <p:cNvPr id="15" name="TextBox 14">
            <a:extLst>
              <a:ext uri="{FF2B5EF4-FFF2-40B4-BE49-F238E27FC236}">
                <a16:creationId xmlns:a16="http://schemas.microsoft.com/office/drawing/2014/main" xmlns="" id="{5845CE9E-F898-4E13-829C-8CE80C2DCE0E}"/>
              </a:ext>
            </a:extLst>
          </p:cNvPr>
          <p:cNvSpPr txBox="1"/>
          <p:nvPr/>
        </p:nvSpPr>
        <p:spPr>
          <a:xfrm>
            <a:off x="4283968" y="3441853"/>
            <a:ext cx="5170310" cy="1477328"/>
          </a:xfrm>
          <a:prstGeom prst="rect">
            <a:avLst/>
          </a:prstGeom>
          <a:noFill/>
        </p:spPr>
        <p:txBody>
          <a:bodyPr wrap="square">
            <a:spAutoFit/>
          </a:bodyPr>
          <a:lstStyle/>
          <a:p>
            <a:endParaRPr lang="en-IN" dirty="0"/>
          </a:p>
          <a:p>
            <a:r>
              <a:rPr lang="en-IN" dirty="0"/>
              <a:t>	&lt;!--Text in Highlight--&gt;</a:t>
            </a:r>
          </a:p>
          <a:p>
            <a:r>
              <a:rPr lang="en-IN" dirty="0"/>
              <a:t>	&lt;p&gt;</a:t>
            </a:r>
          </a:p>
          <a:p>
            <a:r>
              <a:rPr lang="en-IN" dirty="0"/>
              <a:t>	&lt;mark&gt;</a:t>
            </a:r>
            <a:r>
              <a:rPr lang="en-US" altLang="en-US" dirty="0">
                <a:latin typeface="Calibri" panose="020F0502020204030204" pitchFamily="34" charset="0"/>
              </a:rPr>
              <a:t> </a:t>
            </a:r>
            <a:r>
              <a:rPr lang="en-US" altLang="en-US" dirty="0" err="1">
                <a:latin typeface="Calibri" panose="020F0502020204030204" pitchFamily="34" charset="0"/>
              </a:rPr>
              <a:t>WelCome</a:t>
            </a:r>
            <a:r>
              <a:rPr lang="en-US" altLang="en-US" dirty="0">
                <a:latin typeface="Calibri" panose="020F0502020204030204" pitchFamily="34" charset="0"/>
              </a:rPr>
              <a:t> </a:t>
            </a:r>
            <a:r>
              <a:rPr lang="en-IN" dirty="0"/>
              <a:t>&lt;/mark&gt;</a:t>
            </a:r>
          </a:p>
          <a:p>
            <a:r>
              <a:rPr lang="en-IN" dirty="0"/>
              <a:t>	&lt;/p&gt;</a:t>
            </a:r>
          </a:p>
        </p:txBody>
      </p:sp>
      <p:sp>
        <p:nvSpPr>
          <p:cNvPr id="12" name="TextBox 11">
            <a:extLst>
              <a:ext uri="{FF2B5EF4-FFF2-40B4-BE49-F238E27FC236}">
                <a16:creationId xmlns:a16="http://schemas.microsoft.com/office/drawing/2014/main" xmlns="" id="{9D74940F-5EF0-6DD3-8136-72A603C6E414}"/>
              </a:ext>
            </a:extLst>
          </p:cNvPr>
          <p:cNvSpPr txBox="1"/>
          <p:nvPr/>
        </p:nvSpPr>
        <p:spPr>
          <a:xfrm>
            <a:off x="3275856" y="128784"/>
            <a:ext cx="2432755" cy="369332"/>
          </a:xfrm>
          <a:prstGeom prst="rect">
            <a:avLst/>
          </a:prstGeom>
          <a:noFill/>
        </p:spPr>
        <p:txBody>
          <a:bodyPr wrap="square">
            <a:spAutoFit/>
          </a:bodyPr>
          <a:lstStyle/>
          <a:p>
            <a:pPr algn="l" fontAlgn="base"/>
            <a:r>
              <a:rPr lang="en-IN" b="1" i="0" dirty="0">
                <a:solidFill>
                  <a:srgbClr val="273239"/>
                </a:solidFill>
                <a:effectLst/>
                <a:latin typeface="sofia-pro"/>
              </a:rPr>
              <a:t>HTML Text Formatting</a:t>
            </a:r>
            <a:endParaRPr lang="en-IN" dirty="0"/>
          </a:p>
        </p:txBody>
      </p:sp>
      <p:sp>
        <p:nvSpPr>
          <p:cNvPr id="2" name="Footer Placeholder 1">
            <a:extLst>
              <a:ext uri="{FF2B5EF4-FFF2-40B4-BE49-F238E27FC236}">
                <a16:creationId xmlns:a16="http://schemas.microsoft.com/office/drawing/2014/main" xmlns="" id="{97A9ED02-519F-DCE6-3CBF-B1DFFA324906}"/>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961102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D03816B-9C84-43AB-BCBA-02523BBA8491}" type="datetime8">
              <a:rPr lang="en-US" smtClean="0"/>
              <a:pPr>
                <a:defRPr/>
              </a:pPr>
              <a:t>3/14/2024 5:20 PM</a:t>
            </a:fld>
            <a:endParaRPr lang="en-US"/>
          </a:p>
        </p:txBody>
      </p:sp>
      <p:sp>
        <p:nvSpPr>
          <p:cNvPr id="7" name="TextBox 6">
            <a:extLst>
              <a:ext uri="{FF2B5EF4-FFF2-40B4-BE49-F238E27FC236}">
                <a16:creationId xmlns:a16="http://schemas.microsoft.com/office/drawing/2014/main" xmlns="" id="{C670C769-CC4A-4327-9BA1-C56AD8FB5791}"/>
              </a:ext>
            </a:extLst>
          </p:cNvPr>
          <p:cNvSpPr txBox="1"/>
          <p:nvPr/>
        </p:nvSpPr>
        <p:spPr>
          <a:xfrm>
            <a:off x="158045" y="843558"/>
            <a:ext cx="4865510" cy="369332"/>
          </a:xfrm>
          <a:prstGeom prst="rect">
            <a:avLst/>
          </a:prstGeom>
          <a:noFill/>
        </p:spPr>
        <p:txBody>
          <a:bodyPr wrap="square">
            <a:spAutoFit/>
          </a:bodyPr>
          <a:lstStyle/>
          <a:p>
            <a:r>
              <a:rPr lang="en-US" b="1" i="0" dirty="0">
                <a:solidFill>
                  <a:srgbClr val="273239"/>
                </a:solidFill>
                <a:effectLst/>
                <a:latin typeface="urw-din"/>
              </a:rPr>
              <a:t>Making a text </a:t>
            </a:r>
            <a:r>
              <a:rPr lang="en-US" b="1" i="0" u="sng" dirty="0">
                <a:effectLst/>
                <a:latin typeface="urw-din"/>
                <a:hlinkClick r:id="rId2"/>
              </a:rPr>
              <a:t>Subscript or Superscript</a:t>
            </a:r>
            <a:r>
              <a:rPr lang="en-US" b="1" i="0" dirty="0">
                <a:solidFill>
                  <a:srgbClr val="273239"/>
                </a:solidFill>
                <a:effectLst/>
                <a:latin typeface="urw-din"/>
              </a:rPr>
              <a:t>:</a:t>
            </a:r>
            <a:r>
              <a:rPr lang="en-US" b="0" i="0" dirty="0">
                <a:solidFill>
                  <a:srgbClr val="273239"/>
                </a:solidFill>
                <a:effectLst/>
                <a:latin typeface="urw-din"/>
              </a:rPr>
              <a:t> </a:t>
            </a:r>
            <a:endParaRPr lang="en-IN" dirty="0"/>
          </a:p>
        </p:txBody>
      </p:sp>
      <p:sp>
        <p:nvSpPr>
          <p:cNvPr id="9" name="TextBox 8">
            <a:extLst>
              <a:ext uri="{FF2B5EF4-FFF2-40B4-BE49-F238E27FC236}">
                <a16:creationId xmlns:a16="http://schemas.microsoft.com/office/drawing/2014/main" xmlns="" id="{680B8913-E8F3-483F-929B-B3F8750DD5D2}"/>
              </a:ext>
            </a:extLst>
          </p:cNvPr>
          <p:cNvSpPr txBox="1"/>
          <p:nvPr/>
        </p:nvSpPr>
        <p:spPr>
          <a:xfrm>
            <a:off x="-324094" y="1028224"/>
            <a:ext cx="4865510" cy="2585323"/>
          </a:xfrm>
          <a:prstGeom prst="rect">
            <a:avLst/>
          </a:prstGeom>
          <a:noFill/>
        </p:spPr>
        <p:txBody>
          <a:bodyPr wrap="square">
            <a:spAutoFit/>
          </a:bodyPr>
          <a:lstStyle/>
          <a:p>
            <a:endParaRPr lang="en-IN" dirty="0"/>
          </a:p>
          <a:p>
            <a:r>
              <a:rPr lang="en-IN" dirty="0"/>
              <a:t>	&lt;!--Text in Superscript--&gt;</a:t>
            </a:r>
          </a:p>
          <a:p>
            <a:r>
              <a:rPr lang="en-IN" dirty="0"/>
              <a:t>	&lt;p&gt;Hello	&lt;sup&gt;</a:t>
            </a:r>
            <a:r>
              <a:rPr lang="en-US" altLang="en-US" dirty="0">
                <a:latin typeface="Calibri" panose="020F0502020204030204" pitchFamily="34" charset="0"/>
              </a:rPr>
              <a:t> </a:t>
            </a:r>
            <a:r>
              <a:rPr lang="en-US" altLang="en-US" dirty="0" err="1">
                <a:latin typeface="Calibri" panose="020F0502020204030204" pitchFamily="34" charset="0"/>
              </a:rPr>
              <a:t>WelCome</a:t>
            </a:r>
            <a:r>
              <a:rPr lang="en-US" altLang="en-US" dirty="0">
                <a:latin typeface="Calibri" panose="020F0502020204030204" pitchFamily="34" charset="0"/>
              </a:rPr>
              <a:t> </a:t>
            </a:r>
            <a:r>
              <a:rPr lang="en-IN" dirty="0"/>
              <a:t>&lt;/sup&gt;</a:t>
            </a:r>
          </a:p>
          <a:p>
            <a:r>
              <a:rPr lang="en-IN" dirty="0"/>
              <a:t>	&lt;/p&gt;	</a:t>
            </a:r>
          </a:p>
          <a:p>
            <a:endParaRPr lang="en-IN" dirty="0"/>
          </a:p>
          <a:p>
            <a:r>
              <a:rPr lang="en-IN" dirty="0"/>
              <a:t>	&lt;!--Text in Subscript--&gt;</a:t>
            </a:r>
          </a:p>
          <a:p>
            <a:r>
              <a:rPr lang="en-IN" dirty="0"/>
              <a:t>	&lt;p&gt;Hello	&lt;sub&gt;</a:t>
            </a:r>
            <a:r>
              <a:rPr lang="en-US" altLang="en-US" dirty="0">
                <a:latin typeface="Calibri" panose="020F0502020204030204" pitchFamily="34" charset="0"/>
              </a:rPr>
              <a:t> </a:t>
            </a:r>
            <a:r>
              <a:rPr lang="en-US" altLang="en-US" dirty="0" err="1">
                <a:latin typeface="Calibri" panose="020F0502020204030204" pitchFamily="34" charset="0"/>
              </a:rPr>
              <a:t>WelCome</a:t>
            </a:r>
            <a:r>
              <a:rPr lang="en-US" altLang="en-US" dirty="0">
                <a:latin typeface="Calibri" panose="020F0502020204030204" pitchFamily="34" charset="0"/>
              </a:rPr>
              <a:t> </a:t>
            </a:r>
            <a:r>
              <a:rPr lang="en-IN" dirty="0"/>
              <a:t>&lt;/sub&gt;</a:t>
            </a:r>
          </a:p>
          <a:p>
            <a:r>
              <a:rPr lang="en-IN" dirty="0"/>
              <a:t>	&lt;/p&gt;</a:t>
            </a:r>
          </a:p>
          <a:p>
            <a:endParaRPr lang="en-IN" dirty="0"/>
          </a:p>
        </p:txBody>
      </p:sp>
      <p:sp>
        <p:nvSpPr>
          <p:cNvPr id="11" name="TextBox 10">
            <a:extLst>
              <a:ext uri="{FF2B5EF4-FFF2-40B4-BE49-F238E27FC236}">
                <a16:creationId xmlns:a16="http://schemas.microsoft.com/office/drawing/2014/main" xmlns="" id="{8C94A9CC-63C5-4C57-9E5A-B80AB908DCE3}"/>
              </a:ext>
            </a:extLst>
          </p:cNvPr>
          <p:cNvSpPr txBox="1"/>
          <p:nvPr/>
        </p:nvSpPr>
        <p:spPr>
          <a:xfrm>
            <a:off x="4932040" y="865554"/>
            <a:ext cx="4882444" cy="369332"/>
          </a:xfrm>
          <a:prstGeom prst="rect">
            <a:avLst/>
          </a:prstGeom>
          <a:noFill/>
        </p:spPr>
        <p:txBody>
          <a:bodyPr wrap="square">
            <a:spAutoFit/>
          </a:bodyPr>
          <a:lstStyle/>
          <a:p>
            <a:r>
              <a:rPr lang="en-IN" b="1" i="0" dirty="0">
                <a:solidFill>
                  <a:srgbClr val="273239"/>
                </a:solidFill>
                <a:effectLst/>
                <a:latin typeface="urw-din"/>
              </a:rPr>
              <a:t>Making text smaller:</a:t>
            </a:r>
            <a:r>
              <a:rPr lang="en-IN" b="0" i="0" dirty="0">
                <a:solidFill>
                  <a:srgbClr val="273239"/>
                </a:solidFill>
                <a:effectLst/>
                <a:latin typeface="urw-din"/>
              </a:rPr>
              <a:t> </a:t>
            </a:r>
            <a:endParaRPr lang="en-IN" dirty="0"/>
          </a:p>
        </p:txBody>
      </p:sp>
      <p:sp>
        <p:nvSpPr>
          <p:cNvPr id="13" name="TextBox 12">
            <a:extLst>
              <a:ext uri="{FF2B5EF4-FFF2-40B4-BE49-F238E27FC236}">
                <a16:creationId xmlns:a16="http://schemas.microsoft.com/office/drawing/2014/main" xmlns="" id="{DD83E99F-AB83-414D-8024-99A5A119D324}"/>
              </a:ext>
            </a:extLst>
          </p:cNvPr>
          <p:cNvSpPr txBox="1"/>
          <p:nvPr/>
        </p:nvSpPr>
        <p:spPr>
          <a:xfrm>
            <a:off x="4018845" y="392787"/>
            <a:ext cx="5068710" cy="1754326"/>
          </a:xfrm>
          <a:prstGeom prst="rect">
            <a:avLst/>
          </a:prstGeom>
          <a:noFill/>
        </p:spPr>
        <p:txBody>
          <a:bodyPr wrap="square">
            <a:spAutoFit/>
          </a:bodyPr>
          <a:lstStyle/>
          <a:p>
            <a:endParaRPr lang="en-IN" dirty="0"/>
          </a:p>
          <a:p>
            <a:endParaRPr lang="en-IN" dirty="0"/>
          </a:p>
          <a:p>
            <a:r>
              <a:rPr lang="en-IN" dirty="0"/>
              <a:t>	</a:t>
            </a:r>
          </a:p>
          <a:p>
            <a:r>
              <a:rPr lang="en-IN" dirty="0"/>
              <a:t>	&lt;!--Text in small--</a:t>
            </a:r>
          </a:p>
          <a:p>
            <a:r>
              <a:rPr lang="en-IN" dirty="0"/>
              <a:t>	&lt;p&gt;&lt;small&gt;Hello Web Technology&lt;/small&gt;</a:t>
            </a:r>
          </a:p>
          <a:p>
            <a:r>
              <a:rPr lang="en-IN" dirty="0"/>
              <a:t>	&lt;/p&gt;</a:t>
            </a:r>
          </a:p>
        </p:txBody>
      </p:sp>
      <p:sp>
        <p:nvSpPr>
          <p:cNvPr id="15" name="TextBox 14">
            <a:extLst>
              <a:ext uri="{FF2B5EF4-FFF2-40B4-BE49-F238E27FC236}">
                <a16:creationId xmlns:a16="http://schemas.microsoft.com/office/drawing/2014/main" xmlns="" id="{38DF2AAC-E2F0-49F9-9AF2-91913AE3340E}"/>
              </a:ext>
            </a:extLst>
          </p:cNvPr>
          <p:cNvSpPr txBox="1"/>
          <p:nvPr/>
        </p:nvSpPr>
        <p:spPr>
          <a:xfrm>
            <a:off x="4932040" y="2253634"/>
            <a:ext cx="5068710" cy="369332"/>
          </a:xfrm>
          <a:prstGeom prst="rect">
            <a:avLst/>
          </a:prstGeom>
          <a:noFill/>
        </p:spPr>
        <p:txBody>
          <a:bodyPr wrap="square">
            <a:spAutoFit/>
          </a:bodyPr>
          <a:lstStyle/>
          <a:p>
            <a:r>
              <a:rPr lang="en-IN" b="1" i="0" dirty="0">
                <a:solidFill>
                  <a:srgbClr val="273239"/>
                </a:solidFill>
                <a:effectLst/>
                <a:latin typeface="urw-din"/>
              </a:rPr>
              <a:t>Striking through the text:</a:t>
            </a:r>
            <a:r>
              <a:rPr lang="en-IN" b="0" i="0" dirty="0">
                <a:solidFill>
                  <a:srgbClr val="273239"/>
                </a:solidFill>
                <a:effectLst/>
                <a:latin typeface="urw-din"/>
              </a:rPr>
              <a:t> </a:t>
            </a:r>
            <a:endParaRPr lang="en-IN" dirty="0"/>
          </a:p>
        </p:txBody>
      </p:sp>
      <p:sp>
        <p:nvSpPr>
          <p:cNvPr id="12" name="Rectangle 1">
            <a:extLst>
              <a:ext uri="{FF2B5EF4-FFF2-40B4-BE49-F238E27FC236}">
                <a16:creationId xmlns:a16="http://schemas.microsoft.com/office/drawing/2014/main" xmlns="" id="{6754097B-3235-4CC8-983F-7102949A9F30}"/>
              </a:ext>
            </a:extLst>
          </p:cNvPr>
          <p:cNvSpPr>
            <a:spLocks noChangeArrowheads="1"/>
          </p:cNvSpPr>
          <p:nvPr/>
        </p:nvSpPr>
        <p:spPr bwMode="auto">
          <a:xfrm>
            <a:off x="5023555" y="2735085"/>
            <a:ext cx="3940933" cy="83099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&lt;!--Text in Delete--&gt;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&lt;p&gt; &lt;del&gt;Hello </a:t>
            </a:r>
            <a:r>
              <a:rPr lang="en-IN" dirty="0"/>
              <a:t>Web Technology</a:t>
            </a:r>
            <a:r>
              <a:rPr lang="en-US" altLang="en-US" dirty="0">
                <a:latin typeface="Calibri" panose="020F0502020204030204" pitchFamily="34" charset="0"/>
              </a:rPr>
              <a:t>&lt;/del&gt; &lt;/p&gt;</a:t>
            </a:r>
          </a:p>
        </p:txBody>
      </p:sp>
      <p:sp>
        <p:nvSpPr>
          <p:cNvPr id="17" name="TextBox 16">
            <a:extLst>
              <a:ext uri="{FF2B5EF4-FFF2-40B4-BE49-F238E27FC236}">
                <a16:creationId xmlns:a16="http://schemas.microsoft.com/office/drawing/2014/main" xmlns="" id="{7C183E3E-3075-FC39-2A19-94831DD020EE}"/>
              </a:ext>
            </a:extLst>
          </p:cNvPr>
          <p:cNvSpPr txBox="1"/>
          <p:nvPr/>
        </p:nvSpPr>
        <p:spPr>
          <a:xfrm>
            <a:off x="3275856" y="128784"/>
            <a:ext cx="2432755" cy="369332"/>
          </a:xfrm>
          <a:prstGeom prst="rect">
            <a:avLst/>
          </a:prstGeom>
          <a:noFill/>
        </p:spPr>
        <p:txBody>
          <a:bodyPr wrap="square">
            <a:spAutoFit/>
          </a:bodyPr>
          <a:lstStyle/>
          <a:p>
            <a:pPr algn="l" fontAlgn="base"/>
            <a:r>
              <a:rPr lang="en-IN" b="1" i="0" dirty="0">
                <a:solidFill>
                  <a:srgbClr val="273239"/>
                </a:solidFill>
                <a:effectLst/>
                <a:latin typeface="sofia-pro"/>
              </a:rPr>
              <a:t>HTML Text Formatting</a:t>
            </a:r>
            <a:endParaRPr lang="en-IN" dirty="0"/>
          </a:p>
        </p:txBody>
      </p:sp>
      <p:sp>
        <p:nvSpPr>
          <p:cNvPr id="2" name="Footer Placeholder 1">
            <a:extLst>
              <a:ext uri="{FF2B5EF4-FFF2-40B4-BE49-F238E27FC236}">
                <a16:creationId xmlns:a16="http://schemas.microsoft.com/office/drawing/2014/main" xmlns="" id="{FE4F3820-07DA-1DAE-898C-4361F40D2ABF}"/>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699946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944EB99E-F6B9-47F2-B5F4-A36F5F5B25DF}" type="datetime8">
              <a:rPr lang="en-US" smtClean="0"/>
              <a:pPr>
                <a:defRPr/>
              </a:pPr>
              <a:t>3/14/2024 5:20 PM</a:t>
            </a:fld>
            <a:endParaRPr lang="en-US"/>
          </a:p>
        </p:txBody>
      </p:sp>
      <p:sp>
        <p:nvSpPr>
          <p:cNvPr id="7" name="TextBox 6">
            <a:extLst>
              <a:ext uri="{FF2B5EF4-FFF2-40B4-BE49-F238E27FC236}">
                <a16:creationId xmlns:a16="http://schemas.microsoft.com/office/drawing/2014/main" xmlns="" id="{BB2FD3C0-A9B2-4088-B99C-FB0CDE8ECCBA}"/>
              </a:ext>
            </a:extLst>
          </p:cNvPr>
          <p:cNvSpPr txBox="1"/>
          <p:nvPr/>
        </p:nvSpPr>
        <p:spPr>
          <a:xfrm>
            <a:off x="3347864" y="0"/>
            <a:ext cx="2133600" cy="369332"/>
          </a:xfrm>
          <a:prstGeom prst="rect">
            <a:avLst/>
          </a:prstGeom>
          <a:noFill/>
        </p:spPr>
        <p:txBody>
          <a:bodyPr wrap="square">
            <a:spAutoFit/>
          </a:bodyPr>
          <a:lstStyle/>
          <a:p>
            <a:pPr algn="l" fontAlgn="base"/>
            <a:r>
              <a:rPr lang="en-IN" b="1" i="0" dirty="0">
                <a:solidFill>
                  <a:srgbClr val="273239"/>
                </a:solidFill>
                <a:effectLst/>
                <a:latin typeface="sofia-pro"/>
              </a:rPr>
              <a:t>HTML | Quotations</a:t>
            </a:r>
          </a:p>
        </p:txBody>
      </p:sp>
      <p:sp>
        <p:nvSpPr>
          <p:cNvPr id="9" name="TextBox 8">
            <a:extLst>
              <a:ext uri="{FF2B5EF4-FFF2-40B4-BE49-F238E27FC236}">
                <a16:creationId xmlns:a16="http://schemas.microsoft.com/office/drawing/2014/main" xmlns="" id="{2BB6DD3C-E660-4E15-8A1A-7174DEEB3C83}"/>
              </a:ext>
            </a:extLst>
          </p:cNvPr>
          <p:cNvSpPr txBox="1"/>
          <p:nvPr/>
        </p:nvSpPr>
        <p:spPr>
          <a:xfrm>
            <a:off x="58180" y="673253"/>
            <a:ext cx="8712968" cy="923330"/>
          </a:xfrm>
          <a:prstGeom prst="rect">
            <a:avLst/>
          </a:prstGeom>
          <a:noFill/>
        </p:spPr>
        <p:txBody>
          <a:bodyPr wrap="square">
            <a:spAutoFit/>
          </a:bodyPr>
          <a:lstStyle/>
          <a:p>
            <a:r>
              <a:rPr lang="en-US" b="1" i="0" dirty="0">
                <a:solidFill>
                  <a:srgbClr val="273239"/>
                </a:solidFill>
                <a:effectLst/>
                <a:latin typeface="urw-din"/>
              </a:rPr>
              <a:t>&lt;q&gt; element:</a:t>
            </a:r>
            <a:r>
              <a:rPr lang="en-US" b="0" i="0" dirty="0">
                <a:solidFill>
                  <a:srgbClr val="273239"/>
                </a:solidFill>
                <a:effectLst/>
                <a:latin typeface="urw-din"/>
              </a:rPr>
              <a:t> </a:t>
            </a:r>
            <a:r>
              <a:rPr lang="en-US" dirty="0"/>
              <a:t/>
            </a:r>
            <a:br>
              <a:rPr lang="en-US" dirty="0"/>
            </a:br>
            <a:r>
              <a:rPr lang="en-US" b="0" i="0" dirty="0">
                <a:solidFill>
                  <a:srgbClr val="273239"/>
                </a:solidFill>
                <a:effectLst/>
                <a:latin typeface="urw-din"/>
              </a:rPr>
              <a:t>The &lt;q&gt; element is used to set a set of text inside the quotation marks. It has both opening and closing tags. </a:t>
            </a:r>
            <a:endParaRPr lang="en-IN" dirty="0"/>
          </a:p>
        </p:txBody>
      </p:sp>
      <p:sp>
        <p:nvSpPr>
          <p:cNvPr id="6" name="Rectangle 1">
            <a:extLst>
              <a:ext uri="{FF2B5EF4-FFF2-40B4-BE49-F238E27FC236}">
                <a16:creationId xmlns:a16="http://schemas.microsoft.com/office/drawing/2014/main" xmlns="" id="{7A945ACA-D0A1-4278-BDC0-56023C4EE1DB}"/>
              </a:ext>
            </a:extLst>
          </p:cNvPr>
          <p:cNvSpPr>
            <a:spLocks noChangeArrowheads="1"/>
          </p:cNvSpPr>
          <p:nvPr/>
        </p:nvSpPr>
        <p:spPr bwMode="auto">
          <a:xfrm>
            <a:off x="1993363" y="1319584"/>
            <a:ext cx="6705600" cy="5539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&lt;!--Inside quotes--&gt;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&lt;p&gt;&lt;q&gt;The quick brown fox jumps over the lazy dog&lt;/q&gt;&lt;/p&gt;</a:t>
            </a:r>
          </a:p>
        </p:txBody>
      </p:sp>
      <p:sp>
        <p:nvSpPr>
          <p:cNvPr id="2" name="Footer Placeholder 1">
            <a:extLst>
              <a:ext uri="{FF2B5EF4-FFF2-40B4-BE49-F238E27FC236}">
                <a16:creationId xmlns:a16="http://schemas.microsoft.com/office/drawing/2014/main" xmlns="" id="{F2E99DDD-2B79-DD72-5222-E98FAEDA5BD6}"/>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134594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72B7CF9-BA97-4654-98FC-C89A8CAFA5EA}" type="datetime8">
              <a:rPr lang="en-US" smtClean="0"/>
              <a:pPr>
                <a:defRPr/>
              </a:pPr>
              <a:t>3/14/2024 5:20 PM</a:t>
            </a:fld>
            <a:endParaRPr lang="en-US"/>
          </a:p>
        </p:txBody>
      </p:sp>
      <p:sp>
        <p:nvSpPr>
          <p:cNvPr id="6" name="TextBox 5">
            <a:extLst>
              <a:ext uri="{FF2B5EF4-FFF2-40B4-BE49-F238E27FC236}">
                <a16:creationId xmlns:a16="http://schemas.microsoft.com/office/drawing/2014/main" xmlns="" id="{460A46A9-C035-4188-9EF0-FC87996B630F}"/>
              </a:ext>
            </a:extLst>
          </p:cNvPr>
          <p:cNvSpPr txBox="1"/>
          <p:nvPr/>
        </p:nvSpPr>
        <p:spPr>
          <a:xfrm>
            <a:off x="3419872" y="51470"/>
            <a:ext cx="1712675" cy="369332"/>
          </a:xfrm>
          <a:prstGeom prst="rect">
            <a:avLst/>
          </a:prstGeom>
          <a:noFill/>
        </p:spPr>
        <p:txBody>
          <a:bodyPr wrap="square">
            <a:spAutoFit/>
          </a:bodyPr>
          <a:lstStyle/>
          <a:p>
            <a:pPr algn="l" fontAlgn="base"/>
            <a:r>
              <a:rPr lang="en-IN" b="1" i="0" dirty="0">
                <a:solidFill>
                  <a:srgbClr val="273239"/>
                </a:solidFill>
                <a:effectLst/>
                <a:latin typeface="Times New Roman" panose="02020603050405020304" pitchFamily="18" charset="0"/>
                <a:cs typeface="Times New Roman" panose="02020603050405020304" pitchFamily="18" charset="0"/>
              </a:rPr>
              <a:t>HTML  Links</a:t>
            </a:r>
          </a:p>
        </p:txBody>
      </p:sp>
      <p:sp>
        <p:nvSpPr>
          <p:cNvPr id="8" name="TextBox 7">
            <a:extLst>
              <a:ext uri="{FF2B5EF4-FFF2-40B4-BE49-F238E27FC236}">
                <a16:creationId xmlns:a16="http://schemas.microsoft.com/office/drawing/2014/main" xmlns="" id="{E23E2F00-19D4-4A62-BA4A-3223A460BBF7}"/>
              </a:ext>
            </a:extLst>
          </p:cNvPr>
          <p:cNvSpPr txBox="1"/>
          <p:nvPr/>
        </p:nvSpPr>
        <p:spPr>
          <a:xfrm>
            <a:off x="333872" y="919764"/>
            <a:ext cx="8352928" cy="1200329"/>
          </a:xfrm>
          <a:prstGeom prst="rect">
            <a:avLst/>
          </a:prstGeom>
          <a:noFill/>
        </p:spPr>
        <p:txBody>
          <a:bodyPr wrap="square">
            <a:spAutoFit/>
          </a:bodyPr>
          <a:lstStyle/>
          <a:p>
            <a:r>
              <a:rPr lang="en-US" b="0" i="0" dirty="0">
                <a:solidFill>
                  <a:srgbClr val="273239"/>
                </a:solidFill>
                <a:effectLst/>
                <a:latin typeface="urw-din"/>
              </a:rPr>
              <a:t>It is a connection from one web resource to another. A link has two ends, An anchor and direction. The link starts at the “source” anchor and points to the “destination” anchor, which may be any Web resource such as an image, a video clip, a sound bite, a program, an HTML document.</a:t>
            </a:r>
            <a:endParaRPr lang="en-IN" dirty="0"/>
          </a:p>
        </p:txBody>
      </p:sp>
      <p:sp>
        <p:nvSpPr>
          <p:cNvPr id="10" name="TextBox 9">
            <a:extLst>
              <a:ext uri="{FF2B5EF4-FFF2-40B4-BE49-F238E27FC236}">
                <a16:creationId xmlns:a16="http://schemas.microsoft.com/office/drawing/2014/main" xmlns="" id="{3A8D1353-C524-43ED-944E-4C6FAE61981A}"/>
              </a:ext>
            </a:extLst>
          </p:cNvPr>
          <p:cNvSpPr txBox="1"/>
          <p:nvPr/>
        </p:nvSpPr>
        <p:spPr>
          <a:xfrm>
            <a:off x="683568" y="2207642"/>
            <a:ext cx="8198568" cy="2308324"/>
          </a:xfrm>
          <a:prstGeom prst="rect">
            <a:avLst/>
          </a:prstGeom>
          <a:noFill/>
        </p:spPr>
        <p:txBody>
          <a:bodyPr wrap="square">
            <a:spAutoFit/>
          </a:bodyPr>
          <a:lstStyle/>
          <a:p>
            <a:r>
              <a:rPr lang="en-IN" dirty="0"/>
              <a:t>&lt;!DOCTYPE html&gt;</a:t>
            </a:r>
          </a:p>
          <a:p>
            <a:r>
              <a:rPr lang="en-IN" dirty="0"/>
              <a:t>&lt;html&gt;</a:t>
            </a:r>
          </a:p>
          <a:p>
            <a:r>
              <a:rPr lang="en-IN" dirty="0"/>
              <a:t>&lt;h3&gt;Example Of Adding a link&lt;/h3&gt;</a:t>
            </a:r>
          </a:p>
          <a:p>
            <a:r>
              <a:rPr lang="en-IN" dirty="0"/>
              <a:t>&lt;body&gt;	</a:t>
            </a:r>
          </a:p>
          <a:p>
            <a:r>
              <a:rPr lang="en-IN" dirty="0"/>
              <a:t>&lt;p&gt;Click on the following link&lt;/p&gt;</a:t>
            </a:r>
          </a:p>
          <a:p>
            <a:r>
              <a:rPr lang="en-IN" dirty="0"/>
              <a:t>&lt;a </a:t>
            </a:r>
            <a:r>
              <a:rPr lang="en-IN" dirty="0" err="1"/>
              <a:t>href</a:t>
            </a:r>
            <a:r>
              <a:rPr lang="en-IN" dirty="0"/>
              <a:t> = "https://www.anylink.org"&gt;Welcome&lt;/a&gt;</a:t>
            </a:r>
          </a:p>
          <a:p>
            <a:r>
              <a:rPr lang="en-IN" dirty="0"/>
              <a:t>&lt;/body&gt;	</a:t>
            </a:r>
          </a:p>
          <a:p>
            <a:r>
              <a:rPr lang="en-IN" dirty="0"/>
              <a:t>&lt;/html&gt;</a:t>
            </a:r>
          </a:p>
        </p:txBody>
      </p:sp>
      <p:sp>
        <p:nvSpPr>
          <p:cNvPr id="2" name="Footer Placeholder 1">
            <a:extLst>
              <a:ext uri="{FF2B5EF4-FFF2-40B4-BE49-F238E27FC236}">
                <a16:creationId xmlns:a16="http://schemas.microsoft.com/office/drawing/2014/main" xmlns="" id="{72B105BA-9B41-169E-82A6-4342A5212D64}"/>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352443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A2B74415-204B-4426-8D99-E11A6B388D43}" type="datetime8">
              <a:rPr lang="en-US" smtClean="0"/>
              <a:pPr>
                <a:defRPr/>
              </a:pPr>
              <a:t>3/14/2024 5:20 PM</a:t>
            </a:fld>
            <a:endParaRPr lang="en-US"/>
          </a:p>
        </p:txBody>
      </p:sp>
      <p:sp>
        <p:nvSpPr>
          <p:cNvPr id="12" name="TextBox 11">
            <a:extLst>
              <a:ext uri="{FF2B5EF4-FFF2-40B4-BE49-F238E27FC236}">
                <a16:creationId xmlns:a16="http://schemas.microsoft.com/office/drawing/2014/main" xmlns="" id="{970A1726-E596-4C0D-BA84-8F7ECF5FDFB2}"/>
              </a:ext>
            </a:extLst>
          </p:cNvPr>
          <p:cNvSpPr txBox="1"/>
          <p:nvPr/>
        </p:nvSpPr>
        <p:spPr>
          <a:xfrm>
            <a:off x="287524" y="1059582"/>
            <a:ext cx="8568952" cy="923330"/>
          </a:xfrm>
          <a:prstGeom prst="rect">
            <a:avLst/>
          </a:prstGeom>
          <a:noFill/>
        </p:spPr>
        <p:txBody>
          <a:bodyPr wrap="square">
            <a:spAutoFit/>
          </a:bodyPr>
          <a:lstStyle/>
          <a:p>
            <a:pPr algn="just"/>
            <a:r>
              <a:rPr lang="en-US" b="1" i="0" dirty="0">
                <a:solidFill>
                  <a:srgbClr val="273239"/>
                </a:solidFill>
                <a:effectLst/>
                <a:latin typeface="urw-din"/>
              </a:rPr>
              <a:t>HTML</a:t>
            </a:r>
            <a:r>
              <a:rPr lang="en-US" b="0" i="0" dirty="0">
                <a:solidFill>
                  <a:srgbClr val="273239"/>
                </a:solidFill>
                <a:effectLst/>
                <a:latin typeface="urw-din"/>
              </a:rPr>
              <a:t> stands for </a:t>
            </a:r>
            <a:r>
              <a:rPr lang="en-US" b="0" i="0" dirty="0" err="1">
                <a:solidFill>
                  <a:srgbClr val="273239"/>
                </a:solidFill>
                <a:effectLst/>
                <a:latin typeface="urw-din"/>
              </a:rPr>
              <a:t>HyperText</a:t>
            </a:r>
            <a:r>
              <a:rPr lang="en-US" b="0" i="0" dirty="0">
                <a:solidFill>
                  <a:srgbClr val="273239"/>
                </a:solidFill>
                <a:effectLst/>
                <a:latin typeface="urw-din"/>
              </a:rPr>
              <a:t> Markup Language. It is used to design web pages using a markup language. HTML is the combination of Hypertext and Markup language. Hypertext defines the link between the web pages.</a:t>
            </a:r>
            <a:endParaRPr lang="en-IN" dirty="0"/>
          </a:p>
        </p:txBody>
      </p:sp>
      <p:sp>
        <p:nvSpPr>
          <p:cNvPr id="17" name="TextBox 16">
            <a:extLst>
              <a:ext uri="{FF2B5EF4-FFF2-40B4-BE49-F238E27FC236}">
                <a16:creationId xmlns:a16="http://schemas.microsoft.com/office/drawing/2014/main" xmlns="" id="{00C99D3B-5708-47E6-8D99-8DEBCA1A10FC}"/>
              </a:ext>
            </a:extLst>
          </p:cNvPr>
          <p:cNvSpPr txBox="1"/>
          <p:nvPr/>
        </p:nvSpPr>
        <p:spPr>
          <a:xfrm>
            <a:off x="287524" y="1996280"/>
            <a:ext cx="8568952" cy="923330"/>
          </a:xfrm>
          <a:prstGeom prst="rect">
            <a:avLst/>
          </a:prstGeom>
          <a:noFill/>
        </p:spPr>
        <p:txBody>
          <a:bodyPr wrap="square">
            <a:spAutoFit/>
          </a:bodyPr>
          <a:lstStyle/>
          <a:p>
            <a:r>
              <a:rPr lang="en-US" b="0" i="0" dirty="0">
                <a:solidFill>
                  <a:srgbClr val="273239"/>
                </a:solidFill>
                <a:effectLst/>
                <a:latin typeface="urw-din"/>
              </a:rPr>
              <a:t>HTML is a markup language used by the browser to manipulate text, images, and other content, in order to display it in the required format. HTML was created by Tim Berners-Lee in 1991.</a:t>
            </a:r>
            <a:endParaRPr lang="en-IN" dirty="0"/>
          </a:p>
        </p:txBody>
      </p:sp>
      <p:sp>
        <p:nvSpPr>
          <p:cNvPr id="4" name="Footer Placeholder 3">
            <a:extLst>
              <a:ext uri="{FF2B5EF4-FFF2-40B4-BE49-F238E27FC236}">
                <a16:creationId xmlns:a16="http://schemas.microsoft.com/office/drawing/2014/main" xmlns="" id="{6ABCE442-DA1B-4FBC-F097-7630FD6DAC7B}"/>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2081212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0687C94-DB52-43C2-B9D2-77EF77C95CFD}" type="datetime8">
              <a:rPr lang="en-US" smtClean="0"/>
              <a:pPr>
                <a:defRPr/>
              </a:pPr>
              <a:t>3/14/2024 5:20 PM</a:t>
            </a:fld>
            <a:endParaRPr lang="en-US"/>
          </a:p>
        </p:txBody>
      </p:sp>
      <p:sp>
        <p:nvSpPr>
          <p:cNvPr id="7" name="TextBox 6">
            <a:extLst>
              <a:ext uri="{FF2B5EF4-FFF2-40B4-BE49-F238E27FC236}">
                <a16:creationId xmlns:a16="http://schemas.microsoft.com/office/drawing/2014/main" xmlns="" id="{F65EEA25-5501-4477-AF57-C4C8A9A94263}"/>
              </a:ext>
            </a:extLst>
          </p:cNvPr>
          <p:cNvSpPr txBox="1"/>
          <p:nvPr/>
        </p:nvSpPr>
        <p:spPr>
          <a:xfrm>
            <a:off x="3203848" y="123478"/>
            <a:ext cx="1856691" cy="369332"/>
          </a:xfrm>
          <a:prstGeom prst="rect">
            <a:avLst/>
          </a:prstGeom>
          <a:noFill/>
        </p:spPr>
        <p:txBody>
          <a:bodyPr wrap="square">
            <a:spAutoFit/>
          </a:bodyPr>
          <a:lstStyle/>
          <a:p>
            <a:pPr algn="l" fontAlgn="base"/>
            <a:r>
              <a:rPr lang="en-IN" b="1" i="0" dirty="0">
                <a:solidFill>
                  <a:srgbClr val="273239"/>
                </a:solidFill>
                <a:effectLst/>
                <a:latin typeface="sofia-pro"/>
              </a:rPr>
              <a:t>HTML Images</a:t>
            </a:r>
          </a:p>
        </p:txBody>
      </p:sp>
      <p:sp>
        <p:nvSpPr>
          <p:cNvPr id="9" name="TextBox 8">
            <a:extLst>
              <a:ext uri="{FF2B5EF4-FFF2-40B4-BE49-F238E27FC236}">
                <a16:creationId xmlns:a16="http://schemas.microsoft.com/office/drawing/2014/main" xmlns="" id="{5AA42746-131B-4BB1-BDFE-948848DE6046}"/>
              </a:ext>
            </a:extLst>
          </p:cNvPr>
          <p:cNvSpPr txBox="1"/>
          <p:nvPr/>
        </p:nvSpPr>
        <p:spPr>
          <a:xfrm>
            <a:off x="323528" y="915566"/>
            <a:ext cx="8568952" cy="646331"/>
          </a:xfrm>
          <a:prstGeom prst="rect">
            <a:avLst/>
          </a:prstGeom>
          <a:noFill/>
        </p:spPr>
        <p:txBody>
          <a:bodyPr wrap="square">
            <a:spAutoFit/>
          </a:bodyPr>
          <a:lstStyle/>
          <a:p>
            <a:pPr algn="just" fontAlgn="base"/>
            <a:r>
              <a:rPr lang="en-US" b="0" i="0" dirty="0">
                <a:solidFill>
                  <a:srgbClr val="273239"/>
                </a:solidFill>
                <a:effectLst/>
                <a:latin typeface="urw-din"/>
              </a:rPr>
              <a:t>Images can be uploaded by providing the file path relative to the location of the current web page file.</a:t>
            </a:r>
          </a:p>
        </p:txBody>
      </p:sp>
      <p:sp>
        <p:nvSpPr>
          <p:cNvPr id="11" name="TextBox 10">
            <a:extLst>
              <a:ext uri="{FF2B5EF4-FFF2-40B4-BE49-F238E27FC236}">
                <a16:creationId xmlns:a16="http://schemas.microsoft.com/office/drawing/2014/main" xmlns="" id="{2A7BD0F4-F383-467F-865E-F0AA06AE6A57}"/>
              </a:ext>
            </a:extLst>
          </p:cNvPr>
          <p:cNvSpPr txBox="1"/>
          <p:nvPr/>
        </p:nvSpPr>
        <p:spPr>
          <a:xfrm>
            <a:off x="323528" y="1554088"/>
            <a:ext cx="8784976" cy="923330"/>
          </a:xfrm>
          <a:prstGeom prst="rect">
            <a:avLst/>
          </a:prstGeom>
          <a:noFill/>
        </p:spPr>
        <p:txBody>
          <a:bodyPr wrap="square">
            <a:spAutoFit/>
          </a:bodyPr>
          <a:lstStyle/>
          <a:p>
            <a:r>
              <a:rPr lang="en-US" b="1" i="0" dirty="0">
                <a:solidFill>
                  <a:srgbClr val="273239"/>
                </a:solidFill>
                <a:effectLst/>
                <a:latin typeface="urw-din"/>
              </a:rPr>
              <a:t>Adding images on a webpage: </a:t>
            </a:r>
            <a:r>
              <a:rPr lang="en-US" b="0" i="0" dirty="0">
                <a:solidFill>
                  <a:srgbClr val="273239"/>
                </a:solidFill>
                <a:effectLst/>
                <a:latin typeface="urw-din"/>
              </a:rPr>
              <a:t>The &lt;</a:t>
            </a:r>
            <a:r>
              <a:rPr lang="en-US" b="0" i="0" dirty="0" err="1">
                <a:solidFill>
                  <a:srgbClr val="273239"/>
                </a:solidFill>
                <a:effectLst/>
                <a:latin typeface="urw-din"/>
              </a:rPr>
              <a:t>img</a:t>
            </a:r>
            <a:r>
              <a:rPr lang="en-US" b="0" i="0" dirty="0">
                <a:solidFill>
                  <a:srgbClr val="273239"/>
                </a:solidFill>
                <a:effectLst/>
                <a:latin typeface="urw-din"/>
              </a:rPr>
              <a:t>&gt; tag is used to add or embed the images to a webpage/website. The “</a:t>
            </a:r>
            <a:r>
              <a:rPr lang="en-US" b="0" i="0" dirty="0" err="1">
                <a:solidFill>
                  <a:srgbClr val="273239"/>
                </a:solidFill>
                <a:effectLst/>
                <a:latin typeface="urw-din"/>
              </a:rPr>
              <a:t>img</a:t>
            </a:r>
            <a:r>
              <a:rPr lang="en-US" b="0" i="0" dirty="0">
                <a:solidFill>
                  <a:srgbClr val="273239"/>
                </a:solidFill>
                <a:effectLst/>
                <a:latin typeface="urw-din"/>
              </a:rPr>
              <a:t>” tag is an empty tag, which means it can contain only a list of attributes and it has no closing tag. </a:t>
            </a:r>
            <a:endParaRPr lang="en-IN" dirty="0"/>
          </a:p>
        </p:txBody>
      </p:sp>
      <p:sp>
        <p:nvSpPr>
          <p:cNvPr id="8" name="Rectangle 1">
            <a:extLst>
              <a:ext uri="{FF2B5EF4-FFF2-40B4-BE49-F238E27FC236}">
                <a16:creationId xmlns:a16="http://schemas.microsoft.com/office/drawing/2014/main" xmlns="" id="{0357D2C0-97A4-43BE-8583-955BE3E87D24}"/>
              </a:ext>
            </a:extLst>
          </p:cNvPr>
          <p:cNvSpPr>
            <a:spLocks noChangeArrowheads="1"/>
          </p:cNvSpPr>
          <p:nvPr/>
        </p:nvSpPr>
        <p:spPr bwMode="auto">
          <a:xfrm>
            <a:off x="1619672" y="2540434"/>
            <a:ext cx="4934492" cy="344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a:t>
            </a:r>
            <a:r>
              <a:rPr lang="en-US" altLang="en-US" dirty="0" err="1">
                <a:solidFill>
                  <a:srgbClr val="273239"/>
                </a:solidFill>
                <a:latin typeface="urw-din"/>
              </a:rPr>
              <a:t>img</a:t>
            </a:r>
            <a:r>
              <a:rPr lang="en-US" altLang="en-US" dirty="0">
                <a:solidFill>
                  <a:srgbClr val="273239"/>
                </a:solidFill>
                <a:latin typeface="urw-din"/>
              </a:rPr>
              <a:t> </a:t>
            </a:r>
            <a:r>
              <a:rPr lang="en-US" altLang="en-US" dirty="0" err="1">
                <a:solidFill>
                  <a:srgbClr val="273239"/>
                </a:solidFill>
                <a:latin typeface="urw-din"/>
              </a:rPr>
              <a:t>src</a:t>
            </a:r>
            <a:r>
              <a:rPr lang="en-US" altLang="en-US" dirty="0">
                <a:solidFill>
                  <a:srgbClr val="273239"/>
                </a:solidFill>
                <a:latin typeface="urw-din"/>
              </a:rPr>
              <a:t>="</a:t>
            </a:r>
            <a:r>
              <a:rPr lang="en-US" altLang="en-US" dirty="0" err="1">
                <a:solidFill>
                  <a:srgbClr val="273239"/>
                </a:solidFill>
                <a:latin typeface="urw-din"/>
              </a:rPr>
              <a:t>url</a:t>
            </a:r>
            <a:r>
              <a:rPr lang="en-US" altLang="en-US" dirty="0">
                <a:solidFill>
                  <a:srgbClr val="273239"/>
                </a:solidFill>
                <a:latin typeface="urw-din"/>
              </a:rPr>
              <a:t>" alt="</a:t>
            </a:r>
            <a:r>
              <a:rPr lang="en-US" altLang="en-US" dirty="0" err="1">
                <a:solidFill>
                  <a:srgbClr val="273239"/>
                </a:solidFill>
                <a:latin typeface="urw-din"/>
              </a:rPr>
              <a:t>some_text</a:t>
            </a:r>
            <a:r>
              <a:rPr lang="en-US" altLang="en-US" dirty="0">
                <a:solidFill>
                  <a:srgbClr val="273239"/>
                </a:solidFill>
                <a:latin typeface="urw-din"/>
              </a:rPr>
              <a:t>" width="" height="“&gt; </a:t>
            </a:r>
          </a:p>
        </p:txBody>
      </p:sp>
      <p:sp>
        <p:nvSpPr>
          <p:cNvPr id="15" name="TextBox 14">
            <a:extLst>
              <a:ext uri="{FF2B5EF4-FFF2-40B4-BE49-F238E27FC236}">
                <a16:creationId xmlns:a16="http://schemas.microsoft.com/office/drawing/2014/main" xmlns="" id="{C0AE6279-E306-476B-8D34-45CCB7B69C6B}"/>
              </a:ext>
            </a:extLst>
          </p:cNvPr>
          <p:cNvSpPr txBox="1"/>
          <p:nvPr/>
        </p:nvSpPr>
        <p:spPr>
          <a:xfrm>
            <a:off x="899592" y="2976009"/>
            <a:ext cx="778720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a:t>
            </a:r>
            <a:r>
              <a:rPr lang="en-US" altLang="en-US" dirty="0" err="1">
                <a:solidFill>
                  <a:srgbClr val="273239"/>
                </a:solidFill>
                <a:latin typeface="urw-din"/>
              </a:rPr>
              <a:t>img</a:t>
            </a:r>
            <a:r>
              <a:rPr lang="en-US" altLang="en-US" dirty="0">
                <a:solidFill>
                  <a:srgbClr val="273239"/>
                </a:solidFill>
                <a:latin typeface="urw-din"/>
              </a:rPr>
              <a:t> </a:t>
            </a:r>
            <a:r>
              <a:rPr lang="en-US" altLang="en-US" dirty="0" err="1">
                <a:solidFill>
                  <a:srgbClr val="273239"/>
                </a:solidFill>
                <a:latin typeface="urw-din"/>
              </a:rPr>
              <a:t>src</a:t>
            </a:r>
            <a:r>
              <a:rPr lang="en-US" altLang="en-US" dirty="0">
                <a:solidFill>
                  <a:srgbClr val="273239"/>
                </a:solidFill>
                <a:latin typeface="urw-din"/>
              </a:rPr>
              <a:t>="</a:t>
            </a:r>
            <a:r>
              <a:rPr lang="en-US" altLang="en-US" dirty="0" err="1">
                <a:solidFill>
                  <a:srgbClr val="273239"/>
                </a:solidFill>
                <a:latin typeface="urw-din"/>
              </a:rPr>
              <a:t>url</a:t>
            </a:r>
            <a:r>
              <a:rPr lang="en-US" altLang="en-US" dirty="0">
                <a:solidFill>
                  <a:srgbClr val="273239"/>
                </a:solidFill>
                <a:latin typeface="urw-din"/>
              </a:rPr>
              <a:t>" alt="</a:t>
            </a:r>
            <a:r>
              <a:rPr lang="en-US" altLang="en-US" dirty="0" err="1">
                <a:solidFill>
                  <a:srgbClr val="273239"/>
                </a:solidFill>
                <a:latin typeface="urw-din"/>
              </a:rPr>
              <a:t>some_text</a:t>
            </a:r>
            <a:r>
              <a:rPr lang="en-US" altLang="en-US" dirty="0">
                <a:solidFill>
                  <a:srgbClr val="273239"/>
                </a:solidFill>
                <a:latin typeface="urw-din"/>
              </a:rPr>
              <a:t>" width="" height="“ border=“”align=“right” &gt; </a:t>
            </a:r>
          </a:p>
        </p:txBody>
      </p:sp>
      <p:sp>
        <p:nvSpPr>
          <p:cNvPr id="2" name="Footer Placeholder 1">
            <a:extLst>
              <a:ext uri="{FF2B5EF4-FFF2-40B4-BE49-F238E27FC236}">
                <a16:creationId xmlns:a16="http://schemas.microsoft.com/office/drawing/2014/main" xmlns="" id="{61BAB557-AB1F-7A64-1AD2-800CD257981B}"/>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488732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TABLES</a:t>
            </a:r>
          </a:p>
        </p:txBody>
      </p:sp>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BA895C6-DF63-490F-B256-38FD2E70B1FF}" type="datetime8">
              <a:rPr lang="en-US" smtClean="0"/>
              <a:pPr>
                <a:defRPr/>
              </a:pPr>
              <a:t>3/14/2024 5:20 PM</a:t>
            </a:fld>
            <a:endParaRPr lang="en-US"/>
          </a:p>
        </p:txBody>
      </p:sp>
      <p:sp>
        <p:nvSpPr>
          <p:cNvPr id="7" name="TextBox 6">
            <a:extLst>
              <a:ext uri="{FF2B5EF4-FFF2-40B4-BE49-F238E27FC236}">
                <a16:creationId xmlns:a16="http://schemas.microsoft.com/office/drawing/2014/main" xmlns="" id="{173B11F2-06CA-5C8A-6E20-A9D4E9CE652B}"/>
              </a:ext>
            </a:extLst>
          </p:cNvPr>
          <p:cNvSpPr txBox="1"/>
          <p:nvPr/>
        </p:nvSpPr>
        <p:spPr>
          <a:xfrm>
            <a:off x="107504" y="843558"/>
            <a:ext cx="8928992"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HTML tables allow web developers to arrange data into rows and columns.</a:t>
            </a:r>
            <a:endParaRPr lang="en-IN" dirty="0"/>
          </a:p>
        </p:txBody>
      </p:sp>
      <p:sp>
        <p:nvSpPr>
          <p:cNvPr id="9" name="TextBox 8">
            <a:extLst>
              <a:ext uri="{FF2B5EF4-FFF2-40B4-BE49-F238E27FC236}">
                <a16:creationId xmlns:a16="http://schemas.microsoft.com/office/drawing/2014/main" xmlns="" id="{BA9DCB33-4B7E-DCF8-63B8-A053A427305C}"/>
              </a:ext>
            </a:extLst>
          </p:cNvPr>
          <p:cNvSpPr txBox="1"/>
          <p:nvPr/>
        </p:nvSpPr>
        <p:spPr>
          <a:xfrm>
            <a:off x="457201" y="1127622"/>
            <a:ext cx="4186808" cy="3754874"/>
          </a:xfrm>
          <a:prstGeom prst="rect">
            <a:avLst/>
          </a:prstGeom>
          <a:noFill/>
        </p:spPr>
        <p:txBody>
          <a:bodyPr wrap="square">
            <a:spAutoFit/>
          </a:bodyPr>
          <a:lstStyle/>
          <a:p>
            <a:r>
              <a:rPr lang="en-IN" sz="1400" b="0" i="0" dirty="0">
                <a:effectLst/>
                <a:latin typeface="Consolas" panose="020B0609020204030204" pitchFamily="49" charset="0"/>
              </a:rPr>
              <a:t>&lt;table&gt;</a:t>
            </a:r>
            <a:r>
              <a:rPr lang="en-IN" sz="1400" dirty="0"/>
              <a:t/>
            </a:r>
            <a:br>
              <a:rPr lang="en-IN" sz="1400" dirty="0"/>
            </a:br>
            <a:r>
              <a:rPr lang="en-IN" sz="1400" b="0" i="0" dirty="0">
                <a:effectLst/>
                <a:latin typeface="Consolas" panose="020B0609020204030204" pitchFamily="49" charset="0"/>
              </a:rPr>
              <a:t>  &lt;tr&gt;</a:t>
            </a:r>
            <a:r>
              <a:rPr lang="en-IN" sz="1400" dirty="0"/>
              <a:t/>
            </a:r>
            <a:br>
              <a:rPr lang="en-IN" sz="1400" dirty="0"/>
            </a:br>
            <a:r>
              <a:rPr lang="en-IN" sz="1400" b="0" i="0" dirty="0">
                <a:effectLst/>
                <a:latin typeface="Consolas" panose="020B0609020204030204" pitchFamily="49" charset="0"/>
              </a:rPr>
              <a:t>    &lt;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&gt;Company&lt;/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a:t>
            </a:r>
            <a:r>
              <a:rPr lang="en-IN" sz="1400" dirty="0"/>
              <a:t/>
            </a:r>
            <a:br>
              <a:rPr lang="en-IN" sz="1400" dirty="0"/>
            </a:br>
            <a:r>
              <a:rPr lang="en-IN" sz="1400" b="0" i="0" dirty="0">
                <a:effectLst/>
                <a:latin typeface="Consolas" panose="020B0609020204030204" pitchFamily="49" charset="0"/>
              </a:rPr>
              <a:t>    &lt;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&gt;Contact&lt;/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a:t>
            </a:r>
            <a:r>
              <a:rPr lang="en-IN" sz="1400" dirty="0"/>
              <a:t/>
            </a:r>
            <a:br>
              <a:rPr lang="en-IN" sz="1400" dirty="0"/>
            </a:br>
            <a:r>
              <a:rPr lang="en-IN" sz="1400" b="0" i="0" dirty="0">
                <a:effectLst/>
                <a:latin typeface="Consolas" panose="020B0609020204030204" pitchFamily="49" charset="0"/>
              </a:rPr>
              <a:t>    &lt;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&gt;Country&lt;/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a:t>
            </a:r>
            <a:r>
              <a:rPr lang="en-IN" sz="1400" dirty="0"/>
              <a:t/>
            </a:r>
            <a:br>
              <a:rPr lang="en-IN" sz="1400" dirty="0"/>
            </a:br>
            <a:r>
              <a:rPr lang="en-IN" sz="1400" b="0" i="0" dirty="0">
                <a:effectLst/>
                <a:latin typeface="Consolas" panose="020B0609020204030204" pitchFamily="49" charset="0"/>
              </a:rPr>
              <a:t>  &lt;/tr&gt;</a:t>
            </a:r>
            <a:r>
              <a:rPr lang="en-IN" sz="1400" dirty="0"/>
              <a:t/>
            </a:r>
            <a:br>
              <a:rPr lang="en-IN" sz="1400" dirty="0"/>
            </a:br>
            <a:r>
              <a:rPr lang="en-IN" sz="1400" b="0" i="0" dirty="0">
                <a:effectLst/>
                <a:latin typeface="Consolas" panose="020B0609020204030204" pitchFamily="49" charset="0"/>
              </a:rPr>
              <a:t>  &lt;tr&gt;</a:t>
            </a:r>
            <a:r>
              <a:rPr lang="en-IN" sz="1400" dirty="0"/>
              <a:t/>
            </a:r>
            <a:br>
              <a:rPr lang="en-IN" sz="1400" dirty="0"/>
            </a:br>
            <a:r>
              <a:rPr lang="en-IN" sz="1400" b="0" i="0" dirty="0">
                <a:effectLst/>
                <a:latin typeface="Consolas" panose="020B0609020204030204" pitchFamily="49" charset="0"/>
              </a:rPr>
              <a:t>    &lt;td&gt;</a:t>
            </a:r>
            <a:r>
              <a:rPr lang="en-IN" sz="1400" b="0" i="0" dirty="0" err="1">
                <a:effectLst/>
                <a:latin typeface="Consolas" panose="020B0609020204030204" pitchFamily="49" charset="0"/>
              </a:rPr>
              <a:t>Alfreds</a:t>
            </a:r>
            <a:r>
              <a:rPr lang="en-IN" sz="1400" b="0" i="0" dirty="0">
                <a:effectLst/>
                <a:latin typeface="Consolas" panose="020B0609020204030204" pitchFamily="49" charset="0"/>
              </a:rPr>
              <a:t> </a:t>
            </a:r>
            <a:r>
              <a:rPr lang="en-IN" sz="1400" b="0" i="0" dirty="0" err="1">
                <a:effectLst/>
                <a:latin typeface="Consolas" panose="020B0609020204030204" pitchFamily="49" charset="0"/>
              </a:rPr>
              <a:t>Futterkiste</a:t>
            </a:r>
            <a:r>
              <a:rPr lang="en-IN" sz="1400" b="0" i="0" dirty="0">
                <a:effectLst/>
                <a:latin typeface="Consolas" panose="020B0609020204030204" pitchFamily="49" charset="0"/>
              </a:rPr>
              <a:t>&lt;/td&gt;</a:t>
            </a:r>
            <a:r>
              <a:rPr lang="en-IN" sz="1400" dirty="0"/>
              <a:t/>
            </a:r>
            <a:br>
              <a:rPr lang="en-IN" sz="1400" dirty="0"/>
            </a:br>
            <a:r>
              <a:rPr lang="en-IN" sz="1400" b="0" i="0" dirty="0">
                <a:effectLst/>
                <a:latin typeface="Consolas" panose="020B0609020204030204" pitchFamily="49" charset="0"/>
              </a:rPr>
              <a:t>    &lt;td&gt;Maria Anders&lt;/td&gt;</a:t>
            </a:r>
            <a:r>
              <a:rPr lang="en-IN" sz="1400" dirty="0"/>
              <a:t/>
            </a:r>
            <a:br>
              <a:rPr lang="en-IN" sz="1400" dirty="0"/>
            </a:br>
            <a:r>
              <a:rPr lang="en-IN" sz="1400" b="0" i="0" dirty="0">
                <a:effectLst/>
                <a:latin typeface="Consolas" panose="020B0609020204030204" pitchFamily="49" charset="0"/>
              </a:rPr>
              <a:t>    &lt;td&gt;Germany&lt;/td&gt;</a:t>
            </a:r>
            <a:r>
              <a:rPr lang="en-IN" sz="1400" dirty="0"/>
              <a:t/>
            </a:r>
            <a:br>
              <a:rPr lang="en-IN" sz="1400" dirty="0"/>
            </a:br>
            <a:r>
              <a:rPr lang="en-IN" sz="1400" b="0" i="0" dirty="0">
                <a:effectLst/>
                <a:latin typeface="Consolas" panose="020B0609020204030204" pitchFamily="49" charset="0"/>
              </a:rPr>
              <a:t>  &lt;/tr&gt;</a:t>
            </a:r>
            <a:r>
              <a:rPr lang="en-IN" sz="1400" dirty="0"/>
              <a:t/>
            </a:r>
            <a:br>
              <a:rPr lang="en-IN" sz="1400" dirty="0"/>
            </a:br>
            <a:r>
              <a:rPr lang="en-IN" sz="1400" b="0" i="0" dirty="0">
                <a:effectLst/>
                <a:latin typeface="Consolas" panose="020B0609020204030204" pitchFamily="49" charset="0"/>
              </a:rPr>
              <a:t>  &lt;tr&gt;</a:t>
            </a:r>
            <a:r>
              <a:rPr lang="en-IN" sz="1400" dirty="0"/>
              <a:t/>
            </a:r>
            <a:br>
              <a:rPr lang="en-IN" sz="1400" dirty="0"/>
            </a:br>
            <a:r>
              <a:rPr lang="en-IN" sz="1400" b="0" i="0" dirty="0">
                <a:effectLst/>
                <a:latin typeface="Consolas" panose="020B0609020204030204" pitchFamily="49" charset="0"/>
              </a:rPr>
              <a:t>    &lt;td&gt;Centro </a:t>
            </a:r>
            <a:r>
              <a:rPr lang="en-IN" sz="1400" b="0" i="0" dirty="0" err="1">
                <a:effectLst/>
                <a:latin typeface="Consolas" panose="020B0609020204030204" pitchFamily="49" charset="0"/>
              </a:rPr>
              <a:t>comercial</a:t>
            </a:r>
            <a:r>
              <a:rPr lang="en-IN" sz="1400" b="0" i="0" dirty="0">
                <a:effectLst/>
                <a:latin typeface="Consolas" panose="020B0609020204030204" pitchFamily="49" charset="0"/>
              </a:rPr>
              <a:t> Moctezuma&lt;/td&gt;</a:t>
            </a:r>
            <a:r>
              <a:rPr lang="en-IN" sz="1400" dirty="0"/>
              <a:t/>
            </a:r>
            <a:br>
              <a:rPr lang="en-IN" sz="1400" dirty="0"/>
            </a:br>
            <a:r>
              <a:rPr lang="en-IN" sz="1400" b="0" i="0" dirty="0">
                <a:effectLst/>
                <a:latin typeface="Consolas" panose="020B0609020204030204" pitchFamily="49" charset="0"/>
              </a:rPr>
              <a:t>    &lt;td&gt;Francisco Chang&lt;/td&gt;</a:t>
            </a:r>
            <a:r>
              <a:rPr lang="en-IN" sz="1400" dirty="0"/>
              <a:t/>
            </a:r>
            <a:br>
              <a:rPr lang="en-IN" sz="1400" dirty="0"/>
            </a:br>
            <a:r>
              <a:rPr lang="en-IN" sz="1400" b="0" i="0" dirty="0">
                <a:effectLst/>
                <a:latin typeface="Consolas" panose="020B0609020204030204" pitchFamily="49" charset="0"/>
              </a:rPr>
              <a:t>    &lt;td&gt;Mexico&lt;/td&gt;</a:t>
            </a:r>
            <a:r>
              <a:rPr lang="en-IN" sz="1400" dirty="0"/>
              <a:t/>
            </a:r>
            <a:br>
              <a:rPr lang="en-IN" sz="1400" dirty="0"/>
            </a:br>
            <a:r>
              <a:rPr lang="en-IN" sz="1400" b="0" i="0" dirty="0">
                <a:effectLst/>
                <a:latin typeface="Consolas" panose="020B0609020204030204" pitchFamily="49" charset="0"/>
              </a:rPr>
              <a:t>  &lt;/tr&gt;</a:t>
            </a:r>
            <a:r>
              <a:rPr lang="en-IN" sz="1400" dirty="0"/>
              <a:t/>
            </a:r>
            <a:br>
              <a:rPr lang="en-IN" sz="1400" dirty="0"/>
            </a:br>
            <a:r>
              <a:rPr lang="en-IN" sz="1400" b="0" i="0" dirty="0">
                <a:effectLst/>
                <a:latin typeface="Consolas" panose="020B0609020204030204" pitchFamily="49" charset="0"/>
              </a:rPr>
              <a:t>&lt;/table&gt;</a:t>
            </a:r>
            <a:endParaRPr lang="en-IN" sz="1400" dirty="0"/>
          </a:p>
        </p:txBody>
      </p:sp>
      <p:graphicFrame>
        <p:nvGraphicFramePr>
          <p:cNvPr id="12" name="Table 11">
            <a:extLst>
              <a:ext uri="{FF2B5EF4-FFF2-40B4-BE49-F238E27FC236}">
                <a16:creationId xmlns:a16="http://schemas.microsoft.com/office/drawing/2014/main" xmlns="" id="{B29B493B-A5E3-207E-FA85-A2F04678F1F2}"/>
              </a:ext>
            </a:extLst>
          </p:cNvPr>
          <p:cNvGraphicFramePr>
            <a:graphicFrameLocks noGrp="1"/>
          </p:cNvGraphicFramePr>
          <p:nvPr>
            <p:extLst>
              <p:ext uri="{D42A27DB-BD31-4B8C-83A1-F6EECF244321}">
                <p14:modId xmlns:p14="http://schemas.microsoft.com/office/powerpoint/2010/main" xmlns="" val="3141717014"/>
              </p:ext>
            </p:extLst>
          </p:nvPr>
        </p:nvGraphicFramePr>
        <p:xfrm>
          <a:off x="3347864" y="1212723"/>
          <a:ext cx="5400600" cy="1371600"/>
        </p:xfrm>
        <a:graphic>
          <a:graphicData uri="http://schemas.openxmlformats.org/drawingml/2006/table">
            <a:tbl>
              <a:tblPr/>
              <a:tblGrid>
                <a:gridCol w="2088232">
                  <a:extLst>
                    <a:ext uri="{9D8B030D-6E8A-4147-A177-3AD203B41FA5}">
                      <a16:colId xmlns:a16="http://schemas.microsoft.com/office/drawing/2014/main" xmlns="" val="4040280070"/>
                    </a:ext>
                  </a:extLst>
                </a:gridCol>
                <a:gridCol w="1512168">
                  <a:extLst>
                    <a:ext uri="{9D8B030D-6E8A-4147-A177-3AD203B41FA5}">
                      <a16:colId xmlns:a16="http://schemas.microsoft.com/office/drawing/2014/main" xmlns="" val="4210393258"/>
                    </a:ext>
                  </a:extLst>
                </a:gridCol>
                <a:gridCol w="1800200">
                  <a:extLst>
                    <a:ext uri="{9D8B030D-6E8A-4147-A177-3AD203B41FA5}">
                      <a16:colId xmlns:a16="http://schemas.microsoft.com/office/drawing/2014/main" xmlns="" val="93468124"/>
                    </a:ext>
                  </a:extLst>
                </a:gridCol>
              </a:tblGrid>
              <a:tr h="0">
                <a:tc>
                  <a:txBody>
                    <a:bodyPr/>
                    <a:lstStyle/>
                    <a:p>
                      <a:r>
                        <a:rPr lang="en-IN">
                          <a:effectLst/>
                        </a:rPr>
                        <a:t>Company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Contact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Country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73211290"/>
                  </a:ext>
                </a:extLst>
              </a:tr>
              <a:tr h="0">
                <a:tc>
                  <a:txBody>
                    <a:bodyPr/>
                    <a:lstStyle/>
                    <a:p>
                      <a:r>
                        <a:rPr lang="en-IN">
                          <a:effectLst/>
                        </a:rPr>
                        <a:t>Alfreds Futterkiste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Maria Anders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Germany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04056260"/>
                  </a:ext>
                </a:extLst>
              </a:tr>
              <a:tr h="428923">
                <a:tc>
                  <a:txBody>
                    <a:bodyPr/>
                    <a:lstStyle/>
                    <a:p>
                      <a:r>
                        <a:rPr lang="en-IN" dirty="0">
                          <a:effectLst/>
                        </a:rPr>
                        <a:t>Centro </a:t>
                      </a:r>
                      <a:r>
                        <a:rPr lang="en-IN" dirty="0" err="1">
                          <a:effectLst/>
                        </a:rPr>
                        <a:t>comercial</a:t>
                      </a:r>
                      <a:r>
                        <a:rPr lang="en-IN" dirty="0">
                          <a:effectLst/>
                        </a:rPr>
                        <a:t> Moctezuma</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dirty="0">
                          <a:effectLst/>
                        </a:rPr>
                        <a:t>Francisco Chang</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dirty="0">
                          <a:effectLst/>
                        </a:rPr>
                        <a:t>Mexico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63853431"/>
                  </a:ext>
                </a:extLst>
              </a:tr>
            </a:tbl>
          </a:graphicData>
        </a:graphic>
      </p:graphicFrame>
      <p:sp>
        <p:nvSpPr>
          <p:cNvPr id="4" name="Footer Placeholder 3">
            <a:extLst>
              <a:ext uri="{FF2B5EF4-FFF2-40B4-BE49-F238E27FC236}">
                <a16:creationId xmlns:a16="http://schemas.microsoft.com/office/drawing/2014/main" xmlns="" id="{737553CA-5193-2256-4747-79C4C43348A6}"/>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847872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538374BA-E44E-4936-91C9-6038BFE4D577}" type="datetime8">
              <a:rPr lang="en-US" smtClean="0"/>
              <a:pPr>
                <a:defRPr/>
              </a:pPr>
              <a:t>3/14/2024 5:20 PM</a:t>
            </a:fld>
            <a:endParaRPr lang="en-US"/>
          </a:p>
        </p:txBody>
      </p:sp>
      <p:sp>
        <p:nvSpPr>
          <p:cNvPr id="7" name="TextBox 6">
            <a:extLst>
              <a:ext uri="{FF2B5EF4-FFF2-40B4-BE49-F238E27FC236}">
                <a16:creationId xmlns:a16="http://schemas.microsoft.com/office/drawing/2014/main" xmlns="" id="{F2CA6A53-E4D3-C60C-A6C5-9BB9A03D9E37}"/>
              </a:ext>
            </a:extLst>
          </p:cNvPr>
          <p:cNvSpPr txBox="1"/>
          <p:nvPr/>
        </p:nvSpPr>
        <p:spPr>
          <a:xfrm>
            <a:off x="323528" y="1059582"/>
            <a:ext cx="4865510" cy="646331"/>
          </a:xfrm>
          <a:prstGeom prst="rect">
            <a:avLst/>
          </a:prstGeom>
          <a:noFill/>
        </p:spPr>
        <p:txBody>
          <a:bodyPr wrap="square">
            <a:spAutoFit/>
          </a:bodyPr>
          <a:lstStyle/>
          <a:p>
            <a:r>
              <a:rPr lang="en-IN" sz="1800" b="0" i="0" dirty="0">
                <a:effectLst/>
                <a:latin typeface="Consolas" panose="020B0609020204030204" pitchFamily="49" charset="0"/>
              </a:rPr>
              <a:t>&lt;table border=“4” align=“</a:t>
            </a:r>
            <a:r>
              <a:rPr lang="en-IN" sz="1800" b="0" i="0" dirty="0" err="1">
                <a:effectLst/>
                <a:latin typeface="Consolas" panose="020B0609020204030204" pitchFamily="49" charset="0"/>
              </a:rPr>
              <a:t>center</a:t>
            </a:r>
            <a:r>
              <a:rPr lang="en-IN" sz="1800" b="0" i="0" dirty="0">
                <a:effectLst/>
                <a:latin typeface="Consolas" panose="020B0609020204030204" pitchFamily="49" charset="0"/>
              </a:rPr>
              <a:t>”&gt;</a:t>
            </a:r>
            <a:r>
              <a:rPr lang="en-IN" sz="1800" dirty="0"/>
              <a:t/>
            </a:r>
            <a:br>
              <a:rPr lang="en-IN" sz="1800" dirty="0"/>
            </a:br>
            <a:endParaRPr lang="en-IN" dirty="0"/>
          </a:p>
        </p:txBody>
      </p:sp>
      <p:sp>
        <p:nvSpPr>
          <p:cNvPr id="2" name="Footer Placeholder 1">
            <a:extLst>
              <a:ext uri="{FF2B5EF4-FFF2-40B4-BE49-F238E27FC236}">
                <a16:creationId xmlns:a16="http://schemas.microsoft.com/office/drawing/2014/main" xmlns="" id="{9456A48F-BA1E-14A9-3B1B-652F4D3016BD}"/>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0296823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HTML-FORMS</a:t>
            </a:r>
          </a:p>
        </p:txBody>
      </p:sp>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anose="02020603050405020304"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latin typeface="Times New Roman" panose="02020603050405020304" pitchFamily="18" charset="0"/>
                <a:cs typeface="Times New Roman" panose="02020603050405020304" pitchFamily="18" charset="0"/>
              </a:rPr>
              <a:pPr>
                <a:defRPr/>
              </a:pPr>
              <a:t>33</a:t>
            </a:fld>
            <a:endParaRPr lang="en-US" alt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372704C-CB67-42AD-A903-72164BB9AF8B}" type="datetime8">
              <a:rPr lang="en-US" smtClean="0">
                <a:latin typeface="Times New Roman" panose="02020603050405020304" pitchFamily="18" charset="0"/>
                <a:cs typeface="Times New Roman" panose="02020603050405020304" pitchFamily="18" charset="0"/>
              </a:rPr>
              <a:pPr>
                <a:defRPr/>
              </a:pPr>
              <a:t>3/14/2024 5:20 PM</a:t>
            </a:fld>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59EF7C24-ED35-E788-18B6-38E248D87511}"/>
              </a:ext>
            </a:extLst>
          </p:cNvPr>
          <p:cNvSpPr txBox="1"/>
          <p:nvPr/>
        </p:nvSpPr>
        <p:spPr>
          <a:xfrm>
            <a:off x="282352" y="843558"/>
            <a:ext cx="8861648"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HTML Forms are required, when you want to collect some data from the site visitor. For example, during user registration you would like to collect information such as name, email address, credit card, etc.</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867869FD-BFD2-2B7E-FEB9-9BC2A42634F7}"/>
              </a:ext>
            </a:extLst>
          </p:cNvPr>
          <p:cNvSpPr txBox="1"/>
          <p:nvPr/>
        </p:nvSpPr>
        <p:spPr>
          <a:xfrm>
            <a:off x="282352" y="1766888"/>
            <a:ext cx="8579296"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HTML </a:t>
            </a:r>
            <a:r>
              <a:rPr lang="en-US" b="1" i="0" dirty="0">
                <a:solidFill>
                  <a:srgbClr val="000000"/>
                </a:solidFill>
                <a:effectLst/>
                <a:latin typeface="Times New Roman" panose="02020603050405020304" pitchFamily="18" charset="0"/>
                <a:cs typeface="Times New Roman" panose="02020603050405020304" pitchFamily="18" charset="0"/>
              </a:rPr>
              <a:t>&lt;form&gt;</a:t>
            </a:r>
            <a:r>
              <a:rPr lang="en-US" b="0" i="0" dirty="0">
                <a:solidFill>
                  <a:srgbClr val="000000"/>
                </a:solidFill>
                <a:effectLst/>
                <a:latin typeface="Times New Roman" panose="02020603050405020304" pitchFamily="18" charset="0"/>
                <a:cs typeface="Times New Roman" panose="02020603050405020304" pitchFamily="18" charset="0"/>
              </a:rPr>
              <a:t> tag is used to create an HTML form and it has following syntax</a:t>
            </a:r>
            <a:endParaRPr lang="en-IN"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xmlns="" id="{4421E813-F633-572D-6E91-69F88248D610}"/>
              </a:ext>
            </a:extLst>
          </p:cNvPr>
          <p:cNvSpPr>
            <a:spLocks noChangeArrowheads="1"/>
          </p:cNvSpPr>
          <p:nvPr/>
        </p:nvSpPr>
        <p:spPr bwMode="auto">
          <a:xfrm>
            <a:off x="1907704" y="2192402"/>
            <a:ext cx="5667022" cy="923330"/>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&lt;form action = "Script URL" method = "GET|POST"&gt;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form elements like input, </a:t>
            </a:r>
            <a:r>
              <a:rPr lang="en-US" altLang="en-US" dirty="0" err="1">
                <a:solidFill>
                  <a:srgbClr val="000000"/>
                </a:solidFill>
                <a:latin typeface="Times New Roman" panose="02020603050405020304" pitchFamily="18" charset="0"/>
                <a:cs typeface="Times New Roman" panose="02020603050405020304" pitchFamily="18" charset="0"/>
              </a:rPr>
              <a:t>textarea</a:t>
            </a:r>
            <a:r>
              <a:rPr lang="en-US" altLang="en-US" dirty="0">
                <a:solidFill>
                  <a:srgbClr val="000000"/>
                </a:solidFill>
                <a:latin typeface="Times New Roman" panose="02020603050405020304" pitchFamily="18" charset="0"/>
                <a:cs typeface="Times New Roman" panose="02020603050405020304" pitchFamily="18" charset="0"/>
              </a:rPr>
              <a:t> etc.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&lt;/form&gt; </a:t>
            </a:r>
          </a:p>
        </p:txBody>
      </p:sp>
      <p:sp>
        <p:nvSpPr>
          <p:cNvPr id="13" name="TextBox 12">
            <a:extLst>
              <a:ext uri="{FF2B5EF4-FFF2-40B4-BE49-F238E27FC236}">
                <a16:creationId xmlns:a16="http://schemas.microsoft.com/office/drawing/2014/main" xmlns="" id="{7216A996-C653-21EC-69E3-8884B1B62B42}"/>
              </a:ext>
            </a:extLst>
          </p:cNvPr>
          <p:cNvSpPr txBox="1"/>
          <p:nvPr/>
        </p:nvSpPr>
        <p:spPr>
          <a:xfrm>
            <a:off x="373926" y="2977233"/>
            <a:ext cx="7200800" cy="369332"/>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Action: </a:t>
            </a:r>
            <a:r>
              <a:rPr lang="en-US" b="0" i="0" dirty="0">
                <a:solidFill>
                  <a:srgbClr val="000000"/>
                </a:solidFill>
                <a:effectLst/>
                <a:latin typeface="Times New Roman" panose="02020603050405020304" pitchFamily="18" charset="0"/>
                <a:cs typeface="Times New Roman" panose="02020603050405020304" pitchFamily="18" charset="0"/>
              </a:rPr>
              <a:t>Backend script ready to process your passed data.</a:t>
            </a:r>
          </a:p>
        </p:txBody>
      </p:sp>
      <p:sp>
        <p:nvSpPr>
          <p:cNvPr id="15" name="TextBox 14">
            <a:extLst>
              <a:ext uri="{FF2B5EF4-FFF2-40B4-BE49-F238E27FC236}">
                <a16:creationId xmlns:a16="http://schemas.microsoft.com/office/drawing/2014/main" xmlns="" id="{98CF03BD-0800-9C42-FF12-5B38DE9B1543}"/>
              </a:ext>
            </a:extLst>
          </p:cNvPr>
          <p:cNvSpPr txBox="1"/>
          <p:nvPr/>
        </p:nvSpPr>
        <p:spPr>
          <a:xfrm>
            <a:off x="373926" y="3300398"/>
            <a:ext cx="8316606" cy="646331"/>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Method : </a:t>
            </a:r>
            <a:r>
              <a:rPr lang="en-US" b="0" i="0" dirty="0">
                <a:solidFill>
                  <a:srgbClr val="000000"/>
                </a:solidFill>
                <a:effectLst/>
                <a:latin typeface="Times New Roman" panose="02020603050405020304" pitchFamily="18" charset="0"/>
                <a:cs typeface="Times New Roman" panose="02020603050405020304" pitchFamily="18" charset="0"/>
              </a:rPr>
              <a:t>Method to be used to upload data. The most frequently used are GET and POST methods.</a:t>
            </a:r>
          </a:p>
        </p:txBody>
      </p:sp>
      <p:sp>
        <p:nvSpPr>
          <p:cNvPr id="17" name="TextBox 16">
            <a:extLst>
              <a:ext uri="{FF2B5EF4-FFF2-40B4-BE49-F238E27FC236}">
                <a16:creationId xmlns:a16="http://schemas.microsoft.com/office/drawing/2014/main" xmlns="" id="{56A4079D-7439-067B-9E51-25A72A8B71E8}"/>
              </a:ext>
            </a:extLst>
          </p:cNvPr>
          <p:cNvSpPr txBox="1"/>
          <p:nvPr/>
        </p:nvSpPr>
        <p:spPr>
          <a:xfrm>
            <a:off x="373926" y="3832644"/>
            <a:ext cx="8396148" cy="646331"/>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Target : </a:t>
            </a:r>
            <a:r>
              <a:rPr lang="en-US" b="0" i="0" dirty="0">
                <a:solidFill>
                  <a:srgbClr val="000000"/>
                </a:solidFill>
                <a:effectLst/>
                <a:latin typeface="Times New Roman" panose="02020603050405020304" pitchFamily="18" charset="0"/>
                <a:cs typeface="Times New Roman" panose="02020603050405020304" pitchFamily="18" charset="0"/>
              </a:rPr>
              <a:t>Specify the target window or frame where the result of the script will be displayed. It takes values like _blank, _self, _parent etc.</a:t>
            </a:r>
          </a:p>
        </p:txBody>
      </p:sp>
      <p:sp>
        <p:nvSpPr>
          <p:cNvPr id="4" name="Footer Placeholder 3">
            <a:extLst>
              <a:ext uri="{FF2B5EF4-FFF2-40B4-BE49-F238E27FC236}">
                <a16:creationId xmlns:a16="http://schemas.microsoft.com/office/drawing/2014/main" xmlns="" id="{6F210A14-BD78-FDA4-4AED-6659D0823AF5}"/>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731683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FDF28744-6172-4DDE-9B10-ABB4C819FA73}" type="datetime8">
              <a:rPr lang="en-US" smtClean="0"/>
              <a:pPr>
                <a:defRPr/>
              </a:pPr>
              <a:t>3/14/2024 5:20 PM</a:t>
            </a:fld>
            <a:endParaRPr lang="en-US"/>
          </a:p>
        </p:txBody>
      </p:sp>
      <p:sp>
        <p:nvSpPr>
          <p:cNvPr id="7" name="TextBox 6">
            <a:extLst>
              <a:ext uri="{FF2B5EF4-FFF2-40B4-BE49-F238E27FC236}">
                <a16:creationId xmlns:a16="http://schemas.microsoft.com/office/drawing/2014/main" xmlns="" id="{1E04F896-498C-DE39-EED1-54CCFCE5E7A7}"/>
              </a:ext>
            </a:extLst>
          </p:cNvPr>
          <p:cNvSpPr txBox="1"/>
          <p:nvPr/>
        </p:nvSpPr>
        <p:spPr>
          <a:xfrm>
            <a:off x="55924" y="843558"/>
            <a:ext cx="8640960"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HTML Form Controls : </a:t>
            </a:r>
            <a:r>
              <a:rPr lang="en-US" b="0" i="0" dirty="0">
                <a:solidFill>
                  <a:srgbClr val="000000"/>
                </a:solidFill>
                <a:effectLst/>
                <a:latin typeface="Times New Roman" panose="02020603050405020304" pitchFamily="18" charset="0"/>
                <a:cs typeface="Times New Roman" panose="02020603050405020304" pitchFamily="18" charset="0"/>
              </a:rPr>
              <a:t>There are different types of form controls that you can use to collect data using HTML form</a:t>
            </a:r>
          </a:p>
        </p:txBody>
      </p:sp>
      <p:sp>
        <p:nvSpPr>
          <p:cNvPr id="11" name="TextBox 10">
            <a:extLst>
              <a:ext uri="{FF2B5EF4-FFF2-40B4-BE49-F238E27FC236}">
                <a16:creationId xmlns:a16="http://schemas.microsoft.com/office/drawing/2014/main" xmlns="" id="{8A6ACCBF-0EC3-DEDD-F401-EE61B8B81CEF}"/>
              </a:ext>
            </a:extLst>
          </p:cNvPr>
          <p:cNvSpPr txBox="1"/>
          <p:nvPr/>
        </p:nvSpPr>
        <p:spPr>
          <a:xfrm>
            <a:off x="2699792" y="1497190"/>
            <a:ext cx="3152835" cy="1754326"/>
          </a:xfrm>
          <a:prstGeom prst="rect">
            <a:avLst/>
          </a:prstGeom>
          <a:noFill/>
        </p:spPr>
        <p:txBody>
          <a:bodyPr wrap="square">
            <a:spAutoFit/>
          </a:bodyPr>
          <a:lstStyle/>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Text Input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Checkboxes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Radio Box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Select Box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File Select boxes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Submit and Reset Button</a:t>
            </a:r>
          </a:p>
        </p:txBody>
      </p:sp>
      <p:sp>
        <p:nvSpPr>
          <p:cNvPr id="2" name="Footer Placeholder 1">
            <a:extLst>
              <a:ext uri="{FF2B5EF4-FFF2-40B4-BE49-F238E27FC236}">
                <a16:creationId xmlns:a16="http://schemas.microsoft.com/office/drawing/2014/main" xmlns="" id="{80388D4E-D2BD-2DE8-C294-200809070500}"/>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400941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37E9F14-9A4A-42A4-8C59-BEE24D0CA200}" type="datetime8">
              <a:rPr lang="en-US" smtClean="0"/>
              <a:pPr>
                <a:defRPr/>
              </a:pPr>
              <a:t>3/14/2024 5:20 PM</a:t>
            </a:fld>
            <a:endParaRPr lang="en-US"/>
          </a:p>
        </p:txBody>
      </p:sp>
      <p:sp>
        <p:nvSpPr>
          <p:cNvPr id="8" name="TextBox 7">
            <a:extLst>
              <a:ext uri="{FF2B5EF4-FFF2-40B4-BE49-F238E27FC236}">
                <a16:creationId xmlns:a16="http://schemas.microsoft.com/office/drawing/2014/main" xmlns="" id="{EF39A1D6-E605-3091-C154-9AE93A0FF662}"/>
              </a:ext>
            </a:extLst>
          </p:cNvPr>
          <p:cNvSpPr txBox="1"/>
          <p:nvPr/>
        </p:nvSpPr>
        <p:spPr>
          <a:xfrm>
            <a:off x="0" y="843558"/>
            <a:ext cx="4865510" cy="369332"/>
          </a:xfrm>
          <a:prstGeom prst="rect">
            <a:avLst/>
          </a:prstGeom>
          <a:noFill/>
        </p:spPr>
        <p:txBody>
          <a:bodyPr wrap="square">
            <a:spAutoFit/>
          </a:bodyPr>
          <a:lstStyle/>
          <a:p>
            <a:pPr algn="l"/>
            <a:r>
              <a:rPr lang="en-IN" b="0" i="0" dirty="0">
                <a:effectLst/>
                <a:latin typeface="Arial" panose="020B0604020202020204" pitchFamily="34" charset="0"/>
              </a:rPr>
              <a:t>Text Input Controls</a:t>
            </a:r>
          </a:p>
        </p:txBody>
      </p:sp>
      <p:sp>
        <p:nvSpPr>
          <p:cNvPr id="9" name="TextBox 8">
            <a:extLst>
              <a:ext uri="{FF2B5EF4-FFF2-40B4-BE49-F238E27FC236}">
                <a16:creationId xmlns:a16="http://schemas.microsoft.com/office/drawing/2014/main" xmlns="" id="{8DF19136-5C49-5D37-2462-C162D6768869}"/>
              </a:ext>
            </a:extLst>
          </p:cNvPr>
          <p:cNvSpPr txBox="1"/>
          <p:nvPr/>
        </p:nvSpPr>
        <p:spPr>
          <a:xfrm>
            <a:off x="179512" y="1335263"/>
            <a:ext cx="8784976"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Single-line text input controls: </a:t>
            </a:r>
            <a:r>
              <a:rPr lang="en-US" b="0" i="0" dirty="0">
                <a:solidFill>
                  <a:srgbClr val="000000"/>
                </a:solidFill>
                <a:effectLst/>
                <a:latin typeface="Times New Roman" panose="02020603050405020304" pitchFamily="18" charset="0"/>
                <a:cs typeface="Times New Roman" panose="02020603050405020304" pitchFamily="18" charset="0"/>
              </a:rPr>
              <a:t>This control is used for items that require only one line of user input, such as search boxes or names. They are created using HTML &lt;input&gt; tag.</a:t>
            </a:r>
          </a:p>
        </p:txBody>
      </p:sp>
      <p:sp>
        <p:nvSpPr>
          <p:cNvPr id="13" name="TextBox 12">
            <a:extLst>
              <a:ext uri="{FF2B5EF4-FFF2-40B4-BE49-F238E27FC236}">
                <a16:creationId xmlns:a16="http://schemas.microsoft.com/office/drawing/2014/main" xmlns="" id="{13DC46B7-7FF1-BB54-ACC9-F93866E28DD4}"/>
              </a:ext>
            </a:extLst>
          </p:cNvPr>
          <p:cNvSpPr txBox="1"/>
          <p:nvPr/>
        </p:nvSpPr>
        <p:spPr>
          <a:xfrm>
            <a:off x="20180" y="1967234"/>
            <a:ext cx="6336322" cy="2031325"/>
          </a:xfrm>
          <a:prstGeom prst="rect">
            <a:avLst/>
          </a:prstGeom>
          <a:noFill/>
        </p:spPr>
        <p:txBody>
          <a:bodyPr wrap="square">
            <a:spAutoFit/>
          </a:bodyPr>
          <a:lstStyle/>
          <a:p>
            <a:r>
              <a:rPr lang="en-US" dirty="0"/>
              <a:t>&lt;body&gt;</a:t>
            </a:r>
          </a:p>
          <a:p>
            <a:r>
              <a:rPr lang="en-US" dirty="0"/>
              <a:t>      &lt;form &gt;</a:t>
            </a:r>
          </a:p>
          <a:p>
            <a:r>
              <a:rPr lang="en-US" dirty="0"/>
              <a:t>         First name: &lt;input type = "text" name = "</a:t>
            </a:r>
            <a:r>
              <a:rPr lang="en-US" dirty="0" err="1"/>
              <a:t>first_name</a:t>
            </a:r>
            <a:r>
              <a:rPr lang="en-US" dirty="0"/>
              <a:t>" /&gt;</a:t>
            </a:r>
          </a:p>
          <a:p>
            <a:r>
              <a:rPr lang="en-US" dirty="0"/>
              <a:t>         &lt;</a:t>
            </a:r>
            <a:r>
              <a:rPr lang="en-US" dirty="0" err="1"/>
              <a:t>br</a:t>
            </a:r>
            <a:r>
              <a:rPr lang="en-US" dirty="0"/>
              <a:t>&gt;</a:t>
            </a:r>
          </a:p>
          <a:p>
            <a:r>
              <a:rPr lang="en-US" dirty="0"/>
              <a:t>         Last name: &lt;input type = "text" name = "</a:t>
            </a:r>
            <a:r>
              <a:rPr lang="en-US" dirty="0" err="1"/>
              <a:t>last_name</a:t>
            </a:r>
            <a:r>
              <a:rPr lang="en-US" dirty="0"/>
              <a:t>" /&gt;</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xmlns="" id="{3E230016-B3C8-65B8-E345-A7751B67C54A}"/>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5093363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F026CEA8-86CC-4AF6-BF41-2ED1E6F6B100}" type="datetime8">
              <a:rPr lang="en-US" smtClean="0"/>
              <a:pPr>
                <a:defRPr/>
              </a:pPr>
              <a:t>3/14/2024 5:20 PM</a:t>
            </a:fld>
            <a:endParaRPr lang="en-US"/>
          </a:p>
        </p:txBody>
      </p:sp>
      <p:sp>
        <p:nvSpPr>
          <p:cNvPr id="6" name="TextBox 5">
            <a:extLst>
              <a:ext uri="{FF2B5EF4-FFF2-40B4-BE49-F238E27FC236}">
                <a16:creationId xmlns:a16="http://schemas.microsoft.com/office/drawing/2014/main" xmlns="" id="{0F8AFFC6-834C-3A23-ED75-EC0413EB0C5D}"/>
              </a:ext>
            </a:extLst>
          </p:cNvPr>
          <p:cNvSpPr txBox="1"/>
          <p:nvPr/>
        </p:nvSpPr>
        <p:spPr>
          <a:xfrm>
            <a:off x="0" y="771550"/>
            <a:ext cx="9036496"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Password input controls : </a:t>
            </a:r>
            <a:r>
              <a:rPr lang="en-US" b="0" i="0" dirty="0">
                <a:solidFill>
                  <a:srgbClr val="000000"/>
                </a:solidFill>
                <a:effectLst/>
                <a:latin typeface="Times New Roman" panose="02020603050405020304" pitchFamily="18" charset="0"/>
                <a:cs typeface="Times New Roman" panose="02020603050405020304" pitchFamily="18" charset="0"/>
              </a:rPr>
              <a:t>This is also a single-line text input but it masks the character as soon as a user enters it. They are also created using HTML &lt;input&gt;tag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password</a:t>
            </a:r>
            <a:r>
              <a:rPr lang="en-US" b="0" i="0" dirty="0">
                <a:solidFill>
                  <a:srgbClr val="00000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xmlns="" id="{D2D57102-A74C-0682-C461-70DDBD0C649E}"/>
              </a:ext>
            </a:extLst>
          </p:cNvPr>
          <p:cNvSpPr txBox="1"/>
          <p:nvPr/>
        </p:nvSpPr>
        <p:spPr>
          <a:xfrm>
            <a:off x="1524000" y="1403218"/>
            <a:ext cx="6207368" cy="2031325"/>
          </a:xfrm>
          <a:prstGeom prst="rect">
            <a:avLst/>
          </a:prstGeom>
          <a:noFill/>
        </p:spPr>
        <p:txBody>
          <a:bodyPr wrap="square">
            <a:spAutoFit/>
          </a:bodyPr>
          <a:lstStyle/>
          <a:p>
            <a:r>
              <a:rPr lang="en-IN" dirty="0"/>
              <a:t>&lt;body&gt;</a:t>
            </a:r>
          </a:p>
          <a:p>
            <a:r>
              <a:rPr lang="en-IN" dirty="0"/>
              <a:t>      &lt;form &gt;</a:t>
            </a:r>
          </a:p>
          <a:p>
            <a:r>
              <a:rPr lang="en-IN" dirty="0"/>
              <a:t>         User ID : &lt;input type = "text" name = "</a:t>
            </a:r>
            <a:r>
              <a:rPr lang="en-IN" dirty="0" err="1"/>
              <a:t>user_id</a:t>
            </a:r>
            <a:r>
              <a:rPr lang="en-IN" dirty="0"/>
              <a:t>" /&gt;</a:t>
            </a:r>
          </a:p>
          <a:p>
            <a:r>
              <a:rPr lang="en-IN" dirty="0"/>
              <a:t>         &lt;</a:t>
            </a:r>
            <a:r>
              <a:rPr lang="en-IN" dirty="0" err="1"/>
              <a:t>br</a:t>
            </a:r>
            <a:r>
              <a:rPr lang="en-IN" dirty="0"/>
              <a:t>&gt;</a:t>
            </a:r>
          </a:p>
          <a:p>
            <a:r>
              <a:rPr lang="en-IN" dirty="0"/>
              <a:t>         Password: &lt;input type = "password" name = "password" /&gt;</a:t>
            </a:r>
          </a:p>
          <a:p>
            <a:r>
              <a:rPr lang="en-IN" dirty="0"/>
              <a:t>      &lt;/form&gt;</a:t>
            </a:r>
          </a:p>
          <a:p>
            <a:r>
              <a:rPr lang="en-IN" dirty="0"/>
              <a:t>   &lt;/body&gt;</a:t>
            </a:r>
          </a:p>
        </p:txBody>
      </p:sp>
      <p:sp>
        <p:nvSpPr>
          <p:cNvPr id="2" name="Footer Placeholder 1">
            <a:extLst>
              <a:ext uri="{FF2B5EF4-FFF2-40B4-BE49-F238E27FC236}">
                <a16:creationId xmlns:a16="http://schemas.microsoft.com/office/drawing/2014/main" xmlns="" id="{C3117E4D-B347-E615-87EF-09415AD93C9B}"/>
              </a:ext>
            </a:extLst>
          </p:cNvPr>
          <p:cNvSpPr>
            <a:spLocks noGrp="1"/>
          </p:cNvSpPr>
          <p:nvPr>
            <p:ph type="ftr" sz="quarter" idx="11"/>
          </p:nvPr>
        </p:nvSpPr>
        <p:spPr>
          <a:xfrm>
            <a:off x="2339752" y="4767263"/>
            <a:ext cx="43204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0357357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7CE49A1-88E1-48F2-A523-C35BDC33A575}" type="datetime8">
              <a:rPr lang="en-US" smtClean="0"/>
              <a:pPr>
                <a:defRPr/>
              </a:pPr>
              <a:t>3/14/2024 5:20 PM</a:t>
            </a:fld>
            <a:endParaRPr lang="en-US"/>
          </a:p>
        </p:txBody>
      </p:sp>
      <p:sp>
        <p:nvSpPr>
          <p:cNvPr id="6" name="TextBox 5">
            <a:extLst>
              <a:ext uri="{FF2B5EF4-FFF2-40B4-BE49-F238E27FC236}">
                <a16:creationId xmlns:a16="http://schemas.microsoft.com/office/drawing/2014/main" xmlns="" id="{7C202267-4092-B244-F269-C81AAC1E9FDB}"/>
              </a:ext>
            </a:extLst>
          </p:cNvPr>
          <p:cNvSpPr txBox="1"/>
          <p:nvPr/>
        </p:nvSpPr>
        <p:spPr>
          <a:xfrm>
            <a:off x="53752" y="673253"/>
            <a:ext cx="9036496"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Multiple-Line Text Input Controls :</a:t>
            </a:r>
            <a:r>
              <a:rPr lang="en-US" b="0" i="0" dirty="0">
                <a:solidFill>
                  <a:srgbClr val="000000"/>
                </a:solidFill>
                <a:effectLst/>
                <a:latin typeface="Times New Roman" panose="02020603050405020304" pitchFamily="18" charset="0"/>
                <a:cs typeface="Times New Roman" panose="02020603050405020304" pitchFamily="18" charset="0"/>
              </a:rPr>
              <a:t>This is used when the user is required to give details that may be longer than a single sentence. Multi-line input controls are created using HTML &lt;</a:t>
            </a:r>
            <a:r>
              <a:rPr lang="en-US" b="0" i="0" dirty="0" err="1">
                <a:solidFill>
                  <a:srgbClr val="000000"/>
                </a:solidFill>
                <a:effectLst/>
                <a:latin typeface="Times New Roman" panose="02020603050405020304" pitchFamily="18" charset="0"/>
                <a:cs typeface="Times New Roman" panose="02020603050405020304" pitchFamily="18" charset="0"/>
              </a:rPr>
              <a:t>textarea</a:t>
            </a:r>
            <a:r>
              <a:rPr lang="en-US" b="0" i="0" dirty="0">
                <a:solidFill>
                  <a:srgbClr val="000000"/>
                </a:solidFill>
                <a:effectLst/>
                <a:latin typeface="Times New Roman" panose="02020603050405020304" pitchFamily="18" charset="0"/>
                <a:cs typeface="Times New Roman" panose="02020603050405020304" pitchFamily="18" charset="0"/>
              </a:rPr>
              <a:t>&gt; tag.</a:t>
            </a:r>
          </a:p>
        </p:txBody>
      </p:sp>
      <p:sp>
        <p:nvSpPr>
          <p:cNvPr id="9" name="TextBox 8">
            <a:extLst>
              <a:ext uri="{FF2B5EF4-FFF2-40B4-BE49-F238E27FC236}">
                <a16:creationId xmlns:a16="http://schemas.microsoft.com/office/drawing/2014/main" xmlns="" id="{7F041210-DF77-740C-75D1-93B82EE7C108}"/>
              </a:ext>
            </a:extLst>
          </p:cNvPr>
          <p:cNvSpPr txBox="1"/>
          <p:nvPr/>
        </p:nvSpPr>
        <p:spPr>
          <a:xfrm>
            <a:off x="1691680" y="1417588"/>
            <a:ext cx="6254044" cy="2308324"/>
          </a:xfrm>
          <a:prstGeom prst="rect">
            <a:avLst/>
          </a:prstGeom>
          <a:noFill/>
        </p:spPr>
        <p:txBody>
          <a:bodyPr wrap="square">
            <a:spAutoFit/>
          </a:bodyPr>
          <a:lstStyle/>
          <a:p>
            <a:r>
              <a:rPr lang="en-US" dirty="0"/>
              <a:t>&lt;body&gt;</a:t>
            </a:r>
          </a:p>
          <a:p>
            <a:r>
              <a:rPr lang="en-US" dirty="0"/>
              <a:t>      &lt;form&gt;</a:t>
            </a:r>
          </a:p>
          <a:p>
            <a:r>
              <a:rPr lang="en-US" dirty="0"/>
              <a:t>         Description : &lt;</a:t>
            </a:r>
            <a:r>
              <a:rPr lang="en-US" dirty="0" err="1"/>
              <a:t>br</a:t>
            </a:r>
            <a:r>
              <a:rPr lang="en-US" dirty="0"/>
              <a:t> /&gt;</a:t>
            </a:r>
          </a:p>
          <a:p>
            <a:r>
              <a:rPr lang="en-US" dirty="0"/>
              <a:t>         &lt;</a:t>
            </a:r>
            <a:r>
              <a:rPr lang="en-US" dirty="0" err="1"/>
              <a:t>textarea</a:t>
            </a:r>
            <a:r>
              <a:rPr lang="en-US" dirty="0"/>
              <a:t> rows = "5" cols = "50" name = "description"&gt;</a:t>
            </a:r>
          </a:p>
          <a:p>
            <a:r>
              <a:rPr lang="en-US" dirty="0"/>
              <a:t>            Enter description here...</a:t>
            </a:r>
          </a:p>
          <a:p>
            <a:r>
              <a:rPr lang="en-US" dirty="0"/>
              <a:t>         &lt;/</a:t>
            </a:r>
            <a:r>
              <a:rPr lang="en-US" dirty="0" err="1"/>
              <a:t>textarea</a:t>
            </a:r>
            <a:r>
              <a:rPr lang="en-US" dirty="0"/>
              <a:t>&gt;</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xmlns="" id="{732FBFAD-8504-0890-497D-2AF7DCB9071E}"/>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7144248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7F3FC3DE-159C-4D7E-8594-B55418A2DDB3}" type="datetime8">
              <a:rPr lang="en-US" smtClean="0"/>
              <a:pPr>
                <a:defRPr/>
              </a:pPr>
              <a:t>3/14/2024 5:20 PM</a:t>
            </a:fld>
            <a:endParaRPr lang="en-US"/>
          </a:p>
        </p:txBody>
      </p:sp>
      <p:sp>
        <p:nvSpPr>
          <p:cNvPr id="6" name="TextBox 5">
            <a:extLst>
              <a:ext uri="{FF2B5EF4-FFF2-40B4-BE49-F238E27FC236}">
                <a16:creationId xmlns:a16="http://schemas.microsoft.com/office/drawing/2014/main" xmlns="" id="{968D9653-3EE2-B636-17A7-F03F72AED31B}"/>
              </a:ext>
            </a:extLst>
          </p:cNvPr>
          <p:cNvSpPr txBox="1"/>
          <p:nvPr/>
        </p:nvSpPr>
        <p:spPr>
          <a:xfrm>
            <a:off x="89756" y="843558"/>
            <a:ext cx="8964488"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Checkbox Control : </a:t>
            </a:r>
            <a:r>
              <a:rPr lang="en-US" b="0" i="0" dirty="0">
                <a:solidFill>
                  <a:srgbClr val="000000"/>
                </a:solidFill>
                <a:effectLst/>
                <a:latin typeface="Times New Roman" panose="02020603050405020304" pitchFamily="18" charset="0"/>
                <a:cs typeface="Times New Roman" panose="02020603050405020304" pitchFamily="18" charset="0"/>
              </a:rPr>
              <a:t>Checkboxes are used when more than one option is required to be selected. They are also created using HTML &lt;input&gt; tag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checkbox.</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921369E5-2A0C-75DE-5B49-D90906FED0E6}"/>
              </a:ext>
            </a:extLst>
          </p:cNvPr>
          <p:cNvSpPr txBox="1"/>
          <p:nvPr/>
        </p:nvSpPr>
        <p:spPr>
          <a:xfrm>
            <a:off x="251520" y="1374250"/>
            <a:ext cx="6670430" cy="1754326"/>
          </a:xfrm>
          <a:prstGeom prst="rect">
            <a:avLst/>
          </a:prstGeom>
          <a:noFill/>
        </p:spPr>
        <p:txBody>
          <a:bodyPr wrap="square">
            <a:spAutoFit/>
          </a:bodyPr>
          <a:lstStyle/>
          <a:p>
            <a:r>
              <a:rPr lang="en-US" dirty="0"/>
              <a:t>&lt;body&gt;</a:t>
            </a:r>
          </a:p>
          <a:p>
            <a:r>
              <a:rPr lang="en-US" dirty="0"/>
              <a:t>      &lt;form&gt;</a:t>
            </a:r>
          </a:p>
          <a:p>
            <a:r>
              <a:rPr lang="en-US" dirty="0"/>
              <a:t>         &lt;input type = "checkbox" name = "</a:t>
            </a:r>
            <a:r>
              <a:rPr lang="en-US" dirty="0" err="1"/>
              <a:t>maths</a:t>
            </a:r>
            <a:r>
              <a:rPr lang="en-US" dirty="0"/>
              <a:t>" value = "on"&gt; </a:t>
            </a:r>
            <a:r>
              <a:rPr lang="en-US" dirty="0" err="1"/>
              <a:t>Maths</a:t>
            </a:r>
            <a:endParaRPr lang="en-US" dirty="0"/>
          </a:p>
          <a:p>
            <a:r>
              <a:rPr lang="en-US" dirty="0"/>
              <a:t>         &lt;input type = "checkbox" name = "physics" value = "on"&gt; Physics</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xmlns="" id="{730B9653-BC3E-F7C0-7475-B3C9840A76A8}"/>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4754072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7AE72F2-6017-44C2-9A71-BA44AC0B60D5}" type="datetime8">
              <a:rPr lang="en-US" smtClean="0"/>
              <a:pPr>
                <a:defRPr/>
              </a:pPr>
              <a:t>3/14/2024 5:20 PM</a:t>
            </a:fld>
            <a:endParaRPr lang="en-US"/>
          </a:p>
        </p:txBody>
      </p:sp>
      <p:sp>
        <p:nvSpPr>
          <p:cNvPr id="6" name="TextBox 5">
            <a:extLst>
              <a:ext uri="{FF2B5EF4-FFF2-40B4-BE49-F238E27FC236}">
                <a16:creationId xmlns:a16="http://schemas.microsoft.com/office/drawing/2014/main" xmlns="" id="{2BFB2C8D-ECA7-EDB2-9A41-7CC57018C6BC}"/>
              </a:ext>
            </a:extLst>
          </p:cNvPr>
          <p:cNvSpPr txBox="1"/>
          <p:nvPr/>
        </p:nvSpPr>
        <p:spPr>
          <a:xfrm>
            <a:off x="45840" y="771550"/>
            <a:ext cx="8918648"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Radio Button Control : </a:t>
            </a:r>
            <a:r>
              <a:rPr lang="en-US" b="0" i="0" dirty="0">
                <a:solidFill>
                  <a:srgbClr val="000000"/>
                </a:solidFill>
                <a:effectLst/>
                <a:latin typeface="Times New Roman" panose="02020603050405020304" pitchFamily="18" charset="0"/>
                <a:cs typeface="Times New Roman" panose="02020603050405020304" pitchFamily="18" charset="0"/>
              </a:rPr>
              <a:t>Radio buttons are used when out of many options, just one option is required to be selected. They are also created using HTML &lt;input&gt; tag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radio</a:t>
            </a:r>
            <a:r>
              <a:rPr lang="en-US" b="0" i="0" dirty="0">
                <a:solidFill>
                  <a:srgbClr val="00000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xmlns="" id="{9F7626FD-53CD-4686-353A-0068A3C90EDE}"/>
              </a:ext>
            </a:extLst>
          </p:cNvPr>
          <p:cNvSpPr txBox="1"/>
          <p:nvPr/>
        </p:nvSpPr>
        <p:spPr>
          <a:xfrm>
            <a:off x="1151793" y="1332281"/>
            <a:ext cx="6840414" cy="1754326"/>
          </a:xfrm>
          <a:prstGeom prst="rect">
            <a:avLst/>
          </a:prstGeom>
          <a:noFill/>
        </p:spPr>
        <p:txBody>
          <a:bodyPr wrap="square">
            <a:spAutoFit/>
          </a:bodyPr>
          <a:lstStyle/>
          <a:p>
            <a:r>
              <a:rPr lang="en-US" dirty="0"/>
              <a:t>&lt;body&gt;</a:t>
            </a:r>
          </a:p>
          <a:p>
            <a:r>
              <a:rPr lang="en-US" dirty="0"/>
              <a:t>      &lt;form&gt;</a:t>
            </a:r>
          </a:p>
          <a:p>
            <a:r>
              <a:rPr lang="en-US" dirty="0"/>
              <a:t>         &lt;input type = "radio" name = "subject" value = "</a:t>
            </a:r>
            <a:r>
              <a:rPr lang="en-US" dirty="0" err="1"/>
              <a:t>maths</a:t>
            </a:r>
            <a:r>
              <a:rPr lang="en-US" dirty="0"/>
              <a:t>"&gt; </a:t>
            </a:r>
            <a:r>
              <a:rPr lang="en-US" dirty="0" err="1"/>
              <a:t>Maths</a:t>
            </a:r>
            <a:endParaRPr lang="en-US" dirty="0"/>
          </a:p>
          <a:p>
            <a:r>
              <a:rPr lang="en-US" dirty="0"/>
              <a:t>         &lt;input type = "radio" name = "subject" value = "physics"&gt; Physics</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xmlns="" id="{E9202BB9-2CFA-D426-9087-B11764C0C5F5}"/>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744024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9BC2DC87-4F1B-425D-A68D-7F88EFCA2A55}" type="datetime8">
              <a:rPr lang="en-US" smtClean="0"/>
              <a:pPr>
                <a:defRPr/>
              </a:pPr>
              <a:t>3/14/2024 5:20 PM</a:t>
            </a:fld>
            <a:endParaRPr lang="en-US"/>
          </a:p>
        </p:txBody>
      </p:sp>
      <p:sp>
        <p:nvSpPr>
          <p:cNvPr id="10" name="TextBox 9">
            <a:extLst>
              <a:ext uri="{FF2B5EF4-FFF2-40B4-BE49-F238E27FC236}">
                <a16:creationId xmlns:a16="http://schemas.microsoft.com/office/drawing/2014/main" xmlns="" id="{F82F95D3-C46D-455F-87FB-AA833D7435BD}"/>
              </a:ext>
            </a:extLst>
          </p:cNvPr>
          <p:cNvSpPr txBox="1"/>
          <p:nvPr/>
        </p:nvSpPr>
        <p:spPr>
          <a:xfrm>
            <a:off x="251520" y="1203598"/>
            <a:ext cx="8291264" cy="1292662"/>
          </a:xfrm>
          <a:prstGeom prst="rect">
            <a:avLst/>
          </a:prstGeom>
          <a:noFill/>
        </p:spPr>
        <p:txBody>
          <a:bodyPr wrap="square">
            <a:spAutoFit/>
          </a:bodyPr>
          <a:lstStyle/>
          <a:p>
            <a:r>
              <a:rPr lang="en-US" b="1" i="0" dirty="0">
                <a:solidFill>
                  <a:srgbClr val="273239"/>
                </a:solidFill>
                <a:effectLst/>
                <a:latin typeface="urw-din"/>
              </a:rPr>
              <a:t>Elements and Tags:</a:t>
            </a:r>
            <a:r>
              <a:rPr lang="en-US" b="0" i="0" dirty="0">
                <a:solidFill>
                  <a:srgbClr val="273239"/>
                </a:solidFill>
                <a:effectLst/>
                <a:latin typeface="urw-din"/>
              </a:rPr>
              <a:t> HTML uses predefined </a:t>
            </a:r>
            <a:r>
              <a:rPr lang="en-US" b="0" i="0" u="sng" dirty="0">
                <a:effectLst/>
                <a:latin typeface="urw-din"/>
                <a:hlinkClick r:id="rId2"/>
              </a:rPr>
              <a:t>tags</a:t>
            </a:r>
            <a:r>
              <a:rPr lang="en-US" b="0" i="0" dirty="0">
                <a:solidFill>
                  <a:srgbClr val="273239"/>
                </a:solidFill>
                <a:effectLst/>
                <a:latin typeface="urw-din"/>
              </a:rPr>
              <a:t> and </a:t>
            </a:r>
            <a:r>
              <a:rPr lang="en-US" b="0" i="0" u="sng" dirty="0">
                <a:effectLst/>
                <a:latin typeface="urw-din"/>
                <a:hlinkClick r:id="rId3"/>
              </a:rPr>
              <a:t>elements</a:t>
            </a:r>
            <a:r>
              <a:rPr lang="en-US" b="0" i="0" dirty="0">
                <a:solidFill>
                  <a:srgbClr val="273239"/>
                </a:solidFill>
                <a:effectLst/>
                <a:latin typeface="urw-din"/>
              </a:rPr>
              <a:t> which tell the browser how to properly display the content. </a:t>
            </a:r>
          </a:p>
          <a:p>
            <a:endParaRPr lang="en-US" dirty="0">
              <a:solidFill>
                <a:srgbClr val="273239"/>
              </a:solidFill>
              <a:latin typeface="urw-din"/>
            </a:endParaRPr>
          </a:p>
          <a:p>
            <a:pPr algn="ctr"/>
            <a:r>
              <a:rPr lang="en-US" sz="2400" dirty="0">
                <a:solidFill>
                  <a:srgbClr val="273239"/>
                </a:solidFill>
                <a:latin typeface="Times New Roman" panose="02020603050405020304" pitchFamily="18" charset="0"/>
                <a:cs typeface="Times New Roman" panose="02020603050405020304" pitchFamily="18" charset="0"/>
              </a:rPr>
              <a:t>&lt;b&gt;Web Technology&lt;/b&gt;</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60391B6A-26C7-4C51-9BCE-F7AC40207D67}"/>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xmlns="" id="{9D6D56B0-5021-F11E-9451-625E3DC36134}"/>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3954779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86510E2-5453-4FD1-90C5-FB0E00C0B6CB}" type="datetime8">
              <a:rPr lang="en-US" smtClean="0"/>
              <a:pPr>
                <a:defRPr/>
              </a:pPr>
              <a:t>3/14/2024 5:20 PM</a:t>
            </a:fld>
            <a:endParaRPr lang="en-US"/>
          </a:p>
        </p:txBody>
      </p:sp>
      <p:sp>
        <p:nvSpPr>
          <p:cNvPr id="6" name="TextBox 5">
            <a:extLst>
              <a:ext uri="{FF2B5EF4-FFF2-40B4-BE49-F238E27FC236}">
                <a16:creationId xmlns:a16="http://schemas.microsoft.com/office/drawing/2014/main" xmlns="" id="{17427450-08E1-0E38-3FAD-59F303425B5B}"/>
              </a:ext>
            </a:extLst>
          </p:cNvPr>
          <p:cNvSpPr txBox="1"/>
          <p:nvPr/>
        </p:nvSpPr>
        <p:spPr>
          <a:xfrm>
            <a:off x="158044" y="771550"/>
            <a:ext cx="8734435"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Select Box Control : </a:t>
            </a:r>
            <a:r>
              <a:rPr lang="en-US" b="0" i="0" dirty="0">
                <a:solidFill>
                  <a:srgbClr val="000000"/>
                </a:solidFill>
                <a:effectLst/>
                <a:latin typeface="Times New Roman" panose="02020603050405020304" pitchFamily="18" charset="0"/>
                <a:cs typeface="Times New Roman" panose="02020603050405020304" pitchFamily="18" charset="0"/>
              </a:rPr>
              <a:t>A select box, also called drop down box which provides option to list down various options in the form of drop down list, from where a user can select one or more options.</a:t>
            </a:r>
          </a:p>
        </p:txBody>
      </p:sp>
      <p:sp>
        <p:nvSpPr>
          <p:cNvPr id="9" name="TextBox 8">
            <a:extLst>
              <a:ext uri="{FF2B5EF4-FFF2-40B4-BE49-F238E27FC236}">
                <a16:creationId xmlns:a16="http://schemas.microsoft.com/office/drawing/2014/main" xmlns="" id="{781A3438-86A1-92C5-D8B5-7F5A90AAD00B}"/>
              </a:ext>
            </a:extLst>
          </p:cNvPr>
          <p:cNvSpPr txBox="1"/>
          <p:nvPr/>
        </p:nvSpPr>
        <p:spPr>
          <a:xfrm>
            <a:off x="1824139" y="1417588"/>
            <a:ext cx="6840414" cy="2308324"/>
          </a:xfrm>
          <a:prstGeom prst="rect">
            <a:avLst/>
          </a:prstGeom>
          <a:noFill/>
        </p:spPr>
        <p:txBody>
          <a:bodyPr wrap="square">
            <a:spAutoFit/>
          </a:bodyPr>
          <a:lstStyle/>
          <a:p>
            <a:r>
              <a:rPr lang="en-US" dirty="0"/>
              <a:t>&lt;body&gt;</a:t>
            </a:r>
          </a:p>
          <a:p>
            <a:r>
              <a:rPr lang="en-US" dirty="0"/>
              <a:t>      &lt;form&gt;</a:t>
            </a:r>
          </a:p>
          <a:p>
            <a:r>
              <a:rPr lang="en-US" dirty="0"/>
              <a:t>         &lt;select name = "dropdown"&gt;</a:t>
            </a:r>
          </a:p>
          <a:p>
            <a:r>
              <a:rPr lang="en-US" dirty="0"/>
              <a:t>            &lt;option value = "</a:t>
            </a:r>
            <a:r>
              <a:rPr lang="en-US" dirty="0" err="1"/>
              <a:t>Maths</a:t>
            </a:r>
            <a:r>
              <a:rPr lang="en-US" dirty="0"/>
              <a:t>" selected&gt;</a:t>
            </a:r>
            <a:r>
              <a:rPr lang="en-US" dirty="0" err="1"/>
              <a:t>Maths</a:t>
            </a:r>
            <a:r>
              <a:rPr lang="en-US" dirty="0"/>
              <a:t>&lt;/option&gt;</a:t>
            </a:r>
          </a:p>
          <a:p>
            <a:r>
              <a:rPr lang="en-US" dirty="0"/>
              <a:t>            &lt;option value = "Physics"&gt;Physics&lt;/option&gt;</a:t>
            </a:r>
          </a:p>
          <a:p>
            <a:r>
              <a:rPr lang="en-US" dirty="0"/>
              <a:t>         &lt;/</a:t>
            </a:r>
            <a:r>
              <a:rPr lang="en-US" dirty="0" smtClean="0"/>
              <a:t>select&gt;</a:t>
            </a:r>
            <a:endParaRPr lang="en-US" dirty="0"/>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xmlns="" id="{FC2892F7-F939-094C-5AA6-A34489C1D0B1}"/>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56629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71753121-3DA3-4C7D-96F3-C16332D748CA}" type="datetime8">
              <a:rPr lang="en-US" smtClean="0"/>
              <a:pPr>
                <a:defRPr/>
              </a:pPr>
              <a:t>3/14/2024 5:20 PM</a:t>
            </a:fld>
            <a:endParaRPr lang="en-US"/>
          </a:p>
        </p:txBody>
      </p:sp>
      <p:sp>
        <p:nvSpPr>
          <p:cNvPr id="6" name="TextBox 5">
            <a:extLst>
              <a:ext uri="{FF2B5EF4-FFF2-40B4-BE49-F238E27FC236}">
                <a16:creationId xmlns:a16="http://schemas.microsoft.com/office/drawing/2014/main" xmlns="" id="{A27EA9A7-DF7C-81CF-0508-59AE69EB6026}"/>
              </a:ext>
            </a:extLst>
          </p:cNvPr>
          <p:cNvSpPr txBox="1"/>
          <p:nvPr/>
        </p:nvSpPr>
        <p:spPr>
          <a:xfrm>
            <a:off x="158044" y="817424"/>
            <a:ext cx="8806443"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File Upload Box : </a:t>
            </a:r>
            <a:r>
              <a:rPr lang="en-US" b="0" i="0" dirty="0">
                <a:solidFill>
                  <a:srgbClr val="000000"/>
                </a:solidFill>
                <a:effectLst/>
                <a:latin typeface="Times New Roman" panose="02020603050405020304" pitchFamily="18" charset="0"/>
                <a:cs typeface="Times New Roman" panose="02020603050405020304" pitchFamily="18" charset="0"/>
              </a:rPr>
              <a:t>If you want to allow a user to upload a file to your web site, you will need to use a file upload box, also known as a file select box. This is also created using the &lt;input&gt; element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file</a:t>
            </a:r>
            <a:r>
              <a:rPr lang="en-US" b="0" i="0" dirty="0">
                <a:solidFill>
                  <a:srgbClr val="00000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xmlns="" id="{29A2587F-CFF7-2B64-52E8-B0BF2E12B291}"/>
              </a:ext>
            </a:extLst>
          </p:cNvPr>
          <p:cNvSpPr txBox="1"/>
          <p:nvPr/>
        </p:nvSpPr>
        <p:spPr>
          <a:xfrm>
            <a:off x="457200" y="1740754"/>
            <a:ext cx="6825242" cy="1477328"/>
          </a:xfrm>
          <a:prstGeom prst="rect">
            <a:avLst/>
          </a:prstGeom>
          <a:noFill/>
        </p:spPr>
        <p:txBody>
          <a:bodyPr wrap="square">
            <a:spAutoFit/>
          </a:bodyPr>
          <a:lstStyle/>
          <a:p>
            <a:r>
              <a:rPr lang="en-US" dirty="0"/>
              <a:t>&lt;body&gt;</a:t>
            </a:r>
          </a:p>
          <a:p>
            <a:r>
              <a:rPr lang="en-US" dirty="0"/>
              <a:t>      &lt;form&gt;</a:t>
            </a:r>
          </a:p>
          <a:p>
            <a:r>
              <a:rPr lang="en-US" dirty="0"/>
              <a:t>         &lt;input type = "file" name = "</a:t>
            </a:r>
            <a:r>
              <a:rPr lang="en-US" dirty="0" err="1"/>
              <a:t>fileupload</a:t>
            </a:r>
            <a:r>
              <a:rPr lang="en-US" dirty="0"/>
              <a:t>" accept = "image/*" /&gt;</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xmlns="" id="{2BE5C2FF-0585-7728-DEA9-81F241C72D30}"/>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3516430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7923776F-2627-4636-9E25-A4E00A65886D}" type="datetime8">
              <a:rPr lang="en-US" smtClean="0"/>
              <a:pPr>
                <a:defRPr/>
              </a:pPr>
              <a:t>3/14/2024 5:20 PM</a:t>
            </a:fld>
            <a:endParaRPr lang="en-US"/>
          </a:p>
        </p:txBody>
      </p:sp>
      <p:sp>
        <p:nvSpPr>
          <p:cNvPr id="6" name="TextBox 5">
            <a:extLst>
              <a:ext uri="{FF2B5EF4-FFF2-40B4-BE49-F238E27FC236}">
                <a16:creationId xmlns:a16="http://schemas.microsoft.com/office/drawing/2014/main" xmlns="" id="{BEC25E04-4DC3-8AEC-578C-313986A9EAE8}"/>
              </a:ext>
            </a:extLst>
          </p:cNvPr>
          <p:cNvSpPr txBox="1"/>
          <p:nvPr/>
        </p:nvSpPr>
        <p:spPr>
          <a:xfrm>
            <a:off x="161764" y="843558"/>
            <a:ext cx="8820472"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Button Controls : </a:t>
            </a:r>
            <a:r>
              <a:rPr lang="en-US" b="0" i="0" dirty="0">
                <a:solidFill>
                  <a:srgbClr val="000000"/>
                </a:solidFill>
                <a:effectLst/>
                <a:latin typeface="Times New Roman" panose="02020603050405020304" pitchFamily="18" charset="0"/>
                <a:cs typeface="Times New Roman" panose="02020603050405020304" pitchFamily="18" charset="0"/>
              </a:rPr>
              <a:t>There are various ways in HTML to create clickable buttons. You can also create a clickable button using &lt;input&gt;tag by setting its type attribute to </a:t>
            </a:r>
            <a:r>
              <a:rPr lang="en-US" b="1" i="0" dirty="0">
                <a:solidFill>
                  <a:srgbClr val="000000"/>
                </a:solidFill>
                <a:effectLst/>
                <a:latin typeface="Times New Roman" panose="02020603050405020304" pitchFamily="18" charset="0"/>
                <a:cs typeface="Times New Roman" panose="02020603050405020304" pitchFamily="18" charset="0"/>
              </a:rPr>
              <a:t>button</a:t>
            </a:r>
            <a:r>
              <a:rPr lang="en-US" b="0" i="0" dirty="0">
                <a:solidFill>
                  <a:srgbClr val="000000"/>
                </a:solidFill>
                <a:effectLst/>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xmlns="" id="{329BFA37-44E3-987C-01A8-117524A0FC7E}"/>
              </a:ext>
            </a:extLst>
          </p:cNvPr>
          <p:cNvSpPr txBox="1"/>
          <p:nvPr/>
        </p:nvSpPr>
        <p:spPr>
          <a:xfrm>
            <a:off x="735623" y="1608118"/>
            <a:ext cx="7364769" cy="2031325"/>
          </a:xfrm>
          <a:prstGeom prst="rect">
            <a:avLst/>
          </a:prstGeom>
          <a:noFill/>
        </p:spPr>
        <p:txBody>
          <a:bodyPr wrap="square">
            <a:spAutoFit/>
          </a:bodyPr>
          <a:lstStyle/>
          <a:p>
            <a:r>
              <a:rPr lang="en-IN" dirty="0"/>
              <a:t>&lt;body&gt;</a:t>
            </a:r>
          </a:p>
          <a:p>
            <a:r>
              <a:rPr lang="en-IN" dirty="0"/>
              <a:t>      &lt;form&gt;</a:t>
            </a:r>
          </a:p>
          <a:p>
            <a:r>
              <a:rPr lang="en-IN" dirty="0"/>
              <a:t>         &lt;input type = "submit" name = "submit" value = "Submit" /&gt;</a:t>
            </a:r>
          </a:p>
          <a:p>
            <a:r>
              <a:rPr lang="en-IN" dirty="0"/>
              <a:t>         &lt;input type = "reset" name = "reset"  value = "Reset" /&gt;</a:t>
            </a:r>
          </a:p>
          <a:p>
            <a:r>
              <a:rPr lang="en-IN" dirty="0"/>
              <a:t>         &lt;input type = "button" name = "ok" value = "OK" /&gt;         </a:t>
            </a:r>
          </a:p>
          <a:p>
            <a:r>
              <a:rPr lang="en-IN" dirty="0"/>
              <a:t>      &lt;/form&gt;</a:t>
            </a:r>
          </a:p>
          <a:p>
            <a:r>
              <a:rPr lang="en-IN" dirty="0"/>
              <a:t>   &lt;/body&gt;</a:t>
            </a:r>
          </a:p>
        </p:txBody>
      </p:sp>
      <p:sp>
        <p:nvSpPr>
          <p:cNvPr id="2" name="Footer Placeholder 1">
            <a:extLst>
              <a:ext uri="{FF2B5EF4-FFF2-40B4-BE49-F238E27FC236}">
                <a16:creationId xmlns:a16="http://schemas.microsoft.com/office/drawing/2014/main" xmlns="" id="{1D4413D3-7C33-1E1F-4475-900F315254F9}"/>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4285062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55EFCA1-10D8-4E61-9105-DAE8507547F6}" type="datetime8">
              <a:rPr lang="en-US" smtClean="0"/>
              <a:pPr>
                <a:defRPr/>
              </a:pPr>
              <a:t>3/14/2024 5:20 PM</a:t>
            </a:fld>
            <a:endParaRPr lang="en-US"/>
          </a:p>
        </p:txBody>
      </p:sp>
      <p:sp>
        <p:nvSpPr>
          <p:cNvPr id="6" name="TextBox 5">
            <a:extLst>
              <a:ext uri="{FF2B5EF4-FFF2-40B4-BE49-F238E27FC236}">
                <a16:creationId xmlns:a16="http://schemas.microsoft.com/office/drawing/2014/main" xmlns="" id="{86F3F9A9-C440-79FD-AB52-62A8AE9EE4A7}"/>
              </a:ext>
            </a:extLst>
          </p:cNvPr>
          <p:cNvSpPr txBox="1"/>
          <p:nvPr/>
        </p:nvSpPr>
        <p:spPr>
          <a:xfrm>
            <a:off x="125760" y="987574"/>
            <a:ext cx="8892480"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HTML frames are used to divide your browser window into multiple sections where each section can load a separate HTML document. A collection of frames in the browser window is known as a frameset.</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40B8F6ED-60E8-CCB0-1306-71CF82026A71}"/>
              </a:ext>
            </a:extLst>
          </p:cNvPr>
          <p:cNvSpPr txBox="1"/>
          <p:nvPr/>
        </p:nvSpPr>
        <p:spPr>
          <a:xfrm>
            <a:off x="1687690" y="101042"/>
            <a:ext cx="4865510"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HTML-FRAMES</a:t>
            </a:r>
          </a:p>
        </p:txBody>
      </p:sp>
      <p:sp>
        <p:nvSpPr>
          <p:cNvPr id="10" name="TextBox 9">
            <a:extLst>
              <a:ext uri="{FF2B5EF4-FFF2-40B4-BE49-F238E27FC236}">
                <a16:creationId xmlns:a16="http://schemas.microsoft.com/office/drawing/2014/main" xmlns="" id="{6D91B9C1-EA3A-CD61-CD96-AA1998F452DA}"/>
              </a:ext>
            </a:extLst>
          </p:cNvPr>
          <p:cNvSpPr txBox="1"/>
          <p:nvPr/>
        </p:nvSpPr>
        <p:spPr>
          <a:xfrm>
            <a:off x="457200" y="2225225"/>
            <a:ext cx="8235197" cy="2031325"/>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DISWANTAGES</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Some smaller devices cannot cope with frames often because their screen is not big enough to be divided up.</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Sometimes your page will be displayed differently on different computers due to different screen resolution.</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browser's </a:t>
            </a:r>
            <a:r>
              <a:rPr lang="en-US" b="0" i="1" dirty="0">
                <a:solidFill>
                  <a:srgbClr val="000000"/>
                </a:solidFill>
                <a:effectLst/>
                <a:latin typeface="Times New Roman" panose="02020603050405020304" pitchFamily="18" charset="0"/>
                <a:cs typeface="Times New Roman" panose="02020603050405020304" pitchFamily="18" charset="0"/>
              </a:rPr>
              <a:t>back</a:t>
            </a:r>
            <a:r>
              <a:rPr lang="en-US" b="0" i="0" dirty="0">
                <a:solidFill>
                  <a:srgbClr val="000000"/>
                </a:solidFill>
                <a:effectLst/>
                <a:latin typeface="Times New Roman" panose="02020603050405020304" pitchFamily="18" charset="0"/>
                <a:cs typeface="Times New Roman" panose="02020603050405020304" pitchFamily="18" charset="0"/>
              </a:rPr>
              <a:t> button might not work as the user </a:t>
            </a:r>
            <a:r>
              <a:rPr lang="en-US" b="0" i="0" dirty="0" err="1">
                <a:solidFill>
                  <a:srgbClr val="000000"/>
                </a:solidFill>
                <a:effectLst/>
                <a:latin typeface="Times New Roman" panose="02020603050405020304" pitchFamily="18" charset="0"/>
                <a:cs typeface="Times New Roman" panose="02020603050405020304" pitchFamily="18" charset="0"/>
              </a:rPr>
              <a:t>hopes.There</a:t>
            </a:r>
            <a:r>
              <a:rPr lang="en-US" b="0" i="0" dirty="0">
                <a:solidFill>
                  <a:srgbClr val="000000"/>
                </a:solidFill>
                <a:effectLst/>
                <a:latin typeface="Times New Roman" panose="02020603050405020304" pitchFamily="18" charset="0"/>
                <a:cs typeface="Times New Roman" panose="02020603050405020304" pitchFamily="18" charset="0"/>
              </a:rPr>
              <a:t> are still few browsers that do not support frame technology.</a:t>
            </a:r>
          </a:p>
        </p:txBody>
      </p:sp>
      <p:sp>
        <p:nvSpPr>
          <p:cNvPr id="2" name="Footer Placeholder 1">
            <a:extLst>
              <a:ext uri="{FF2B5EF4-FFF2-40B4-BE49-F238E27FC236}">
                <a16:creationId xmlns:a16="http://schemas.microsoft.com/office/drawing/2014/main" xmlns="" id="{5DA233B6-9701-DD13-BADF-0C054DE706E4}"/>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8553264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5CED9D4F-2BB7-431B-AC88-491FAB3F011D}" type="datetime8">
              <a:rPr lang="en-US" smtClean="0"/>
              <a:pPr>
                <a:defRPr/>
              </a:pPr>
              <a:t>3/14/2024 5:20 PM</a:t>
            </a:fld>
            <a:endParaRPr lang="en-US"/>
          </a:p>
        </p:txBody>
      </p:sp>
      <p:sp>
        <p:nvSpPr>
          <p:cNvPr id="6" name="TextBox 5">
            <a:extLst>
              <a:ext uri="{FF2B5EF4-FFF2-40B4-BE49-F238E27FC236}">
                <a16:creationId xmlns:a16="http://schemas.microsoft.com/office/drawing/2014/main" xmlns="" id="{8D40F1F5-A792-CA9C-44AC-DDBE2E417609}"/>
              </a:ext>
            </a:extLst>
          </p:cNvPr>
          <p:cNvSpPr txBox="1"/>
          <p:nvPr/>
        </p:nvSpPr>
        <p:spPr>
          <a:xfrm>
            <a:off x="0" y="649811"/>
            <a:ext cx="4865510" cy="369332"/>
          </a:xfrm>
          <a:prstGeom prst="rect">
            <a:avLst/>
          </a:prstGeom>
          <a:noFill/>
        </p:spPr>
        <p:txBody>
          <a:bodyPr wrap="square">
            <a:spAutoFit/>
          </a:bodyPr>
          <a:lstStyle/>
          <a:p>
            <a:pPr algn="just"/>
            <a:r>
              <a:rPr lang="en-IN" b="1" i="0" dirty="0">
                <a:effectLst/>
                <a:latin typeface="Times New Roman" panose="02020603050405020304" pitchFamily="18" charset="0"/>
                <a:cs typeface="Times New Roman" panose="02020603050405020304" pitchFamily="18" charset="0"/>
              </a:rPr>
              <a:t>Create Vertical frames:</a:t>
            </a:r>
          </a:p>
        </p:txBody>
      </p:sp>
      <p:sp>
        <p:nvSpPr>
          <p:cNvPr id="8" name="TextBox 7">
            <a:extLst>
              <a:ext uri="{FF2B5EF4-FFF2-40B4-BE49-F238E27FC236}">
                <a16:creationId xmlns:a16="http://schemas.microsoft.com/office/drawing/2014/main" xmlns="" id="{D4ABCA8E-97CF-BAFC-2693-A81DF94D2160}"/>
              </a:ext>
            </a:extLst>
          </p:cNvPr>
          <p:cNvSpPr txBox="1"/>
          <p:nvPr/>
        </p:nvSpPr>
        <p:spPr>
          <a:xfrm>
            <a:off x="12706" y="1019143"/>
            <a:ext cx="3767206" cy="2862322"/>
          </a:xfrm>
          <a:prstGeom prst="rect">
            <a:avLst/>
          </a:prstGeom>
          <a:noFill/>
        </p:spPr>
        <p:txBody>
          <a:bodyPr wrap="square">
            <a:spAutoFit/>
          </a:bodyPr>
          <a:lstStyle/>
          <a:p>
            <a:pPr algn="just"/>
            <a:r>
              <a:rPr lang="en-IN" b="1" i="0" dirty="0">
                <a:effectLst/>
                <a:latin typeface="Times New Roman" panose="02020603050405020304" pitchFamily="18" charset="0"/>
                <a:cs typeface="Times New Roman" panose="02020603050405020304" pitchFamily="18" charset="0"/>
              </a:rPr>
              <a:t>&lt;html&gt;</a:t>
            </a:r>
            <a:r>
              <a:rPr lang="en-IN" b="0" i="0" dirty="0">
                <a:effectLst/>
                <a:latin typeface="Times New Roman" panose="02020603050405020304" pitchFamily="18" charset="0"/>
                <a:cs typeface="Times New Roman" panose="02020603050405020304" pitchFamily="18" charset="0"/>
              </a:rPr>
              <a:t>  </a:t>
            </a:r>
          </a:p>
          <a:p>
            <a:pPr algn="just"/>
            <a:r>
              <a:rPr lang="en-IN" b="1" i="0" dirty="0">
                <a:effectLst/>
                <a:latin typeface="Times New Roman" panose="02020603050405020304" pitchFamily="18" charset="0"/>
                <a:cs typeface="Times New Roman" panose="02020603050405020304" pitchFamily="18" charset="0"/>
              </a:rPr>
              <a:t>&lt;head&gt;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&lt;title&gt;</a:t>
            </a:r>
            <a:r>
              <a:rPr lang="en-IN" b="0" i="0" dirty="0">
                <a:effectLst/>
                <a:latin typeface="Times New Roman" panose="02020603050405020304" pitchFamily="18" charset="0"/>
                <a:cs typeface="Times New Roman" panose="02020603050405020304" pitchFamily="18" charset="0"/>
              </a:rPr>
              <a:t>Frame tag</a:t>
            </a:r>
            <a:r>
              <a:rPr lang="en-IN" b="1" i="0" dirty="0">
                <a:effectLst/>
                <a:latin typeface="Times New Roman" panose="02020603050405020304" pitchFamily="18" charset="0"/>
                <a:cs typeface="Times New Roman" panose="02020603050405020304" pitchFamily="18" charset="0"/>
              </a:rPr>
              <a:t>&lt;/title&gt;</a:t>
            </a:r>
            <a:r>
              <a:rPr lang="en-IN" b="0" i="0" dirty="0">
                <a:effectLst/>
                <a:latin typeface="Times New Roman" panose="02020603050405020304" pitchFamily="18" charset="0"/>
                <a:cs typeface="Times New Roman" panose="02020603050405020304" pitchFamily="18" charset="0"/>
              </a:rPr>
              <a:t>  </a:t>
            </a:r>
          </a:p>
          <a:p>
            <a:pPr algn="just"/>
            <a:r>
              <a:rPr lang="en-IN" b="1" i="0" dirty="0">
                <a:effectLst/>
                <a:latin typeface="Times New Roman" panose="02020603050405020304" pitchFamily="18" charset="0"/>
                <a:cs typeface="Times New Roman" panose="02020603050405020304" pitchFamily="18" charset="0"/>
              </a:rPr>
              <a:t>&lt;/head&gt;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&lt;frameset</a:t>
            </a:r>
            <a:r>
              <a:rPr lang="en-IN" b="0" i="0" dirty="0">
                <a:effectLst/>
                <a:latin typeface="Times New Roman" panose="02020603050405020304" pitchFamily="18" charset="0"/>
                <a:cs typeface="Times New Roman" panose="02020603050405020304" pitchFamily="18" charset="0"/>
              </a:rPr>
              <a:t> cols="25%,50%,25%"</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src</a:t>
            </a:r>
            <a:r>
              <a:rPr lang="en-IN" b="0" i="0" dirty="0">
                <a:effectLst/>
                <a:latin typeface="Times New Roman" panose="02020603050405020304" pitchFamily="18" charset="0"/>
                <a:cs typeface="Times New Roman" panose="02020603050405020304" pitchFamily="18" charset="0"/>
              </a:rPr>
              <a:t>="frame1.html" </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src</a:t>
            </a:r>
            <a:r>
              <a:rPr lang="en-IN" b="0" i="0" dirty="0">
                <a:effectLst/>
                <a:latin typeface="Times New Roman" panose="02020603050405020304" pitchFamily="18" charset="0"/>
                <a:cs typeface="Times New Roman" panose="02020603050405020304" pitchFamily="18" charset="0"/>
              </a:rPr>
              <a:t>="frame2.html"</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src</a:t>
            </a:r>
            <a:r>
              <a:rPr lang="en-IN" b="0" i="0" dirty="0">
                <a:effectLst/>
                <a:latin typeface="Times New Roman" panose="02020603050405020304" pitchFamily="18" charset="0"/>
                <a:cs typeface="Times New Roman" panose="02020603050405020304" pitchFamily="18" charset="0"/>
              </a:rPr>
              <a:t>="frame3.html"</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&lt;/frameset&gt;</a:t>
            </a:r>
            <a:r>
              <a:rPr lang="en-IN" b="0" i="0" dirty="0">
                <a:effectLst/>
                <a:latin typeface="Times New Roman" panose="02020603050405020304" pitchFamily="18" charset="0"/>
                <a:cs typeface="Times New Roman" panose="02020603050405020304" pitchFamily="18" charset="0"/>
              </a:rPr>
              <a:t>  </a:t>
            </a:r>
          </a:p>
          <a:p>
            <a:pPr algn="just"/>
            <a:r>
              <a:rPr lang="en-IN" b="1" i="0" dirty="0">
                <a:effectLst/>
                <a:latin typeface="Times New Roman" panose="02020603050405020304" pitchFamily="18" charset="0"/>
                <a:cs typeface="Times New Roman" panose="02020603050405020304" pitchFamily="18" charset="0"/>
              </a:rPr>
              <a:t>&lt;/html&gt;</a:t>
            </a:r>
            <a:r>
              <a:rPr lang="en-IN" b="0" i="0" dirty="0">
                <a:effectLst/>
                <a:latin typeface="Times New Roman" panose="02020603050405020304" pitchFamily="18" charset="0"/>
                <a:cs typeface="Times New Roman" panose="02020603050405020304" pitchFamily="18" charset="0"/>
              </a:rPr>
              <a:t>  </a:t>
            </a:r>
          </a:p>
        </p:txBody>
      </p:sp>
      <p:pic>
        <p:nvPicPr>
          <p:cNvPr id="11266" name="Picture 2" descr="HTML frame tag">
            <a:extLst>
              <a:ext uri="{FF2B5EF4-FFF2-40B4-BE49-F238E27FC236}">
                <a16:creationId xmlns:a16="http://schemas.microsoft.com/office/drawing/2014/main" xmlns="" id="{C02D667C-D287-7509-4B9B-05D03D39DAD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91880" y="695530"/>
            <a:ext cx="5544616" cy="434636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a:extLst>
              <a:ext uri="{FF2B5EF4-FFF2-40B4-BE49-F238E27FC236}">
                <a16:creationId xmlns:a16="http://schemas.microsoft.com/office/drawing/2014/main" xmlns="" id="{20723D88-0731-8950-03F9-09A85199B336}"/>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2255670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BB32DB2-A952-4D8E-B73B-D52492F915F8}" type="datetime8">
              <a:rPr lang="en-US" smtClean="0"/>
              <a:pPr>
                <a:defRPr/>
              </a:pPr>
              <a:t>3/14/2024 5:20 PM</a:t>
            </a:fld>
            <a:endParaRPr lang="en-US"/>
          </a:p>
        </p:txBody>
      </p:sp>
      <p:sp>
        <p:nvSpPr>
          <p:cNvPr id="6" name="TextBox 5">
            <a:extLst>
              <a:ext uri="{FF2B5EF4-FFF2-40B4-BE49-F238E27FC236}">
                <a16:creationId xmlns:a16="http://schemas.microsoft.com/office/drawing/2014/main" xmlns="" id="{B9D9F267-23BA-529C-8B5F-DF2EBA773461}"/>
              </a:ext>
            </a:extLst>
          </p:cNvPr>
          <p:cNvSpPr txBox="1"/>
          <p:nvPr/>
        </p:nvSpPr>
        <p:spPr>
          <a:xfrm>
            <a:off x="212" y="673253"/>
            <a:ext cx="4865510" cy="369332"/>
          </a:xfrm>
          <a:prstGeom prst="rect">
            <a:avLst/>
          </a:prstGeom>
          <a:noFill/>
        </p:spPr>
        <p:txBody>
          <a:bodyPr wrap="square">
            <a:spAutoFit/>
          </a:bodyPr>
          <a:lstStyle/>
          <a:p>
            <a:pPr algn="just"/>
            <a:r>
              <a:rPr lang="en-IN" b="0" i="0" dirty="0">
                <a:effectLst/>
                <a:latin typeface="erdana"/>
              </a:rPr>
              <a:t>Create Horizontal frames:</a:t>
            </a:r>
          </a:p>
        </p:txBody>
      </p:sp>
      <p:sp>
        <p:nvSpPr>
          <p:cNvPr id="8" name="TextBox 7">
            <a:extLst>
              <a:ext uri="{FF2B5EF4-FFF2-40B4-BE49-F238E27FC236}">
                <a16:creationId xmlns:a16="http://schemas.microsoft.com/office/drawing/2014/main" xmlns="" id="{60ECEFF3-3BD4-18F0-4227-E0F60BB709E1}"/>
              </a:ext>
            </a:extLst>
          </p:cNvPr>
          <p:cNvSpPr txBox="1"/>
          <p:nvPr/>
        </p:nvSpPr>
        <p:spPr>
          <a:xfrm>
            <a:off x="24207" y="1077075"/>
            <a:ext cx="4865510" cy="2862322"/>
          </a:xfrm>
          <a:prstGeom prst="rect">
            <a:avLst/>
          </a:prstGeom>
          <a:noFill/>
        </p:spPr>
        <p:txBody>
          <a:bodyPr wrap="square">
            <a:spAutoFit/>
          </a:bodyPr>
          <a:lstStyle/>
          <a:p>
            <a:pPr algn="just"/>
            <a:r>
              <a:rPr lang="en-IN" i="0" dirty="0">
                <a:effectLst/>
                <a:latin typeface="Times New Roman" panose="02020603050405020304" pitchFamily="18" charset="0"/>
                <a:cs typeface="Times New Roman" panose="02020603050405020304" pitchFamily="18" charset="0"/>
              </a:rPr>
              <a:t>&lt;html&gt;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    &lt;title&gt;Frame tag&lt;/title&gt;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  &lt;frameset rows="30%, 40%, 30%"&gt;  </a:t>
            </a:r>
          </a:p>
          <a:p>
            <a:pPr algn="just"/>
            <a:r>
              <a:rPr lang="en-IN" i="0" dirty="0">
                <a:effectLst/>
                <a:latin typeface="Times New Roman" panose="02020603050405020304" pitchFamily="18" charset="0"/>
                <a:cs typeface="Times New Roman" panose="02020603050405020304" pitchFamily="18" charset="0"/>
              </a:rPr>
              <a:t>    &lt;frame name="top"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="frame1.html" &gt;  </a:t>
            </a:r>
          </a:p>
          <a:p>
            <a:pPr algn="just"/>
            <a:r>
              <a:rPr lang="en-IN" i="0" dirty="0">
                <a:effectLst/>
                <a:latin typeface="Times New Roman" panose="02020603050405020304" pitchFamily="18" charset="0"/>
                <a:cs typeface="Times New Roman" panose="02020603050405020304" pitchFamily="18" charset="0"/>
              </a:rPr>
              <a:t>    &lt;frame name="main"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="frame2.html"&gt;   </a:t>
            </a:r>
          </a:p>
          <a:p>
            <a:pPr algn="just"/>
            <a:r>
              <a:rPr lang="en-IN" i="0" dirty="0">
                <a:effectLst/>
                <a:latin typeface="Times New Roman" panose="02020603050405020304" pitchFamily="18" charset="0"/>
                <a:cs typeface="Times New Roman" panose="02020603050405020304" pitchFamily="18" charset="0"/>
              </a:rPr>
              <a:t>    &lt;frame name="bottom"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="frame3.html"&gt;  </a:t>
            </a:r>
          </a:p>
          <a:p>
            <a:pPr algn="just"/>
            <a:r>
              <a:rPr lang="en-IN" i="0" dirty="0">
                <a:effectLst/>
                <a:latin typeface="Times New Roman" panose="02020603050405020304" pitchFamily="18" charset="0"/>
                <a:cs typeface="Times New Roman" panose="02020603050405020304" pitchFamily="18" charset="0"/>
              </a:rPr>
              <a:t>  &lt;/frameset&gt;  </a:t>
            </a:r>
          </a:p>
          <a:p>
            <a:pPr algn="just"/>
            <a:r>
              <a:rPr lang="en-IN" i="0" dirty="0">
                <a:effectLst/>
                <a:latin typeface="Times New Roman" panose="02020603050405020304" pitchFamily="18" charset="0"/>
                <a:cs typeface="Times New Roman" panose="02020603050405020304" pitchFamily="18" charset="0"/>
              </a:rPr>
              <a:t>&lt;/html&gt;  </a:t>
            </a:r>
          </a:p>
        </p:txBody>
      </p:sp>
      <p:pic>
        <p:nvPicPr>
          <p:cNvPr id="12290" name="Picture 2" descr="HTML frame tag">
            <a:extLst>
              <a:ext uri="{FF2B5EF4-FFF2-40B4-BE49-F238E27FC236}">
                <a16:creationId xmlns:a16="http://schemas.microsoft.com/office/drawing/2014/main" xmlns="" id="{425ACD1C-F2F6-631B-C988-1B66A4F8A4A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30947" y="933816"/>
            <a:ext cx="4588846" cy="35821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a:extLst>
              <a:ext uri="{FF2B5EF4-FFF2-40B4-BE49-F238E27FC236}">
                <a16:creationId xmlns:a16="http://schemas.microsoft.com/office/drawing/2014/main" xmlns="" id="{085B896D-3FDD-9A98-3A08-2CBB9193E51C}"/>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73849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0A6B4E6-9392-4EFC-A997-248B55413DB1}" type="datetime8">
              <a:rPr lang="en-US" smtClean="0"/>
              <a:pPr>
                <a:defRPr/>
              </a:pPr>
              <a:t>3/14/2024 5:20 PM</a:t>
            </a:fld>
            <a:endParaRPr lang="en-US"/>
          </a:p>
        </p:txBody>
      </p:sp>
      <p:sp>
        <p:nvSpPr>
          <p:cNvPr id="5" name="TextBox 4">
            <a:extLst>
              <a:ext uri="{FF2B5EF4-FFF2-40B4-BE49-F238E27FC236}">
                <a16:creationId xmlns:a16="http://schemas.microsoft.com/office/drawing/2014/main" xmlns="" id="{2E069158-24DF-4E55-0650-3B9D04D9D27E}"/>
              </a:ext>
            </a:extLst>
          </p:cNvPr>
          <p:cNvSpPr txBox="1"/>
          <p:nvPr/>
        </p:nvSpPr>
        <p:spPr>
          <a:xfrm>
            <a:off x="1687690" y="101042"/>
            <a:ext cx="486551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CSS</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046846D-EE22-73B2-272C-CCF3A053924E}"/>
              </a:ext>
            </a:extLst>
          </p:cNvPr>
          <p:cNvSpPr txBox="1"/>
          <p:nvPr/>
        </p:nvSpPr>
        <p:spPr>
          <a:xfrm>
            <a:off x="261864" y="830413"/>
            <a:ext cx="8424936" cy="2612062"/>
          </a:xfrm>
          <a:prstGeom prst="rect">
            <a:avLst/>
          </a:prstGeom>
          <a:noFill/>
        </p:spPr>
        <p:txBody>
          <a:bodyPr wrap="square">
            <a:spAutoFit/>
          </a:bodyPr>
          <a:lstStyle/>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is the language we use to style an HTML document.</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describes how HTML elements should be displayed.</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stands for Cascading Style Sheets</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describes how HTML elements are to be displayed on screen, paper, or in other media</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saves a lot of work. It can control the layout of multiple web pages all at once</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External stylesheets are stored in CSS files</a:t>
            </a:r>
            <a:endParaRPr lang="en-IN" sz="1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C21E0847-B217-50C3-47AF-1064FB7CDA8A}"/>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4943837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4FBB3595-0289-4C79-A738-CC729687F56C}" type="datetime8">
              <a:rPr lang="en-US" smtClean="0"/>
              <a:pPr>
                <a:defRPr/>
              </a:pPr>
              <a:t>3/14/2024 5:20 PM</a:t>
            </a:fld>
            <a:endParaRPr lang="en-US"/>
          </a:p>
        </p:txBody>
      </p:sp>
      <p:sp>
        <p:nvSpPr>
          <p:cNvPr id="5" name="TextBox 4">
            <a:extLst>
              <a:ext uri="{FF2B5EF4-FFF2-40B4-BE49-F238E27FC236}">
                <a16:creationId xmlns:a16="http://schemas.microsoft.com/office/drawing/2014/main" xmlns="" id="{B00A805E-16CD-C4BB-CD14-2677C9E4EE54}"/>
              </a:ext>
            </a:extLst>
          </p:cNvPr>
          <p:cNvSpPr txBox="1"/>
          <p:nvPr/>
        </p:nvSpPr>
        <p:spPr>
          <a:xfrm>
            <a:off x="1687690" y="101042"/>
            <a:ext cx="486551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CSS Syntax</a:t>
            </a:r>
            <a:endParaRPr lang="en-IN" sz="1800" dirty="0">
              <a:latin typeface="Times New Roman" panose="02020603050405020304" pitchFamily="18" charset="0"/>
              <a:cs typeface="Times New Roman" panose="02020603050405020304" pitchFamily="18" charset="0"/>
            </a:endParaRPr>
          </a:p>
        </p:txBody>
      </p:sp>
      <p:sp>
        <p:nvSpPr>
          <p:cNvPr id="4" name="AutoShape 2" descr="CSS syntax">
            <a:extLst>
              <a:ext uri="{FF2B5EF4-FFF2-40B4-BE49-F238E27FC236}">
                <a16:creationId xmlns:a16="http://schemas.microsoft.com/office/drawing/2014/main" xmlns="" id="{44C43F30-7347-AE46-CDD7-98EE547A72FC}"/>
              </a:ext>
            </a:extLst>
          </p:cNvPr>
          <p:cNvSpPr>
            <a:spLocks noChangeAspect="1" noChangeArrowheads="1"/>
          </p:cNvSpPr>
          <p:nvPr/>
        </p:nvSpPr>
        <p:spPr bwMode="auto">
          <a:xfrm>
            <a:off x="127000" y="-5397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xmlns="" id="{5E870522-1A6F-7A5E-8895-71A6C24B9677}"/>
              </a:ext>
            </a:extLst>
          </p:cNvPr>
          <p:cNvSpPr txBox="1"/>
          <p:nvPr/>
        </p:nvSpPr>
        <p:spPr>
          <a:xfrm>
            <a:off x="143768" y="2714314"/>
            <a:ext cx="9017000" cy="2031325"/>
          </a:xfrm>
          <a:prstGeom prst="rect">
            <a:avLst/>
          </a:prstGeom>
          <a:noFill/>
        </p:spPr>
        <p:txBody>
          <a:bodyPr wrap="square">
            <a:spAutoFit/>
          </a:bodyPr>
          <a:lstStyle/>
          <a:p>
            <a:pPr algn="just"/>
            <a:r>
              <a:rPr lang="en-US" b="1" i="0" dirty="0">
                <a:solidFill>
                  <a:srgbClr val="333333"/>
                </a:solidFill>
                <a:effectLst/>
                <a:latin typeface="inter-bold"/>
              </a:rPr>
              <a:t>Selector:</a:t>
            </a:r>
            <a:r>
              <a:rPr lang="en-US" b="0" i="0" dirty="0">
                <a:solidFill>
                  <a:srgbClr val="333333"/>
                </a:solidFill>
                <a:effectLst/>
                <a:latin typeface="inter-regular"/>
              </a:rPr>
              <a:t> Selector indicates the HTML element you want to style. It could be any tag like &lt;h1&gt;, &lt;title&gt; etc.</a:t>
            </a:r>
          </a:p>
          <a:p>
            <a:pPr algn="just"/>
            <a:r>
              <a:rPr lang="en-US" b="1" i="0" dirty="0">
                <a:solidFill>
                  <a:srgbClr val="333333"/>
                </a:solidFill>
                <a:effectLst/>
                <a:latin typeface="inter-bold"/>
              </a:rPr>
              <a:t>Declaration Block:</a:t>
            </a:r>
            <a:r>
              <a:rPr lang="en-US" b="0" i="0" dirty="0">
                <a:solidFill>
                  <a:srgbClr val="333333"/>
                </a:solidFill>
                <a:effectLst/>
                <a:latin typeface="inter-regular"/>
              </a:rPr>
              <a:t> The declaration block can contain one or more declarations separated by a semicolon. For the above example, there are two declarations:</a:t>
            </a:r>
          </a:p>
          <a:p>
            <a:pPr algn="just">
              <a:buFont typeface="+mj-lt"/>
              <a:buAutoNum type="arabicPeriod"/>
            </a:pPr>
            <a:r>
              <a:rPr lang="en-US" b="0" i="0" dirty="0">
                <a:solidFill>
                  <a:srgbClr val="000000"/>
                </a:solidFill>
                <a:effectLst/>
                <a:latin typeface="inter-regular"/>
              </a:rPr>
              <a:t>color: yellow;</a:t>
            </a:r>
          </a:p>
          <a:p>
            <a:pPr algn="just">
              <a:buFont typeface="+mj-lt"/>
              <a:buAutoNum type="arabicPeriod"/>
            </a:pPr>
            <a:r>
              <a:rPr lang="en-US" b="0" i="0" dirty="0">
                <a:solidFill>
                  <a:srgbClr val="000000"/>
                </a:solidFill>
                <a:effectLst/>
                <a:latin typeface="inter-regular"/>
              </a:rPr>
              <a:t>font-size: 11 </a:t>
            </a:r>
            <a:r>
              <a:rPr lang="en-US" b="0" i="0" dirty="0" err="1">
                <a:solidFill>
                  <a:srgbClr val="000000"/>
                </a:solidFill>
                <a:effectLst/>
                <a:latin typeface="inter-regular"/>
              </a:rPr>
              <a:t>px</a:t>
            </a:r>
            <a:r>
              <a:rPr lang="en-US" b="0" i="0" dirty="0">
                <a:solidFill>
                  <a:srgbClr val="000000"/>
                </a:solidFill>
                <a:effectLst/>
                <a:latin typeface="inter-regular"/>
              </a:rPr>
              <a:t>;</a:t>
            </a:r>
          </a:p>
          <a:p>
            <a:pPr algn="just"/>
            <a:r>
              <a:rPr lang="en-US" b="0" i="0" dirty="0">
                <a:solidFill>
                  <a:srgbClr val="333333"/>
                </a:solidFill>
                <a:effectLst/>
                <a:latin typeface="inter-regular"/>
              </a:rPr>
              <a:t>Each declaration contains a property name and value, separated by a colon.</a:t>
            </a:r>
          </a:p>
        </p:txBody>
      </p:sp>
      <p:pic>
        <p:nvPicPr>
          <p:cNvPr id="11" name="Picture 10">
            <a:extLst>
              <a:ext uri="{FF2B5EF4-FFF2-40B4-BE49-F238E27FC236}">
                <a16:creationId xmlns:a16="http://schemas.microsoft.com/office/drawing/2014/main" xmlns="" id="{6D5BDFBF-8A12-5642-0F16-0B75D0E1D6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15816" y="677820"/>
            <a:ext cx="2952750" cy="1943100"/>
          </a:xfrm>
          <a:prstGeom prst="rect">
            <a:avLst/>
          </a:prstGeom>
        </p:spPr>
      </p:pic>
      <p:sp>
        <p:nvSpPr>
          <p:cNvPr id="2" name="Footer Placeholder 1">
            <a:extLst>
              <a:ext uri="{FF2B5EF4-FFF2-40B4-BE49-F238E27FC236}">
                <a16:creationId xmlns:a16="http://schemas.microsoft.com/office/drawing/2014/main" xmlns="" id="{82FC3CDB-8E9D-B07D-63AF-2BD85E63C1D0}"/>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5504140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E98AC25C-F528-4DFB-8227-9A44741D6523}" type="datetime8">
              <a:rPr lang="en-US" smtClean="0"/>
              <a:pPr>
                <a:defRPr/>
              </a:pPr>
              <a:t>3/14/2024 5:20 PM</a:t>
            </a:fld>
            <a:endParaRPr lang="en-US"/>
          </a:p>
        </p:txBody>
      </p:sp>
      <p:sp>
        <p:nvSpPr>
          <p:cNvPr id="5" name="TextBox 4">
            <a:extLst>
              <a:ext uri="{FF2B5EF4-FFF2-40B4-BE49-F238E27FC236}">
                <a16:creationId xmlns:a16="http://schemas.microsoft.com/office/drawing/2014/main" xmlns="" id="{F1BFF0BB-D0A9-497C-BAFD-ED73A2E010F4}"/>
              </a:ext>
            </a:extLst>
          </p:cNvPr>
          <p:cNvSpPr txBox="1"/>
          <p:nvPr/>
        </p:nvSpPr>
        <p:spPr>
          <a:xfrm>
            <a:off x="1687690" y="101042"/>
            <a:ext cx="486551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CSS Selector</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954A21BD-7924-1FB5-AD23-756BDD4BFE26}"/>
              </a:ext>
            </a:extLst>
          </p:cNvPr>
          <p:cNvSpPr txBox="1"/>
          <p:nvPr/>
        </p:nvSpPr>
        <p:spPr>
          <a:xfrm>
            <a:off x="457200" y="1004206"/>
            <a:ext cx="8435280" cy="2585323"/>
          </a:xfrm>
          <a:prstGeom prst="rect">
            <a:avLst/>
          </a:prstGeom>
          <a:noFill/>
        </p:spPr>
        <p:txBody>
          <a:bodyPr wrap="square">
            <a:spAutoFit/>
          </a:bodyPr>
          <a:lstStyle/>
          <a:p>
            <a:pPr algn="just"/>
            <a:r>
              <a:rPr lang="en-US" b="1" i="0" dirty="0">
                <a:solidFill>
                  <a:srgbClr val="333333"/>
                </a:solidFill>
                <a:effectLst/>
                <a:latin typeface="inter-bold"/>
              </a:rPr>
              <a:t>CSS selectors</a:t>
            </a:r>
            <a:r>
              <a:rPr lang="en-US" b="0" i="0" dirty="0">
                <a:solidFill>
                  <a:srgbClr val="333333"/>
                </a:solidFill>
                <a:effectLst/>
                <a:latin typeface="inter-regular"/>
              </a:rPr>
              <a:t> are used </a:t>
            </a:r>
            <a:r>
              <a:rPr lang="en-US" b="0" i="1" dirty="0">
                <a:solidFill>
                  <a:srgbClr val="333333"/>
                </a:solidFill>
                <a:effectLst/>
                <a:latin typeface="inter-regular"/>
              </a:rPr>
              <a:t>to select the content you want to style</a:t>
            </a:r>
            <a:r>
              <a:rPr lang="en-US" b="0" i="0" dirty="0">
                <a:solidFill>
                  <a:srgbClr val="333333"/>
                </a:solidFill>
                <a:effectLst/>
                <a:latin typeface="inter-regular"/>
              </a:rPr>
              <a:t>. Selectors are the part of CSS rule set. CSS selectors select HTML elements according to its id, class, type, attribute </a:t>
            </a:r>
            <a:r>
              <a:rPr lang="en-US" b="0" i="0" dirty="0" err="1">
                <a:solidFill>
                  <a:srgbClr val="333333"/>
                </a:solidFill>
                <a:effectLst/>
                <a:latin typeface="inter-regular"/>
              </a:rPr>
              <a:t>etc.There</a:t>
            </a:r>
            <a:r>
              <a:rPr lang="en-US" b="0" i="0" dirty="0">
                <a:solidFill>
                  <a:srgbClr val="333333"/>
                </a:solidFill>
                <a:effectLst/>
                <a:latin typeface="inter-regular"/>
              </a:rPr>
              <a:t> are several different types of selectors in CSS.</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CSS Element Selector</a:t>
            </a:r>
          </a:p>
          <a:p>
            <a:pPr algn="just">
              <a:buFont typeface="+mj-lt"/>
              <a:buAutoNum type="arabicPeriod"/>
            </a:pPr>
            <a:r>
              <a:rPr lang="en-US" b="0" i="0" dirty="0">
                <a:solidFill>
                  <a:srgbClr val="000000"/>
                </a:solidFill>
                <a:effectLst/>
                <a:latin typeface="inter-regular"/>
              </a:rPr>
              <a:t>CSS Id Selector</a:t>
            </a:r>
          </a:p>
          <a:p>
            <a:pPr algn="just">
              <a:buFont typeface="+mj-lt"/>
              <a:buAutoNum type="arabicPeriod"/>
            </a:pPr>
            <a:r>
              <a:rPr lang="en-US" b="0" i="0" dirty="0">
                <a:solidFill>
                  <a:srgbClr val="000000"/>
                </a:solidFill>
                <a:effectLst/>
                <a:latin typeface="inter-regular"/>
              </a:rPr>
              <a:t>CSS Class Selector</a:t>
            </a:r>
          </a:p>
          <a:p>
            <a:pPr algn="just">
              <a:buFont typeface="+mj-lt"/>
              <a:buAutoNum type="arabicPeriod"/>
            </a:pPr>
            <a:r>
              <a:rPr lang="en-US" b="0" i="0" dirty="0">
                <a:solidFill>
                  <a:srgbClr val="000000"/>
                </a:solidFill>
                <a:effectLst/>
                <a:latin typeface="inter-regular"/>
              </a:rPr>
              <a:t>CSS Universal Selector</a:t>
            </a:r>
          </a:p>
          <a:p>
            <a:pPr algn="just">
              <a:buFont typeface="+mj-lt"/>
              <a:buAutoNum type="arabicPeriod"/>
            </a:pPr>
            <a:r>
              <a:rPr lang="en-US" b="0" i="0" dirty="0">
                <a:solidFill>
                  <a:srgbClr val="000000"/>
                </a:solidFill>
                <a:effectLst/>
                <a:latin typeface="inter-regular"/>
              </a:rPr>
              <a:t>CSS Group Selector</a:t>
            </a:r>
          </a:p>
        </p:txBody>
      </p:sp>
      <p:sp>
        <p:nvSpPr>
          <p:cNvPr id="2" name="Footer Placeholder 1">
            <a:extLst>
              <a:ext uri="{FF2B5EF4-FFF2-40B4-BE49-F238E27FC236}">
                <a16:creationId xmlns:a16="http://schemas.microsoft.com/office/drawing/2014/main" xmlns="" id="{31029202-8398-4727-4AAE-13F42FEB21DA}"/>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40431246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a:xfrm>
            <a:off x="457201" y="4868863"/>
            <a:ext cx="2133600" cy="274637"/>
          </a:xfrm>
        </p:spPr>
        <p:txBody>
          <a:bodyPr/>
          <a:lstStyle/>
          <a:p>
            <a:pPr>
              <a:defRPr/>
            </a:pPr>
            <a:fld id="{A076B2E8-6BA6-4073-B7B0-94454F14C6A3}" type="datetime8">
              <a:rPr lang="en-US" smtClean="0"/>
              <a:pPr>
                <a:defRPr/>
              </a:pPr>
              <a:t>3/14/2024 5:20 PM</a:t>
            </a:fld>
            <a:endParaRPr lang="en-US" dirty="0"/>
          </a:p>
        </p:txBody>
      </p:sp>
      <p:sp>
        <p:nvSpPr>
          <p:cNvPr id="6" name="TextBox 5">
            <a:extLst>
              <a:ext uri="{FF2B5EF4-FFF2-40B4-BE49-F238E27FC236}">
                <a16:creationId xmlns:a16="http://schemas.microsoft.com/office/drawing/2014/main" xmlns="" id="{7E0D6AB9-8C08-C521-52B5-286704F2A102}"/>
              </a:ext>
            </a:extLst>
          </p:cNvPr>
          <p:cNvSpPr txBox="1"/>
          <p:nvPr/>
        </p:nvSpPr>
        <p:spPr>
          <a:xfrm>
            <a:off x="0" y="673253"/>
            <a:ext cx="8244408" cy="646331"/>
          </a:xfrm>
          <a:prstGeom prst="rect">
            <a:avLst/>
          </a:prstGeom>
          <a:noFill/>
        </p:spPr>
        <p:txBody>
          <a:bodyPr wrap="square">
            <a:spAutoFit/>
          </a:bodyPr>
          <a:lstStyle/>
          <a:p>
            <a:pPr algn="just"/>
            <a:r>
              <a:rPr lang="en-US" b="0" i="0" dirty="0">
                <a:solidFill>
                  <a:srgbClr val="610B38"/>
                </a:solidFill>
                <a:effectLst/>
                <a:latin typeface="erdana"/>
              </a:rPr>
              <a:t>1) CSS Element Selector</a:t>
            </a:r>
          </a:p>
          <a:p>
            <a:pPr algn="just"/>
            <a:r>
              <a:rPr lang="en-US" b="0" i="0" dirty="0">
                <a:solidFill>
                  <a:srgbClr val="333333"/>
                </a:solidFill>
                <a:effectLst/>
                <a:latin typeface="inter-regular"/>
              </a:rPr>
              <a:t>The element selector selects the HTML element by name.</a:t>
            </a:r>
          </a:p>
        </p:txBody>
      </p:sp>
      <p:sp>
        <p:nvSpPr>
          <p:cNvPr id="8" name="TextBox 7">
            <a:extLst>
              <a:ext uri="{FF2B5EF4-FFF2-40B4-BE49-F238E27FC236}">
                <a16:creationId xmlns:a16="http://schemas.microsoft.com/office/drawing/2014/main" xmlns="" id="{09DB364C-2BA7-961E-E683-242B9A78A3FC}"/>
              </a:ext>
            </a:extLst>
          </p:cNvPr>
          <p:cNvSpPr txBox="1"/>
          <p:nvPr/>
        </p:nvSpPr>
        <p:spPr>
          <a:xfrm>
            <a:off x="1043608" y="1423259"/>
            <a:ext cx="7200799" cy="3539430"/>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&lt;!DOCTYPE html</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0" i="0" dirty="0">
                <a:effectLst/>
                <a:latin typeface="Times New Roman" panose="02020603050405020304" pitchFamily="18" charset="0"/>
                <a:cs typeface="Times New Roman" panose="02020603050405020304" pitchFamily="18" charset="0"/>
              </a:rPr>
              <a:t>p{  </a:t>
            </a:r>
          </a:p>
          <a:p>
            <a:pPr algn="just"/>
            <a:r>
              <a:rPr lang="en-US" sz="1400" b="0" i="0" dirty="0">
                <a:effectLst/>
                <a:latin typeface="Times New Roman" panose="02020603050405020304" pitchFamily="18" charset="0"/>
                <a:cs typeface="Times New Roman" panose="02020603050405020304" pitchFamily="18" charset="0"/>
              </a:rPr>
              <a:t>    text-align: center;  </a:t>
            </a:r>
          </a:p>
          <a:p>
            <a:pPr algn="just"/>
            <a:r>
              <a:rPr lang="en-US" sz="1400" b="0" i="0" dirty="0">
                <a:effectLst/>
                <a:latin typeface="Times New Roman" panose="02020603050405020304" pitchFamily="18" charset="0"/>
                <a:cs typeface="Times New Roman" panose="02020603050405020304" pitchFamily="18" charset="0"/>
              </a:rPr>
              <a:t>    color: blue;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This style will be applied on every paragraph.</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a:t>
            </a:r>
            <a:r>
              <a:rPr lang="en-US" sz="1400" b="0" i="0" dirty="0">
                <a:effectLst/>
                <a:latin typeface="Times New Roman" panose="02020603050405020304" pitchFamily="18" charset="0"/>
                <a:cs typeface="Times New Roman" panose="02020603050405020304" pitchFamily="18" charset="0"/>
              </a:rPr>
              <a:t> id="para1"</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Me too!</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And me!</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xmlns="" id="{1CA4AC3D-0128-1ACC-B39B-ED5E0D5A5823}"/>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42877668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E14ECA53-8C34-4BFC-917F-E72496E4DBFA}" type="datetime8">
              <a:rPr lang="en-US" smtClean="0"/>
              <a:pPr>
                <a:defRPr/>
              </a:pPr>
              <a:t>3/14/2024 5:20 PM</a:t>
            </a:fld>
            <a:endParaRPr lang="en-US"/>
          </a:p>
        </p:txBody>
      </p:sp>
      <p:sp>
        <p:nvSpPr>
          <p:cNvPr id="11" name="TextBox 10">
            <a:extLst>
              <a:ext uri="{FF2B5EF4-FFF2-40B4-BE49-F238E27FC236}">
                <a16:creationId xmlns:a16="http://schemas.microsoft.com/office/drawing/2014/main" xmlns="" id="{77ACC297-BB2D-48DF-B1BD-5D00F736E4D8}"/>
              </a:ext>
            </a:extLst>
          </p:cNvPr>
          <p:cNvSpPr txBox="1"/>
          <p:nvPr/>
        </p:nvSpPr>
        <p:spPr>
          <a:xfrm>
            <a:off x="179512" y="843558"/>
            <a:ext cx="8856984" cy="646331"/>
          </a:xfrm>
          <a:prstGeom prst="rect">
            <a:avLst/>
          </a:prstGeom>
          <a:noFill/>
        </p:spPr>
        <p:txBody>
          <a:bodyPr wrap="square">
            <a:spAutoFit/>
          </a:bodyPr>
          <a:lstStyle/>
          <a:p>
            <a:r>
              <a:rPr lang="en-US" b="1" i="0" dirty="0">
                <a:solidFill>
                  <a:srgbClr val="273239"/>
                </a:solidFill>
                <a:effectLst/>
                <a:latin typeface="urw-din"/>
              </a:rPr>
              <a:t>HTML page structure: </a:t>
            </a:r>
            <a:r>
              <a:rPr lang="en-US" b="0" i="0" dirty="0">
                <a:solidFill>
                  <a:srgbClr val="273239"/>
                </a:solidFill>
                <a:effectLst/>
                <a:latin typeface="urw-din"/>
              </a:rPr>
              <a:t>The basic structure of an HTML page contains the essential building-block elements (i.e. doctype declaration, HTML, head, title, and body elements)</a:t>
            </a:r>
            <a:endParaRPr lang="en-IN" dirty="0"/>
          </a:p>
        </p:txBody>
      </p:sp>
      <p:pic>
        <p:nvPicPr>
          <p:cNvPr id="6" name="Picture 5">
            <a:extLst>
              <a:ext uri="{FF2B5EF4-FFF2-40B4-BE49-F238E27FC236}">
                <a16:creationId xmlns:a16="http://schemas.microsoft.com/office/drawing/2014/main" xmlns="" id="{40174CD8-12A9-46B9-9684-7962056886C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1561" y="1489888"/>
            <a:ext cx="7488832" cy="3026078"/>
          </a:xfrm>
          <a:prstGeom prst="rect">
            <a:avLst/>
          </a:prstGeom>
        </p:spPr>
      </p:pic>
      <p:sp>
        <p:nvSpPr>
          <p:cNvPr id="8" name="TextBox 7">
            <a:extLst>
              <a:ext uri="{FF2B5EF4-FFF2-40B4-BE49-F238E27FC236}">
                <a16:creationId xmlns:a16="http://schemas.microsoft.com/office/drawing/2014/main" xmlns="" id="{9BC903F2-905C-DDF4-612C-828C0B3105E4}"/>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xmlns="" id="{B29D4A07-AB44-02CE-E966-BD3639B1B0E0}"/>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3936981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2403BAA-F0B8-48E4-9A3C-E2C5F57022FC}" type="datetime8">
              <a:rPr lang="en-US" smtClean="0"/>
              <a:pPr>
                <a:defRPr/>
              </a:pPr>
              <a:t>3/14/2024 5:20 PM</a:t>
            </a:fld>
            <a:endParaRPr lang="en-US"/>
          </a:p>
        </p:txBody>
      </p:sp>
      <p:sp>
        <p:nvSpPr>
          <p:cNvPr id="6" name="TextBox 5">
            <a:extLst>
              <a:ext uri="{FF2B5EF4-FFF2-40B4-BE49-F238E27FC236}">
                <a16:creationId xmlns:a16="http://schemas.microsoft.com/office/drawing/2014/main" xmlns="" id="{A8217466-54C3-A2BE-B0AE-0CE73C56382D}"/>
              </a:ext>
            </a:extLst>
          </p:cNvPr>
          <p:cNvSpPr txBox="1"/>
          <p:nvPr/>
        </p:nvSpPr>
        <p:spPr>
          <a:xfrm>
            <a:off x="19838" y="771550"/>
            <a:ext cx="9124162" cy="1200329"/>
          </a:xfrm>
          <a:prstGeom prst="rect">
            <a:avLst/>
          </a:prstGeom>
          <a:noFill/>
        </p:spPr>
        <p:txBody>
          <a:bodyPr wrap="square">
            <a:spAutoFit/>
          </a:bodyPr>
          <a:lstStyle/>
          <a:p>
            <a:pPr algn="just"/>
            <a:r>
              <a:rPr lang="en-US" b="0" i="0" dirty="0">
                <a:solidFill>
                  <a:srgbClr val="610B38"/>
                </a:solidFill>
                <a:effectLst/>
                <a:latin typeface="Times New Roman" panose="02020603050405020304" pitchFamily="18" charset="0"/>
                <a:cs typeface="Times New Roman" panose="02020603050405020304" pitchFamily="18" charset="0"/>
              </a:rPr>
              <a:t>2) CSS Id Selector</a:t>
            </a:r>
          </a:p>
          <a:p>
            <a:pPr algn="just"/>
            <a:r>
              <a:rPr lang="en-US" b="0" i="0" dirty="0">
                <a:solidFill>
                  <a:srgbClr val="333333"/>
                </a:solidFill>
                <a:effectLst/>
                <a:latin typeface="Times New Roman" panose="02020603050405020304" pitchFamily="18" charset="0"/>
                <a:cs typeface="Times New Roman" panose="02020603050405020304" pitchFamily="18" charset="0"/>
              </a:rPr>
              <a:t>The id selector selects the id attribute of an HTML element to select a specific element. An id is always unique within the page so it is chosen to select a single, unique element.</a:t>
            </a:r>
          </a:p>
          <a:p>
            <a:pPr algn="just"/>
            <a:r>
              <a:rPr lang="en-US" b="0" i="0" dirty="0">
                <a:solidFill>
                  <a:srgbClr val="333333"/>
                </a:solidFill>
                <a:effectLst/>
                <a:latin typeface="Times New Roman" panose="02020603050405020304" pitchFamily="18" charset="0"/>
                <a:cs typeface="Times New Roman" panose="02020603050405020304" pitchFamily="18" charset="0"/>
              </a:rPr>
              <a:t>It is written with the hash character (#), followed by the id of the element.</a:t>
            </a:r>
          </a:p>
        </p:txBody>
      </p:sp>
      <p:sp>
        <p:nvSpPr>
          <p:cNvPr id="8" name="TextBox 7">
            <a:extLst>
              <a:ext uri="{FF2B5EF4-FFF2-40B4-BE49-F238E27FC236}">
                <a16:creationId xmlns:a16="http://schemas.microsoft.com/office/drawing/2014/main" xmlns="" id="{2923F88A-CD57-37B6-3F73-7C3A13D0A7EA}"/>
              </a:ext>
            </a:extLst>
          </p:cNvPr>
          <p:cNvSpPr txBox="1"/>
          <p:nvPr/>
        </p:nvSpPr>
        <p:spPr>
          <a:xfrm>
            <a:off x="3203848" y="1819513"/>
            <a:ext cx="4865510" cy="3323987"/>
          </a:xfrm>
          <a:prstGeom prst="rect">
            <a:avLst/>
          </a:prstGeom>
          <a:noFill/>
        </p:spPr>
        <p:txBody>
          <a:bodyPr wrap="square">
            <a:spAutoFit/>
          </a:bodyPr>
          <a:lstStyle/>
          <a:p>
            <a:pPr algn="just"/>
            <a:r>
              <a:rPr lang="en-IN" sz="1400" b="0" i="0" dirty="0">
                <a:effectLst/>
                <a:latin typeface="Times New Roman" panose="02020603050405020304" pitchFamily="18" charset="0"/>
                <a:cs typeface="Times New Roman" panose="02020603050405020304" pitchFamily="18" charset="0"/>
              </a:rPr>
              <a:t>&lt;!DOCTYPE html</a:t>
            </a:r>
            <a:r>
              <a:rPr lang="en-IN" sz="1400" b="1" i="0" dirty="0">
                <a:effectLst/>
                <a:latin typeface="Times New Roman" panose="02020603050405020304" pitchFamily="18" charset="0"/>
                <a:cs typeface="Times New Roman" panose="02020603050405020304" pitchFamily="18" charset="0"/>
              </a:rPr>
              <a:t>&gt;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&lt;html&gt;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&lt;head&gt;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&lt;style&gt;</a:t>
            </a:r>
            <a:r>
              <a:rPr lang="en-IN" sz="1400" b="0" i="0" dirty="0">
                <a:effectLst/>
                <a:latin typeface="Times New Roman" panose="02020603050405020304" pitchFamily="18" charset="0"/>
                <a:cs typeface="Times New Roman" panose="02020603050405020304" pitchFamily="18" charset="0"/>
              </a:rPr>
              <a:t>  </a:t>
            </a:r>
          </a:p>
          <a:p>
            <a:pPr algn="just"/>
            <a:r>
              <a:rPr lang="en-IN" sz="1400" b="0" i="0" dirty="0">
                <a:effectLst/>
                <a:latin typeface="Times New Roman" panose="02020603050405020304" pitchFamily="18" charset="0"/>
                <a:cs typeface="Times New Roman" panose="02020603050405020304" pitchFamily="18" charset="0"/>
              </a:rPr>
              <a:t>#para1 {  </a:t>
            </a:r>
          </a:p>
          <a:p>
            <a:pPr algn="just"/>
            <a:r>
              <a:rPr lang="en-IN" sz="1400" b="0" i="0" dirty="0">
                <a:effectLst/>
                <a:latin typeface="Times New Roman" panose="02020603050405020304" pitchFamily="18" charset="0"/>
                <a:cs typeface="Times New Roman" panose="02020603050405020304" pitchFamily="18" charset="0"/>
              </a:rPr>
              <a:t>    text-align: </a:t>
            </a:r>
            <a:r>
              <a:rPr lang="en-IN" sz="1400" b="0" i="0" dirty="0" err="1">
                <a:effectLst/>
                <a:latin typeface="Times New Roman" panose="02020603050405020304" pitchFamily="18" charset="0"/>
                <a:cs typeface="Times New Roman" panose="02020603050405020304" pitchFamily="18" charset="0"/>
              </a:rPr>
              <a:t>center</a:t>
            </a:r>
            <a:r>
              <a:rPr lang="en-IN" sz="1400" b="0" i="0" dirty="0">
                <a:effectLst/>
                <a:latin typeface="Times New Roman" panose="02020603050405020304" pitchFamily="18" charset="0"/>
                <a:cs typeface="Times New Roman" panose="02020603050405020304" pitchFamily="18" charset="0"/>
              </a:rPr>
              <a:t>;  </a:t>
            </a:r>
          </a:p>
          <a:p>
            <a:pPr algn="just"/>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color</a:t>
            </a:r>
            <a:r>
              <a:rPr lang="en-IN" sz="1400" b="0" i="0" dirty="0">
                <a:effectLst/>
                <a:latin typeface="Times New Roman" panose="02020603050405020304" pitchFamily="18" charset="0"/>
                <a:cs typeface="Times New Roman" panose="02020603050405020304" pitchFamily="18" charset="0"/>
              </a:rPr>
              <a:t>: blue;  </a:t>
            </a:r>
          </a:p>
          <a:p>
            <a:pPr algn="just"/>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&lt;/style&gt;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&lt;/head&gt;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&lt;body&gt;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&lt;p</a:t>
            </a:r>
            <a:r>
              <a:rPr lang="en-IN" sz="1400" b="0" i="0" dirty="0">
                <a:effectLst/>
                <a:latin typeface="Times New Roman" panose="02020603050405020304" pitchFamily="18" charset="0"/>
                <a:cs typeface="Times New Roman" panose="02020603050405020304" pitchFamily="18" charset="0"/>
              </a:rPr>
              <a:t> id="para1"</a:t>
            </a:r>
            <a:r>
              <a:rPr lang="en-IN" sz="1400" b="1" i="0" dirty="0">
                <a:effectLst/>
                <a:latin typeface="Times New Roman" panose="02020603050405020304" pitchFamily="18" charset="0"/>
                <a:cs typeface="Times New Roman" panose="02020603050405020304" pitchFamily="18" charset="0"/>
              </a:rPr>
              <a:t>&gt;</a:t>
            </a:r>
            <a:r>
              <a:rPr lang="en-IN" sz="1400" b="0" i="0" dirty="0">
                <a:effectLst/>
                <a:latin typeface="Times New Roman" panose="02020603050405020304" pitchFamily="18" charset="0"/>
                <a:cs typeface="Times New Roman" panose="02020603050405020304" pitchFamily="18" charset="0"/>
              </a:rPr>
              <a:t>Hello Javatpoint.com</a:t>
            </a:r>
            <a:r>
              <a:rPr lang="en-IN" sz="1400" b="1" i="0" dirty="0">
                <a:effectLst/>
                <a:latin typeface="Times New Roman" panose="02020603050405020304" pitchFamily="18" charset="0"/>
                <a:cs typeface="Times New Roman" panose="02020603050405020304" pitchFamily="18" charset="0"/>
              </a:rPr>
              <a:t>&lt;/p&gt;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&lt;p&gt;</a:t>
            </a:r>
            <a:r>
              <a:rPr lang="en-IN" sz="1400" b="0" i="0" dirty="0">
                <a:effectLst/>
                <a:latin typeface="Times New Roman" panose="02020603050405020304" pitchFamily="18" charset="0"/>
                <a:cs typeface="Times New Roman" panose="02020603050405020304" pitchFamily="18" charset="0"/>
              </a:rPr>
              <a:t>This paragraph will not be affected.</a:t>
            </a:r>
            <a:r>
              <a:rPr lang="en-IN" sz="1400" b="1" i="0" dirty="0">
                <a:effectLst/>
                <a:latin typeface="Times New Roman" panose="02020603050405020304" pitchFamily="18" charset="0"/>
                <a:cs typeface="Times New Roman" panose="02020603050405020304" pitchFamily="18" charset="0"/>
              </a:rPr>
              <a:t>&lt;/p&gt;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&lt;/body&gt;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&lt;/html&gt;</a:t>
            </a:r>
            <a:r>
              <a:rPr lang="en-IN" sz="14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7010919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5A371694-71BE-4F18-BB95-3A76AA47ABEB}" type="datetime8">
              <a:rPr lang="en-US" smtClean="0"/>
              <a:pPr>
                <a:defRPr/>
              </a:pPr>
              <a:t>3/14/2024 5:20 PM</a:t>
            </a:fld>
            <a:endParaRPr lang="en-US"/>
          </a:p>
        </p:txBody>
      </p:sp>
      <p:sp>
        <p:nvSpPr>
          <p:cNvPr id="6" name="TextBox 5">
            <a:extLst>
              <a:ext uri="{FF2B5EF4-FFF2-40B4-BE49-F238E27FC236}">
                <a16:creationId xmlns:a16="http://schemas.microsoft.com/office/drawing/2014/main" xmlns="" id="{39E15AD9-18EF-B3A7-C1F1-0CF92B04ADD1}"/>
              </a:ext>
            </a:extLst>
          </p:cNvPr>
          <p:cNvSpPr txBox="1"/>
          <p:nvPr/>
        </p:nvSpPr>
        <p:spPr>
          <a:xfrm>
            <a:off x="0" y="680559"/>
            <a:ext cx="8784976" cy="923330"/>
          </a:xfrm>
          <a:prstGeom prst="rect">
            <a:avLst/>
          </a:prstGeom>
          <a:noFill/>
        </p:spPr>
        <p:txBody>
          <a:bodyPr wrap="square">
            <a:spAutoFit/>
          </a:bodyPr>
          <a:lstStyle/>
          <a:p>
            <a:pPr algn="just"/>
            <a:r>
              <a:rPr lang="en-US" b="0" i="0" dirty="0">
                <a:solidFill>
                  <a:srgbClr val="610B38"/>
                </a:solidFill>
                <a:effectLst/>
                <a:latin typeface="erdana"/>
              </a:rPr>
              <a:t>3) CSS Class Selector</a:t>
            </a:r>
          </a:p>
          <a:p>
            <a:pPr algn="just"/>
            <a:r>
              <a:rPr lang="en-US" b="0" i="0" dirty="0">
                <a:solidFill>
                  <a:srgbClr val="333333"/>
                </a:solidFill>
                <a:effectLst/>
                <a:latin typeface="inter-regular"/>
              </a:rPr>
              <a:t>The class selector selects HTML elements with a specific class attribute. It is used with a period character . (full stop symbol) followed by the class name.</a:t>
            </a:r>
          </a:p>
        </p:txBody>
      </p:sp>
      <p:sp>
        <p:nvSpPr>
          <p:cNvPr id="8" name="TextBox 7">
            <a:extLst>
              <a:ext uri="{FF2B5EF4-FFF2-40B4-BE49-F238E27FC236}">
                <a16:creationId xmlns:a16="http://schemas.microsoft.com/office/drawing/2014/main" xmlns="" id="{FEB6DCBA-4F42-09BC-8FA1-8BB76D3D7F5B}"/>
              </a:ext>
            </a:extLst>
          </p:cNvPr>
          <p:cNvSpPr txBox="1"/>
          <p:nvPr/>
        </p:nvSpPr>
        <p:spPr>
          <a:xfrm>
            <a:off x="3131840" y="1483787"/>
            <a:ext cx="7931223" cy="3785652"/>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&lt;!DOCTYPE html</a:t>
            </a:r>
            <a:r>
              <a:rPr lang="en-US" sz="1600" b="1" i="0" dirty="0">
                <a:effectLst/>
                <a:latin typeface="Times New Roman" panose="02020603050405020304" pitchFamily="18" charset="0"/>
                <a:cs typeface="Times New Roman" panose="02020603050405020304" pitchFamily="18" charset="0"/>
              </a:rPr>
              <a:t>&gt;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&lt;html&gt;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&lt;head&gt;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&lt;style&gt;</a:t>
            </a:r>
            <a:r>
              <a:rPr lang="en-US" sz="1600" b="0" i="0" dirty="0">
                <a:effectLst/>
                <a:latin typeface="Times New Roman" panose="02020603050405020304" pitchFamily="18" charset="0"/>
                <a:cs typeface="Times New Roman" panose="02020603050405020304" pitchFamily="18" charset="0"/>
              </a:rPr>
              <a:t>  </a:t>
            </a:r>
          </a:p>
          <a:p>
            <a:pPr algn="just"/>
            <a:r>
              <a:rPr lang="en-US" sz="1600" b="0" i="0" dirty="0">
                <a:effectLst/>
                <a:latin typeface="Times New Roman" panose="02020603050405020304" pitchFamily="18" charset="0"/>
                <a:cs typeface="Times New Roman" panose="02020603050405020304" pitchFamily="18" charset="0"/>
              </a:rPr>
              <a:t>.center {  </a:t>
            </a:r>
          </a:p>
          <a:p>
            <a:pPr algn="just"/>
            <a:r>
              <a:rPr lang="en-US" sz="1600" b="0" i="0" dirty="0">
                <a:effectLst/>
                <a:latin typeface="Times New Roman" panose="02020603050405020304" pitchFamily="18" charset="0"/>
                <a:cs typeface="Times New Roman" panose="02020603050405020304" pitchFamily="18" charset="0"/>
              </a:rPr>
              <a:t>    text-align: center;  </a:t>
            </a:r>
          </a:p>
          <a:p>
            <a:pPr algn="just"/>
            <a:r>
              <a:rPr lang="en-US" sz="1600" b="0" i="0" dirty="0">
                <a:effectLst/>
                <a:latin typeface="Times New Roman" panose="02020603050405020304" pitchFamily="18" charset="0"/>
                <a:cs typeface="Times New Roman" panose="02020603050405020304" pitchFamily="18" charset="0"/>
              </a:rPr>
              <a:t>    color: blue;  </a:t>
            </a:r>
          </a:p>
          <a:p>
            <a:pPr algn="just"/>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&lt;/style&gt;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&lt;/head&gt;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&lt;body&gt;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&lt;h1</a:t>
            </a:r>
            <a:r>
              <a:rPr lang="en-US" sz="1600" b="0" i="0" dirty="0">
                <a:effectLst/>
                <a:latin typeface="Times New Roman" panose="02020603050405020304" pitchFamily="18" charset="0"/>
                <a:cs typeface="Times New Roman" panose="02020603050405020304" pitchFamily="18" charset="0"/>
              </a:rPr>
              <a:t> class="center"</a:t>
            </a:r>
            <a:r>
              <a:rPr lang="en-US" sz="1600" b="1" i="0" dirty="0">
                <a:effectLst/>
                <a:latin typeface="Times New Roman" panose="02020603050405020304" pitchFamily="18" charset="0"/>
                <a:cs typeface="Times New Roman" panose="02020603050405020304" pitchFamily="18" charset="0"/>
              </a:rPr>
              <a:t>&gt;</a:t>
            </a:r>
            <a:r>
              <a:rPr lang="en-US" sz="1600" b="0" i="0" dirty="0">
                <a:effectLst/>
                <a:latin typeface="Times New Roman" panose="02020603050405020304" pitchFamily="18" charset="0"/>
                <a:cs typeface="Times New Roman" panose="02020603050405020304" pitchFamily="18" charset="0"/>
              </a:rPr>
              <a:t>This heading is blue and center-aligned.</a:t>
            </a:r>
            <a:r>
              <a:rPr lang="en-US" sz="1600" b="1" i="0" dirty="0">
                <a:effectLst/>
                <a:latin typeface="Times New Roman" panose="02020603050405020304" pitchFamily="18" charset="0"/>
                <a:cs typeface="Times New Roman" panose="02020603050405020304" pitchFamily="18" charset="0"/>
              </a:rPr>
              <a:t>&lt;/h1&gt;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&lt;p</a:t>
            </a:r>
            <a:r>
              <a:rPr lang="en-US" sz="1600" b="0" i="0" dirty="0">
                <a:effectLst/>
                <a:latin typeface="Times New Roman" panose="02020603050405020304" pitchFamily="18" charset="0"/>
                <a:cs typeface="Times New Roman" panose="02020603050405020304" pitchFamily="18" charset="0"/>
              </a:rPr>
              <a:t> class="center"</a:t>
            </a:r>
            <a:r>
              <a:rPr lang="en-US" sz="1600" b="1" i="0" dirty="0">
                <a:effectLst/>
                <a:latin typeface="Times New Roman" panose="02020603050405020304" pitchFamily="18" charset="0"/>
                <a:cs typeface="Times New Roman" panose="02020603050405020304" pitchFamily="18" charset="0"/>
              </a:rPr>
              <a:t>&gt;</a:t>
            </a:r>
            <a:r>
              <a:rPr lang="en-US" sz="1600" b="0" i="0" dirty="0">
                <a:effectLst/>
                <a:latin typeface="Times New Roman" panose="02020603050405020304" pitchFamily="18" charset="0"/>
                <a:cs typeface="Times New Roman" panose="02020603050405020304" pitchFamily="18" charset="0"/>
              </a:rPr>
              <a:t>This paragraph is blue and center-aligned.</a:t>
            </a:r>
            <a:r>
              <a:rPr lang="en-US" sz="1600" b="1" i="0" dirty="0">
                <a:effectLst/>
                <a:latin typeface="Times New Roman" panose="02020603050405020304" pitchFamily="18" charset="0"/>
                <a:cs typeface="Times New Roman" panose="02020603050405020304" pitchFamily="18" charset="0"/>
              </a:rPr>
              <a:t>&lt;/p&gt;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&lt;/body&gt;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&lt;/html&gt;</a:t>
            </a:r>
            <a:r>
              <a:rPr lang="en-US" sz="16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6485129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8B7D101-62D2-4A67-B2F9-361F287BE7C9}" type="datetime8">
              <a:rPr lang="en-US" smtClean="0"/>
              <a:pPr>
                <a:defRPr/>
              </a:pPr>
              <a:t>3/14/2024 5:20 PM</a:t>
            </a:fld>
            <a:endParaRPr lang="en-US"/>
          </a:p>
        </p:txBody>
      </p:sp>
      <p:sp>
        <p:nvSpPr>
          <p:cNvPr id="6" name="TextBox 5">
            <a:extLst>
              <a:ext uri="{FF2B5EF4-FFF2-40B4-BE49-F238E27FC236}">
                <a16:creationId xmlns:a16="http://schemas.microsoft.com/office/drawing/2014/main" xmlns="" id="{6AC049D6-EFA2-7151-F6C7-65D6968FDAC3}"/>
              </a:ext>
            </a:extLst>
          </p:cNvPr>
          <p:cNvSpPr txBox="1"/>
          <p:nvPr/>
        </p:nvSpPr>
        <p:spPr>
          <a:xfrm>
            <a:off x="18634" y="673253"/>
            <a:ext cx="8856984" cy="923330"/>
          </a:xfrm>
          <a:prstGeom prst="rect">
            <a:avLst/>
          </a:prstGeom>
          <a:noFill/>
        </p:spPr>
        <p:txBody>
          <a:bodyPr wrap="square">
            <a:spAutoFit/>
          </a:bodyPr>
          <a:lstStyle/>
          <a:p>
            <a:pPr algn="just"/>
            <a:r>
              <a:rPr lang="en-US" b="0" i="0" dirty="0">
                <a:solidFill>
                  <a:srgbClr val="610B4B"/>
                </a:solidFill>
                <a:effectLst/>
                <a:latin typeface="erdana"/>
              </a:rPr>
              <a:t>CSS Class Selector for specific element</a:t>
            </a:r>
          </a:p>
          <a:p>
            <a:pPr algn="just"/>
            <a:r>
              <a:rPr lang="en-US" b="0" i="0" dirty="0">
                <a:solidFill>
                  <a:srgbClr val="333333"/>
                </a:solidFill>
                <a:effectLst/>
                <a:latin typeface="inter-regular"/>
              </a:rPr>
              <a:t>If you want to specify that only one specific HTML element should be affected then you should use the element name with class selector.</a:t>
            </a:r>
          </a:p>
        </p:txBody>
      </p:sp>
      <p:sp>
        <p:nvSpPr>
          <p:cNvPr id="8" name="TextBox 7">
            <a:extLst>
              <a:ext uri="{FF2B5EF4-FFF2-40B4-BE49-F238E27FC236}">
                <a16:creationId xmlns:a16="http://schemas.microsoft.com/office/drawing/2014/main" xmlns="" id="{3C10A20F-9901-4BF6-79DA-C397D3CA80E9}"/>
              </a:ext>
            </a:extLst>
          </p:cNvPr>
          <p:cNvSpPr txBox="1"/>
          <p:nvPr/>
        </p:nvSpPr>
        <p:spPr>
          <a:xfrm>
            <a:off x="2843808" y="1735091"/>
            <a:ext cx="6897251" cy="3323987"/>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&lt;!DOCTYPE html</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0" i="0" dirty="0" err="1">
                <a:effectLst/>
                <a:latin typeface="Times New Roman" panose="02020603050405020304" pitchFamily="18" charset="0"/>
                <a:cs typeface="Times New Roman" panose="02020603050405020304" pitchFamily="18" charset="0"/>
              </a:rPr>
              <a:t>p.center</a:t>
            </a:r>
            <a:r>
              <a:rPr lang="en-US" sz="1400" b="0" i="0" dirty="0">
                <a:effectLst/>
                <a:latin typeface="Times New Roman" panose="02020603050405020304" pitchFamily="18" charset="0"/>
                <a:cs typeface="Times New Roman" panose="02020603050405020304" pitchFamily="18" charset="0"/>
              </a:rPr>
              <a:t> {  </a:t>
            </a:r>
          </a:p>
          <a:p>
            <a:pPr algn="just"/>
            <a:r>
              <a:rPr lang="en-US" sz="1400" b="0" i="0" dirty="0">
                <a:effectLst/>
                <a:latin typeface="Times New Roman" panose="02020603050405020304" pitchFamily="18" charset="0"/>
                <a:cs typeface="Times New Roman" panose="02020603050405020304" pitchFamily="18" charset="0"/>
              </a:rPr>
              <a:t>    text-align: center;  </a:t>
            </a:r>
          </a:p>
          <a:p>
            <a:pPr algn="just"/>
            <a:r>
              <a:rPr lang="en-US" sz="1400" b="0" i="0" dirty="0">
                <a:effectLst/>
                <a:latin typeface="Times New Roman" panose="02020603050405020304" pitchFamily="18" charset="0"/>
                <a:cs typeface="Times New Roman" panose="02020603050405020304" pitchFamily="18" charset="0"/>
              </a:rPr>
              <a:t>    color: blue;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&lt;h1</a:t>
            </a:r>
            <a:r>
              <a:rPr lang="en-US" sz="1400" b="0" i="0" dirty="0">
                <a:effectLst/>
                <a:latin typeface="Times New Roman" panose="02020603050405020304" pitchFamily="18" charset="0"/>
                <a:cs typeface="Times New Roman" panose="02020603050405020304" pitchFamily="18" charset="0"/>
              </a:rPr>
              <a:t> class="center"</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This heading is not affected</a:t>
            </a:r>
            <a:r>
              <a:rPr lang="en-US" sz="1400" b="1" i="0" dirty="0">
                <a:effectLst/>
                <a:latin typeface="Times New Roman" panose="02020603050405020304" pitchFamily="18" charset="0"/>
                <a:cs typeface="Times New Roman" panose="02020603050405020304" pitchFamily="18" charset="0"/>
              </a:rPr>
              <a:t>&lt;/h1&gt;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a:t>
            </a:r>
            <a:r>
              <a:rPr lang="en-US" sz="1400" b="0" i="0" dirty="0">
                <a:effectLst/>
                <a:latin typeface="Times New Roman" panose="02020603050405020304" pitchFamily="18" charset="0"/>
                <a:cs typeface="Times New Roman" panose="02020603050405020304" pitchFamily="18" charset="0"/>
              </a:rPr>
              <a:t> class="center"</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This paragraph is blue and center-aligned.</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108622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589EC322-D887-4321-A072-FB85B805ABFC}" type="datetime8">
              <a:rPr lang="en-US" smtClean="0"/>
              <a:pPr>
                <a:defRPr/>
              </a:pPr>
              <a:t>3/14/2024 5:20 PM</a:t>
            </a:fld>
            <a:endParaRPr lang="en-US"/>
          </a:p>
        </p:txBody>
      </p:sp>
      <p:sp>
        <p:nvSpPr>
          <p:cNvPr id="6" name="TextBox 5">
            <a:extLst>
              <a:ext uri="{FF2B5EF4-FFF2-40B4-BE49-F238E27FC236}">
                <a16:creationId xmlns:a16="http://schemas.microsoft.com/office/drawing/2014/main" xmlns="" id="{901AE783-1EA1-8A88-6058-6439CDD2F716}"/>
              </a:ext>
            </a:extLst>
          </p:cNvPr>
          <p:cNvSpPr txBox="1"/>
          <p:nvPr/>
        </p:nvSpPr>
        <p:spPr>
          <a:xfrm>
            <a:off x="2843808" y="1414556"/>
            <a:ext cx="4176464" cy="375487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&lt;!DOCTYPE html&gt;</a:t>
            </a:r>
          </a:p>
          <a:p>
            <a:r>
              <a:rPr lang="en-IN" sz="1400" dirty="0">
                <a:latin typeface="Times New Roman" panose="02020603050405020304" pitchFamily="18" charset="0"/>
                <a:cs typeface="Times New Roman" panose="02020603050405020304" pitchFamily="18" charset="0"/>
              </a:rPr>
              <a:t>&lt;html&gt;</a:t>
            </a:r>
          </a:p>
          <a:p>
            <a:r>
              <a:rPr lang="en-IN" sz="1400" dirty="0">
                <a:latin typeface="Times New Roman" panose="02020603050405020304" pitchFamily="18" charset="0"/>
                <a:cs typeface="Times New Roman" panose="02020603050405020304" pitchFamily="18" charset="0"/>
              </a:rPr>
              <a:t>&lt;head&gt;</a:t>
            </a:r>
          </a:p>
          <a:p>
            <a:r>
              <a:rPr lang="en-IN" sz="1400" dirty="0">
                <a:latin typeface="Times New Roman" panose="02020603050405020304" pitchFamily="18" charset="0"/>
                <a:cs typeface="Times New Roman" panose="02020603050405020304" pitchFamily="18" charset="0"/>
              </a:rPr>
              <a:t>&lt;style&gt;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green;</a:t>
            </a:r>
          </a:p>
          <a:p>
            <a:r>
              <a:rPr lang="en-IN" sz="1400" dirty="0">
                <a:latin typeface="Times New Roman" panose="02020603050405020304" pitchFamily="18" charset="0"/>
                <a:cs typeface="Times New Roman" panose="02020603050405020304" pitchFamily="18" charset="0"/>
              </a:rPr>
              <a:t>   font-size: 20px;</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&lt;/style&gt;</a:t>
            </a:r>
          </a:p>
          <a:p>
            <a:r>
              <a:rPr lang="en-IN" sz="1400" dirty="0">
                <a:latin typeface="Times New Roman" panose="02020603050405020304" pitchFamily="18" charset="0"/>
                <a:cs typeface="Times New Roman" panose="02020603050405020304" pitchFamily="18" charset="0"/>
              </a:rPr>
              <a:t>&lt;/head&gt;</a:t>
            </a:r>
          </a:p>
          <a:p>
            <a:r>
              <a:rPr lang="en-IN" sz="1400" dirty="0">
                <a:latin typeface="Times New Roman" panose="02020603050405020304" pitchFamily="18" charset="0"/>
                <a:cs typeface="Times New Roman" panose="02020603050405020304" pitchFamily="18" charset="0"/>
              </a:rPr>
              <a:t>&lt;body&gt;</a:t>
            </a:r>
          </a:p>
          <a:p>
            <a:r>
              <a:rPr lang="en-IN" sz="1400" dirty="0">
                <a:latin typeface="Times New Roman" panose="02020603050405020304" pitchFamily="18" charset="0"/>
                <a:cs typeface="Times New Roman" panose="02020603050405020304" pitchFamily="18" charset="0"/>
              </a:rPr>
              <a:t>&lt;h2&gt;This is heading&lt;/h2&gt;</a:t>
            </a:r>
          </a:p>
          <a:p>
            <a:r>
              <a:rPr lang="en-IN" sz="1400" dirty="0">
                <a:latin typeface="Times New Roman" panose="02020603050405020304" pitchFamily="18" charset="0"/>
                <a:cs typeface="Times New Roman" panose="02020603050405020304" pitchFamily="18" charset="0"/>
              </a:rPr>
              <a:t>&lt;p&gt;This style will be applied on every paragraph.&lt;/p&gt;</a:t>
            </a:r>
          </a:p>
          <a:p>
            <a:r>
              <a:rPr lang="en-IN" sz="1400" dirty="0">
                <a:latin typeface="Times New Roman" panose="02020603050405020304" pitchFamily="18" charset="0"/>
                <a:cs typeface="Times New Roman" panose="02020603050405020304" pitchFamily="18" charset="0"/>
              </a:rPr>
              <a:t>&lt;p id="para1"&gt;Me too!&lt;/p&gt;</a:t>
            </a:r>
          </a:p>
          <a:p>
            <a:r>
              <a:rPr lang="en-IN" sz="1400" dirty="0">
                <a:latin typeface="Times New Roman" panose="02020603050405020304" pitchFamily="18" charset="0"/>
                <a:cs typeface="Times New Roman" panose="02020603050405020304" pitchFamily="18" charset="0"/>
              </a:rPr>
              <a:t>&lt;p&gt;And me!&lt;/p&gt;</a:t>
            </a:r>
          </a:p>
          <a:p>
            <a:r>
              <a:rPr lang="en-IN" sz="1400" dirty="0">
                <a:latin typeface="Times New Roman" panose="02020603050405020304" pitchFamily="18" charset="0"/>
                <a:cs typeface="Times New Roman" panose="02020603050405020304" pitchFamily="18" charset="0"/>
              </a:rPr>
              <a:t>&lt;/body&gt;</a:t>
            </a:r>
          </a:p>
          <a:p>
            <a:r>
              <a:rPr lang="en-IN" sz="1400" dirty="0">
                <a:latin typeface="Times New Roman" panose="02020603050405020304" pitchFamily="18" charset="0"/>
                <a:cs typeface="Times New Roman" panose="02020603050405020304" pitchFamily="18" charset="0"/>
              </a:rPr>
              <a:t>&lt;/html&gt; </a:t>
            </a:r>
          </a:p>
        </p:txBody>
      </p:sp>
      <p:sp>
        <p:nvSpPr>
          <p:cNvPr id="8" name="TextBox 7">
            <a:extLst>
              <a:ext uri="{FF2B5EF4-FFF2-40B4-BE49-F238E27FC236}">
                <a16:creationId xmlns:a16="http://schemas.microsoft.com/office/drawing/2014/main" xmlns="" id="{7572BC75-B764-D249-EE52-6E0F1C8C933E}"/>
              </a:ext>
            </a:extLst>
          </p:cNvPr>
          <p:cNvSpPr txBox="1"/>
          <p:nvPr/>
        </p:nvSpPr>
        <p:spPr>
          <a:xfrm>
            <a:off x="66530" y="689770"/>
            <a:ext cx="8897958" cy="646331"/>
          </a:xfrm>
          <a:prstGeom prst="rect">
            <a:avLst/>
          </a:prstGeom>
          <a:noFill/>
        </p:spPr>
        <p:txBody>
          <a:bodyPr wrap="square">
            <a:spAutoFit/>
          </a:bodyPr>
          <a:lstStyle/>
          <a:p>
            <a:pPr algn="just"/>
            <a:r>
              <a:rPr lang="en-US" b="0" i="0" dirty="0">
                <a:solidFill>
                  <a:srgbClr val="610B38"/>
                </a:solidFill>
                <a:effectLst/>
                <a:latin typeface="erdana"/>
              </a:rPr>
              <a:t>4) CSS Universal Selector</a:t>
            </a:r>
          </a:p>
          <a:p>
            <a:pPr algn="just"/>
            <a:r>
              <a:rPr lang="en-US" b="0" i="0" dirty="0">
                <a:solidFill>
                  <a:srgbClr val="333333"/>
                </a:solidFill>
                <a:effectLst/>
                <a:latin typeface="inter-regular"/>
              </a:rPr>
              <a:t>The universal selector is used as a wildcard character. It selects all the elements on the pages.</a:t>
            </a:r>
          </a:p>
        </p:txBody>
      </p:sp>
    </p:spTree>
    <p:extLst>
      <p:ext uri="{BB962C8B-B14F-4D97-AF65-F5344CB8AC3E}">
        <p14:creationId xmlns:p14="http://schemas.microsoft.com/office/powerpoint/2010/main" xmlns="" val="24797834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A198861-26BA-4280-85CC-422D11036961}" type="datetime8">
              <a:rPr lang="en-US" smtClean="0"/>
              <a:pPr>
                <a:defRPr/>
              </a:pPr>
              <a:t>3/14/2024 5:20 PM</a:t>
            </a:fld>
            <a:endParaRPr lang="en-US"/>
          </a:p>
        </p:txBody>
      </p:sp>
      <p:sp>
        <p:nvSpPr>
          <p:cNvPr id="6" name="TextBox 5">
            <a:extLst>
              <a:ext uri="{FF2B5EF4-FFF2-40B4-BE49-F238E27FC236}">
                <a16:creationId xmlns:a16="http://schemas.microsoft.com/office/drawing/2014/main" xmlns="" id="{BA2B0A47-0F8C-D551-8B61-1A6ADE9C1C8B}"/>
              </a:ext>
            </a:extLst>
          </p:cNvPr>
          <p:cNvSpPr txBox="1"/>
          <p:nvPr/>
        </p:nvSpPr>
        <p:spPr>
          <a:xfrm>
            <a:off x="16768" y="771550"/>
            <a:ext cx="8784976" cy="1477328"/>
          </a:xfrm>
          <a:prstGeom prst="rect">
            <a:avLst/>
          </a:prstGeom>
          <a:noFill/>
        </p:spPr>
        <p:txBody>
          <a:bodyPr wrap="square">
            <a:spAutoFit/>
          </a:bodyPr>
          <a:lstStyle/>
          <a:p>
            <a:pPr algn="just"/>
            <a:r>
              <a:rPr lang="en-US" b="0" i="0" dirty="0">
                <a:solidFill>
                  <a:srgbClr val="610B38"/>
                </a:solidFill>
                <a:effectLst/>
                <a:latin typeface="erdana"/>
              </a:rPr>
              <a:t>5) CSS Group Selector</a:t>
            </a:r>
          </a:p>
          <a:p>
            <a:pPr algn="just"/>
            <a:r>
              <a:rPr lang="en-US" b="0" i="0" dirty="0">
                <a:solidFill>
                  <a:srgbClr val="333333"/>
                </a:solidFill>
                <a:effectLst/>
                <a:latin typeface="inter-regular"/>
              </a:rPr>
              <a:t>The grouping selector is used to select all the elements with the same style definitions.</a:t>
            </a:r>
          </a:p>
          <a:p>
            <a:pPr algn="just"/>
            <a:r>
              <a:rPr lang="en-US" b="0" i="0" dirty="0">
                <a:solidFill>
                  <a:srgbClr val="333333"/>
                </a:solidFill>
                <a:effectLst/>
                <a:latin typeface="inter-regular"/>
              </a:rPr>
              <a:t>Grouping selector is used to minimize the code. Commas are used to separate each selector in grouping.</a:t>
            </a:r>
          </a:p>
          <a:p>
            <a:pPr algn="just"/>
            <a:r>
              <a:rPr lang="en-US" b="0" i="0" dirty="0">
                <a:solidFill>
                  <a:srgbClr val="333333"/>
                </a:solidFill>
                <a:effectLst/>
                <a:latin typeface="inter-regular"/>
              </a:rPr>
              <a:t>Let's see the CSS code without group selector.</a:t>
            </a:r>
          </a:p>
        </p:txBody>
      </p:sp>
      <p:sp>
        <p:nvSpPr>
          <p:cNvPr id="8" name="TextBox 7">
            <a:extLst>
              <a:ext uri="{FF2B5EF4-FFF2-40B4-BE49-F238E27FC236}">
                <a16:creationId xmlns:a16="http://schemas.microsoft.com/office/drawing/2014/main" xmlns="" id="{3BE1C6F2-9AA2-01E2-D804-FE5E010DFEB3}"/>
              </a:ext>
            </a:extLst>
          </p:cNvPr>
          <p:cNvSpPr txBox="1"/>
          <p:nvPr/>
        </p:nvSpPr>
        <p:spPr>
          <a:xfrm>
            <a:off x="6804248" y="1625580"/>
            <a:ext cx="4865510" cy="3416320"/>
          </a:xfrm>
          <a:prstGeom prst="rect">
            <a:avLst/>
          </a:prstGeom>
          <a:noFill/>
        </p:spPr>
        <p:txBody>
          <a:bodyPr wrap="square">
            <a:spAutoFit/>
          </a:bodyPr>
          <a:lstStyle/>
          <a:p>
            <a:pPr algn="just"/>
            <a:r>
              <a:rPr lang="en-IN" b="0" i="0" dirty="0">
                <a:solidFill>
                  <a:srgbClr val="000000"/>
                </a:solidFill>
                <a:effectLst/>
                <a:latin typeface="Times New Roman" panose="02020603050405020304" pitchFamily="18" charset="0"/>
                <a:cs typeface="Times New Roman" panose="02020603050405020304" pitchFamily="18" charset="0"/>
              </a:rPr>
              <a:t>h1 {  </a:t>
            </a:r>
          </a:p>
          <a:p>
            <a:pPr algn="just"/>
            <a:r>
              <a:rPr lang="en-IN" b="0" i="0" dirty="0">
                <a:solidFill>
                  <a:srgbClr val="000000"/>
                </a:solidFill>
                <a:effectLst/>
                <a:latin typeface="Times New Roman" panose="02020603050405020304" pitchFamily="18" charset="0"/>
                <a:cs typeface="Times New Roman" panose="02020603050405020304" pitchFamily="18" charset="0"/>
              </a:rPr>
              <a:t>    text-align: </a:t>
            </a:r>
            <a:r>
              <a:rPr lang="en-IN" b="0" i="0" dirty="0" err="1">
                <a:solidFill>
                  <a:srgbClr val="000000"/>
                </a:solidFill>
                <a:effectLst/>
                <a:latin typeface="Times New Roman" panose="02020603050405020304" pitchFamily="18" charset="0"/>
                <a:cs typeface="Times New Roman" panose="02020603050405020304" pitchFamily="18" charset="0"/>
              </a:rPr>
              <a:t>center</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color</a:t>
            </a:r>
            <a:r>
              <a:rPr lang="en-IN" b="0" i="0" dirty="0">
                <a:solidFill>
                  <a:srgbClr val="000000"/>
                </a:solidFill>
                <a:effectLst/>
                <a:latin typeface="Times New Roman" panose="02020603050405020304" pitchFamily="18" charset="0"/>
                <a:cs typeface="Times New Roman" panose="02020603050405020304" pitchFamily="18" charset="0"/>
              </a:rPr>
              <a:t>: blue;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h2 {  </a:t>
            </a:r>
          </a:p>
          <a:p>
            <a:pPr algn="just"/>
            <a:r>
              <a:rPr lang="en-IN" b="0" i="0" dirty="0">
                <a:solidFill>
                  <a:srgbClr val="000000"/>
                </a:solidFill>
                <a:effectLst/>
                <a:latin typeface="Times New Roman" panose="02020603050405020304" pitchFamily="18" charset="0"/>
                <a:cs typeface="Times New Roman" panose="02020603050405020304" pitchFamily="18" charset="0"/>
              </a:rPr>
              <a:t>    text-align: </a:t>
            </a:r>
            <a:r>
              <a:rPr lang="en-IN" b="0" i="0" dirty="0" err="1">
                <a:solidFill>
                  <a:srgbClr val="000000"/>
                </a:solidFill>
                <a:effectLst/>
                <a:latin typeface="Times New Roman" panose="02020603050405020304" pitchFamily="18" charset="0"/>
                <a:cs typeface="Times New Roman" panose="02020603050405020304" pitchFamily="18" charset="0"/>
              </a:rPr>
              <a:t>center</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color</a:t>
            </a:r>
            <a:r>
              <a:rPr lang="en-IN" b="0" i="0" dirty="0">
                <a:solidFill>
                  <a:srgbClr val="000000"/>
                </a:solidFill>
                <a:effectLst/>
                <a:latin typeface="Times New Roman" panose="02020603050405020304" pitchFamily="18" charset="0"/>
                <a:cs typeface="Times New Roman" panose="02020603050405020304" pitchFamily="18" charset="0"/>
              </a:rPr>
              <a:t>: blue;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p {  </a:t>
            </a:r>
          </a:p>
          <a:p>
            <a:pPr algn="just"/>
            <a:r>
              <a:rPr lang="en-IN" b="0" i="0" dirty="0">
                <a:solidFill>
                  <a:srgbClr val="000000"/>
                </a:solidFill>
                <a:effectLst/>
                <a:latin typeface="Times New Roman" panose="02020603050405020304" pitchFamily="18" charset="0"/>
                <a:cs typeface="Times New Roman" panose="02020603050405020304" pitchFamily="18" charset="0"/>
              </a:rPr>
              <a:t>    text-align: </a:t>
            </a:r>
            <a:r>
              <a:rPr lang="en-IN" b="0" i="0" dirty="0" err="1">
                <a:solidFill>
                  <a:srgbClr val="000000"/>
                </a:solidFill>
                <a:effectLst/>
                <a:latin typeface="Times New Roman" panose="02020603050405020304" pitchFamily="18" charset="0"/>
                <a:cs typeface="Times New Roman" panose="02020603050405020304" pitchFamily="18" charset="0"/>
              </a:rPr>
              <a:t>center</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color</a:t>
            </a:r>
            <a:r>
              <a:rPr lang="en-IN" b="0" i="0" dirty="0">
                <a:solidFill>
                  <a:srgbClr val="000000"/>
                </a:solidFill>
                <a:effectLst/>
                <a:latin typeface="Times New Roman" panose="02020603050405020304" pitchFamily="18" charset="0"/>
                <a:cs typeface="Times New Roman" panose="02020603050405020304" pitchFamily="18" charset="0"/>
              </a:rPr>
              <a:t>: blue;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xmlns="" id="{88F7542E-E765-5A52-CC25-867C0667F1A6}"/>
              </a:ext>
            </a:extLst>
          </p:cNvPr>
          <p:cNvSpPr txBox="1"/>
          <p:nvPr/>
        </p:nvSpPr>
        <p:spPr>
          <a:xfrm>
            <a:off x="323528" y="2591473"/>
            <a:ext cx="5983110" cy="1200329"/>
          </a:xfrm>
          <a:prstGeom prst="rect">
            <a:avLst/>
          </a:prstGeom>
          <a:noFill/>
        </p:spPr>
        <p:txBody>
          <a:bodyPr wrap="square">
            <a:spAutoFit/>
          </a:bodyPr>
          <a:lstStyle/>
          <a:p>
            <a:pPr algn="just"/>
            <a:r>
              <a:rPr lang="en-US" b="0" i="0" dirty="0">
                <a:solidFill>
                  <a:srgbClr val="000000"/>
                </a:solidFill>
                <a:effectLst/>
                <a:latin typeface="inter-regular"/>
              </a:rPr>
              <a:t>h1,h2,p {  </a:t>
            </a:r>
          </a:p>
          <a:p>
            <a:pPr algn="just"/>
            <a:r>
              <a:rPr lang="en-US" b="0" i="0" dirty="0">
                <a:solidFill>
                  <a:srgbClr val="000000"/>
                </a:solidFill>
                <a:effectLst/>
                <a:latin typeface="inter-regular"/>
              </a:rPr>
              <a:t>    text-align: center;  </a:t>
            </a:r>
          </a:p>
          <a:p>
            <a:pPr algn="just"/>
            <a:r>
              <a:rPr lang="en-US" b="0" i="0" dirty="0">
                <a:solidFill>
                  <a:srgbClr val="000000"/>
                </a:solidFill>
                <a:effectLst/>
                <a:latin typeface="inter-regular"/>
              </a:rPr>
              <a:t>    color: blue;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xmlns="" id="{CC1AFC23-4E4B-CCFC-14A9-C562CB08A2D6}"/>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2070200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24202F2-8E06-45A0-84D4-B767A6F13F01}" type="datetime8">
              <a:rPr lang="en-US" smtClean="0"/>
              <a:pPr>
                <a:defRPr/>
              </a:pPr>
              <a:t>3/14/2024 5:20 PM</a:t>
            </a:fld>
            <a:endParaRPr lang="en-US"/>
          </a:p>
        </p:txBody>
      </p:sp>
      <p:sp>
        <p:nvSpPr>
          <p:cNvPr id="6" name="TextBox 5">
            <a:extLst>
              <a:ext uri="{FF2B5EF4-FFF2-40B4-BE49-F238E27FC236}">
                <a16:creationId xmlns:a16="http://schemas.microsoft.com/office/drawing/2014/main" xmlns="" id="{DDCF5DE5-C899-6CC9-AC9D-807C164745BD}"/>
              </a:ext>
            </a:extLst>
          </p:cNvPr>
          <p:cNvSpPr txBox="1"/>
          <p:nvPr/>
        </p:nvSpPr>
        <p:spPr>
          <a:xfrm>
            <a:off x="3203848" y="101600"/>
            <a:ext cx="4865510" cy="369332"/>
          </a:xfrm>
          <a:prstGeom prst="rect">
            <a:avLst/>
          </a:prstGeom>
          <a:noFill/>
        </p:spPr>
        <p:txBody>
          <a:bodyPr wrap="square">
            <a:spAutoFit/>
          </a:bodyPr>
          <a:lstStyle/>
          <a:p>
            <a:pPr algn="just"/>
            <a:r>
              <a:rPr lang="en-IN" b="0" i="0" dirty="0">
                <a:solidFill>
                  <a:srgbClr val="610B38"/>
                </a:solidFill>
                <a:effectLst/>
                <a:latin typeface="erdana"/>
              </a:rPr>
              <a:t>How to add CSS</a:t>
            </a:r>
          </a:p>
        </p:txBody>
      </p:sp>
      <p:sp>
        <p:nvSpPr>
          <p:cNvPr id="8" name="TextBox 7">
            <a:extLst>
              <a:ext uri="{FF2B5EF4-FFF2-40B4-BE49-F238E27FC236}">
                <a16:creationId xmlns:a16="http://schemas.microsoft.com/office/drawing/2014/main" xmlns="" id="{4857F967-FA73-2057-F5BD-F9B3E08FF1C5}"/>
              </a:ext>
            </a:extLst>
          </p:cNvPr>
          <p:cNvSpPr txBox="1"/>
          <p:nvPr/>
        </p:nvSpPr>
        <p:spPr>
          <a:xfrm>
            <a:off x="107504" y="829855"/>
            <a:ext cx="9036496" cy="1477328"/>
          </a:xfrm>
          <a:prstGeom prst="rect">
            <a:avLst/>
          </a:prstGeom>
          <a:noFill/>
        </p:spPr>
        <p:txBody>
          <a:bodyPr wrap="square">
            <a:spAutoFit/>
          </a:bodyPr>
          <a:lstStyle/>
          <a:p>
            <a:pPr algn="just"/>
            <a:r>
              <a:rPr lang="en-US" b="0" i="0" dirty="0">
                <a:solidFill>
                  <a:srgbClr val="333333"/>
                </a:solidFill>
                <a:effectLst/>
                <a:latin typeface="inter-regular"/>
              </a:rPr>
              <a:t>CSS is added to HTML pages to format the document according to information in the style sheet. There are three ways to insert CSS in HTML documents.</a:t>
            </a:r>
          </a:p>
          <a:p>
            <a:pPr algn="just">
              <a:buFont typeface="+mj-lt"/>
              <a:buAutoNum type="arabicPeriod"/>
            </a:pPr>
            <a:r>
              <a:rPr lang="en-US" b="0" i="0" dirty="0">
                <a:solidFill>
                  <a:srgbClr val="000000"/>
                </a:solidFill>
                <a:effectLst/>
                <a:latin typeface="inter-regular"/>
              </a:rPr>
              <a:t>Inline CSS</a:t>
            </a:r>
          </a:p>
          <a:p>
            <a:pPr algn="just">
              <a:buFont typeface="+mj-lt"/>
              <a:buAutoNum type="arabicPeriod"/>
            </a:pPr>
            <a:r>
              <a:rPr lang="en-US" b="0" i="0" dirty="0">
                <a:solidFill>
                  <a:srgbClr val="000000"/>
                </a:solidFill>
                <a:effectLst/>
                <a:latin typeface="inter-regular"/>
              </a:rPr>
              <a:t>Internal CSS</a:t>
            </a:r>
          </a:p>
          <a:p>
            <a:pPr algn="just">
              <a:buFont typeface="+mj-lt"/>
              <a:buAutoNum type="arabicPeriod"/>
            </a:pPr>
            <a:r>
              <a:rPr lang="en-US" b="0" i="0" dirty="0">
                <a:solidFill>
                  <a:srgbClr val="000000"/>
                </a:solidFill>
                <a:effectLst/>
                <a:latin typeface="inter-regular"/>
              </a:rPr>
              <a:t>External CSS</a:t>
            </a:r>
          </a:p>
        </p:txBody>
      </p:sp>
      <p:sp>
        <p:nvSpPr>
          <p:cNvPr id="2" name="Footer Placeholder 1">
            <a:extLst>
              <a:ext uri="{FF2B5EF4-FFF2-40B4-BE49-F238E27FC236}">
                <a16:creationId xmlns:a16="http://schemas.microsoft.com/office/drawing/2014/main" xmlns="" id="{717B9D45-B46C-5F4B-4BF3-C4D92651280A}"/>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395719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734F08A-DB33-4954-900A-E1B258E43688}" type="datetime8">
              <a:rPr lang="en-US" smtClean="0"/>
              <a:pPr>
                <a:defRPr/>
              </a:pPr>
              <a:t>3/14/2024 5:20 PM</a:t>
            </a:fld>
            <a:endParaRPr lang="en-US"/>
          </a:p>
        </p:txBody>
      </p:sp>
      <p:sp>
        <p:nvSpPr>
          <p:cNvPr id="6" name="TextBox 5">
            <a:extLst>
              <a:ext uri="{FF2B5EF4-FFF2-40B4-BE49-F238E27FC236}">
                <a16:creationId xmlns:a16="http://schemas.microsoft.com/office/drawing/2014/main" xmlns="" id="{2285BC3A-79C9-00BA-CC7C-35CC245947E0}"/>
              </a:ext>
            </a:extLst>
          </p:cNvPr>
          <p:cNvSpPr txBox="1"/>
          <p:nvPr/>
        </p:nvSpPr>
        <p:spPr>
          <a:xfrm>
            <a:off x="-19083" y="1131590"/>
            <a:ext cx="6609219" cy="369332"/>
          </a:xfrm>
          <a:prstGeom prst="rect">
            <a:avLst/>
          </a:prstGeom>
          <a:noFill/>
        </p:spPr>
        <p:txBody>
          <a:bodyPr wrap="square">
            <a:spAutoFit/>
          </a:bodyPr>
          <a:lstStyle/>
          <a:p>
            <a:r>
              <a:rPr lang="en-US" b="0" i="0" dirty="0">
                <a:solidFill>
                  <a:srgbClr val="333333"/>
                </a:solidFill>
                <a:effectLst/>
                <a:latin typeface="inter-regular"/>
              </a:rPr>
              <a:t>We can apply CSS in a single element by inline CSS technique.</a:t>
            </a:r>
            <a:endParaRPr lang="en-IN" dirty="0"/>
          </a:p>
        </p:txBody>
      </p:sp>
      <p:sp>
        <p:nvSpPr>
          <p:cNvPr id="8" name="TextBox 7">
            <a:extLst>
              <a:ext uri="{FF2B5EF4-FFF2-40B4-BE49-F238E27FC236}">
                <a16:creationId xmlns:a16="http://schemas.microsoft.com/office/drawing/2014/main" xmlns="" id="{189F3063-2F16-32E8-70CB-4D3087E3B5DC}"/>
              </a:ext>
            </a:extLst>
          </p:cNvPr>
          <p:cNvSpPr txBox="1"/>
          <p:nvPr/>
        </p:nvSpPr>
        <p:spPr>
          <a:xfrm>
            <a:off x="-19083" y="762258"/>
            <a:ext cx="4865510" cy="369332"/>
          </a:xfrm>
          <a:prstGeom prst="rect">
            <a:avLst/>
          </a:prstGeom>
          <a:noFill/>
        </p:spPr>
        <p:txBody>
          <a:bodyPr wrap="square">
            <a:spAutoFit/>
          </a:bodyPr>
          <a:lstStyle/>
          <a:p>
            <a:pPr algn="just">
              <a:buFont typeface="+mj-lt"/>
              <a:buAutoNum type="arabicPeriod"/>
            </a:pPr>
            <a:r>
              <a:rPr lang="en-US" b="0" i="0" dirty="0">
                <a:solidFill>
                  <a:srgbClr val="000000"/>
                </a:solidFill>
                <a:effectLst/>
                <a:latin typeface="inter-regular"/>
              </a:rPr>
              <a:t>Inline CSS</a:t>
            </a:r>
          </a:p>
        </p:txBody>
      </p:sp>
      <p:sp>
        <p:nvSpPr>
          <p:cNvPr id="10" name="TextBox 9">
            <a:extLst>
              <a:ext uri="{FF2B5EF4-FFF2-40B4-BE49-F238E27FC236}">
                <a16:creationId xmlns:a16="http://schemas.microsoft.com/office/drawing/2014/main" xmlns="" id="{D25792DF-ADEE-8740-47F7-F1ACF1B5A9F8}"/>
              </a:ext>
            </a:extLst>
          </p:cNvPr>
          <p:cNvSpPr txBox="1"/>
          <p:nvPr/>
        </p:nvSpPr>
        <p:spPr>
          <a:xfrm>
            <a:off x="-36512" y="1500922"/>
            <a:ext cx="8579296" cy="369332"/>
          </a:xfrm>
          <a:prstGeom prst="rect">
            <a:avLst/>
          </a:prstGeom>
          <a:noFill/>
        </p:spPr>
        <p:txBody>
          <a:bodyPr wrap="square">
            <a:spAutoFit/>
          </a:bodyPr>
          <a:lstStyle/>
          <a:p>
            <a:r>
              <a:rPr lang="en-US" b="0" i="0" dirty="0">
                <a:solidFill>
                  <a:srgbClr val="333333"/>
                </a:solidFill>
                <a:effectLst/>
                <a:latin typeface="inter-regular"/>
              </a:rPr>
              <a:t>If you want to use inline CSS, you should use the style attribute to the relevant tag.</a:t>
            </a:r>
            <a:endParaRPr lang="en-IN" dirty="0"/>
          </a:p>
        </p:txBody>
      </p:sp>
      <p:sp>
        <p:nvSpPr>
          <p:cNvPr id="12" name="TextBox 11">
            <a:extLst>
              <a:ext uri="{FF2B5EF4-FFF2-40B4-BE49-F238E27FC236}">
                <a16:creationId xmlns:a16="http://schemas.microsoft.com/office/drawing/2014/main" xmlns="" id="{95F8F8BD-BAB6-A0FF-65AF-7A9405056C21}"/>
              </a:ext>
            </a:extLst>
          </p:cNvPr>
          <p:cNvSpPr txBox="1"/>
          <p:nvPr/>
        </p:nvSpPr>
        <p:spPr>
          <a:xfrm>
            <a:off x="395111" y="2026096"/>
            <a:ext cx="9036496" cy="369332"/>
          </a:xfrm>
          <a:prstGeom prst="rect">
            <a:avLst/>
          </a:prstGeom>
          <a:noFill/>
        </p:spPr>
        <p:txBody>
          <a:bodyPr wrap="square">
            <a:spAutoFit/>
          </a:bodyPr>
          <a:lstStyle/>
          <a:p>
            <a:pPr algn="just"/>
            <a:r>
              <a:rPr lang="en-IN" b="1" i="0" dirty="0">
                <a:effectLst/>
                <a:latin typeface="inter-regular"/>
              </a:rPr>
              <a:t>Syntax:    &lt;</a:t>
            </a:r>
            <a:r>
              <a:rPr lang="en-IN" b="1" i="0" dirty="0" err="1">
                <a:effectLst/>
                <a:latin typeface="inter-regular"/>
              </a:rPr>
              <a:t>htmltag</a:t>
            </a:r>
            <a:r>
              <a:rPr lang="en-IN" b="0" i="0" dirty="0">
                <a:effectLst/>
                <a:latin typeface="inter-regular"/>
              </a:rPr>
              <a:t> style="cssproperty1:value; cssproperty2:value;"</a:t>
            </a:r>
            <a:r>
              <a:rPr lang="en-IN" b="1" i="0" dirty="0">
                <a:effectLst/>
                <a:latin typeface="inter-regular"/>
              </a:rPr>
              <a:t>&gt;</a:t>
            </a:r>
            <a:r>
              <a:rPr lang="en-IN" b="0" i="0" dirty="0">
                <a:effectLst/>
                <a:latin typeface="inter-regular"/>
              </a:rPr>
              <a:t> </a:t>
            </a:r>
            <a:r>
              <a:rPr lang="en-IN" b="1" i="0" dirty="0">
                <a:effectLst/>
                <a:latin typeface="inter-regular"/>
              </a:rPr>
              <a:t>&lt;/</a:t>
            </a:r>
            <a:r>
              <a:rPr lang="en-IN" b="1" i="0" dirty="0" err="1">
                <a:effectLst/>
                <a:latin typeface="inter-regular"/>
              </a:rPr>
              <a:t>htmltag</a:t>
            </a:r>
            <a:r>
              <a:rPr lang="en-IN" b="1" i="0" dirty="0">
                <a:effectLst/>
                <a:latin typeface="inter-regular"/>
              </a:rPr>
              <a:t>&gt;</a:t>
            </a:r>
            <a:r>
              <a:rPr lang="en-IN" b="0" i="0" dirty="0">
                <a:effectLst/>
                <a:latin typeface="inter-regular"/>
              </a:rPr>
              <a:t>    </a:t>
            </a:r>
          </a:p>
        </p:txBody>
      </p:sp>
      <p:sp>
        <p:nvSpPr>
          <p:cNvPr id="15" name="TextBox 14">
            <a:extLst>
              <a:ext uri="{FF2B5EF4-FFF2-40B4-BE49-F238E27FC236}">
                <a16:creationId xmlns:a16="http://schemas.microsoft.com/office/drawing/2014/main" xmlns="" id="{F24EE16A-9FFB-54FE-ED6F-B0EC68F03031}"/>
              </a:ext>
            </a:extLst>
          </p:cNvPr>
          <p:cNvSpPr txBox="1"/>
          <p:nvPr/>
        </p:nvSpPr>
        <p:spPr>
          <a:xfrm>
            <a:off x="179511" y="2752946"/>
            <a:ext cx="9252095" cy="369332"/>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Example:&lt;h2</a:t>
            </a:r>
            <a:r>
              <a:rPr lang="en-US" b="0" i="0" dirty="0">
                <a:effectLst/>
                <a:latin typeface="Times New Roman" panose="02020603050405020304" pitchFamily="18" charset="0"/>
                <a:cs typeface="Times New Roman" panose="02020603050405020304" pitchFamily="18" charset="0"/>
              </a:rPr>
              <a:t>style="</a:t>
            </a:r>
            <a:r>
              <a:rPr lang="en-US" b="0" i="0" dirty="0" err="1">
                <a:effectLst/>
                <a:latin typeface="Times New Roman" panose="02020603050405020304" pitchFamily="18" charset="0"/>
                <a:cs typeface="Times New Roman" panose="02020603050405020304" pitchFamily="18" charset="0"/>
              </a:rPr>
              <a:t>color:red;margin</a:t>
            </a:r>
            <a:r>
              <a:rPr lang="en-US" b="0" i="0" dirty="0">
                <a:effectLst/>
                <a:latin typeface="Times New Roman" panose="02020603050405020304" pitchFamily="18" charset="0"/>
                <a:cs typeface="Times New Roman" panose="02020603050405020304" pitchFamily="18" charset="0"/>
              </a:rPr>
              <a:t>- left:40px;"</a:t>
            </a:r>
            <a:r>
              <a:rPr lang="en-US" b="1" i="0" dirty="0">
                <a:effectLst/>
                <a:latin typeface="Times New Roman" panose="02020603050405020304" pitchFamily="18" charset="0"/>
                <a:cs typeface="Times New Roman" panose="02020603050405020304" pitchFamily="18" charset="0"/>
              </a:rPr>
              <a:t>&gt;</a:t>
            </a:r>
            <a:r>
              <a:rPr lang="en-US" b="0" i="0" dirty="0">
                <a:effectLst/>
                <a:latin typeface="Times New Roman" panose="02020603050405020304" pitchFamily="18" charset="0"/>
                <a:cs typeface="Times New Roman" panose="02020603050405020304" pitchFamily="18" charset="0"/>
              </a:rPr>
              <a:t>Inline CSS is applied on this heading.</a:t>
            </a:r>
            <a:r>
              <a:rPr lang="en-US" b="1" i="0" dirty="0">
                <a:effectLst/>
                <a:latin typeface="Times New Roman" panose="02020603050405020304" pitchFamily="18" charset="0"/>
                <a:cs typeface="Times New Roman" panose="02020603050405020304" pitchFamily="18" charset="0"/>
              </a:rPr>
              <a:t>&lt;/h2&gt;</a:t>
            </a:r>
            <a:r>
              <a:rPr lang="en-US" b="0" i="0" dirty="0">
                <a:effectLst/>
                <a:latin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xmlns="" id="{712BF4AC-278C-A990-67E3-F70881BE3EE9}"/>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2937512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4D98B007-13C8-4263-B7E3-13C9ECD622BA}" type="datetime8">
              <a:rPr lang="en-US" smtClean="0"/>
              <a:pPr>
                <a:defRPr/>
              </a:pPr>
              <a:t>3/14/2024 5:20 PM</a:t>
            </a:fld>
            <a:endParaRPr lang="en-US"/>
          </a:p>
        </p:txBody>
      </p:sp>
      <p:sp>
        <p:nvSpPr>
          <p:cNvPr id="6" name="TextBox 5">
            <a:extLst>
              <a:ext uri="{FF2B5EF4-FFF2-40B4-BE49-F238E27FC236}">
                <a16:creationId xmlns:a16="http://schemas.microsoft.com/office/drawing/2014/main" xmlns="" id="{DFA8A9BD-1B51-93ED-3B89-E56639CDE29E}"/>
              </a:ext>
            </a:extLst>
          </p:cNvPr>
          <p:cNvSpPr txBox="1"/>
          <p:nvPr/>
        </p:nvSpPr>
        <p:spPr>
          <a:xfrm>
            <a:off x="-54260" y="673253"/>
            <a:ext cx="9252520" cy="646331"/>
          </a:xfrm>
          <a:prstGeom prst="rect">
            <a:avLst/>
          </a:prstGeom>
          <a:noFill/>
        </p:spPr>
        <p:txBody>
          <a:bodyPr wrap="square">
            <a:spAutoFit/>
          </a:bodyPr>
          <a:lstStyle/>
          <a:p>
            <a:r>
              <a:rPr lang="en-US" b="0" i="0" dirty="0">
                <a:solidFill>
                  <a:srgbClr val="333333"/>
                </a:solidFill>
                <a:effectLst/>
                <a:latin typeface="inter-regular"/>
              </a:rPr>
              <a:t>The internal style sheet is used to add a unique style for a single document. It is defined in &lt;head&gt; section of the HTML page inside the &lt;style&gt; tag.</a:t>
            </a:r>
            <a:endParaRPr lang="en-IN" dirty="0"/>
          </a:p>
        </p:txBody>
      </p:sp>
      <p:sp>
        <p:nvSpPr>
          <p:cNvPr id="8" name="TextBox 7">
            <a:extLst>
              <a:ext uri="{FF2B5EF4-FFF2-40B4-BE49-F238E27FC236}">
                <a16:creationId xmlns:a16="http://schemas.microsoft.com/office/drawing/2014/main" xmlns="" id="{E7733A8F-4E9F-0880-E257-5E7A8096164C}"/>
              </a:ext>
            </a:extLst>
          </p:cNvPr>
          <p:cNvSpPr txBox="1"/>
          <p:nvPr/>
        </p:nvSpPr>
        <p:spPr>
          <a:xfrm>
            <a:off x="158045" y="112069"/>
            <a:ext cx="4865510" cy="369332"/>
          </a:xfrm>
          <a:prstGeom prst="rect">
            <a:avLst/>
          </a:prstGeom>
          <a:noFill/>
        </p:spPr>
        <p:txBody>
          <a:bodyPr wrap="square">
            <a:spAutoFit/>
          </a:bodyPr>
          <a:lstStyle/>
          <a:p>
            <a:pPr algn="just"/>
            <a:r>
              <a:rPr lang="en-US" b="0" i="0" dirty="0">
                <a:solidFill>
                  <a:srgbClr val="000000"/>
                </a:solidFill>
                <a:effectLst/>
                <a:latin typeface="inter-regular"/>
              </a:rPr>
              <a:t>2. Internal CSS</a:t>
            </a:r>
          </a:p>
        </p:txBody>
      </p:sp>
      <p:sp>
        <p:nvSpPr>
          <p:cNvPr id="10" name="TextBox 9">
            <a:extLst>
              <a:ext uri="{FF2B5EF4-FFF2-40B4-BE49-F238E27FC236}">
                <a16:creationId xmlns:a16="http://schemas.microsoft.com/office/drawing/2014/main" xmlns="" id="{2A842D4F-5C1D-AB2C-E772-5CED4C847E6C}"/>
              </a:ext>
            </a:extLst>
          </p:cNvPr>
          <p:cNvSpPr txBox="1"/>
          <p:nvPr/>
        </p:nvSpPr>
        <p:spPr>
          <a:xfrm>
            <a:off x="4120445" y="1173182"/>
            <a:ext cx="4865510" cy="3970318"/>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&lt;!DOCTYPE html</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0" i="0" dirty="0">
                <a:effectLst/>
                <a:latin typeface="Times New Roman" panose="02020603050405020304" pitchFamily="18" charset="0"/>
                <a:cs typeface="Times New Roman" panose="02020603050405020304" pitchFamily="18" charset="0"/>
              </a:rPr>
              <a:t>body {  </a:t>
            </a:r>
          </a:p>
          <a:p>
            <a:pPr algn="just"/>
            <a:r>
              <a:rPr lang="en-US" sz="1400" b="0" i="0" dirty="0">
                <a:effectLst/>
                <a:latin typeface="Times New Roman" panose="02020603050405020304" pitchFamily="18" charset="0"/>
                <a:cs typeface="Times New Roman" panose="02020603050405020304" pitchFamily="18" charset="0"/>
              </a:rPr>
              <a:t>    background-color: linen;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0" i="0" dirty="0">
                <a:effectLst/>
                <a:latin typeface="Times New Roman" panose="02020603050405020304" pitchFamily="18" charset="0"/>
                <a:cs typeface="Times New Roman" panose="02020603050405020304" pitchFamily="18" charset="0"/>
              </a:rPr>
              <a:t>h1 {  </a:t>
            </a:r>
          </a:p>
          <a:p>
            <a:pPr algn="just"/>
            <a:r>
              <a:rPr lang="en-US" sz="1400" b="0" i="0" dirty="0">
                <a:effectLst/>
                <a:latin typeface="Times New Roman" panose="02020603050405020304" pitchFamily="18" charset="0"/>
                <a:cs typeface="Times New Roman" panose="02020603050405020304" pitchFamily="18" charset="0"/>
              </a:rPr>
              <a:t>    color: red;  </a:t>
            </a:r>
          </a:p>
          <a:p>
            <a:pPr algn="just"/>
            <a:r>
              <a:rPr lang="en-US" sz="1400" b="0" i="0" dirty="0">
                <a:effectLst/>
                <a:latin typeface="Times New Roman" panose="02020603050405020304" pitchFamily="18" charset="0"/>
                <a:cs typeface="Times New Roman" panose="02020603050405020304" pitchFamily="18" charset="0"/>
              </a:rPr>
              <a:t>    margin-left: 80px;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&lt;h1&gt;</a:t>
            </a:r>
            <a:r>
              <a:rPr lang="en-US" sz="1400" b="0" i="0" dirty="0">
                <a:effectLst/>
                <a:latin typeface="Times New Roman" panose="02020603050405020304" pitchFamily="18" charset="0"/>
                <a:cs typeface="Times New Roman" panose="02020603050405020304" pitchFamily="18" charset="0"/>
              </a:rPr>
              <a:t>The internal style sheet is applied on this heading.</a:t>
            </a:r>
            <a:r>
              <a:rPr lang="en-US" sz="1400" b="1" i="0" dirty="0">
                <a:effectLst/>
                <a:latin typeface="Times New Roman" panose="02020603050405020304" pitchFamily="18" charset="0"/>
                <a:cs typeface="Times New Roman" panose="02020603050405020304" pitchFamily="18" charset="0"/>
              </a:rPr>
              <a:t>&lt;/h1&gt;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This paragraph will not be affected.</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xmlns="" id="{BC5FB1A0-90F0-65CB-17E8-AD48481F9D2A}"/>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31327709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48B9A145-571C-478E-B250-BF11A00E13BE}" type="datetime8">
              <a:rPr lang="en-US" smtClean="0"/>
              <a:pPr>
                <a:defRPr/>
              </a:pPr>
              <a:t>3/14/2024 5:20 PM</a:t>
            </a:fld>
            <a:endParaRPr lang="en-US"/>
          </a:p>
        </p:txBody>
      </p:sp>
      <p:sp>
        <p:nvSpPr>
          <p:cNvPr id="6" name="TextBox 5">
            <a:extLst>
              <a:ext uri="{FF2B5EF4-FFF2-40B4-BE49-F238E27FC236}">
                <a16:creationId xmlns:a16="http://schemas.microsoft.com/office/drawing/2014/main" xmlns="" id="{3D8C018A-6B2E-1F93-AF98-A208EA2446EF}"/>
              </a:ext>
            </a:extLst>
          </p:cNvPr>
          <p:cNvSpPr txBox="1"/>
          <p:nvPr/>
        </p:nvSpPr>
        <p:spPr>
          <a:xfrm>
            <a:off x="-12824" y="771550"/>
            <a:ext cx="8928992" cy="1477328"/>
          </a:xfrm>
          <a:prstGeom prst="rect">
            <a:avLst/>
          </a:prstGeom>
          <a:noFill/>
        </p:spPr>
        <p:txBody>
          <a:bodyPr wrap="square">
            <a:spAutoFit/>
          </a:bodyPr>
          <a:lstStyle/>
          <a:p>
            <a:pPr algn="just"/>
            <a:r>
              <a:rPr lang="en-US" b="0" i="0" dirty="0">
                <a:solidFill>
                  <a:srgbClr val="333333"/>
                </a:solidFill>
                <a:effectLst/>
                <a:latin typeface="inter-regular"/>
              </a:rPr>
              <a:t>The external style sheet is generally used when you want to make changes on multiple pages. It is ideal for this condition because it facilitates you to change the look of the entire web site by changing just one file.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uses the &lt;link&gt; tag on every pages and the &lt;link&gt; tag should be put inside the head section.</a:t>
            </a:r>
          </a:p>
        </p:txBody>
      </p:sp>
      <p:sp>
        <p:nvSpPr>
          <p:cNvPr id="8" name="TextBox 7">
            <a:extLst>
              <a:ext uri="{FF2B5EF4-FFF2-40B4-BE49-F238E27FC236}">
                <a16:creationId xmlns:a16="http://schemas.microsoft.com/office/drawing/2014/main" xmlns="" id="{2890EDBC-905E-9963-9406-46DF74F6A68B}"/>
              </a:ext>
            </a:extLst>
          </p:cNvPr>
          <p:cNvSpPr txBox="1"/>
          <p:nvPr/>
        </p:nvSpPr>
        <p:spPr>
          <a:xfrm>
            <a:off x="158045" y="85455"/>
            <a:ext cx="4865510" cy="369332"/>
          </a:xfrm>
          <a:prstGeom prst="rect">
            <a:avLst/>
          </a:prstGeom>
          <a:noFill/>
        </p:spPr>
        <p:txBody>
          <a:bodyPr wrap="square">
            <a:spAutoFit/>
          </a:bodyPr>
          <a:lstStyle/>
          <a:p>
            <a:pPr algn="just"/>
            <a:r>
              <a:rPr lang="en-US" b="0" i="0" dirty="0">
                <a:solidFill>
                  <a:srgbClr val="000000"/>
                </a:solidFill>
                <a:effectLst/>
                <a:latin typeface="inter-regular"/>
              </a:rPr>
              <a:t>3. External CSS</a:t>
            </a:r>
          </a:p>
        </p:txBody>
      </p:sp>
      <p:sp>
        <p:nvSpPr>
          <p:cNvPr id="10" name="TextBox 9">
            <a:extLst>
              <a:ext uri="{FF2B5EF4-FFF2-40B4-BE49-F238E27FC236}">
                <a16:creationId xmlns:a16="http://schemas.microsoft.com/office/drawing/2014/main" xmlns="" id="{E64D4B38-5A72-4665-8CC3-637EE44A4A48}"/>
              </a:ext>
            </a:extLst>
          </p:cNvPr>
          <p:cNvSpPr txBox="1"/>
          <p:nvPr/>
        </p:nvSpPr>
        <p:spPr>
          <a:xfrm>
            <a:off x="1387246" y="2347175"/>
            <a:ext cx="6369507" cy="923330"/>
          </a:xfrm>
          <a:prstGeom prst="rect">
            <a:avLst/>
          </a:prstGeom>
          <a:noFill/>
        </p:spPr>
        <p:txBody>
          <a:bodyPr wrap="square">
            <a:spAutoFit/>
          </a:bodyPr>
          <a:lstStyle/>
          <a:p>
            <a:pPr algn="just"/>
            <a:r>
              <a:rPr lang="en-US" b="1" i="0" dirty="0">
                <a:effectLst/>
                <a:latin typeface="inter-regular"/>
              </a:rPr>
              <a:t>&lt;head&gt;</a:t>
            </a:r>
            <a:r>
              <a:rPr lang="en-US" b="0" i="0" dirty="0">
                <a:effectLst/>
                <a:latin typeface="inter-regular"/>
              </a:rPr>
              <a:t>  </a:t>
            </a:r>
          </a:p>
          <a:p>
            <a:pPr algn="just"/>
            <a:r>
              <a:rPr lang="en-US" b="1" i="0" dirty="0">
                <a:effectLst/>
                <a:latin typeface="inter-regular"/>
              </a:rPr>
              <a:t>&lt;link</a:t>
            </a:r>
            <a:r>
              <a:rPr lang="en-US" b="0" i="0" dirty="0">
                <a:effectLst/>
                <a:latin typeface="inter-regular"/>
              </a:rPr>
              <a:t> </a:t>
            </a:r>
            <a:r>
              <a:rPr lang="en-US" b="0" i="0" dirty="0" err="1">
                <a:effectLst/>
                <a:latin typeface="inter-regular"/>
              </a:rPr>
              <a:t>rel</a:t>
            </a:r>
            <a:r>
              <a:rPr lang="en-US" b="0" i="0" dirty="0">
                <a:effectLst/>
                <a:latin typeface="inter-regular"/>
              </a:rPr>
              <a:t>="stylesheet" type="text/</a:t>
            </a:r>
            <a:r>
              <a:rPr lang="en-US" b="0" i="0" dirty="0" err="1">
                <a:effectLst/>
                <a:latin typeface="inter-regular"/>
              </a:rPr>
              <a:t>css</a:t>
            </a:r>
            <a:r>
              <a:rPr lang="en-US" b="0" i="0" dirty="0">
                <a:effectLst/>
                <a:latin typeface="inter-regular"/>
              </a:rPr>
              <a:t>" </a:t>
            </a:r>
            <a:r>
              <a:rPr lang="en-US" b="0" i="0" dirty="0" err="1">
                <a:effectLst/>
                <a:latin typeface="inter-regular"/>
              </a:rPr>
              <a:t>href</a:t>
            </a:r>
            <a:r>
              <a:rPr lang="en-US" b="0" i="0" dirty="0">
                <a:effectLst/>
                <a:latin typeface="inter-regular"/>
              </a:rPr>
              <a:t>="mystyle.css"</a:t>
            </a:r>
            <a:r>
              <a:rPr lang="en-US" b="1" i="0" dirty="0">
                <a:effectLst/>
                <a:latin typeface="inter-regular"/>
              </a:rPr>
              <a:t>&gt;</a:t>
            </a:r>
            <a:r>
              <a:rPr lang="en-US" b="0" i="0" dirty="0">
                <a:effectLst/>
                <a:latin typeface="inter-regular"/>
              </a:rPr>
              <a:t>  </a:t>
            </a:r>
          </a:p>
          <a:p>
            <a:pPr algn="just"/>
            <a:r>
              <a:rPr lang="en-US" b="1" i="0" dirty="0">
                <a:effectLst/>
                <a:latin typeface="inter-regular"/>
              </a:rPr>
              <a:t>&lt;/head&gt;</a:t>
            </a:r>
            <a:r>
              <a:rPr lang="en-US" b="0" i="0" dirty="0">
                <a:effectLst/>
                <a:latin typeface="inter-regular"/>
              </a:rPr>
              <a:t>  </a:t>
            </a:r>
          </a:p>
        </p:txBody>
      </p:sp>
      <p:sp>
        <p:nvSpPr>
          <p:cNvPr id="12" name="TextBox 11">
            <a:extLst>
              <a:ext uri="{FF2B5EF4-FFF2-40B4-BE49-F238E27FC236}">
                <a16:creationId xmlns:a16="http://schemas.microsoft.com/office/drawing/2014/main" xmlns="" id="{795851A0-B827-1B67-1874-7942C69A3630}"/>
              </a:ext>
            </a:extLst>
          </p:cNvPr>
          <p:cNvSpPr txBox="1"/>
          <p:nvPr/>
        </p:nvSpPr>
        <p:spPr>
          <a:xfrm>
            <a:off x="154454" y="3422470"/>
            <a:ext cx="8458968" cy="646331"/>
          </a:xfrm>
          <a:prstGeom prst="rect">
            <a:avLst/>
          </a:prstGeom>
          <a:noFill/>
        </p:spPr>
        <p:txBody>
          <a:bodyPr wrap="square">
            <a:spAutoFit/>
          </a:bodyPr>
          <a:lstStyle/>
          <a:p>
            <a:r>
              <a:rPr lang="en-US" b="0" i="0" dirty="0">
                <a:solidFill>
                  <a:srgbClr val="333333"/>
                </a:solidFill>
                <a:effectLst/>
                <a:latin typeface="inter-regular"/>
              </a:rPr>
              <a:t>The external style sheet may be written in any text editor but must be saved with a .</a:t>
            </a:r>
            <a:r>
              <a:rPr lang="en-US" b="0" i="0" dirty="0" err="1">
                <a:solidFill>
                  <a:srgbClr val="333333"/>
                </a:solidFill>
                <a:effectLst/>
                <a:latin typeface="inter-regular"/>
              </a:rPr>
              <a:t>css</a:t>
            </a:r>
            <a:r>
              <a:rPr lang="en-US" b="0" i="0" dirty="0">
                <a:solidFill>
                  <a:srgbClr val="333333"/>
                </a:solidFill>
                <a:effectLst/>
                <a:latin typeface="inter-regular"/>
              </a:rPr>
              <a:t> extension. This file should not contain HTML elements.</a:t>
            </a:r>
            <a:endParaRPr lang="en-IN" dirty="0"/>
          </a:p>
        </p:txBody>
      </p:sp>
      <p:sp>
        <p:nvSpPr>
          <p:cNvPr id="2" name="Footer Placeholder 1">
            <a:extLst>
              <a:ext uri="{FF2B5EF4-FFF2-40B4-BE49-F238E27FC236}">
                <a16:creationId xmlns:a16="http://schemas.microsoft.com/office/drawing/2014/main" xmlns="" id="{C98EF0FB-131E-ABDB-8511-87AEC5D77C0A}"/>
              </a:ext>
            </a:extLst>
          </p:cNvPr>
          <p:cNvSpPr>
            <a:spLocks noGrp="1"/>
          </p:cNvSpPr>
          <p:nvPr>
            <p:ph type="ftr" sz="quarter" idx="11"/>
          </p:nvPr>
        </p:nvSpPr>
        <p:spPr>
          <a:xfrm>
            <a:off x="2195736"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697955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760BD8A-9B4E-4638-8279-57859312F560}" type="datetime8">
              <a:rPr lang="en-US" smtClean="0"/>
              <a:pPr>
                <a:defRPr/>
              </a:pPr>
              <a:t>3/14/2024 5:20 PM</a:t>
            </a:fld>
            <a:endParaRPr lang="en-US"/>
          </a:p>
        </p:txBody>
      </p:sp>
      <p:sp>
        <p:nvSpPr>
          <p:cNvPr id="6" name="TextBox 5">
            <a:extLst>
              <a:ext uri="{FF2B5EF4-FFF2-40B4-BE49-F238E27FC236}">
                <a16:creationId xmlns:a16="http://schemas.microsoft.com/office/drawing/2014/main" xmlns="" id="{6049DE3C-434B-7088-C15D-4B333D0ACA54}"/>
              </a:ext>
            </a:extLst>
          </p:cNvPr>
          <p:cNvSpPr txBox="1"/>
          <p:nvPr/>
        </p:nvSpPr>
        <p:spPr>
          <a:xfrm>
            <a:off x="2754490" y="96744"/>
            <a:ext cx="4865510" cy="369332"/>
          </a:xfrm>
          <a:prstGeom prst="rect">
            <a:avLst/>
          </a:prstGeom>
          <a:noFill/>
        </p:spPr>
        <p:txBody>
          <a:bodyPr wrap="square">
            <a:spAutoFit/>
          </a:bodyPr>
          <a:lstStyle/>
          <a:p>
            <a:pPr algn="just"/>
            <a:r>
              <a:rPr lang="en-IN" b="0" i="0" dirty="0">
                <a:solidFill>
                  <a:srgbClr val="610B38"/>
                </a:solidFill>
                <a:effectLst/>
                <a:latin typeface="erdana"/>
              </a:rPr>
              <a:t>CSS Comments</a:t>
            </a:r>
          </a:p>
        </p:txBody>
      </p:sp>
      <p:sp>
        <p:nvSpPr>
          <p:cNvPr id="8" name="TextBox 7">
            <a:extLst>
              <a:ext uri="{FF2B5EF4-FFF2-40B4-BE49-F238E27FC236}">
                <a16:creationId xmlns:a16="http://schemas.microsoft.com/office/drawing/2014/main" xmlns="" id="{B40BD42F-51CE-94B4-69D3-8131BF6E94A0}"/>
              </a:ext>
            </a:extLst>
          </p:cNvPr>
          <p:cNvSpPr txBox="1"/>
          <p:nvPr/>
        </p:nvSpPr>
        <p:spPr>
          <a:xfrm>
            <a:off x="0" y="834711"/>
            <a:ext cx="8712968" cy="1477328"/>
          </a:xfrm>
          <a:prstGeom prst="rect">
            <a:avLst/>
          </a:prstGeom>
          <a:noFill/>
        </p:spPr>
        <p:txBody>
          <a:bodyPr wrap="square">
            <a:spAutoFit/>
          </a:bodyPr>
          <a:lstStyle/>
          <a:p>
            <a:pPr algn="just"/>
            <a:r>
              <a:rPr lang="en-US" b="0" i="0" dirty="0">
                <a:solidFill>
                  <a:srgbClr val="333333"/>
                </a:solidFill>
                <a:effectLst/>
                <a:latin typeface="inter-regular"/>
              </a:rPr>
              <a:t>CSS comments are generally written to explain your code. It is very helpful for the users who reads your code so that they can easily understand the code. Comments are ignored by browsers.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Comments are single or multiple lines statement and written within /*............*/ .</a:t>
            </a:r>
          </a:p>
        </p:txBody>
      </p:sp>
      <p:sp>
        <p:nvSpPr>
          <p:cNvPr id="2" name="Footer Placeholder 1">
            <a:extLst>
              <a:ext uri="{FF2B5EF4-FFF2-40B4-BE49-F238E27FC236}">
                <a16:creationId xmlns:a16="http://schemas.microsoft.com/office/drawing/2014/main" xmlns="" id="{E0F889E8-778F-6114-ACA9-58F6C3874B95}"/>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517417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62B02079-ADB1-4C78-A9E0-9C739D4BEB08}" type="datetime8">
              <a:rPr lang="en-US" smtClean="0"/>
              <a:pPr>
                <a:defRPr/>
              </a:pPr>
              <a:t>3/14/2024 5:20 PM</a:t>
            </a:fld>
            <a:endParaRPr lang="en-US"/>
          </a:p>
        </p:txBody>
      </p:sp>
      <p:sp>
        <p:nvSpPr>
          <p:cNvPr id="10" name="TextBox 9">
            <a:extLst>
              <a:ext uri="{FF2B5EF4-FFF2-40B4-BE49-F238E27FC236}">
                <a16:creationId xmlns:a16="http://schemas.microsoft.com/office/drawing/2014/main" xmlns="" id="{9955E6CB-F92D-483B-B32C-EF9B3B37548A}"/>
              </a:ext>
            </a:extLst>
          </p:cNvPr>
          <p:cNvSpPr txBox="1"/>
          <p:nvPr/>
        </p:nvSpPr>
        <p:spPr>
          <a:xfrm>
            <a:off x="265973" y="811134"/>
            <a:ext cx="8435280" cy="2031325"/>
          </a:xfrm>
          <a:prstGeom prst="rect">
            <a:avLst/>
          </a:prstGeom>
          <a:noFill/>
        </p:spPr>
        <p:txBody>
          <a:bodyPr wrap="square">
            <a:spAutoFit/>
          </a:bodyPr>
          <a:lstStyle/>
          <a:p>
            <a:pPr algn="just" fontAlgn="base"/>
            <a:r>
              <a:rPr lang="en-US" b="1" i="0" u="sng" dirty="0">
                <a:solidFill>
                  <a:srgbClr val="273239"/>
                </a:solidFill>
                <a:effectLst/>
                <a:latin typeface="urw-din"/>
                <a:hlinkClick r:id="rId2"/>
              </a:rPr>
              <a:t>&lt;DOCTYPE! html&gt;</a:t>
            </a:r>
            <a:r>
              <a:rPr lang="en-US" b="1" i="0" dirty="0">
                <a:solidFill>
                  <a:srgbClr val="273239"/>
                </a:solidFill>
                <a:effectLst/>
                <a:latin typeface="urw-din"/>
              </a:rPr>
              <a:t>:</a:t>
            </a:r>
            <a:r>
              <a:rPr lang="en-US" b="0" i="0" dirty="0">
                <a:solidFill>
                  <a:srgbClr val="273239"/>
                </a:solidFill>
                <a:effectLst/>
                <a:latin typeface="urw-din"/>
              </a:rPr>
              <a:t> This is the document type declaration (not technically a tag). It declares a document as being an HTML document. The doctype declaration is not case-sensitive.</a:t>
            </a:r>
          </a:p>
          <a:p>
            <a:pPr algn="just" fontAlgn="base"/>
            <a:r>
              <a:rPr lang="en-US" b="1" i="0" u="sng" dirty="0">
                <a:solidFill>
                  <a:srgbClr val="273239"/>
                </a:solidFill>
                <a:effectLst/>
                <a:latin typeface="urw-din"/>
                <a:hlinkClick r:id="rId3"/>
              </a:rPr>
              <a:t>&lt;html&gt;</a:t>
            </a:r>
            <a:r>
              <a:rPr lang="en-US" b="1" i="0" dirty="0">
                <a:solidFill>
                  <a:srgbClr val="273239"/>
                </a:solidFill>
                <a:effectLst/>
                <a:latin typeface="urw-din"/>
              </a:rPr>
              <a:t>:</a:t>
            </a:r>
            <a:r>
              <a:rPr lang="en-US" b="0" i="0" dirty="0">
                <a:solidFill>
                  <a:srgbClr val="273239"/>
                </a:solidFill>
                <a:effectLst/>
                <a:latin typeface="urw-din"/>
              </a:rPr>
              <a:t> This is called the HTML root element. All other elements are contained within it.</a:t>
            </a:r>
          </a:p>
          <a:p>
            <a:pPr algn="just" fontAlgn="base"/>
            <a:r>
              <a:rPr lang="en-US" b="1" i="0" u="sng" dirty="0">
                <a:solidFill>
                  <a:srgbClr val="273239"/>
                </a:solidFill>
                <a:effectLst/>
                <a:latin typeface="urw-din"/>
                <a:hlinkClick r:id="rId4"/>
              </a:rPr>
              <a:t>&lt;head&gt;</a:t>
            </a:r>
            <a:r>
              <a:rPr lang="en-US" b="1" i="0" dirty="0">
                <a:solidFill>
                  <a:srgbClr val="273239"/>
                </a:solidFill>
                <a:effectLst/>
                <a:latin typeface="urw-din"/>
              </a:rPr>
              <a:t>:</a:t>
            </a:r>
            <a:r>
              <a:rPr lang="en-US" b="0" i="0" dirty="0">
                <a:solidFill>
                  <a:srgbClr val="273239"/>
                </a:solidFill>
                <a:effectLst/>
                <a:latin typeface="urw-din"/>
              </a:rPr>
              <a:t> The head tag contains the “behind the scenes” elements for a webpage. Elements within the head aren’t visible on the front-end of a webpage. HTML elements used inside the &lt;head&gt; element include: </a:t>
            </a:r>
          </a:p>
        </p:txBody>
      </p:sp>
      <p:sp>
        <p:nvSpPr>
          <p:cNvPr id="12" name="TextBox 11">
            <a:extLst>
              <a:ext uri="{FF2B5EF4-FFF2-40B4-BE49-F238E27FC236}">
                <a16:creationId xmlns:a16="http://schemas.microsoft.com/office/drawing/2014/main" xmlns="" id="{654BF27E-7BD6-40F0-996C-601055ACC1AF}"/>
              </a:ext>
            </a:extLst>
          </p:cNvPr>
          <p:cNvSpPr txBox="1"/>
          <p:nvPr/>
        </p:nvSpPr>
        <p:spPr>
          <a:xfrm>
            <a:off x="1524000" y="2795674"/>
            <a:ext cx="6096000" cy="369332"/>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hlinkClick r:id="rId5"/>
              </a:rPr>
              <a:t>&lt;style&gt;</a:t>
            </a:r>
            <a:r>
              <a:rPr lang="en-US" b="0" i="0" dirty="0">
                <a:solidFill>
                  <a:srgbClr val="273239"/>
                </a:solidFill>
                <a:effectLst/>
                <a:latin typeface="urw-din"/>
              </a:rPr>
              <a:t>  </a:t>
            </a:r>
            <a:r>
              <a:rPr lang="en-US" b="0" i="0" dirty="0">
                <a:solidFill>
                  <a:srgbClr val="273239"/>
                </a:solidFill>
                <a:effectLst/>
                <a:latin typeface="urw-din"/>
                <a:hlinkClick r:id="rId6"/>
              </a:rPr>
              <a:t>&lt;title&gt;</a:t>
            </a:r>
            <a:r>
              <a:rPr lang="en-US" b="0" i="0" dirty="0">
                <a:solidFill>
                  <a:srgbClr val="273239"/>
                </a:solidFill>
                <a:effectLst/>
                <a:latin typeface="urw-din"/>
              </a:rPr>
              <a:t>  </a:t>
            </a:r>
            <a:r>
              <a:rPr lang="en-US" b="0" i="0" dirty="0">
                <a:solidFill>
                  <a:srgbClr val="273239"/>
                </a:solidFill>
                <a:effectLst/>
                <a:latin typeface="urw-din"/>
                <a:hlinkClick r:id="rId7"/>
              </a:rPr>
              <a:t>&lt;base&gt;</a:t>
            </a:r>
            <a:r>
              <a:rPr lang="en-US" b="0" i="0" dirty="0">
                <a:solidFill>
                  <a:srgbClr val="273239"/>
                </a:solidFill>
                <a:effectLst/>
                <a:latin typeface="urw-din"/>
              </a:rPr>
              <a:t> </a:t>
            </a:r>
            <a:r>
              <a:rPr lang="en-US" b="0" i="0" dirty="0">
                <a:solidFill>
                  <a:srgbClr val="273239"/>
                </a:solidFill>
                <a:effectLst/>
                <a:latin typeface="urw-din"/>
                <a:hlinkClick r:id="rId8"/>
              </a:rPr>
              <a:t>&lt;</a:t>
            </a:r>
            <a:r>
              <a:rPr lang="en-US" b="0" i="0" dirty="0" err="1">
                <a:solidFill>
                  <a:srgbClr val="273239"/>
                </a:solidFill>
                <a:effectLst/>
                <a:latin typeface="urw-din"/>
                <a:hlinkClick r:id="rId8"/>
              </a:rPr>
              <a:t>noscript</a:t>
            </a:r>
            <a:r>
              <a:rPr lang="en-US" b="0" i="0" dirty="0">
                <a:solidFill>
                  <a:srgbClr val="273239"/>
                </a:solidFill>
                <a:effectLst/>
                <a:latin typeface="urw-din"/>
                <a:hlinkClick r:id="rId8"/>
              </a:rPr>
              <a:t>&gt;</a:t>
            </a:r>
            <a:r>
              <a:rPr lang="en-US" b="0" i="0" dirty="0">
                <a:solidFill>
                  <a:srgbClr val="273239"/>
                </a:solidFill>
                <a:effectLst/>
                <a:latin typeface="urw-din"/>
              </a:rPr>
              <a:t>  </a:t>
            </a:r>
            <a:r>
              <a:rPr lang="en-US" b="0" i="0" dirty="0">
                <a:solidFill>
                  <a:srgbClr val="273239"/>
                </a:solidFill>
                <a:effectLst/>
                <a:latin typeface="urw-din"/>
                <a:hlinkClick r:id="rId9"/>
              </a:rPr>
              <a:t>&lt;script&gt;</a:t>
            </a:r>
            <a:r>
              <a:rPr lang="en-US" b="0" i="0" dirty="0">
                <a:solidFill>
                  <a:srgbClr val="273239"/>
                </a:solidFill>
                <a:effectLst/>
                <a:latin typeface="urw-din"/>
              </a:rPr>
              <a:t> </a:t>
            </a:r>
            <a:r>
              <a:rPr lang="en-US" b="0" i="0" dirty="0">
                <a:solidFill>
                  <a:srgbClr val="273239"/>
                </a:solidFill>
                <a:effectLst/>
                <a:latin typeface="urw-din"/>
                <a:hlinkClick r:id="rId10"/>
              </a:rPr>
              <a:t>&lt;meta&gt;</a:t>
            </a:r>
            <a:r>
              <a:rPr lang="en-US" b="0" i="0" dirty="0">
                <a:solidFill>
                  <a:srgbClr val="273239"/>
                </a:solidFill>
                <a:effectLst/>
                <a:latin typeface="urw-din"/>
              </a:rPr>
              <a:t>  </a:t>
            </a:r>
            <a:r>
              <a:rPr lang="en-US" b="0" i="0" dirty="0">
                <a:solidFill>
                  <a:srgbClr val="273239"/>
                </a:solidFill>
                <a:effectLst/>
                <a:latin typeface="urw-din"/>
                <a:hlinkClick r:id="rId11"/>
              </a:rPr>
              <a:t>&lt;link&gt;</a:t>
            </a:r>
            <a:endParaRPr lang="en-US" b="0" i="0" dirty="0">
              <a:solidFill>
                <a:srgbClr val="273239"/>
              </a:solidFill>
              <a:effectLst/>
              <a:latin typeface="urw-din"/>
            </a:endParaRPr>
          </a:p>
        </p:txBody>
      </p:sp>
      <p:sp>
        <p:nvSpPr>
          <p:cNvPr id="15" name="TextBox 14">
            <a:extLst>
              <a:ext uri="{FF2B5EF4-FFF2-40B4-BE49-F238E27FC236}">
                <a16:creationId xmlns:a16="http://schemas.microsoft.com/office/drawing/2014/main" xmlns="" id="{AC195BAA-599F-49F0-AD76-23B63B6D0DCA}"/>
              </a:ext>
            </a:extLst>
          </p:cNvPr>
          <p:cNvSpPr txBox="1"/>
          <p:nvPr/>
        </p:nvSpPr>
        <p:spPr>
          <a:xfrm>
            <a:off x="265973" y="3135494"/>
            <a:ext cx="8554499" cy="1477328"/>
          </a:xfrm>
          <a:prstGeom prst="rect">
            <a:avLst/>
          </a:prstGeom>
          <a:noFill/>
        </p:spPr>
        <p:txBody>
          <a:bodyPr wrap="square">
            <a:spAutoFit/>
          </a:bodyPr>
          <a:lstStyle/>
          <a:p>
            <a:pPr algn="just" fontAlgn="base"/>
            <a:r>
              <a:rPr lang="en-US" b="1" i="0" u="sng" dirty="0">
                <a:solidFill>
                  <a:srgbClr val="273239"/>
                </a:solidFill>
                <a:effectLst/>
                <a:latin typeface="urw-din"/>
                <a:hlinkClick r:id="rId12"/>
              </a:rPr>
              <a:t>&lt;body&gt;</a:t>
            </a:r>
            <a:r>
              <a:rPr lang="en-US" b="1" i="0" dirty="0">
                <a:solidFill>
                  <a:srgbClr val="273239"/>
                </a:solidFill>
                <a:effectLst/>
                <a:latin typeface="urw-din"/>
              </a:rPr>
              <a:t>:</a:t>
            </a:r>
            <a:r>
              <a:rPr lang="en-US" b="0" i="0" dirty="0">
                <a:solidFill>
                  <a:srgbClr val="273239"/>
                </a:solidFill>
                <a:effectLst/>
                <a:latin typeface="urw-din"/>
              </a:rPr>
              <a:t> The body tag is used to enclose all the visible content of a webpage. In other words, the body content is what the browser will show on the front-end.</a:t>
            </a:r>
          </a:p>
          <a:p>
            <a:pPr algn="just" fontAlgn="base"/>
            <a:r>
              <a:rPr lang="en-US" b="0" i="0" dirty="0">
                <a:solidFill>
                  <a:srgbClr val="273239"/>
                </a:solidFill>
                <a:effectLst/>
                <a:latin typeface="urw-din"/>
              </a:rPr>
              <a:t>An HTML document can be created using any text editor. Save the text file using </a:t>
            </a:r>
            <a:r>
              <a:rPr lang="en-US" b="1" i="0" dirty="0">
                <a:solidFill>
                  <a:srgbClr val="273239"/>
                </a:solidFill>
                <a:effectLst/>
                <a:latin typeface="urw-din"/>
              </a:rPr>
              <a:t>.html</a:t>
            </a:r>
            <a:r>
              <a:rPr lang="en-US" b="0" i="0" dirty="0">
                <a:solidFill>
                  <a:srgbClr val="273239"/>
                </a:solidFill>
                <a:effectLst/>
                <a:latin typeface="urw-din"/>
              </a:rPr>
              <a:t> or </a:t>
            </a:r>
            <a:r>
              <a:rPr lang="en-US" b="1" i="0" dirty="0">
                <a:solidFill>
                  <a:srgbClr val="273239"/>
                </a:solidFill>
                <a:effectLst/>
                <a:latin typeface="urw-din"/>
              </a:rPr>
              <a:t>.</a:t>
            </a:r>
            <a:r>
              <a:rPr lang="en-US" b="1" i="0" dirty="0" err="1">
                <a:solidFill>
                  <a:srgbClr val="273239"/>
                </a:solidFill>
                <a:effectLst/>
                <a:latin typeface="urw-din"/>
              </a:rPr>
              <a:t>htm</a:t>
            </a:r>
            <a:r>
              <a:rPr lang="en-US" b="0" i="0" dirty="0">
                <a:solidFill>
                  <a:srgbClr val="273239"/>
                </a:solidFill>
                <a:effectLst/>
                <a:latin typeface="urw-din"/>
              </a:rPr>
              <a:t>. Once saved as an HTML document, the file can be opened as a webpage in the browser.</a:t>
            </a:r>
          </a:p>
        </p:txBody>
      </p:sp>
      <p:sp>
        <p:nvSpPr>
          <p:cNvPr id="11" name="TextBox 10">
            <a:extLst>
              <a:ext uri="{FF2B5EF4-FFF2-40B4-BE49-F238E27FC236}">
                <a16:creationId xmlns:a16="http://schemas.microsoft.com/office/drawing/2014/main" xmlns="" id="{2FEB00E1-6A69-0945-5467-705BB0B18A68}"/>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xmlns="" id="{F42A34C0-2244-7AB0-E67C-00AD52AB1670}"/>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2913717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6729E44-4BA7-4D98-A2AE-1034ED576947}" type="datetime8">
              <a:rPr lang="en-US" smtClean="0"/>
              <a:pPr>
                <a:defRPr/>
              </a:pPr>
              <a:t>3/14/2024 5:20 PM</a:t>
            </a:fld>
            <a:endParaRPr lang="en-US"/>
          </a:p>
        </p:txBody>
      </p:sp>
      <p:sp>
        <p:nvSpPr>
          <p:cNvPr id="6" name="TextBox 5">
            <a:extLst>
              <a:ext uri="{FF2B5EF4-FFF2-40B4-BE49-F238E27FC236}">
                <a16:creationId xmlns:a16="http://schemas.microsoft.com/office/drawing/2014/main" xmlns="" id="{E5A98F4B-1406-038D-B444-8E1FB85BF8ED}"/>
              </a:ext>
            </a:extLst>
          </p:cNvPr>
          <p:cNvSpPr txBox="1"/>
          <p:nvPr/>
        </p:nvSpPr>
        <p:spPr>
          <a:xfrm>
            <a:off x="158045" y="339502"/>
            <a:ext cx="4865510" cy="4893647"/>
          </a:xfrm>
          <a:prstGeom prst="rect">
            <a:avLst/>
          </a:prstGeom>
          <a:noFill/>
        </p:spPr>
        <p:txBody>
          <a:bodyPr wrap="square">
            <a:spAutoFit/>
          </a:bodyPr>
          <a:lstStyle/>
          <a:p>
            <a:r>
              <a:rPr lang="en-IN" sz="1200" dirty="0"/>
              <a:t>&lt;head&gt;</a:t>
            </a:r>
          </a:p>
          <a:p>
            <a:r>
              <a:rPr lang="en-IN" sz="1200" dirty="0"/>
              <a:t>&lt;style&gt;</a:t>
            </a:r>
          </a:p>
          <a:p>
            <a:r>
              <a:rPr lang="en-IN" sz="1200" dirty="0" err="1"/>
              <a:t>p.none</a:t>
            </a:r>
            <a:r>
              <a:rPr lang="en-IN" sz="1200" dirty="0"/>
              <a:t> {border-style: none;}</a:t>
            </a:r>
          </a:p>
          <a:p>
            <a:r>
              <a:rPr lang="en-IN" sz="1200" dirty="0" err="1"/>
              <a:t>p.dotted</a:t>
            </a:r>
            <a:r>
              <a:rPr lang="en-IN" sz="1200" dirty="0"/>
              <a:t> {border-style: dotted;}</a:t>
            </a:r>
          </a:p>
          <a:p>
            <a:r>
              <a:rPr lang="en-IN" sz="1200" dirty="0" err="1"/>
              <a:t>p.dashed</a:t>
            </a:r>
            <a:r>
              <a:rPr lang="en-IN" sz="1200" dirty="0"/>
              <a:t> {border-style: dashed;}</a:t>
            </a:r>
          </a:p>
          <a:p>
            <a:r>
              <a:rPr lang="en-IN" sz="1200" dirty="0" err="1"/>
              <a:t>p.solid</a:t>
            </a:r>
            <a:r>
              <a:rPr lang="en-IN" sz="1200" dirty="0"/>
              <a:t> {border-style: solid;}</a:t>
            </a:r>
          </a:p>
          <a:p>
            <a:r>
              <a:rPr lang="en-IN" sz="1200" dirty="0" err="1"/>
              <a:t>p.double</a:t>
            </a:r>
            <a:r>
              <a:rPr lang="en-IN" sz="1200" dirty="0"/>
              <a:t> {border-style: double;}</a:t>
            </a:r>
          </a:p>
          <a:p>
            <a:r>
              <a:rPr lang="en-IN" sz="1200" dirty="0" err="1"/>
              <a:t>p.groove</a:t>
            </a:r>
            <a:r>
              <a:rPr lang="en-IN" sz="1200" dirty="0"/>
              <a:t> {border-style: groove;}</a:t>
            </a:r>
          </a:p>
          <a:p>
            <a:r>
              <a:rPr lang="en-IN" sz="1200" dirty="0" err="1"/>
              <a:t>p.ridge</a:t>
            </a:r>
            <a:r>
              <a:rPr lang="en-IN" sz="1200" dirty="0"/>
              <a:t> {border-style: ridge;}</a:t>
            </a:r>
          </a:p>
          <a:p>
            <a:r>
              <a:rPr lang="en-IN" sz="1200" dirty="0" err="1"/>
              <a:t>p.inset</a:t>
            </a:r>
            <a:r>
              <a:rPr lang="en-IN" sz="1200" dirty="0"/>
              <a:t> {border-style: inset;}</a:t>
            </a:r>
          </a:p>
          <a:p>
            <a:r>
              <a:rPr lang="en-IN" sz="1200" dirty="0" err="1"/>
              <a:t>p.outset</a:t>
            </a:r>
            <a:r>
              <a:rPr lang="en-IN" sz="1200" dirty="0"/>
              <a:t> {border-style: outset;}</a:t>
            </a:r>
          </a:p>
          <a:p>
            <a:r>
              <a:rPr lang="en-IN" sz="1200" dirty="0" err="1"/>
              <a:t>p.hidden</a:t>
            </a:r>
            <a:r>
              <a:rPr lang="en-IN" sz="1200" dirty="0"/>
              <a:t> {border-style: hidden;}</a:t>
            </a:r>
          </a:p>
          <a:p>
            <a:r>
              <a:rPr lang="en-IN" sz="1200" dirty="0"/>
              <a:t>&lt;/style&gt;</a:t>
            </a:r>
          </a:p>
          <a:p>
            <a:r>
              <a:rPr lang="en-IN" sz="1200" dirty="0"/>
              <a:t>&lt;/head&gt;</a:t>
            </a:r>
          </a:p>
          <a:p>
            <a:r>
              <a:rPr lang="en-IN" sz="1200" dirty="0"/>
              <a:t>&lt;body&gt;</a:t>
            </a:r>
          </a:p>
          <a:p>
            <a:r>
              <a:rPr lang="en-IN" sz="1200" dirty="0"/>
              <a:t>&lt;p class="none"&gt;No border.&lt;/p&gt;</a:t>
            </a:r>
          </a:p>
          <a:p>
            <a:r>
              <a:rPr lang="en-IN" sz="1200" dirty="0"/>
              <a:t>&lt;p class="dotted"&gt;A dotted border.&lt;/p&gt;</a:t>
            </a:r>
          </a:p>
          <a:p>
            <a:r>
              <a:rPr lang="en-IN" sz="1200" dirty="0"/>
              <a:t>&lt;p class="dashed"&gt;A dashed border.&lt;/p&gt;</a:t>
            </a:r>
          </a:p>
          <a:p>
            <a:r>
              <a:rPr lang="en-IN" sz="1200" dirty="0"/>
              <a:t>&lt;p class="solid"&gt;A solid border.&lt;/p&gt;</a:t>
            </a:r>
          </a:p>
          <a:p>
            <a:r>
              <a:rPr lang="en-IN" sz="1200" dirty="0"/>
              <a:t>&lt;p class="double"&gt;A double border.&lt;/p&gt;</a:t>
            </a:r>
          </a:p>
          <a:p>
            <a:r>
              <a:rPr lang="en-IN" sz="1200" dirty="0"/>
              <a:t>&lt;p class="groove"&gt;A groove border.&lt;/p&gt;</a:t>
            </a:r>
          </a:p>
          <a:p>
            <a:r>
              <a:rPr lang="en-IN" sz="1200" dirty="0"/>
              <a:t>&lt;p class="ridge"&gt;A ridge border.&lt;/p&gt;</a:t>
            </a:r>
          </a:p>
          <a:p>
            <a:r>
              <a:rPr lang="en-IN" sz="1200" dirty="0"/>
              <a:t>&lt;p class="inset"&gt;An inset border.&lt;/p&gt;</a:t>
            </a:r>
          </a:p>
          <a:p>
            <a:r>
              <a:rPr lang="en-IN" sz="1200" dirty="0"/>
              <a:t>&lt;p class="outset"&gt;An outset border.&lt;/p&gt;</a:t>
            </a:r>
          </a:p>
          <a:p>
            <a:r>
              <a:rPr lang="en-IN" sz="1200" dirty="0"/>
              <a:t>&lt;p class="hidden"&gt;A hidden border.&lt;/p&gt;</a:t>
            </a:r>
          </a:p>
          <a:p>
            <a:r>
              <a:rPr lang="en-IN" sz="1200" dirty="0"/>
              <a:t>&lt;/body&gt;</a:t>
            </a:r>
          </a:p>
        </p:txBody>
      </p:sp>
      <p:pic>
        <p:nvPicPr>
          <p:cNvPr id="5" name="Picture 4">
            <a:extLst>
              <a:ext uri="{FF2B5EF4-FFF2-40B4-BE49-F238E27FC236}">
                <a16:creationId xmlns:a16="http://schemas.microsoft.com/office/drawing/2014/main" xmlns="" id="{FDB63831-17B8-2644-15A0-FB2061B32B9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59832" y="843559"/>
            <a:ext cx="5544616" cy="3698696"/>
          </a:xfrm>
          <a:prstGeom prst="rect">
            <a:avLst/>
          </a:prstGeom>
        </p:spPr>
      </p:pic>
      <p:sp>
        <p:nvSpPr>
          <p:cNvPr id="10" name="TextBox 9">
            <a:extLst>
              <a:ext uri="{FF2B5EF4-FFF2-40B4-BE49-F238E27FC236}">
                <a16:creationId xmlns:a16="http://schemas.microsoft.com/office/drawing/2014/main" xmlns="" id="{F09D4D45-C188-7F1D-9DE4-8C0AD4C0F507}"/>
              </a:ext>
            </a:extLst>
          </p:cNvPr>
          <p:cNvSpPr txBox="1"/>
          <p:nvPr/>
        </p:nvSpPr>
        <p:spPr>
          <a:xfrm>
            <a:off x="3203848" y="120304"/>
            <a:ext cx="4865510" cy="369332"/>
          </a:xfrm>
          <a:prstGeom prst="rect">
            <a:avLst/>
          </a:prstGeom>
          <a:noFill/>
        </p:spPr>
        <p:txBody>
          <a:bodyPr wrap="square">
            <a:spAutoFit/>
          </a:bodyPr>
          <a:lstStyle/>
          <a:p>
            <a:r>
              <a:rPr lang="en-IN" dirty="0"/>
              <a:t>CSS PROPERTIES</a:t>
            </a:r>
          </a:p>
        </p:txBody>
      </p:sp>
      <p:sp>
        <p:nvSpPr>
          <p:cNvPr id="2" name="Footer Placeholder 1">
            <a:extLst>
              <a:ext uri="{FF2B5EF4-FFF2-40B4-BE49-F238E27FC236}">
                <a16:creationId xmlns:a16="http://schemas.microsoft.com/office/drawing/2014/main" xmlns="" id="{BE3FE85D-F501-3B8A-F66D-2D21523749C3}"/>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92269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FDF305E3-D67C-4352-9133-490AC7C368EE}" type="datetime8">
              <a:rPr lang="en-US" smtClean="0"/>
              <a:pPr>
                <a:defRPr/>
              </a:pPr>
              <a:t>3/14/2024 5:20 PM</a:t>
            </a:fld>
            <a:endParaRPr lang="en-US"/>
          </a:p>
        </p:txBody>
      </p:sp>
      <p:sp>
        <p:nvSpPr>
          <p:cNvPr id="6" name="TextBox 5">
            <a:extLst>
              <a:ext uri="{FF2B5EF4-FFF2-40B4-BE49-F238E27FC236}">
                <a16:creationId xmlns:a16="http://schemas.microsoft.com/office/drawing/2014/main" xmlns="" id="{0F571423-98CE-BB6D-C33D-31530288D993}"/>
              </a:ext>
            </a:extLst>
          </p:cNvPr>
          <p:cNvSpPr txBox="1"/>
          <p:nvPr/>
        </p:nvSpPr>
        <p:spPr>
          <a:xfrm>
            <a:off x="2139245" y="2389200"/>
            <a:ext cx="4865510" cy="646331"/>
          </a:xfrm>
          <a:prstGeom prst="rect">
            <a:avLst/>
          </a:prstGeom>
          <a:noFill/>
        </p:spPr>
        <p:txBody>
          <a:bodyPr wrap="square">
            <a:spAutoFit/>
          </a:bodyPr>
          <a:lstStyle/>
          <a:p>
            <a:pPr algn="ctr"/>
            <a:r>
              <a:rPr lang="en-IN" sz="3600" b="1" i="0" dirty="0">
                <a:effectLst/>
                <a:latin typeface="Times New Roman" panose="02020603050405020304" pitchFamily="18" charset="0"/>
                <a:cs typeface="Times New Roman" panose="02020603050405020304" pitchFamily="18" charset="0"/>
              </a:rPr>
              <a:t>JavaScript</a:t>
            </a:r>
          </a:p>
        </p:txBody>
      </p:sp>
      <p:sp>
        <p:nvSpPr>
          <p:cNvPr id="2" name="Footer Placeholder 1">
            <a:extLst>
              <a:ext uri="{FF2B5EF4-FFF2-40B4-BE49-F238E27FC236}">
                <a16:creationId xmlns:a16="http://schemas.microsoft.com/office/drawing/2014/main" xmlns="" id="{0C8B0971-C9E5-6F50-01C2-721E413C6932}"/>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4088005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E72FFD59-BEB4-4942-9F2A-F243EA124727}" type="datetime8">
              <a:rPr lang="en-US" smtClean="0"/>
              <a:pPr>
                <a:defRPr/>
              </a:pPr>
              <a:t>3/14/2024 5:20 PM</a:t>
            </a:fld>
            <a:endParaRPr lang="en-US"/>
          </a:p>
        </p:txBody>
      </p:sp>
      <p:sp>
        <p:nvSpPr>
          <p:cNvPr id="6" name="TextBox 5">
            <a:extLst>
              <a:ext uri="{FF2B5EF4-FFF2-40B4-BE49-F238E27FC236}">
                <a16:creationId xmlns:a16="http://schemas.microsoft.com/office/drawing/2014/main" xmlns="" id="{059DC0D1-AFD7-BAEF-BB7A-E47CBFC59DAF}"/>
              </a:ext>
            </a:extLst>
          </p:cNvPr>
          <p:cNvSpPr txBox="1"/>
          <p:nvPr/>
        </p:nvSpPr>
        <p:spPr>
          <a:xfrm>
            <a:off x="137427" y="915566"/>
            <a:ext cx="8579296"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333333"/>
                </a:solidFill>
                <a:effectLst/>
                <a:latin typeface="inter-regular"/>
              </a:rPr>
              <a:t>JavaScript (</a:t>
            </a:r>
            <a:r>
              <a:rPr lang="en-US" b="0" i="0" dirty="0" err="1">
                <a:solidFill>
                  <a:srgbClr val="333333"/>
                </a:solidFill>
                <a:effectLst/>
                <a:latin typeface="inter-regular"/>
              </a:rPr>
              <a:t>js</a:t>
            </a:r>
            <a:r>
              <a:rPr lang="en-US" b="0" i="0" dirty="0">
                <a:solidFill>
                  <a:srgbClr val="333333"/>
                </a:solidFill>
                <a:effectLst/>
                <a:latin typeface="inter-regular"/>
              </a:rPr>
              <a:t>) is a light-weight object-oriented programming language which is used by several websites for scripting the webpages.</a:t>
            </a:r>
          </a:p>
          <a:p>
            <a:pPr marL="285750" indent="-285750" algn="just">
              <a:buFont typeface="Wingdings" panose="05000000000000000000" pitchFamily="2" charset="2"/>
              <a:buChar char="Ø"/>
            </a:pPr>
            <a:r>
              <a:rPr lang="en-US" b="0" i="0" dirty="0">
                <a:solidFill>
                  <a:srgbClr val="333333"/>
                </a:solidFill>
                <a:effectLst/>
                <a:latin typeface="inter-regular"/>
              </a:rPr>
              <a:t>It is an uninterpreted, full-fledged programming language that enables dynamic interactivity on websites when applied to an HTML document.</a:t>
            </a:r>
            <a:endParaRPr lang="en-US" dirty="0">
              <a:solidFill>
                <a:srgbClr val="333333"/>
              </a:solidFill>
              <a:latin typeface="inter-regular"/>
            </a:endParaRPr>
          </a:p>
          <a:p>
            <a:pPr marL="285750" indent="-285750" algn="just">
              <a:buFont typeface="Wingdings" panose="05000000000000000000" pitchFamily="2" charset="2"/>
              <a:buChar char="Ø"/>
            </a:pPr>
            <a:r>
              <a:rPr lang="en-US" b="0" i="0" dirty="0">
                <a:solidFill>
                  <a:srgbClr val="333333"/>
                </a:solidFill>
                <a:effectLst/>
                <a:latin typeface="inter-regular"/>
              </a:rPr>
              <a:t>With JavaScript, users can build modern web applications to interact directly without reloading the page every time.</a:t>
            </a:r>
            <a:endParaRPr lang="en-IN" dirty="0"/>
          </a:p>
        </p:txBody>
      </p:sp>
      <p:sp>
        <p:nvSpPr>
          <p:cNvPr id="2" name="Footer Placeholder 1">
            <a:extLst>
              <a:ext uri="{FF2B5EF4-FFF2-40B4-BE49-F238E27FC236}">
                <a16:creationId xmlns:a16="http://schemas.microsoft.com/office/drawing/2014/main" xmlns="" id="{D522C359-EA7D-B6A3-F3A6-BAEB85B112ED}"/>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270904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44BB48CB-08AA-4110-982F-B4C2205CE3E5}" type="datetime8">
              <a:rPr lang="en-US" smtClean="0"/>
              <a:pPr>
                <a:defRPr/>
              </a:pPr>
              <a:t>3/14/2024 5:20 PM</a:t>
            </a:fld>
            <a:endParaRPr lang="en-US"/>
          </a:p>
        </p:txBody>
      </p:sp>
      <p:sp>
        <p:nvSpPr>
          <p:cNvPr id="5" name="TextBox 4">
            <a:extLst>
              <a:ext uri="{FF2B5EF4-FFF2-40B4-BE49-F238E27FC236}">
                <a16:creationId xmlns:a16="http://schemas.microsoft.com/office/drawing/2014/main" xmlns="" id="{D01D4442-B288-394C-C29D-9391712D6DB9}"/>
              </a:ext>
            </a:extLst>
          </p:cNvPr>
          <p:cNvSpPr txBox="1"/>
          <p:nvPr/>
        </p:nvSpPr>
        <p:spPr>
          <a:xfrm>
            <a:off x="457200" y="919764"/>
            <a:ext cx="8686800" cy="2308324"/>
          </a:xfrm>
          <a:prstGeom prst="rect">
            <a:avLst/>
          </a:prstGeom>
          <a:noFill/>
        </p:spPr>
        <p:txBody>
          <a:bodyPr wrap="square">
            <a:spAutoFit/>
          </a:bodyPr>
          <a:lstStyle/>
          <a:p>
            <a:pPr algn="just">
              <a:buFont typeface="+mj-lt"/>
              <a:buAutoNum type="arabicPeriod"/>
            </a:pPr>
            <a:r>
              <a:rPr lang="en-US" b="0" i="0" dirty="0">
                <a:solidFill>
                  <a:srgbClr val="000000"/>
                </a:solidFill>
                <a:effectLst/>
                <a:latin typeface="inter-regular"/>
              </a:rPr>
              <a:t>All popular web browsers support JavaScript as they provide built-in execution environments.</a:t>
            </a:r>
          </a:p>
          <a:p>
            <a:pPr algn="just">
              <a:buFont typeface="+mj-lt"/>
              <a:buAutoNum type="arabicPeriod"/>
            </a:pPr>
            <a:r>
              <a:rPr lang="en-US" b="0" i="0" dirty="0">
                <a:solidFill>
                  <a:srgbClr val="000000"/>
                </a:solidFill>
                <a:effectLst/>
                <a:latin typeface="inter-regular"/>
              </a:rPr>
              <a:t>JavaScript follows the syntax and structure of the C programming language. Thus, it is a structured programming language.</a:t>
            </a:r>
          </a:p>
          <a:p>
            <a:pPr algn="just">
              <a:buFont typeface="+mj-lt"/>
              <a:buAutoNum type="arabicPeriod"/>
            </a:pPr>
            <a:r>
              <a:rPr lang="en-US" b="0" i="0" dirty="0">
                <a:solidFill>
                  <a:srgbClr val="000000"/>
                </a:solidFill>
                <a:effectLst/>
                <a:latin typeface="inter-regular"/>
              </a:rPr>
              <a:t>It is a case-sensitive language.</a:t>
            </a:r>
          </a:p>
          <a:p>
            <a:pPr algn="just">
              <a:buFont typeface="+mj-lt"/>
              <a:buAutoNum type="arabicPeriod"/>
            </a:pPr>
            <a:r>
              <a:rPr lang="en-US" b="0" i="0" dirty="0">
                <a:solidFill>
                  <a:srgbClr val="000000"/>
                </a:solidFill>
                <a:effectLst/>
                <a:latin typeface="inter-regular"/>
              </a:rPr>
              <a:t>JavaScript is supportable in several operating systems including, Windows, macOS, etc.</a:t>
            </a:r>
          </a:p>
          <a:p>
            <a:pPr algn="just">
              <a:buFont typeface="+mj-lt"/>
              <a:buAutoNum type="arabicPeriod"/>
            </a:pPr>
            <a:r>
              <a:rPr lang="en-US" b="0" i="0" dirty="0">
                <a:solidFill>
                  <a:srgbClr val="000000"/>
                </a:solidFill>
                <a:effectLst/>
                <a:latin typeface="inter-regular"/>
              </a:rPr>
              <a:t>It provides good control to the users over the web browsers.</a:t>
            </a:r>
          </a:p>
          <a:p>
            <a:pPr algn="just">
              <a:buFont typeface="+mj-lt"/>
              <a:buAutoNum type="arabicPeriod"/>
            </a:pPr>
            <a:endParaRPr lang="en-US" b="0" i="0" dirty="0">
              <a:solidFill>
                <a:srgbClr val="000000"/>
              </a:solidFill>
              <a:effectLst/>
              <a:latin typeface="inter-regular"/>
            </a:endParaRPr>
          </a:p>
        </p:txBody>
      </p:sp>
      <p:sp>
        <p:nvSpPr>
          <p:cNvPr id="7" name="TextBox 6">
            <a:extLst>
              <a:ext uri="{FF2B5EF4-FFF2-40B4-BE49-F238E27FC236}">
                <a16:creationId xmlns:a16="http://schemas.microsoft.com/office/drawing/2014/main" xmlns="" id="{1528D272-BB85-503B-11DF-30379AEFD812}"/>
              </a:ext>
            </a:extLst>
          </p:cNvPr>
          <p:cNvSpPr txBox="1"/>
          <p:nvPr/>
        </p:nvSpPr>
        <p:spPr>
          <a:xfrm>
            <a:off x="2759969" y="134947"/>
            <a:ext cx="4865510" cy="369332"/>
          </a:xfrm>
          <a:prstGeom prst="rect">
            <a:avLst/>
          </a:prstGeom>
          <a:noFill/>
        </p:spPr>
        <p:txBody>
          <a:bodyPr wrap="square">
            <a:spAutoFit/>
          </a:bodyPr>
          <a:lstStyle/>
          <a:p>
            <a:pPr algn="just"/>
            <a:r>
              <a:rPr lang="en-IN" b="0" i="0" dirty="0">
                <a:solidFill>
                  <a:srgbClr val="610B38"/>
                </a:solidFill>
                <a:effectLst/>
                <a:latin typeface="erdana"/>
              </a:rPr>
              <a:t>Features of JavaScript</a:t>
            </a:r>
          </a:p>
        </p:txBody>
      </p:sp>
      <p:sp>
        <p:nvSpPr>
          <p:cNvPr id="2" name="Footer Placeholder 1">
            <a:extLst>
              <a:ext uri="{FF2B5EF4-FFF2-40B4-BE49-F238E27FC236}">
                <a16:creationId xmlns:a16="http://schemas.microsoft.com/office/drawing/2014/main" xmlns="" id="{7647FDA3-91B5-A2DC-5DE3-7A7726465785}"/>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9354676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489CA21F-81CC-4F83-8AEF-C8E8E7DC81EB}" type="datetime8">
              <a:rPr lang="en-US" smtClean="0"/>
              <a:pPr>
                <a:defRPr/>
              </a:pPr>
              <a:t>3/14/2024 5:20 PM</a:t>
            </a:fld>
            <a:endParaRPr lang="en-US"/>
          </a:p>
        </p:txBody>
      </p:sp>
      <p:sp>
        <p:nvSpPr>
          <p:cNvPr id="6" name="TextBox 5">
            <a:extLst>
              <a:ext uri="{FF2B5EF4-FFF2-40B4-BE49-F238E27FC236}">
                <a16:creationId xmlns:a16="http://schemas.microsoft.com/office/drawing/2014/main" xmlns="" id="{79D232B7-6A10-DC79-5882-C95EBFE2420A}"/>
              </a:ext>
            </a:extLst>
          </p:cNvPr>
          <p:cNvSpPr txBox="1"/>
          <p:nvPr/>
        </p:nvSpPr>
        <p:spPr>
          <a:xfrm>
            <a:off x="395536" y="1202449"/>
            <a:ext cx="3384376"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000000"/>
                </a:solidFill>
                <a:effectLst/>
                <a:latin typeface="inter-regular"/>
              </a:rPr>
              <a:t>Between the body tag of html</a:t>
            </a:r>
          </a:p>
          <a:p>
            <a:pPr marL="285750" indent="-285750" algn="just">
              <a:buFont typeface="Wingdings" panose="05000000000000000000" pitchFamily="2" charset="2"/>
              <a:buChar char="Ø"/>
            </a:pPr>
            <a:r>
              <a:rPr lang="en-US" b="0" i="0" dirty="0">
                <a:solidFill>
                  <a:srgbClr val="000000"/>
                </a:solidFill>
                <a:effectLst/>
                <a:latin typeface="inter-regular"/>
              </a:rPr>
              <a:t>Between the head tag of html</a:t>
            </a:r>
          </a:p>
          <a:p>
            <a:pPr marL="285750" indent="-285750" algn="just">
              <a:buFont typeface="Wingdings" panose="05000000000000000000" pitchFamily="2" charset="2"/>
              <a:buChar char="Ø"/>
            </a:pPr>
            <a:r>
              <a:rPr lang="en-US" b="0" i="0" dirty="0">
                <a:solidFill>
                  <a:srgbClr val="000000"/>
                </a:solidFill>
                <a:effectLst/>
                <a:latin typeface="inter-regular"/>
              </a:rPr>
              <a:t>In .</a:t>
            </a:r>
            <a:r>
              <a:rPr lang="en-US" b="0" i="0" dirty="0" err="1">
                <a:solidFill>
                  <a:srgbClr val="000000"/>
                </a:solidFill>
                <a:effectLst/>
                <a:latin typeface="inter-regular"/>
              </a:rPr>
              <a:t>js</a:t>
            </a:r>
            <a:r>
              <a:rPr lang="en-US" b="0" i="0" dirty="0">
                <a:solidFill>
                  <a:srgbClr val="000000"/>
                </a:solidFill>
                <a:effectLst/>
                <a:latin typeface="inter-regular"/>
              </a:rPr>
              <a:t> file (external </a:t>
            </a:r>
            <a:r>
              <a:rPr lang="en-US" b="0" i="0" dirty="0" err="1">
                <a:solidFill>
                  <a:srgbClr val="000000"/>
                </a:solidFill>
                <a:effectLst/>
                <a:latin typeface="inter-regular"/>
              </a:rPr>
              <a:t>javaScript</a:t>
            </a:r>
            <a:r>
              <a:rPr lang="en-US" b="0" i="0" dirty="0">
                <a:solidFill>
                  <a:srgbClr val="000000"/>
                </a:solidFill>
                <a:effectLst/>
                <a:latin typeface="inter-regular"/>
              </a:rPr>
              <a:t>)</a:t>
            </a:r>
          </a:p>
        </p:txBody>
      </p:sp>
      <p:sp>
        <p:nvSpPr>
          <p:cNvPr id="2" name="Rectangle 1">
            <a:extLst>
              <a:ext uri="{FF2B5EF4-FFF2-40B4-BE49-F238E27FC236}">
                <a16:creationId xmlns:a16="http://schemas.microsoft.com/office/drawing/2014/main" xmlns="" id="{976F876C-7CA3-4F03-90E9-AEBDD5FA71AB}"/>
              </a:ext>
            </a:extLst>
          </p:cNvPr>
          <p:cNvSpPr/>
          <p:nvPr/>
        </p:nvSpPr>
        <p:spPr>
          <a:xfrm>
            <a:off x="261814" y="833117"/>
            <a:ext cx="8774682" cy="369332"/>
          </a:xfrm>
          <a:prstGeom prst="rect">
            <a:avLst/>
          </a:prstGeom>
        </p:spPr>
        <p:txBody>
          <a:bodyPr wrap="square">
            <a:spAutoFit/>
          </a:bodyPr>
          <a:lstStyle/>
          <a:p>
            <a:r>
              <a:rPr lang="en-US" dirty="0">
                <a:solidFill>
                  <a:srgbClr val="333333"/>
                </a:solidFill>
                <a:latin typeface="inter-regular"/>
              </a:rPr>
              <a:t>JavaScript provides 3 places to put the JavaScript code:</a:t>
            </a:r>
            <a:endParaRPr lang="en-IN" dirty="0"/>
          </a:p>
        </p:txBody>
      </p:sp>
      <p:sp>
        <p:nvSpPr>
          <p:cNvPr id="7" name="TextBox 6">
            <a:extLst>
              <a:ext uri="{FF2B5EF4-FFF2-40B4-BE49-F238E27FC236}">
                <a16:creationId xmlns:a16="http://schemas.microsoft.com/office/drawing/2014/main" xmlns="" id="{F56F7C4D-D918-4F3C-9AD2-10D8B34700E2}"/>
              </a:ext>
            </a:extLst>
          </p:cNvPr>
          <p:cNvSpPr txBox="1"/>
          <p:nvPr/>
        </p:nvSpPr>
        <p:spPr>
          <a:xfrm>
            <a:off x="1196752" y="2125779"/>
            <a:ext cx="6750496" cy="923330"/>
          </a:xfrm>
          <a:prstGeom prst="rect">
            <a:avLst/>
          </a:prstGeom>
          <a:noFill/>
        </p:spPr>
        <p:txBody>
          <a:bodyPr wrap="square">
            <a:spAutoFit/>
          </a:bodyPr>
          <a:lstStyle/>
          <a:p>
            <a:pPr algn="just"/>
            <a:r>
              <a:rPr lang="en-IN" b="1" i="0" dirty="0">
                <a:effectLst/>
                <a:latin typeface="inter-regular"/>
              </a:rPr>
              <a:t>&lt;script</a:t>
            </a:r>
            <a:r>
              <a:rPr lang="en-IN" b="0" i="0" dirty="0">
                <a:effectLst/>
                <a:latin typeface="inter-regular"/>
              </a:rPr>
              <a:t> type="text/</a:t>
            </a:r>
            <a:r>
              <a:rPr lang="en-IN" b="0" i="0" dirty="0" err="1">
                <a:effectLst/>
                <a:latin typeface="inter-regular"/>
              </a:rPr>
              <a:t>javascript</a:t>
            </a:r>
            <a:r>
              <a:rPr lang="en-IN" b="0" i="0" dirty="0">
                <a:effectLst/>
                <a:latin typeface="inter-regular"/>
              </a:rPr>
              <a:t>"</a:t>
            </a:r>
            <a:r>
              <a:rPr lang="en-IN" b="1" i="0" dirty="0">
                <a:effectLst/>
                <a:latin typeface="inter-regular"/>
              </a:rPr>
              <a:t>&gt;</a:t>
            </a:r>
            <a:r>
              <a:rPr lang="en-IN" b="0" i="0" dirty="0">
                <a:effectLst/>
                <a:latin typeface="inter-regular"/>
              </a:rPr>
              <a:t>  </a:t>
            </a:r>
          </a:p>
          <a:p>
            <a:pPr algn="just"/>
            <a:r>
              <a:rPr lang="en-IN" b="0" i="0" dirty="0" err="1">
                <a:effectLst/>
                <a:latin typeface="inter-regular"/>
              </a:rPr>
              <a:t>document.write</a:t>
            </a:r>
            <a:r>
              <a:rPr lang="en-IN" b="0" i="0" dirty="0">
                <a:effectLst/>
                <a:latin typeface="inter-regular"/>
              </a:rPr>
              <a:t>("JavaScript is a simple language for java learners");  </a:t>
            </a:r>
          </a:p>
          <a:p>
            <a:pPr algn="just"/>
            <a:r>
              <a:rPr lang="en-IN" b="1" i="0" dirty="0">
                <a:effectLst/>
                <a:latin typeface="inter-regular"/>
              </a:rPr>
              <a:t>&lt;/script&gt;</a:t>
            </a:r>
            <a:r>
              <a:rPr lang="en-IN" b="0" i="0" dirty="0">
                <a:effectLst/>
                <a:latin typeface="inter-regular"/>
              </a:rPr>
              <a:t>  </a:t>
            </a:r>
          </a:p>
        </p:txBody>
      </p:sp>
      <p:sp>
        <p:nvSpPr>
          <p:cNvPr id="8" name="TextBox 7">
            <a:extLst>
              <a:ext uri="{FF2B5EF4-FFF2-40B4-BE49-F238E27FC236}">
                <a16:creationId xmlns:a16="http://schemas.microsoft.com/office/drawing/2014/main" xmlns="" id="{E99A7D72-42E7-4DC2-B456-B97589BA445C}"/>
              </a:ext>
            </a:extLst>
          </p:cNvPr>
          <p:cNvSpPr txBox="1"/>
          <p:nvPr/>
        </p:nvSpPr>
        <p:spPr>
          <a:xfrm>
            <a:off x="363488" y="3102802"/>
            <a:ext cx="8417024"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333333"/>
                </a:solidFill>
                <a:effectLst/>
                <a:latin typeface="inter-regular"/>
              </a:rPr>
              <a:t>The </a:t>
            </a:r>
            <a:r>
              <a:rPr lang="en-US" b="1" i="0" dirty="0">
                <a:solidFill>
                  <a:srgbClr val="333333"/>
                </a:solidFill>
                <a:effectLst/>
                <a:latin typeface="inter-bold"/>
              </a:rPr>
              <a:t>script</a:t>
            </a:r>
            <a:r>
              <a:rPr lang="en-US" b="0" i="0" dirty="0">
                <a:solidFill>
                  <a:srgbClr val="333333"/>
                </a:solidFill>
                <a:effectLst/>
                <a:latin typeface="inter-regular"/>
              </a:rPr>
              <a:t> tag specifies that we are using JavaScript.</a:t>
            </a:r>
          </a:p>
          <a:p>
            <a:pPr marL="285750" indent="-285750" algn="just">
              <a:buFont typeface="Wingdings" panose="05000000000000000000" pitchFamily="2" charset="2"/>
              <a:buChar char="Ø"/>
            </a:pPr>
            <a:r>
              <a:rPr lang="en-US" b="0" i="0" dirty="0">
                <a:solidFill>
                  <a:srgbClr val="333333"/>
                </a:solidFill>
                <a:effectLst/>
                <a:latin typeface="inter-regular"/>
              </a:rPr>
              <a:t>The </a:t>
            </a:r>
            <a:r>
              <a:rPr lang="en-US" b="1" i="0" dirty="0">
                <a:solidFill>
                  <a:srgbClr val="333333"/>
                </a:solidFill>
                <a:effectLst/>
                <a:latin typeface="inter-bold"/>
              </a:rPr>
              <a:t>text/</a:t>
            </a:r>
            <a:r>
              <a:rPr lang="en-US" b="1" i="0" dirty="0" err="1">
                <a:solidFill>
                  <a:srgbClr val="333333"/>
                </a:solidFill>
                <a:effectLst/>
                <a:latin typeface="inter-bold"/>
              </a:rPr>
              <a:t>javascript</a:t>
            </a:r>
            <a:r>
              <a:rPr lang="en-US" b="0" i="0" dirty="0">
                <a:solidFill>
                  <a:srgbClr val="333333"/>
                </a:solidFill>
                <a:effectLst/>
                <a:latin typeface="inter-regular"/>
              </a:rPr>
              <a:t> is the content type that provides information to the browser about the data.</a:t>
            </a:r>
          </a:p>
        </p:txBody>
      </p:sp>
      <p:sp>
        <p:nvSpPr>
          <p:cNvPr id="4" name="Footer Placeholder 3">
            <a:extLst>
              <a:ext uri="{FF2B5EF4-FFF2-40B4-BE49-F238E27FC236}">
                <a16:creationId xmlns:a16="http://schemas.microsoft.com/office/drawing/2014/main" xmlns="" id="{CB619A2A-C895-3663-49A0-E697AFC13B5B}"/>
              </a:ext>
            </a:extLst>
          </p:cNvPr>
          <p:cNvSpPr>
            <a:spLocks noGrp="1"/>
          </p:cNvSpPr>
          <p:nvPr>
            <p:ph type="ftr" sz="quarter" idx="11"/>
          </p:nvPr>
        </p:nvSpPr>
        <p:spPr>
          <a:xfrm>
            <a:off x="3275856" y="4777517"/>
            <a:ext cx="42484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50785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F4940612-8E5E-4DE4-9BEE-CE0A2DF31507}" type="datetime8">
              <a:rPr lang="en-US" smtClean="0"/>
              <a:pPr>
                <a:defRPr/>
              </a:pPr>
              <a:t>3/14/2024 5:20 PM</a:t>
            </a:fld>
            <a:endParaRPr lang="en-US"/>
          </a:p>
        </p:txBody>
      </p:sp>
      <p:sp>
        <p:nvSpPr>
          <p:cNvPr id="6" name="TextBox 5">
            <a:extLst>
              <a:ext uri="{FF2B5EF4-FFF2-40B4-BE49-F238E27FC236}">
                <a16:creationId xmlns:a16="http://schemas.microsoft.com/office/drawing/2014/main" xmlns="" id="{AE585B50-FAA9-29FC-DBD4-53B70A830B21}"/>
              </a:ext>
            </a:extLst>
          </p:cNvPr>
          <p:cNvSpPr txBox="1"/>
          <p:nvPr/>
        </p:nvSpPr>
        <p:spPr>
          <a:xfrm>
            <a:off x="0" y="915566"/>
            <a:ext cx="8964488" cy="646331"/>
          </a:xfrm>
          <a:prstGeom prst="rect">
            <a:avLst/>
          </a:prstGeom>
          <a:noFill/>
        </p:spPr>
        <p:txBody>
          <a:bodyPr wrap="square">
            <a:spAutoFit/>
          </a:bodyPr>
          <a:lstStyle/>
          <a:p>
            <a:pPr algn="just"/>
            <a:r>
              <a:rPr lang="en-US" b="0" i="0" dirty="0">
                <a:solidFill>
                  <a:srgbClr val="610B38"/>
                </a:solidFill>
                <a:effectLst/>
                <a:latin typeface="erdana"/>
              </a:rPr>
              <a:t>1) JavaScript Example : code between the body tag</a:t>
            </a:r>
          </a:p>
          <a:p>
            <a:pPr algn="just"/>
            <a:r>
              <a:rPr lang="en-US" b="0" i="0" dirty="0">
                <a:solidFill>
                  <a:srgbClr val="333333"/>
                </a:solidFill>
                <a:effectLst/>
                <a:latin typeface="inter-regular"/>
              </a:rPr>
              <a:t>Below code displays the simple example of JavaScript that displays alert dialog box.</a:t>
            </a:r>
          </a:p>
        </p:txBody>
      </p:sp>
      <p:sp>
        <p:nvSpPr>
          <p:cNvPr id="8" name="TextBox 7">
            <a:extLst>
              <a:ext uri="{FF2B5EF4-FFF2-40B4-BE49-F238E27FC236}">
                <a16:creationId xmlns:a16="http://schemas.microsoft.com/office/drawing/2014/main" xmlns="" id="{B5863508-7AD5-4787-4B77-3D9B90E2817D}"/>
              </a:ext>
            </a:extLst>
          </p:cNvPr>
          <p:cNvSpPr txBox="1"/>
          <p:nvPr/>
        </p:nvSpPr>
        <p:spPr>
          <a:xfrm>
            <a:off x="2139245" y="1561897"/>
            <a:ext cx="4865510" cy="923330"/>
          </a:xfrm>
          <a:prstGeom prst="rect">
            <a:avLst/>
          </a:prstGeom>
          <a:noFill/>
        </p:spPr>
        <p:txBody>
          <a:bodyPr wrap="square">
            <a:spAutoFit/>
          </a:bodyPr>
          <a:lstStyle/>
          <a:p>
            <a:pPr algn="just"/>
            <a:r>
              <a:rPr lang="en-IN" b="1" i="0" dirty="0">
                <a:effectLst/>
                <a:latin typeface="inter-regular"/>
              </a:rPr>
              <a:t>&lt;script</a:t>
            </a:r>
            <a:r>
              <a:rPr lang="en-IN" b="0" i="0" dirty="0">
                <a:effectLst/>
                <a:latin typeface="inter-regular"/>
              </a:rPr>
              <a:t> type="text/</a:t>
            </a:r>
            <a:r>
              <a:rPr lang="en-IN" b="0" i="0" dirty="0" err="1">
                <a:effectLst/>
                <a:latin typeface="inter-regular"/>
              </a:rPr>
              <a:t>javascript</a:t>
            </a:r>
            <a:r>
              <a:rPr lang="en-IN" b="0" i="0" dirty="0">
                <a:effectLst/>
                <a:latin typeface="inter-regular"/>
              </a:rPr>
              <a:t>"</a:t>
            </a:r>
            <a:r>
              <a:rPr lang="en-IN" b="1" i="0" dirty="0">
                <a:effectLst/>
                <a:latin typeface="inter-regular"/>
              </a:rPr>
              <a:t>&gt;</a:t>
            </a:r>
            <a:r>
              <a:rPr lang="en-IN" b="0" i="0" dirty="0">
                <a:effectLst/>
                <a:latin typeface="inter-regular"/>
              </a:rPr>
              <a:t>  </a:t>
            </a:r>
          </a:p>
          <a:p>
            <a:pPr algn="just"/>
            <a:r>
              <a:rPr lang="en-IN" b="0" i="0" dirty="0">
                <a:effectLst/>
                <a:latin typeface="inter-regular"/>
              </a:rPr>
              <a:t> alert("Hello </a:t>
            </a:r>
            <a:r>
              <a:rPr lang="en-IN" b="0" i="0" dirty="0" err="1">
                <a:effectLst/>
                <a:latin typeface="inter-regular"/>
              </a:rPr>
              <a:t>Javatpoint</a:t>
            </a:r>
            <a:r>
              <a:rPr lang="en-IN" b="0" i="0" dirty="0">
                <a:effectLst/>
                <a:latin typeface="inter-regular"/>
              </a:rPr>
              <a:t>");  </a:t>
            </a:r>
          </a:p>
          <a:p>
            <a:pPr algn="just"/>
            <a:r>
              <a:rPr lang="en-IN" b="1" i="0" dirty="0">
                <a:effectLst/>
                <a:latin typeface="inter-regular"/>
              </a:rPr>
              <a:t>&lt;/script&gt;</a:t>
            </a:r>
            <a:r>
              <a:rPr lang="en-IN" b="0" i="0" dirty="0">
                <a:effectLst/>
                <a:latin typeface="inter-regular"/>
              </a:rPr>
              <a:t>  </a:t>
            </a:r>
          </a:p>
        </p:txBody>
      </p:sp>
      <p:sp>
        <p:nvSpPr>
          <p:cNvPr id="2" name="Footer Placeholder 1">
            <a:extLst>
              <a:ext uri="{FF2B5EF4-FFF2-40B4-BE49-F238E27FC236}">
                <a16:creationId xmlns:a16="http://schemas.microsoft.com/office/drawing/2014/main" xmlns="" id="{6B502A38-B96E-8FE0-964E-2EDDAAA805A1}"/>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8830735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F07B4F5-7062-4817-BA9D-8411D07539FE}" type="datetime8">
              <a:rPr lang="en-US" smtClean="0"/>
              <a:pPr>
                <a:defRPr/>
              </a:pPr>
              <a:t>3/14/2024 5:20 PM</a:t>
            </a:fld>
            <a:endParaRPr lang="en-US"/>
          </a:p>
        </p:txBody>
      </p:sp>
      <p:sp>
        <p:nvSpPr>
          <p:cNvPr id="6" name="TextBox 5">
            <a:extLst>
              <a:ext uri="{FF2B5EF4-FFF2-40B4-BE49-F238E27FC236}">
                <a16:creationId xmlns:a16="http://schemas.microsoft.com/office/drawing/2014/main" xmlns="" id="{2DACDFD1-FC68-202F-BF91-5D7B9154BE5B}"/>
              </a:ext>
            </a:extLst>
          </p:cNvPr>
          <p:cNvSpPr txBox="1"/>
          <p:nvPr/>
        </p:nvSpPr>
        <p:spPr>
          <a:xfrm>
            <a:off x="107504" y="843558"/>
            <a:ext cx="6609219" cy="369332"/>
          </a:xfrm>
          <a:prstGeom prst="rect">
            <a:avLst/>
          </a:prstGeom>
          <a:noFill/>
        </p:spPr>
        <p:txBody>
          <a:bodyPr wrap="square">
            <a:spAutoFit/>
          </a:bodyPr>
          <a:lstStyle/>
          <a:p>
            <a:pPr algn="just"/>
            <a:r>
              <a:rPr lang="en-US" b="0" i="0" dirty="0">
                <a:solidFill>
                  <a:srgbClr val="610B38"/>
                </a:solidFill>
                <a:effectLst/>
                <a:latin typeface="erdana"/>
              </a:rPr>
              <a:t>2) JavaScript Example : code between the head tag</a:t>
            </a:r>
          </a:p>
        </p:txBody>
      </p:sp>
      <p:sp>
        <p:nvSpPr>
          <p:cNvPr id="8" name="TextBox 7">
            <a:extLst>
              <a:ext uri="{FF2B5EF4-FFF2-40B4-BE49-F238E27FC236}">
                <a16:creationId xmlns:a16="http://schemas.microsoft.com/office/drawing/2014/main" xmlns="" id="{2E885015-7FE5-A593-6B27-888A370CA6B3}"/>
              </a:ext>
            </a:extLst>
          </p:cNvPr>
          <p:cNvSpPr txBox="1"/>
          <p:nvPr/>
        </p:nvSpPr>
        <p:spPr>
          <a:xfrm>
            <a:off x="107504" y="1176551"/>
            <a:ext cx="9144000" cy="1200329"/>
          </a:xfrm>
          <a:prstGeom prst="rect">
            <a:avLst/>
          </a:prstGeom>
          <a:noFill/>
        </p:spPr>
        <p:txBody>
          <a:bodyPr wrap="square">
            <a:spAutoFit/>
          </a:bodyPr>
          <a:lstStyle/>
          <a:p>
            <a:pPr algn="just"/>
            <a:r>
              <a:rPr lang="en-US" b="0" i="0" dirty="0">
                <a:solidFill>
                  <a:srgbClr val="333333"/>
                </a:solidFill>
                <a:effectLst/>
                <a:latin typeface="inter-regular"/>
              </a:rPr>
              <a:t>In this example, we are creating a function msg(). To create function in JavaScript, you need to write function with </a:t>
            </a:r>
            <a:r>
              <a:rPr lang="en-US" b="0" i="0" dirty="0" err="1">
                <a:solidFill>
                  <a:srgbClr val="333333"/>
                </a:solidFill>
                <a:effectLst/>
                <a:latin typeface="inter-regular"/>
              </a:rPr>
              <a:t>function_name</a:t>
            </a:r>
            <a:r>
              <a:rPr lang="en-US" b="0" i="0" dirty="0">
                <a:solidFill>
                  <a:srgbClr val="333333"/>
                </a:solidFill>
                <a:effectLst/>
                <a:latin typeface="inter-regular"/>
              </a:rPr>
              <a:t> as given below.</a:t>
            </a:r>
          </a:p>
          <a:p>
            <a:pPr algn="just"/>
            <a:r>
              <a:rPr lang="en-US" b="0" i="0" dirty="0">
                <a:solidFill>
                  <a:srgbClr val="333333"/>
                </a:solidFill>
                <a:effectLst/>
                <a:latin typeface="inter-regular"/>
              </a:rPr>
              <a:t>To call function, you need to work on event. Here we are using onclick event to call msg() function.</a:t>
            </a:r>
          </a:p>
        </p:txBody>
      </p:sp>
      <p:sp>
        <p:nvSpPr>
          <p:cNvPr id="10" name="TextBox 9">
            <a:extLst>
              <a:ext uri="{FF2B5EF4-FFF2-40B4-BE49-F238E27FC236}">
                <a16:creationId xmlns:a16="http://schemas.microsoft.com/office/drawing/2014/main" xmlns="" id="{4E3E5617-C7E7-F96B-B1BA-D63708A54373}"/>
              </a:ext>
            </a:extLst>
          </p:cNvPr>
          <p:cNvSpPr txBox="1"/>
          <p:nvPr/>
        </p:nvSpPr>
        <p:spPr>
          <a:xfrm>
            <a:off x="1259632" y="1910078"/>
            <a:ext cx="4176464" cy="332398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&lt;html&gt;  </a:t>
            </a:r>
          </a:p>
          <a:p>
            <a:r>
              <a:rPr lang="en-IN" sz="1400" dirty="0">
                <a:latin typeface="Times New Roman" panose="02020603050405020304" pitchFamily="18" charset="0"/>
                <a:cs typeface="Times New Roman" panose="02020603050405020304" pitchFamily="18" charset="0"/>
              </a:rPr>
              <a:t>&lt;head&gt;  </a:t>
            </a:r>
          </a:p>
          <a:p>
            <a:r>
              <a:rPr lang="en-IN" sz="1400" dirty="0">
                <a:latin typeface="Times New Roman" panose="02020603050405020304" pitchFamily="18" charset="0"/>
                <a:cs typeface="Times New Roman" panose="02020603050405020304" pitchFamily="18" charset="0"/>
              </a:rPr>
              <a:t>&lt;script type="text/</a:t>
            </a:r>
            <a:r>
              <a:rPr lang="en-IN" sz="1400" dirty="0" err="1">
                <a:latin typeface="Times New Roman" panose="02020603050405020304" pitchFamily="18" charset="0"/>
                <a:cs typeface="Times New Roman" panose="02020603050405020304" pitchFamily="18" charset="0"/>
              </a:rPr>
              <a:t>javascript</a:t>
            </a:r>
            <a:r>
              <a:rPr lang="en-IN" sz="1400" dirty="0">
                <a:latin typeface="Times New Roman" panose="02020603050405020304" pitchFamily="18" charset="0"/>
                <a:cs typeface="Times New Roman" panose="02020603050405020304" pitchFamily="18" charset="0"/>
              </a:rPr>
              <a:t>"&gt;  </a:t>
            </a:r>
          </a:p>
          <a:p>
            <a:r>
              <a:rPr lang="en-IN" sz="1400" dirty="0">
                <a:latin typeface="Times New Roman" panose="02020603050405020304" pitchFamily="18" charset="0"/>
                <a:cs typeface="Times New Roman" panose="02020603050405020304" pitchFamily="18" charset="0"/>
              </a:rPr>
              <a:t>function </a:t>
            </a:r>
            <a:r>
              <a:rPr lang="en-IN" sz="1400" dirty="0" err="1">
                <a:latin typeface="Times New Roman" panose="02020603050405020304" pitchFamily="18" charset="0"/>
                <a:cs typeface="Times New Roman" panose="02020603050405020304" pitchFamily="18" charset="0"/>
              </a:rPr>
              <a:t>msg</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alert("Hello Java");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&lt;/script&gt;  </a:t>
            </a:r>
          </a:p>
          <a:p>
            <a:r>
              <a:rPr lang="en-IN" sz="1400" dirty="0">
                <a:latin typeface="Times New Roman" panose="02020603050405020304" pitchFamily="18" charset="0"/>
                <a:cs typeface="Times New Roman" panose="02020603050405020304" pitchFamily="18" charset="0"/>
              </a:rPr>
              <a:t>&lt;/head&gt;  </a:t>
            </a:r>
          </a:p>
          <a:p>
            <a:r>
              <a:rPr lang="en-IN" sz="1400" dirty="0">
                <a:latin typeface="Times New Roman" panose="02020603050405020304" pitchFamily="18" charset="0"/>
                <a:cs typeface="Times New Roman" panose="02020603050405020304" pitchFamily="18" charset="0"/>
              </a:rPr>
              <a:t>&lt;body&gt;  </a:t>
            </a:r>
          </a:p>
          <a:p>
            <a:r>
              <a:rPr lang="en-IN" sz="1400" dirty="0">
                <a:latin typeface="Times New Roman" panose="02020603050405020304" pitchFamily="18" charset="0"/>
                <a:cs typeface="Times New Roman" panose="02020603050405020304" pitchFamily="18" charset="0"/>
              </a:rPr>
              <a:t>&lt;p&gt;Welcome to </a:t>
            </a:r>
            <a:r>
              <a:rPr lang="en-IN" sz="1400" dirty="0" err="1">
                <a:latin typeface="Times New Roman" panose="02020603050405020304" pitchFamily="18" charset="0"/>
                <a:cs typeface="Times New Roman" panose="02020603050405020304" pitchFamily="18" charset="0"/>
              </a:rPr>
              <a:t>Javascript</a:t>
            </a:r>
            <a:r>
              <a:rPr lang="en-IN" sz="1400" dirty="0">
                <a:latin typeface="Times New Roman" panose="02020603050405020304" pitchFamily="18" charset="0"/>
                <a:cs typeface="Times New Roman" panose="02020603050405020304" pitchFamily="18" charset="0"/>
              </a:rPr>
              <a:t>&lt;/p&gt;  </a:t>
            </a:r>
          </a:p>
          <a:p>
            <a:r>
              <a:rPr lang="en-IN" sz="1400" dirty="0">
                <a:latin typeface="Times New Roman" panose="02020603050405020304" pitchFamily="18" charset="0"/>
                <a:cs typeface="Times New Roman" panose="02020603050405020304" pitchFamily="18" charset="0"/>
              </a:rPr>
              <a:t>&lt;form&gt;  </a:t>
            </a:r>
          </a:p>
          <a:p>
            <a:r>
              <a:rPr lang="en-IN" sz="1400" dirty="0">
                <a:latin typeface="Times New Roman" panose="02020603050405020304" pitchFamily="18" charset="0"/>
                <a:cs typeface="Times New Roman" panose="02020603050405020304" pitchFamily="18" charset="0"/>
              </a:rPr>
              <a:t>&lt;input type="button" value="click" onclick="</a:t>
            </a:r>
            <a:r>
              <a:rPr lang="en-IN" sz="1400" dirty="0" err="1">
                <a:latin typeface="Times New Roman" panose="02020603050405020304" pitchFamily="18" charset="0"/>
                <a:cs typeface="Times New Roman" panose="02020603050405020304" pitchFamily="18" charset="0"/>
              </a:rPr>
              <a:t>msg</a:t>
            </a:r>
            <a:r>
              <a:rPr lang="en-IN" sz="1400" dirty="0">
                <a:latin typeface="Times New Roman" panose="02020603050405020304" pitchFamily="18" charset="0"/>
                <a:cs typeface="Times New Roman" panose="02020603050405020304" pitchFamily="18" charset="0"/>
              </a:rPr>
              <a:t>()"/&gt;  </a:t>
            </a:r>
          </a:p>
          <a:p>
            <a:r>
              <a:rPr lang="en-IN" sz="1400" dirty="0">
                <a:latin typeface="Times New Roman" panose="02020603050405020304" pitchFamily="18" charset="0"/>
                <a:cs typeface="Times New Roman" panose="02020603050405020304" pitchFamily="18" charset="0"/>
              </a:rPr>
              <a:t>&lt;/form&gt;  </a:t>
            </a:r>
          </a:p>
          <a:p>
            <a:r>
              <a:rPr lang="en-IN" sz="1400" dirty="0">
                <a:latin typeface="Times New Roman" panose="02020603050405020304" pitchFamily="18" charset="0"/>
                <a:cs typeface="Times New Roman" panose="02020603050405020304" pitchFamily="18" charset="0"/>
              </a:rPr>
              <a:t>&lt;/body&gt;  </a:t>
            </a:r>
          </a:p>
          <a:p>
            <a:r>
              <a:rPr lang="en-IN" sz="1400" dirty="0">
                <a:latin typeface="Times New Roman" panose="02020603050405020304" pitchFamily="18" charset="0"/>
                <a:cs typeface="Times New Roman" panose="02020603050405020304" pitchFamily="18" charset="0"/>
              </a:rPr>
              <a:t>&lt;/html&gt;  </a:t>
            </a:r>
          </a:p>
        </p:txBody>
      </p:sp>
      <p:pic>
        <p:nvPicPr>
          <p:cNvPr id="9" name="Picture 8">
            <a:extLst>
              <a:ext uri="{FF2B5EF4-FFF2-40B4-BE49-F238E27FC236}">
                <a16:creationId xmlns:a16="http://schemas.microsoft.com/office/drawing/2014/main" xmlns="" id="{AF273A14-E08B-E2B8-947B-75216FF9D7C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87763" y="2709873"/>
            <a:ext cx="2629267" cy="1114581"/>
          </a:xfrm>
          <a:prstGeom prst="rect">
            <a:avLst/>
          </a:prstGeom>
        </p:spPr>
      </p:pic>
    </p:spTree>
    <p:extLst>
      <p:ext uri="{BB962C8B-B14F-4D97-AF65-F5344CB8AC3E}">
        <p14:creationId xmlns:p14="http://schemas.microsoft.com/office/powerpoint/2010/main" xmlns="" val="4198057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3AE2B58-A941-41B0-A95B-BE2CDBBF40AF}" type="datetime8">
              <a:rPr lang="en-US" smtClean="0"/>
              <a:pPr>
                <a:defRPr/>
              </a:pPr>
              <a:t>3/14/2024 5:20 PM</a:t>
            </a:fld>
            <a:endParaRPr lang="en-US"/>
          </a:p>
        </p:txBody>
      </p:sp>
      <p:sp>
        <p:nvSpPr>
          <p:cNvPr id="8" name="TextBox 7">
            <a:extLst>
              <a:ext uri="{FF2B5EF4-FFF2-40B4-BE49-F238E27FC236}">
                <a16:creationId xmlns:a16="http://schemas.microsoft.com/office/drawing/2014/main" xmlns="" id="{FD9B9EA4-318B-3012-2102-66A074FB52F7}"/>
              </a:ext>
            </a:extLst>
          </p:cNvPr>
          <p:cNvSpPr txBox="1"/>
          <p:nvPr/>
        </p:nvSpPr>
        <p:spPr>
          <a:xfrm>
            <a:off x="2987824" y="134885"/>
            <a:ext cx="4865510" cy="369332"/>
          </a:xfrm>
          <a:prstGeom prst="rect">
            <a:avLst/>
          </a:prstGeom>
          <a:noFill/>
        </p:spPr>
        <p:txBody>
          <a:bodyPr wrap="square">
            <a:spAutoFit/>
          </a:bodyPr>
          <a:lstStyle/>
          <a:p>
            <a:pPr algn="just"/>
            <a:r>
              <a:rPr lang="en-IN" b="0" i="0" dirty="0">
                <a:solidFill>
                  <a:srgbClr val="610B38"/>
                </a:solidFill>
                <a:effectLst/>
                <a:latin typeface="erdana"/>
              </a:rPr>
              <a:t>External JavaScript file</a:t>
            </a:r>
          </a:p>
        </p:txBody>
      </p:sp>
      <p:sp>
        <p:nvSpPr>
          <p:cNvPr id="10" name="TextBox 9">
            <a:extLst>
              <a:ext uri="{FF2B5EF4-FFF2-40B4-BE49-F238E27FC236}">
                <a16:creationId xmlns:a16="http://schemas.microsoft.com/office/drawing/2014/main" xmlns="" id="{10E1B87E-6318-C819-F946-17C473275886}"/>
              </a:ext>
            </a:extLst>
          </p:cNvPr>
          <p:cNvSpPr txBox="1"/>
          <p:nvPr/>
        </p:nvSpPr>
        <p:spPr>
          <a:xfrm>
            <a:off x="117848" y="735350"/>
            <a:ext cx="8568952" cy="1477328"/>
          </a:xfrm>
          <a:prstGeom prst="rect">
            <a:avLst/>
          </a:prstGeom>
          <a:noFill/>
        </p:spPr>
        <p:txBody>
          <a:bodyPr wrap="square">
            <a:spAutoFit/>
          </a:bodyPr>
          <a:lstStyle/>
          <a:p>
            <a:pPr algn="just"/>
            <a:r>
              <a:rPr lang="en-US" b="0" i="0" dirty="0">
                <a:solidFill>
                  <a:srgbClr val="333333"/>
                </a:solidFill>
                <a:effectLst/>
                <a:latin typeface="inter-regular"/>
              </a:rPr>
              <a:t>We can create external JavaScript file and embed it in many html page.</a:t>
            </a:r>
          </a:p>
          <a:p>
            <a:pPr algn="just"/>
            <a:r>
              <a:rPr lang="en-US" b="0" i="0" dirty="0">
                <a:solidFill>
                  <a:srgbClr val="333333"/>
                </a:solidFill>
                <a:effectLst/>
                <a:latin typeface="inter-regular"/>
              </a:rPr>
              <a:t>It provides </a:t>
            </a:r>
            <a:r>
              <a:rPr lang="en-US" b="1" i="0" dirty="0">
                <a:solidFill>
                  <a:srgbClr val="333333"/>
                </a:solidFill>
                <a:effectLst/>
                <a:latin typeface="inter-bold"/>
              </a:rPr>
              <a:t>code re usability</a:t>
            </a:r>
            <a:r>
              <a:rPr lang="en-US" b="0" i="0" dirty="0">
                <a:solidFill>
                  <a:srgbClr val="333333"/>
                </a:solidFill>
                <a:effectLst/>
                <a:latin typeface="inter-regular"/>
              </a:rPr>
              <a:t> because single JavaScript file can be used in several html pages.</a:t>
            </a:r>
          </a:p>
          <a:p>
            <a:pPr algn="just"/>
            <a:r>
              <a:rPr lang="en-US" b="0" i="0" dirty="0">
                <a:solidFill>
                  <a:srgbClr val="333333"/>
                </a:solidFill>
                <a:effectLst/>
                <a:latin typeface="inter-regular"/>
              </a:rPr>
              <a:t>An external JavaScript file must be saved by .</a:t>
            </a:r>
            <a:r>
              <a:rPr lang="en-US" b="0" i="0" dirty="0" err="1">
                <a:solidFill>
                  <a:srgbClr val="333333"/>
                </a:solidFill>
                <a:effectLst/>
                <a:latin typeface="inter-regular"/>
              </a:rPr>
              <a:t>js</a:t>
            </a:r>
            <a:r>
              <a:rPr lang="en-US" b="0" i="0" dirty="0">
                <a:solidFill>
                  <a:srgbClr val="333333"/>
                </a:solidFill>
                <a:effectLst/>
                <a:latin typeface="inter-regular"/>
              </a:rPr>
              <a:t> extension. It is recommended to embed all JavaScript files into a single file. It increases the speed of the webpage.</a:t>
            </a:r>
          </a:p>
        </p:txBody>
      </p:sp>
      <p:sp>
        <p:nvSpPr>
          <p:cNvPr id="12" name="TextBox 11">
            <a:extLst>
              <a:ext uri="{FF2B5EF4-FFF2-40B4-BE49-F238E27FC236}">
                <a16:creationId xmlns:a16="http://schemas.microsoft.com/office/drawing/2014/main" xmlns="" id="{45058D8D-C807-0419-62A2-0F9E0DEE4FAA}"/>
              </a:ext>
            </a:extLst>
          </p:cNvPr>
          <p:cNvSpPr txBox="1"/>
          <p:nvPr/>
        </p:nvSpPr>
        <p:spPr>
          <a:xfrm>
            <a:off x="117848" y="2184295"/>
            <a:ext cx="2653952" cy="2031325"/>
          </a:xfrm>
          <a:prstGeom prst="rect">
            <a:avLst/>
          </a:prstGeom>
          <a:noFill/>
        </p:spPr>
        <p:txBody>
          <a:bodyPr wrap="square">
            <a:spAutoFit/>
          </a:bodyPr>
          <a:lstStyle/>
          <a:p>
            <a:r>
              <a:rPr lang="en-IN" dirty="0"/>
              <a:t>Example:</a:t>
            </a:r>
          </a:p>
          <a:p>
            <a:endParaRPr lang="en-IN" dirty="0"/>
          </a:p>
          <a:p>
            <a:r>
              <a:rPr lang="en-IN" b="1" i="0" dirty="0">
                <a:solidFill>
                  <a:srgbClr val="333333"/>
                </a:solidFill>
                <a:effectLst/>
                <a:latin typeface="inter-bold"/>
              </a:rPr>
              <a:t>message.js</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r>
              <a:rPr lang="en-IN" b="0" i="0" dirty="0">
                <a:solidFill>
                  <a:srgbClr val="000000"/>
                </a:solidFill>
                <a:effectLst/>
                <a:latin typeface="inter-regular"/>
              </a:rPr>
              <a:t> alert("Hello </a:t>
            </a:r>
            <a:r>
              <a:rPr lang="en-IN" b="0" i="0" dirty="0" err="1">
                <a:solidFill>
                  <a:srgbClr val="000000"/>
                </a:solidFill>
                <a:effectLst/>
                <a:latin typeface="inter-regular"/>
              </a:rPr>
              <a:t>Javatpoint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r>
              <a:rPr lang="en-IN" dirty="0"/>
              <a:t> </a:t>
            </a:r>
          </a:p>
        </p:txBody>
      </p:sp>
      <p:sp>
        <p:nvSpPr>
          <p:cNvPr id="15" name="TextBox 14">
            <a:extLst>
              <a:ext uri="{FF2B5EF4-FFF2-40B4-BE49-F238E27FC236}">
                <a16:creationId xmlns:a16="http://schemas.microsoft.com/office/drawing/2014/main" xmlns="" id="{B297080E-337B-5B21-C83D-C4D31AF6DCE1}"/>
              </a:ext>
            </a:extLst>
          </p:cNvPr>
          <p:cNvSpPr txBox="1"/>
          <p:nvPr/>
        </p:nvSpPr>
        <p:spPr>
          <a:xfrm>
            <a:off x="3332450" y="1995686"/>
            <a:ext cx="6079504" cy="3416320"/>
          </a:xfrm>
          <a:prstGeom prst="rect">
            <a:avLst/>
          </a:prstGeom>
          <a:noFill/>
        </p:spPr>
        <p:txBody>
          <a:bodyPr wrap="square">
            <a:spAutoFit/>
          </a:bodyPr>
          <a:lstStyle/>
          <a:p>
            <a:r>
              <a:rPr lang="en-IN" b="1" i="0" dirty="0">
                <a:solidFill>
                  <a:srgbClr val="333333"/>
                </a:solidFill>
                <a:effectLst/>
                <a:latin typeface="inter-bold"/>
              </a:rPr>
              <a:t>index.html</a:t>
            </a:r>
          </a:p>
          <a:p>
            <a:pPr algn="just"/>
            <a:r>
              <a:rPr lang="en-IN" i="0" dirty="0">
                <a:effectLst/>
                <a:latin typeface="Times New Roman" panose="02020603050405020304" pitchFamily="18" charset="0"/>
                <a:cs typeface="Times New Roman" panose="02020603050405020304" pitchFamily="18" charset="0"/>
              </a:rPr>
              <a:t>&lt;html&gt;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&lt;script type="text/</a:t>
            </a:r>
            <a:r>
              <a:rPr lang="en-IN" i="0" dirty="0" err="1">
                <a:effectLst/>
                <a:latin typeface="Times New Roman" panose="02020603050405020304" pitchFamily="18" charset="0"/>
                <a:cs typeface="Times New Roman" panose="02020603050405020304" pitchFamily="18" charset="0"/>
              </a:rPr>
              <a:t>javascript</a:t>
            </a:r>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="message.js"&gt;&lt;/script&gt;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&lt;body&gt;  </a:t>
            </a:r>
          </a:p>
          <a:p>
            <a:pPr algn="just"/>
            <a:r>
              <a:rPr lang="en-IN" i="0" dirty="0">
                <a:effectLst/>
                <a:latin typeface="Times New Roman" panose="02020603050405020304" pitchFamily="18" charset="0"/>
                <a:cs typeface="Times New Roman" panose="02020603050405020304" pitchFamily="18" charset="0"/>
              </a:rPr>
              <a:t>&lt;p&gt;Welcome to JavaScript&lt;/p&gt;  </a:t>
            </a:r>
          </a:p>
          <a:p>
            <a:pPr algn="just"/>
            <a:r>
              <a:rPr lang="en-IN" i="0" dirty="0">
                <a:effectLst/>
                <a:latin typeface="Times New Roman" panose="02020603050405020304" pitchFamily="18" charset="0"/>
                <a:cs typeface="Times New Roman" panose="02020603050405020304" pitchFamily="18" charset="0"/>
              </a:rPr>
              <a:t>&lt;form&gt;  </a:t>
            </a:r>
          </a:p>
          <a:p>
            <a:pPr algn="just"/>
            <a:r>
              <a:rPr lang="en-IN" i="0" dirty="0">
                <a:effectLst/>
                <a:latin typeface="Times New Roman" panose="02020603050405020304" pitchFamily="18" charset="0"/>
                <a:cs typeface="Times New Roman" panose="02020603050405020304" pitchFamily="18" charset="0"/>
              </a:rPr>
              <a:t>&lt;input type="button" value="click" onclick="</a:t>
            </a:r>
            <a:r>
              <a:rPr lang="en-IN" i="0" dirty="0" err="1">
                <a:effectLst/>
                <a:latin typeface="Times New Roman" panose="02020603050405020304" pitchFamily="18" charset="0"/>
                <a:cs typeface="Times New Roman" panose="02020603050405020304" pitchFamily="18" charset="0"/>
              </a:rPr>
              <a:t>msg</a:t>
            </a:r>
            <a:r>
              <a:rPr lang="en-IN" i="0" dirty="0">
                <a:effectLst/>
                <a:latin typeface="Times New Roman" panose="02020603050405020304" pitchFamily="18" charset="0"/>
                <a:cs typeface="Times New Roman" panose="02020603050405020304" pitchFamily="18" charset="0"/>
              </a:rPr>
              <a:t>()"/&gt;  </a:t>
            </a:r>
          </a:p>
          <a:p>
            <a:pPr algn="just"/>
            <a:r>
              <a:rPr lang="en-IN" i="0" dirty="0">
                <a:effectLst/>
                <a:latin typeface="Times New Roman" panose="02020603050405020304" pitchFamily="18" charset="0"/>
                <a:cs typeface="Times New Roman" panose="02020603050405020304" pitchFamily="18" charset="0"/>
              </a:rPr>
              <a:t>&lt;/form&gt;  </a:t>
            </a:r>
          </a:p>
          <a:p>
            <a:pPr algn="just"/>
            <a:r>
              <a:rPr lang="en-IN" i="0" dirty="0">
                <a:effectLst/>
                <a:latin typeface="Times New Roman" panose="02020603050405020304" pitchFamily="18" charset="0"/>
                <a:cs typeface="Times New Roman" panose="02020603050405020304" pitchFamily="18" charset="0"/>
              </a:rPr>
              <a:t>&lt;/body&gt;  </a:t>
            </a:r>
          </a:p>
          <a:p>
            <a:pPr algn="just"/>
            <a:r>
              <a:rPr lang="en-IN" i="0" dirty="0">
                <a:effectLst/>
                <a:latin typeface="Times New Roman" panose="02020603050405020304" pitchFamily="18" charset="0"/>
                <a:cs typeface="Times New Roman" panose="02020603050405020304" pitchFamily="18" charset="0"/>
              </a:rPr>
              <a:t>&lt;/html&gt;  </a:t>
            </a:r>
            <a:endParaRPr lang="en-IN" dirty="0"/>
          </a:p>
        </p:txBody>
      </p:sp>
      <p:sp>
        <p:nvSpPr>
          <p:cNvPr id="2" name="Footer Placeholder 1">
            <a:extLst>
              <a:ext uri="{FF2B5EF4-FFF2-40B4-BE49-F238E27FC236}">
                <a16:creationId xmlns:a16="http://schemas.microsoft.com/office/drawing/2014/main" xmlns="" id="{B9E6662E-36F0-E5A9-C3B7-16BC51B6CABC}"/>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3411517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E91DF116-7E32-41FE-8C27-1D959CAD2341}" type="datetime8">
              <a:rPr lang="en-US" smtClean="0"/>
              <a:pPr>
                <a:defRPr/>
              </a:pPr>
              <a:t>3/14/2024 5:20 PM</a:t>
            </a:fld>
            <a:endParaRPr lang="en-US"/>
          </a:p>
        </p:txBody>
      </p:sp>
      <p:sp>
        <p:nvSpPr>
          <p:cNvPr id="6" name="TextBox 5">
            <a:extLst>
              <a:ext uri="{FF2B5EF4-FFF2-40B4-BE49-F238E27FC236}">
                <a16:creationId xmlns:a16="http://schemas.microsoft.com/office/drawing/2014/main" xmlns="" id="{8090F6FB-635F-375C-D574-2BABCE5F1E20}"/>
              </a:ext>
            </a:extLst>
          </p:cNvPr>
          <p:cNvSpPr txBox="1"/>
          <p:nvPr/>
        </p:nvSpPr>
        <p:spPr>
          <a:xfrm>
            <a:off x="195996" y="843558"/>
            <a:ext cx="8496944" cy="2585323"/>
          </a:xfrm>
          <a:prstGeom prst="rect">
            <a:avLst/>
          </a:prstGeom>
          <a:noFill/>
        </p:spPr>
        <p:txBody>
          <a:bodyPr wrap="square">
            <a:spAutoFit/>
          </a:bodyPr>
          <a:lstStyle/>
          <a:p>
            <a:pPr algn="just"/>
            <a:r>
              <a:rPr lang="en-US" b="0" i="0" dirty="0">
                <a:solidFill>
                  <a:srgbClr val="610B4B"/>
                </a:solidFill>
                <a:effectLst/>
                <a:latin typeface="erdana"/>
              </a:rPr>
              <a:t>Advantages of External JavaScript</a:t>
            </a:r>
          </a:p>
          <a:p>
            <a:pPr algn="just"/>
            <a:r>
              <a:rPr lang="en-US" b="0" i="0" dirty="0">
                <a:solidFill>
                  <a:srgbClr val="333333"/>
                </a:solidFill>
                <a:effectLst/>
                <a:latin typeface="inter-regular"/>
              </a:rPr>
              <a:t>There will be following benefits if a user creates an external </a:t>
            </a:r>
            <a:r>
              <a:rPr lang="en-US" b="0" i="0" dirty="0" err="1">
                <a:solidFill>
                  <a:srgbClr val="333333"/>
                </a:solidFill>
                <a:effectLst/>
                <a:latin typeface="inter-regular"/>
              </a:rPr>
              <a:t>javascript</a:t>
            </a:r>
            <a:r>
              <a:rPr lang="en-US" b="0" i="0" dirty="0">
                <a:solidFill>
                  <a:srgbClr val="333333"/>
                </a:solidFill>
                <a:effectLst/>
                <a:latin typeface="inter-regular"/>
              </a:rPr>
              <a:t>:</a:t>
            </a:r>
          </a:p>
          <a:p>
            <a:pPr algn="just">
              <a:buFont typeface="+mj-lt"/>
              <a:buAutoNum type="arabicPeriod"/>
            </a:pPr>
            <a:r>
              <a:rPr lang="en-US" b="0" i="0" dirty="0">
                <a:solidFill>
                  <a:srgbClr val="000000"/>
                </a:solidFill>
                <a:effectLst/>
                <a:latin typeface="inter-regular"/>
              </a:rPr>
              <a:t>It helps in the reusability of code in more than one HTML file.</a:t>
            </a:r>
          </a:p>
          <a:p>
            <a:pPr algn="just">
              <a:buFont typeface="+mj-lt"/>
              <a:buAutoNum type="arabicPeriod"/>
            </a:pPr>
            <a:r>
              <a:rPr lang="en-US" b="0" i="0" dirty="0">
                <a:solidFill>
                  <a:srgbClr val="000000"/>
                </a:solidFill>
                <a:effectLst/>
                <a:latin typeface="inter-regular"/>
              </a:rPr>
              <a:t>It allows easy code readability.</a:t>
            </a:r>
          </a:p>
          <a:p>
            <a:pPr algn="just">
              <a:buFont typeface="+mj-lt"/>
              <a:buAutoNum type="arabicPeriod"/>
            </a:pPr>
            <a:r>
              <a:rPr lang="en-US" b="0" i="0" dirty="0">
                <a:solidFill>
                  <a:srgbClr val="000000"/>
                </a:solidFill>
                <a:effectLst/>
                <a:latin typeface="inter-regular"/>
              </a:rPr>
              <a:t>It is time-efficient as web browsers cache the external </a:t>
            </a:r>
            <a:r>
              <a:rPr lang="en-US" b="0" i="0" dirty="0" err="1">
                <a:solidFill>
                  <a:srgbClr val="000000"/>
                </a:solidFill>
                <a:effectLst/>
                <a:latin typeface="inter-regular"/>
              </a:rPr>
              <a:t>js</a:t>
            </a:r>
            <a:r>
              <a:rPr lang="en-US" b="0" i="0" dirty="0">
                <a:solidFill>
                  <a:srgbClr val="000000"/>
                </a:solidFill>
                <a:effectLst/>
                <a:latin typeface="inter-regular"/>
              </a:rPr>
              <a:t> files, which further reduces the page loading time.</a:t>
            </a:r>
          </a:p>
          <a:p>
            <a:pPr algn="just">
              <a:buFont typeface="+mj-lt"/>
              <a:buAutoNum type="arabicPeriod"/>
            </a:pPr>
            <a:r>
              <a:rPr lang="en-US" b="0" i="0" dirty="0">
                <a:solidFill>
                  <a:srgbClr val="000000"/>
                </a:solidFill>
                <a:effectLst/>
                <a:latin typeface="inter-regular"/>
              </a:rPr>
              <a:t>It enables both web designers and coders to work with html and </a:t>
            </a:r>
            <a:r>
              <a:rPr lang="en-US" b="0" i="0" dirty="0" err="1">
                <a:solidFill>
                  <a:srgbClr val="000000"/>
                </a:solidFill>
                <a:effectLst/>
                <a:latin typeface="inter-regular"/>
              </a:rPr>
              <a:t>js</a:t>
            </a:r>
            <a:r>
              <a:rPr lang="en-US" b="0" i="0" dirty="0">
                <a:solidFill>
                  <a:srgbClr val="000000"/>
                </a:solidFill>
                <a:effectLst/>
                <a:latin typeface="inter-regular"/>
              </a:rPr>
              <a:t> files parallelly and separately, i.e., without facing any code conflictions.</a:t>
            </a:r>
          </a:p>
          <a:p>
            <a:pPr algn="just">
              <a:buFont typeface="+mj-lt"/>
              <a:buAutoNum type="arabicPeriod"/>
            </a:pPr>
            <a:r>
              <a:rPr lang="en-US" b="0" i="0" dirty="0">
                <a:solidFill>
                  <a:srgbClr val="000000"/>
                </a:solidFill>
                <a:effectLst/>
                <a:latin typeface="inter-regular"/>
              </a:rPr>
              <a:t>The length of the code reduces as only we need to specify the location of the </a:t>
            </a:r>
            <a:r>
              <a:rPr lang="en-US" b="0" i="0" dirty="0" err="1">
                <a:solidFill>
                  <a:srgbClr val="000000"/>
                </a:solidFill>
                <a:effectLst/>
                <a:latin typeface="inter-regular"/>
              </a:rPr>
              <a:t>js</a:t>
            </a:r>
            <a:r>
              <a:rPr lang="en-US" b="0" i="0" dirty="0">
                <a:solidFill>
                  <a:srgbClr val="000000"/>
                </a:solidFill>
                <a:effectLst/>
                <a:latin typeface="inter-regular"/>
              </a:rPr>
              <a:t> file.</a:t>
            </a:r>
          </a:p>
        </p:txBody>
      </p:sp>
      <p:sp>
        <p:nvSpPr>
          <p:cNvPr id="2" name="Footer Placeholder 1">
            <a:extLst>
              <a:ext uri="{FF2B5EF4-FFF2-40B4-BE49-F238E27FC236}">
                <a16:creationId xmlns:a16="http://schemas.microsoft.com/office/drawing/2014/main" xmlns="" id="{AD1E0414-D5F0-992E-D526-95D5297C4821}"/>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2264565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EF801A8-0AF7-458D-A560-3D83FC42395D}" type="datetime8">
              <a:rPr lang="en-US" smtClean="0"/>
              <a:pPr>
                <a:defRPr/>
              </a:pPr>
              <a:t>3/14/2024 5:20 PM</a:t>
            </a:fld>
            <a:endParaRPr lang="en-US"/>
          </a:p>
        </p:txBody>
      </p:sp>
      <p:sp>
        <p:nvSpPr>
          <p:cNvPr id="6" name="TextBox 5">
            <a:extLst>
              <a:ext uri="{FF2B5EF4-FFF2-40B4-BE49-F238E27FC236}">
                <a16:creationId xmlns:a16="http://schemas.microsoft.com/office/drawing/2014/main" xmlns="" id="{71AB16C1-85D4-FC44-0BAF-DAA0E7F4436C}"/>
              </a:ext>
            </a:extLst>
          </p:cNvPr>
          <p:cNvSpPr txBox="1"/>
          <p:nvPr/>
        </p:nvSpPr>
        <p:spPr>
          <a:xfrm>
            <a:off x="82352" y="915566"/>
            <a:ext cx="8604448" cy="369332"/>
          </a:xfrm>
          <a:prstGeom prst="rect">
            <a:avLst/>
          </a:prstGeom>
          <a:noFill/>
        </p:spPr>
        <p:txBody>
          <a:bodyPr wrap="square">
            <a:spAutoFit/>
          </a:bodyPr>
          <a:lstStyle/>
          <a:p>
            <a:r>
              <a:rPr lang="en-US" b="0" i="0" dirty="0">
                <a:solidFill>
                  <a:srgbClr val="333333"/>
                </a:solidFill>
                <a:effectLst/>
                <a:latin typeface="inter-regular"/>
              </a:rPr>
              <a:t>The JavaScript comment is ignored by the JavaScript engine i.e. embedded in the browser.</a:t>
            </a:r>
            <a:endParaRPr lang="en-IN" dirty="0"/>
          </a:p>
        </p:txBody>
      </p:sp>
      <p:sp>
        <p:nvSpPr>
          <p:cNvPr id="8" name="TextBox 7">
            <a:extLst>
              <a:ext uri="{FF2B5EF4-FFF2-40B4-BE49-F238E27FC236}">
                <a16:creationId xmlns:a16="http://schemas.microsoft.com/office/drawing/2014/main" xmlns="" id="{50CE1BF4-4F6A-4F27-783D-3E81588B89EE}"/>
              </a:ext>
            </a:extLst>
          </p:cNvPr>
          <p:cNvSpPr txBox="1"/>
          <p:nvPr/>
        </p:nvSpPr>
        <p:spPr>
          <a:xfrm>
            <a:off x="3563888" y="137046"/>
            <a:ext cx="1424643" cy="400110"/>
          </a:xfrm>
          <a:prstGeom prst="rect">
            <a:avLst/>
          </a:prstGeom>
          <a:noFill/>
        </p:spPr>
        <p:txBody>
          <a:bodyPr wrap="square">
            <a:spAutoFit/>
          </a:bodyPr>
          <a:lstStyle/>
          <a:p>
            <a:r>
              <a:rPr lang="en-US" sz="2000" dirty="0">
                <a:solidFill>
                  <a:srgbClr val="333333"/>
                </a:solidFill>
                <a:latin typeface="Times New Roman" panose="02020603050405020304" pitchFamily="18" charset="0"/>
                <a:cs typeface="Times New Roman" panose="02020603050405020304" pitchFamily="18" charset="0"/>
              </a:rPr>
              <a:t>C</a:t>
            </a:r>
            <a:r>
              <a:rPr lang="en-US" sz="2000" b="0" i="0" dirty="0">
                <a:solidFill>
                  <a:srgbClr val="333333"/>
                </a:solidFill>
                <a:effectLst/>
                <a:latin typeface="Times New Roman" panose="02020603050405020304" pitchFamily="18" charset="0"/>
                <a:cs typeface="Times New Roman" panose="02020603050405020304" pitchFamily="18" charset="0"/>
              </a:rPr>
              <a:t>omment </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01FECD9-9965-0F9D-DE67-17D6FCB0A63A}"/>
              </a:ext>
            </a:extLst>
          </p:cNvPr>
          <p:cNvSpPr txBox="1"/>
          <p:nvPr/>
        </p:nvSpPr>
        <p:spPr>
          <a:xfrm>
            <a:off x="228600" y="1469023"/>
            <a:ext cx="8686800" cy="1477328"/>
          </a:xfrm>
          <a:prstGeom prst="rect">
            <a:avLst/>
          </a:prstGeom>
          <a:noFill/>
        </p:spPr>
        <p:txBody>
          <a:bodyPr wrap="square">
            <a:spAutoFit/>
          </a:bodyPr>
          <a:lstStyle/>
          <a:p>
            <a:pPr algn="just">
              <a:buFont typeface="+mj-lt"/>
              <a:buAutoNum type="arabicPeriod"/>
            </a:pPr>
            <a:r>
              <a:rPr lang="en-US" b="1" i="0" dirty="0">
                <a:solidFill>
                  <a:srgbClr val="000000"/>
                </a:solidFill>
                <a:effectLst/>
                <a:latin typeface="inter-bold"/>
              </a:rPr>
              <a:t>To make code easy to understand</a:t>
            </a:r>
            <a:r>
              <a:rPr lang="en-US" b="0" i="0" dirty="0">
                <a:solidFill>
                  <a:srgbClr val="000000"/>
                </a:solidFill>
                <a:effectLst/>
                <a:latin typeface="inter-regular"/>
              </a:rPr>
              <a:t> It can be used to elaborate the code so that end user can easily understand the code.</a:t>
            </a:r>
          </a:p>
          <a:p>
            <a:pPr algn="just">
              <a:buFont typeface="+mj-lt"/>
              <a:buAutoNum type="arabicPeriod"/>
            </a:pPr>
            <a:r>
              <a:rPr lang="en-US" b="1" i="0" dirty="0">
                <a:solidFill>
                  <a:srgbClr val="000000"/>
                </a:solidFill>
                <a:effectLst/>
                <a:latin typeface="inter-bold"/>
              </a:rPr>
              <a:t>To avoid the unnecessary code</a:t>
            </a:r>
            <a:r>
              <a:rPr lang="en-US" b="0" i="0" dirty="0">
                <a:solidFill>
                  <a:srgbClr val="000000"/>
                </a:solidFill>
                <a:effectLst/>
                <a:latin typeface="inter-regular"/>
              </a:rPr>
              <a:t> It can also be used to avoid the code being executed. Sometimes, we add the code to perform some action. But after sometime, there may be need to disable the code. In such case, it is better to use comments.</a:t>
            </a:r>
            <a:endParaRPr lang="en-IN" dirty="0"/>
          </a:p>
        </p:txBody>
      </p:sp>
      <p:sp>
        <p:nvSpPr>
          <p:cNvPr id="12" name="TextBox 11">
            <a:extLst>
              <a:ext uri="{FF2B5EF4-FFF2-40B4-BE49-F238E27FC236}">
                <a16:creationId xmlns:a16="http://schemas.microsoft.com/office/drawing/2014/main" xmlns="" id="{9119119C-CE98-872A-106B-1090CB648194}"/>
              </a:ext>
            </a:extLst>
          </p:cNvPr>
          <p:cNvSpPr txBox="1"/>
          <p:nvPr/>
        </p:nvSpPr>
        <p:spPr>
          <a:xfrm>
            <a:off x="323528" y="2946351"/>
            <a:ext cx="4968552" cy="923330"/>
          </a:xfrm>
          <a:prstGeom prst="rect">
            <a:avLst/>
          </a:prstGeom>
          <a:noFill/>
        </p:spPr>
        <p:txBody>
          <a:bodyPr wrap="square">
            <a:spAutoFit/>
          </a:bodyPr>
          <a:lstStyle/>
          <a:p>
            <a:pPr algn="just"/>
            <a:r>
              <a:rPr lang="en-US" b="0" i="0" dirty="0">
                <a:solidFill>
                  <a:srgbClr val="333333"/>
                </a:solidFill>
                <a:effectLst/>
                <a:latin typeface="inter-regular"/>
              </a:rPr>
              <a:t>There are two types of comments in JavaScript.</a:t>
            </a:r>
          </a:p>
          <a:p>
            <a:pPr algn="just">
              <a:buFont typeface="+mj-lt"/>
              <a:buAutoNum type="arabicPeriod"/>
            </a:pPr>
            <a:r>
              <a:rPr lang="en-US" b="0" i="0" dirty="0">
                <a:solidFill>
                  <a:srgbClr val="000000"/>
                </a:solidFill>
                <a:effectLst/>
                <a:latin typeface="inter-regular"/>
              </a:rPr>
              <a:t>Single-line Comment</a:t>
            </a:r>
          </a:p>
          <a:p>
            <a:pPr algn="just">
              <a:buFont typeface="+mj-lt"/>
              <a:buAutoNum type="arabicPeriod"/>
            </a:pPr>
            <a:r>
              <a:rPr lang="en-US" b="0" i="0" dirty="0">
                <a:solidFill>
                  <a:srgbClr val="000000"/>
                </a:solidFill>
                <a:effectLst/>
                <a:latin typeface="inter-regular"/>
              </a:rPr>
              <a:t>Multi-line Comment</a:t>
            </a:r>
          </a:p>
        </p:txBody>
      </p:sp>
      <p:sp>
        <p:nvSpPr>
          <p:cNvPr id="2" name="Footer Placeholder 1">
            <a:extLst>
              <a:ext uri="{FF2B5EF4-FFF2-40B4-BE49-F238E27FC236}">
                <a16:creationId xmlns:a16="http://schemas.microsoft.com/office/drawing/2014/main" xmlns="" id="{C2843A4C-4975-1C44-6F24-17125EB05360}"/>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505018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B5F773A-4B0F-4756-9E91-81939C114066}" type="datetime8">
              <a:rPr lang="en-US" smtClean="0"/>
              <a:pPr>
                <a:defRPr/>
              </a:pPr>
              <a:t>3/14/2024 5:20 PM</a:t>
            </a:fld>
            <a:endParaRPr lang="en-US"/>
          </a:p>
        </p:txBody>
      </p:sp>
      <p:sp>
        <p:nvSpPr>
          <p:cNvPr id="11" name="TextBox 10">
            <a:extLst>
              <a:ext uri="{FF2B5EF4-FFF2-40B4-BE49-F238E27FC236}">
                <a16:creationId xmlns:a16="http://schemas.microsoft.com/office/drawing/2014/main" xmlns="" id="{B1C6AC33-9B5D-4AA4-9511-3751D3F4DFBD}"/>
              </a:ext>
            </a:extLst>
          </p:cNvPr>
          <p:cNvSpPr txBox="1"/>
          <p:nvPr/>
        </p:nvSpPr>
        <p:spPr>
          <a:xfrm>
            <a:off x="1115616" y="749785"/>
            <a:ext cx="5889139" cy="3693319"/>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	&lt;title&gt;Demo Web Page&lt;/title&gt;</a:t>
            </a:r>
          </a:p>
          <a:p>
            <a:r>
              <a:rPr lang="en-IN" dirty="0"/>
              <a:t>&lt;/head&gt;</a:t>
            </a:r>
          </a:p>
          <a:p>
            <a:endParaRPr lang="en-IN" dirty="0"/>
          </a:p>
          <a:p>
            <a:r>
              <a:rPr lang="en-IN" dirty="0"/>
              <a:t>&lt;body&gt;</a:t>
            </a:r>
          </a:p>
          <a:p>
            <a:r>
              <a:rPr lang="en-IN" dirty="0"/>
              <a:t>	&lt;h1&gt;Web Technology&lt;/h1&gt;</a:t>
            </a:r>
          </a:p>
          <a:p>
            <a:r>
              <a:rPr lang="en-IN" dirty="0"/>
              <a:t>	</a:t>
            </a:r>
          </a:p>
          <a:p>
            <a:r>
              <a:rPr lang="en-IN" dirty="0"/>
              <a:t>&lt;p&gt;A computer science portal &lt;/p&gt;</a:t>
            </a:r>
          </a:p>
          <a:p>
            <a:endParaRPr lang="en-IN" dirty="0"/>
          </a:p>
          <a:p>
            <a:r>
              <a:rPr lang="en-IN" dirty="0"/>
              <a:t>&lt;/body&gt;</a:t>
            </a:r>
          </a:p>
          <a:p>
            <a:r>
              <a:rPr lang="en-IN" dirty="0"/>
              <a:t>&lt;/html&gt;</a:t>
            </a:r>
          </a:p>
        </p:txBody>
      </p:sp>
      <p:sp>
        <p:nvSpPr>
          <p:cNvPr id="7" name="TextBox 6">
            <a:extLst>
              <a:ext uri="{FF2B5EF4-FFF2-40B4-BE49-F238E27FC236}">
                <a16:creationId xmlns:a16="http://schemas.microsoft.com/office/drawing/2014/main" xmlns="" id="{1BBD34FB-09CA-75EF-0B54-67BB2ED4A382}"/>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xmlns="" id="{FDAF3E40-3232-A8B7-E623-08CB8E2DA779}"/>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19749664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9054AC66-EE94-4109-8E41-D3DC5AA1E056}" type="datetime8">
              <a:rPr lang="en-US" smtClean="0"/>
              <a:pPr>
                <a:defRPr/>
              </a:pPr>
              <a:t>3/14/2024 5:20 PM</a:t>
            </a:fld>
            <a:endParaRPr lang="en-US"/>
          </a:p>
        </p:txBody>
      </p:sp>
      <p:sp>
        <p:nvSpPr>
          <p:cNvPr id="6" name="TextBox 5">
            <a:extLst>
              <a:ext uri="{FF2B5EF4-FFF2-40B4-BE49-F238E27FC236}">
                <a16:creationId xmlns:a16="http://schemas.microsoft.com/office/drawing/2014/main" xmlns="" id="{9C68DA57-9600-4974-B291-C0593752A64B}"/>
              </a:ext>
            </a:extLst>
          </p:cNvPr>
          <p:cNvSpPr txBox="1"/>
          <p:nvPr/>
        </p:nvSpPr>
        <p:spPr>
          <a:xfrm>
            <a:off x="251520" y="843558"/>
            <a:ext cx="4865510" cy="4247317"/>
          </a:xfrm>
          <a:prstGeom prst="rect">
            <a:avLst/>
          </a:prstGeom>
          <a:noFill/>
        </p:spPr>
        <p:txBody>
          <a:bodyPr wrap="square">
            <a:spAutoFit/>
          </a:bodyPr>
          <a:lstStyle/>
          <a:p>
            <a:pPr algn="just"/>
            <a:r>
              <a:rPr lang="en-US" b="1" i="0" dirty="0">
                <a:effectLst/>
                <a:latin typeface="inter-regular"/>
              </a:rPr>
              <a:t>Single Line Comments </a:t>
            </a:r>
          </a:p>
          <a:p>
            <a:pPr algn="just"/>
            <a:r>
              <a:rPr lang="en-US" b="1" i="0" dirty="0">
                <a:effectLst/>
                <a:latin typeface="inter-regular"/>
              </a:rPr>
              <a:t>&lt;script&gt;</a:t>
            </a:r>
            <a:r>
              <a:rPr lang="en-US" b="0" i="0" dirty="0">
                <a:effectLst/>
                <a:latin typeface="inter-regular"/>
              </a:rPr>
              <a:t>  </a:t>
            </a:r>
          </a:p>
          <a:p>
            <a:pPr algn="just"/>
            <a:r>
              <a:rPr lang="en-US" b="0" i="0" dirty="0">
                <a:effectLst/>
                <a:latin typeface="inter-regular"/>
              </a:rPr>
              <a:t>// It is single line comment  </a:t>
            </a:r>
          </a:p>
          <a:p>
            <a:pPr algn="just"/>
            <a:r>
              <a:rPr lang="en-US" b="0" i="0" dirty="0" err="1">
                <a:effectLst/>
                <a:latin typeface="inter-regular"/>
              </a:rPr>
              <a:t>document.write</a:t>
            </a:r>
            <a:r>
              <a:rPr lang="en-US" b="0" i="0" dirty="0">
                <a:effectLst/>
                <a:latin typeface="inter-regular"/>
              </a:rPr>
              <a:t>("hello </a:t>
            </a:r>
            <a:r>
              <a:rPr lang="en-US" b="0" i="0" dirty="0" err="1">
                <a:effectLst/>
                <a:latin typeface="inter-regular"/>
              </a:rPr>
              <a:t>javascript</a:t>
            </a:r>
            <a:r>
              <a:rPr lang="en-US" b="0" i="0" dirty="0">
                <a:effectLst/>
                <a:latin typeface="inter-regular"/>
              </a:rPr>
              <a:t>");  </a:t>
            </a:r>
          </a:p>
          <a:p>
            <a:pPr algn="just"/>
            <a:r>
              <a:rPr lang="en-US" b="1" i="0" dirty="0">
                <a:effectLst/>
                <a:latin typeface="inter-regular"/>
              </a:rPr>
              <a:t>&lt;/script&gt;</a:t>
            </a:r>
            <a:r>
              <a:rPr lang="en-US" b="0" i="0" dirty="0">
                <a:effectLst/>
                <a:latin typeface="inter-regular"/>
              </a:rPr>
              <a:t>  </a:t>
            </a:r>
          </a:p>
          <a:p>
            <a:pPr algn="just"/>
            <a:endParaRPr lang="en-US" dirty="0">
              <a:latin typeface="inter-regular"/>
            </a:endParaRPr>
          </a:p>
          <a:p>
            <a:pPr algn="just"/>
            <a:r>
              <a:rPr lang="en-US" b="1" dirty="0">
                <a:latin typeface="inter-regular"/>
              </a:rPr>
              <a:t>Multi</a:t>
            </a:r>
            <a:r>
              <a:rPr lang="en-US" b="1" i="0" dirty="0">
                <a:effectLst/>
                <a:latin typeface="inter-regular"/>
              </a:rPr>
              <a:t> Line Comments </a:t>
            </a:r>
          </a:p>
          <a:p>
            <a:pPr algn="just"/>
            <a:endParaRPr lang="en-US" b="0" i="0" dirty="0">
              <a:effectLst/>
              <a:latin typeface="inter-regular"/>
            </a:endParaRP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r>
              <a:rPr lang="en-US" b="0" i="0" dirty="0">
                <a:solidFill>
                  <a:srgbClr val="000000"/>
                </a:solidFill>
                <a:effectLst/>
                <a:latin typeface="inter-regular"/>
              </a:rPr>
              <a:t>/* It is multi line comment.  </a:t>
            </a:r>
          </a:p>
          <a:p>
            <a:pPr algn="just"/>
            <a:r>
              <a:rPr lang="en-US" b="0" i="0" dirty="0">
                <a:solidFill>
                  <a:srgbClr val="000000"/>
                </a:solidFill>
                <a:effectLst/>
                <a:latin typeface="inter-regular"/>
              </a:rPr>
              <a:t>It will not be displayed */  </a:t>
            </a:r>
          </a:p>
          <a:p>
            <a:pPr algn="just"/>
            <a:r>
              <a:rPr lang="en-US" b="0" i="0" dirty="0" err="1">
                <a:solidFill>
                  <a:srgbClr val="000000"/>
                </a:solidFill>
                <a:effectLst/>
                <a:latin typeface="inter-regular"/>
              </a:rPr>
              <a:t>document.write</a:t>
            </a:r>
            <a:r>
              <a:rPr lang="en-US" b="0" i="0" dirty="0">
                <a:solidFill>
                  <a:srgbClr val="000000"/>
                </a:solidFill>
                <a:effectLst/>
                <a:latin typeface="inter-regular"/>
              </a:rPr>
              <a:t>("example of </a:t>
            </a:r>
            <a:r>
              <a:rPr lang="en-US" b="0" i="0" dirty="0" err="1">
                <a:solidFill>
                  <a:srgbClr val="000000"/>
                </a:solidFill>
                <a:effectLst/>
                <a:latin typeface="inter-regular"/>
              </a:rPr>
              <a:t>javascript</a:t>
            </a:r>
            <a:r>
              <a:rPr lang="en-US" b="0" i="0" dirty="0">
                <a:solidFill>
                  <a:srgbClr val="000000"/>
                </a:solidFill>
                <a:effectLst/>
                <a:latin typeface="inter-regular"/>
              </a:rPr>
              <a:t> multiline comment");  </a:t>
            </a: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endParaRPr lang="en-US" b="0" i="0" dirty="0">
              <a:effectLst/>
              <a:latin typeface="inter-regular"/>
            </a:endParaRPr>
          </a:p>
        </p:txBody>
      </p:sp>
      <p:sp>
        <p:nvSpPr>
          <p:cNvPr id="2" name="Footer Placeholder 1">
            <a:extLst>
              <a:ext uri="{FF2B5EF4-FFF2-40B4-BE49-F238E27FC236}">
                <a16:creationId xmlns:a16="http://schemas.microsoft.com/office/drawing/2014/main" xmlns="" id="{D86B2766-5EA4-40C6-FB0D-4435CA69B7FA}"/>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8191213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8AFE77B3-8B6F-4098-BB77-4995532A847B}" type="datetime8">
              <a:rPr lang="en-US" smtClean="0"/>
              <a:pPr>
                <a:defRPr/>
              </a:pPr>
              <a:t>3/14/2024 5:20 PM</a:t>
            </a:fld>
            <a:endParaRPr lang="en-US"/>
          </a:p>
        </p:txBody>
      </p:sp>
      <p:sp>
        <p:nvSpPr>
          <p:cNvPr id="7" name="TextBox 6">
            <a:extLst>
              <a:ext uri="{FF2B5EF4-FFF2-40B4-BE49-F238E27FC236}">
                <a16:creationId xmlns:a16="http://schemas.microsoft.com/office/drawing/2014/main" xmlns="" id="{1AD8A098-7D13-4944-EAD3-A881C344315D}"/>
              </a:ext>
            </a:extLst>
          </p:cNvPr>
          <p:cNvSpPr txBox="1"/>
          <p:nvPr/>
        </p:nvSpPr>
        <p:spPr>
          <a:xfrm>
            <a:off x="251520" y="727581"/>
            <a:ext cx="8280920" cy="2031325"/>
          </a:xfrm>
          <a:prstGeom prst="rect">
            <a:avLst/>
          </a:prstGeom>
          <a:noFill/>
        </p:spPr>
        <p:txBody>
          <a:bodyPr wrap="square">
            <a:spAutoFit/>
          </a:bodyPr>
          <a:lstStyle/>
          <a:p>
            <a:r>
              <a:rPr lang="en-US" dirty="0"/>
              <a:t>In a programming language, variables are used to store data values.</a:t>
            </a:r>
          </a:p>
          <a:p>
            <a:endParaRPr lang="en-US" dirty="0"/>
          </a:p>
          <a:p>
            <a:r>
              <a:rPr lang="en-US" dirty="0"/>
              <a:t>JavaScript uses the keywords var, let and const to declare variables.</a:t>
            </a:r>
          </a:p>
          <a:p>
            <a:endParaRPr lang="en-US" dirty="0"/>
          </a:p>
          <a:p>
            <a:r>
              <a:rPr lang="en-US" dirty="0"/>
              <a:t>An equal sign is used to assign values to variables.</a:t>
            </a:r>
          </a:p>
          <a:p>
            <a:endParaRPr lang="en-US" dirty="0"/>
          </a:p>
          <a:p>
            <a:r>
              <a:rPr lang="en-US" dirty="0"/>
              <a:t>In this example, x is defined as a variable. Then, x is assigned (given) the value 6:</a:t>
            </a:r>
            <a:endParaRPr lang="en-IN" dirty="0"/>
          </a:p>
        </p:txBody>
      </p:sp>
      <p:sp>
        <p:nvSpPr>
          <p:cNvPr id="9" name="TextBox 8">
            <a:extLst>
              <a:ext uri="{FF2B5EF4-FFF2-40B4-BE49-F238E27FC236}">
                <a16:creationId xmlns:a16="http://schemas.microsoft.com/office/drawing/2014/main" xmlns="" id="{7482F9E4-4EE0-F21E-90F0-B436F0B2F75C}"/>
              </a:ext>
            </a:extLst>
          </p:cNvPr>
          <p:cNvSpPr txBox="1"/>
          <p:nvPr/>
        </p:nvSpPr>
        <p:spPr>
          <a:xfrm>
            <a:off x="491279" y="3255252"/>
            <a:ext cx="4865510"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x;</a:t>
            </a:r>
            <a:r>
              <a:rPr lang="en-IN" dirty="0"/>
              <a:t/>
            </a:r>
            <a:br>
              <a:rPr lang="en-IN" dirty="0"/>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endParaRPr lang="en-IN" dirty="0"/>
          </a:p>
        </p:txBody>
      </p:sp>
      <p:sp>
        <p:nvSpPr>
          <p:cNvPr id="2" name="Rectangle 1">
            <a:extLst>
              <a:ext uri="{FF2B5EF4-FFF2-40B4-BE49-F238E27FC236}">
                <a16:creationId xmlns:a16="http://schemas.microsoft.com/office/drawing/2014/main" xmlns="" id="{E1FC9E3E-D150-4120-B53B-EA9760F77229}"/>
              </a:ext>
            </a:extLst>
          </p:cNvPr>
          <p:cNvSpPr/>
          <p:nvPr/>
        </p:nvSpPr>
        <p:spPr>
          <a:xfrm>
            <a:off x="2888943" y="46569"/>
            <a:ext cx="2016642" cy="369332"/>
          </a:xfrm>
          <a:prstGeom prst="rect">
            <a:avLst/>
          </a:prstGeom>
        </p:spPr>
        <p:txBody>
          <a:bodyPr wrap="none">
            <a:spAutoFit/>
          </a:bodyPr>
          <a:lstStyle/>
          <a:p>
            <a:r>
              <a:rPr lang="en-US" dirty="0"/>
              <a:t>JavaScript Variables</a:t>
            </a:r>
          </a:p>
        </p:txBody>
      </p:sp>
      <p:sp>
        <p:nvSpPr>
          <p:cNvPr id="4" name="Footer Placeholder 3">
            <a:extLst>
              <a:ext uri="{FF2B5EF4-FFF2-40B4-BE49-F238E27FC236}">
                <a16:creationId xmlns:a16="http://schemas.microsoft.com/office/drawing/2014/main" xmlns="" id="{E7888DEA-E293-010F-92AD-F3CD7F9FB35C}"/>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4241588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E94DE8D4-1094-4FE2-AC0B-6637BF74AADE}" type="datetime8">
              <a:rPr lang="en-US" smtClean="0"/>
              <a:pPr>
                <a:defRPr/>
              </a:pPr>
              <a:t>3/14/2024 5:20 PM</a:t>
            </a:fld>
            <a:endParaRPr lang="en-US"/>
          </a:p>
        </p:txBody>
      </p:sp>
      <p:graphicFrame>
        <p:nvGraphicFramePr>
          <p:cNvPr id="7" name="Table 6">
            <a:extLst>
              <a:ext uri="{FF2B5EF4-FFF2-40B4-BE49-F238E27FC236}">
                <a16:creationId xmlns:a16="http://schemas.microsoft.com/office/drawing/2014/main" xmlns="" id="{378319A6-8683-40AF-A2F1-3E7828649577}"/>
              </a:ext>
            </a:extLst>
          </p:cNvPr>
          <p:cNvGraphicFramePr>
            <a:graphicFrameLocks noGrp="1"/>
          </p:cNvGraphicFramePr>
          <p:nvPr>
            <p:extLst>
              <p:ext uri="{D42A27DB-BD31-4B8C-83A1-F6EECF244321}">
                <p14:modId xmlns:p14="http://schemas.microsoft.com/office/powerpoint/2010/main" xmlns="" val="4135986764"/>
              </p:ext>
            </p:extLst>
          </p:nvPr>
        </p:nvGraphicFramePr>
        <p:xfrm>
          <a:off x="611560" y="961285"/>
          <a:ext cx="8208912" cy="3667023"/>
        </p:xfrm>
        <a:graphic>
          <a:graphicData uri="http://schemas.openxmlformats.org/drawingml/2006/table">
            <a:tbl>
              <a:tblPr/>
              <a:tblGrid>
                <a:gridCol w="1507760">
                  <a:extLst>
                    <a:ext uri="{9D8B030D-6E8A-4147-A177-3AD203B41FA5}">
                      <a16:colId xmlns:a16="http://schemas.microsoft.com/office/drawing/2014/main" xmlns="" val="400320303"/>
                    </a:ext>
                  </a:extLst>
                </a:gridCol>
                <a:gridCol w="3964848">
                  <a:extLst>
                    <a:ext uri="{9D8B030D-6E8A-4147-A177-3AD203B41FA5}">
                      <a16:colId xmlns:a16="http://schemas.microsoft.com/office/drawing/2014/main" xmlns="" val="3558217474"/>
                    </a:ext>
                  </a:extLst>
                </a:gridCol>
                <a:gridCol w="2736304">
                  <a:extLst>
                    <a:ext uri="{9D8B030D-6E8A-4147-A177-3AD203B41FA5}">
                      <a16:colId xmlns:a16="http://schemas.microsoft.com/office/drawing/2014/main" xmlns="" val="2389361196"/>
                    </a:ext>
                  </a:extLst>
                </a:gridCol>
              </a:tblGrid>
              <a:tr h="299187">
                <a:tc>
                  <a:txBody>
                    <a:bodyPr/>
                    <a:lstStyle/>
                    <a:p>
                      <a:r>
                        <a:rPr lang="en-IN" sz="1200">
                          <a:effectLst/>
                          <a:latin typeface="Times New Roman" panose="02020603050405020304" pitchFamily="18" charset="0"/>
                          <a:cs typeface="Times New Roman" panose="02020603050405020304" pitchFamily="18" charset="0"/>
                        </a:rPr>
                        <a:t>Data Types</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Description</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Example</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934642203"/>
                  </a:ext>
                </a:extLst>
              </a:tr>
              <a:tr h="357833">
                <a:tc>
                  <a:txBody>
                    <a:bodyPr/>
                    <a:lstStyle/>
                    <a:p>
                      <a:r>
                        <a:rPr lang="en-IN" sz="1200">
                          <a:effectLst/>
                          <a:latin typeface="Times New Roman" panose="02020603050405020304" pitchFamily="18" charset="0"/>
                          <a:cs typeface="Times New Roman" panose="02020603050405020304" pitchFamily="18" charset="0"/>
                        </a:rPr>
                        <a:t>String</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represents textual data</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'hello', "hello world!" etc</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923473809"/>
                  </a:ext>
                </a:extLst>
              </a:tr>
              <a:tr h="484126">
                <a:tc>
                  <a:txBody>
                    <a:bodyPr/>
                    <a:lstStyle/>
                    <a:p>
                      <a:r>
                        <a:rPr lang="en-IN" sz="1200">
                          <a:effectLst/>
                          <a:latin typeface="Times New Roman" panose="02020603050405020304" pitchFamily="18" charset="0"/>
                          <a:cs typeface="Times New Roman" panose="02020603050405020304" pitchFamily="18" charset="0"/>
                        </a:rPr>
                        <a:t>Number</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an integer or a floating-point number</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3, 3.234, 3e-2 etc.</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3190974248"/>
                  </a:ext>
                </a:extLst>
              </a:tr>
              <a:tr h="357833">
                <a:tc>
                  <a:txBody>
                    <a:bodyPr/>
                    <a:lstStyle/>
                    <a:p>
                      <a:r>
                        <a:rPr lang="en-IN" sz="1200">
                          <a:effectLst/>
                          <a:latin typeface="Times New Roman" panose="02020603050405020304" pitchFamily="18" charset="0"/>
                          <a:cs typeface="Times New Roman" panose="02020603050405020304" pitchFamily="18" charset="0"/>
                        </a:rPr>
                        <a:t>BigInt</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an integer with arbitrary precision</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900719925124740999n , 1n etc.</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807023278"/>
                  </a:ext>
                </a:extLst>
              </a:tr>
              <a:tr h="357833">
                <a:tc>
                  <a:txBody>
                    <a:bodyPr/>
                    <a:lstStyle/>
                    <a:p>
                      <a:r>
                        <a:rPr lang="en-IN" sz="1200">
                          <a:effectLst/>
                          <a:latin typeface="Times New Roman" panose="02020603050405020304" pitchFamily="18" charset="0"/>
                          <a:cs typeface="Times New Roman" panose="02020603050405020304" pitchFamily="18" charset="0"/>
                        </a:rPr>
                        <a:t>Boolean</a:t>
                      </a:r>
                    </a:p>
                  </a:txBody>
                  <a:tcPr marL="99242" marR="99242" marT="49621" marB="49621" anchor="ctr">
                    <a:lnL>
                      <a:noFill/>
                    </a:lnL>
                    <a:lnR>
                      <a:noFill/>
                    </a:lnR>
                    <a:lnT>
                      <a:noFill/>
                    </a:lnT>
                    <a:lnB>
                      <a:noFill/>
                    </a:lnB>
                    <a:solidFill>
                      <a:srgbClr val="F8FAFF"/>
                    </a:solidFill>
                  </a:tcPr>
                </a:tc>
                <a:tc>
                  <a:txBody>
                    <a:bodyPr/>
                    <a:lstStyle/>
                    <a:p>
                      <a:r>
                        <a:rPr lang="en-US" sz="1200" dirty="0">
                          <a:effectLst/>
                          <a:latin typeface="Times New Roman" panose="02020603050405020304" pitchFamily="18" charset="0"/>
                          <a:cs typeface="Times New Roman" panose="02020603050405020304" pitchFamily="18" charset="0"/>
                        </a:rPr>
                        <a:t>Any of two values: true or false</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true and false</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3396193417"/>
                  </a:ext>
                </a:extLst>
              </a:tr>
              <a:tr h="484126">
                <a:tc>
                  <a:txBody>
                    <a:bodyPr/>
                    <a:lstStyle/>
                    <a:p>
                      <a:r>
                        <a:rPr lang="en-IN" sz="1200">
                          <a:effectLst/>
                          <a:latin typeface="Times New Roman" panose="02020603050405020304" pitchFamily="18" charset="0"/>
                          <a:cs typeface="Times New Roman" panose="02020603050405020304" pitchFamily="18" charset="0"/>
                        </a:rPr>
                        <a:t>undefined</a:t>
                      </a:r>
                    </a:p>
                  </a:txBody>
                  <a:tcPr marL="99242" marR="99242" marT="49621" marB="49621" anchor="ctr">
                    <a:lnL>
                      <a:noFill/>
                    </a:lnL>
                    <a:lnR>
                      <a:noFill/>
                    </a:lnR>
                    <a:lnT>
                      <a:noFill/>
                    </a:lnT>
                    <a:lnB>
                      <a:noFill/>
                    </a:lnB>
                    <a:solidFill>
                      <a:srgbClr val="F8FAFF"/>
                    </a:solidFill>
                  </a:tcPr>
                </a:tc>
                <a:tc>
                  <a:txBody>
                    <a:bodyPr/>
                    <a:lstStyle/>
                    <a:p>
                      <a:r>
                        <a:rPr lang="en-US" sz="1200" dirty="0">
                          <a:effectLst/>
                          <a:latin typeface="Times New Roman" panose="02020603050405020304" pitchFamily="18" charset="0"/>
                          <a:cs typeface="Times New Roman" panose="02020603050405020304" pitchFamily="18" charset="0"/>
                        </a:rPr>
                        <a:t>a data type whose variable is not initialized</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let a;</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3485591451"/>
                  </a:ext>
                </a:extLst>
              </a:tr>
              <a:tr h="357833">
                <a:tc>
                  <a:txBody>
                    <a:bodyPr/>
                    <a:lstStyle/>
                    <a:p>
                      <a:r>
                        <a:rPr lang="en-IN" sz="1200">
                          <a:effectLst/>
                          <a:latin typeface="Times New Roman" panose="02020603050405020304" pitchFamily="18" charset="0"/>
                          <a:cs typeface="Times New Roman" panose="02020603050405020304" pitchFamily="18" charset="0"/>
                        </a:rPr>
                        <a:t>null</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denotes a null value</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let a = null;</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1429475021"/>
                  </a:ext>
                </a:extLst>
              </a:tr>
              <a:tr h="610419">
                <a:tc>
                  <a:txBody>
                    <a:bodyPr/>
                    <a:lstStyle/>
                    <a:p>
                      <a:r>
                        <a:rPr lang="en-IN" sz="1200" dirty="0">
                          <a:effectLst/>
                          <a:latin typeface="Times New Roman" panose="02020603050405020304" pitchFamily="18" charset="0"/>
                          <a:cs typeface="Times New Roman" panose="02020603050405020304" pitchFamily="18" charset="0"/>
                        </a:rPr>
                        <a:t>Symbol</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data type whose instances are unique and immutable</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let value = Symbol('hello');</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2024983095"/>
                  </a:ext>
                </a:extLst>
              </a:tr>
              <a:tr h="357833">
                <a:tc>
                  <a:txBody>
                    <a:bodyPr/>
                    <a:lstStyle/>
                    <a:p>
                      <a:r>
                        <a:rPr lang="en-IN" sz="1200">
                          <a:effectLst/>
                          <a:latin typeface="Times New Roman" panose="02020603050405020304" pitchFamily="18" charset="0"/>
                          <a:cs typeface="Times New Roman" panose="02020603050405020304" pitchFamily="18" charset="0"/>
                        </a:rPr>
                        <a:t>Object</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key-value pairs of collection of data</a:t>
                      </a:r>
                    </a:p>
                  </a:txBody>
                  <a:tcPr marL="99242" marR="99242" marT="49621" marB="49621" anchor="ctr">
                    <a:lnL>
                      <a:noFill/>
                    </a:lnL>
                    <a:lnR>
                      <a:noFill/>
                    </a:lnR>
                    <a:lnT>
                      <a:noFill/>
                    </a:lnT>
                    <a:lnB>
                      <a:noFill/>
                    </a:lnB>
                    <a:solidFill>
                      <a:srgbClr val="F8FAFF"/>
                    </a:solidFill>
                  </a:tcPr>
                </a:tc>
                <a:tc>
                  <a:txBody>
                    <a:bodyPr/>
                    <a:lstStyle/>
                    <a:p>
                      <a:r>
                        <a:rPr lang="en-IN" sz="1200" dirty="0">
                          <a:effectLst/>
                          <a:latin typeface="Times New Roman" panose="02020603050405020304" pitchFamily="18" charset="0"/>
                          <a:cs typeface="Times New Roman" panose="02020603050405020304" pitchFamily="18" charset="0"/>
                        </a:rPr>
                        <a:t>let student = { };</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xmlns="" val="179688765"/>
                  </a:ext>
                </a:extLst>
              </a:tr>
            </a:tbl>
          </a:graphicData>
        </a:graphic>
      </p:graphicFrame>
      <p:sp>
        <p:nvSpPr>
          <p:cNvPr id="2" name="Footer Placeholder 1">
            <a:extLst>
              <a:ext uri="{FF2B5EF4-FFF2-40B4-BE49-F238E27FC236}">
                <a16:creationId xmlns:a16="http://schemas.microsoft.com/office/drawing/2014/main" xmlns="" id="{35D2C006-BC66-4080-EA99-2869236B1BEF}"/>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726882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7B176667-1015-429E-87AE-827E5366826F}" type="datetime8">
              <a:rPr lang="en-US" smtClean="0"/>
              <a:pPr>
                <a:defRPr/>
              </a:pPr>
              <a:t>3/14/2024 5:20 PM</a:t>
            </a:fld>
            <a:endParaRPr lang="en-US"/>
          </a:p>
        </p:txBody>
      </p:sp>
      <p:sp>
        <p:nvSpPr>
          <p:cNvPr id="6" name="TextBox 5">
            <a:extLst>
              <a:ext uri="{FF2B5EF4-FFF2-40B4-BE49-F238E27FC236}">
                <a16:creationId xmlns:a16="http://schemas.microsoft.com/office/drawing/2014/main" xmlns="" id="{0EC2A2F9-69BA-1214-DDE3-2642EDA95E48}"/>
              </a:ext>
            </a:extLst>
          </p:cNvPr>
          <p:cNvSpPr txBox="1"/>
          <p:nvPr/>
        </p:nvSpPr>
        <p:spPr>
          <a:xfrm>
            <a:off x="3131840" y="101600"/>
            <a:ext cx="4865510" cy="369332"/>
          </a:xfrm>
          <a:prstGeom prst="rect">
            <a:avLst/>
          </a:prstGeom>
          <a:noFill/>
        </p:spPr>
        <p:txBody>
          <a:bodyPr wrap="square">
            <a:spAutoFit/>
          </a:bodyPr>
          <a:lstStyle/>
          <a:p>
            <a:pPr algn="just"/>
            <a:r>
              <a:rPr lang="en-IN" b="0" i="0" dirty="0">
                <a:solidFill>
                  <a:srgbClr val="610B38"/>
                </a:solidFill>
                <a:effectLst/>
                <a:latin typeface="erdana"/>
              </a:rPr>
              <a:t>JavaScript Variable</a:t>
            </a:r>
          </a:p>
        </p:txBody>
      </p:sp>
      <p:sp>
        <p:nvSpPr>
          <p:cNvPr id="8" name="TextBox 7">
            <a:extLst>
              <a:ext uri="{FF2B5EF4-FFF2-40B4-BE49-F238E27FC236}">
                <a16:creationId xmlns:a16="http://schemas.microsoft.com/office/drawing/2014/main" xmlns="" id="{355B0962-D0F7-3203-5AB8-139AE92B6DBC}"/>
              </a:ext>
            </a:extLst>
          </p:cNvPr>
          <p:cNvSpPr txBox="1"/>
          <p:nvPr/>
        </p:nvSpPr>
        <p:spPr>
          <a:xfrm>
            <a:off x="215516" y="987574"/>
            <a:ext cx="8712968" cy="1200329"/>
          </a:xfrm>
          <a:prstGeom prst="rect">
            <a:avLst/>
          </a:prstGeom>
          <a:noFill/>
        </p:spPr>
        <p:txBody>
          <a:bodyPr wrap="square">
            <a:spAutoFit/>
          </a:bodyPr>
          <a:lstStyle/>
          <a:p>
            <a:r>
              <a:rPr lang="en-US" b="0" i="0" dirty="0">
                <a:solidFill>
                  <a:srgbClr val="333333"/>
                </a:solidFill>
                <a:effectLst/>
                <a:latin typeface="inter-regular"/>
              </a:rPr>
              <a:t>A </a:t>
            </a:r>
            <a:r>
              <a:rPr lang="en-US" b="1" i="0" dirty="0">
                <a:solidFill>
                  <a:srgbClr val="333333"/>
                </a:solidFill>
                <a:effectLst/>
                <a:latin typeface="inter-bold"/>
              </a:rPr>
              <a:t>JavaScript variable</a:t>
            </a:r>
            <a:r>
              <a:rPr lang="en-US" b="0" i="0" dirty="0">
                <a:solidFill>
                  <a:srgbClr val="333333"/>
                </a:solidFill>
                <a:effectLst/>
                <a:latin typeface="inter-regular"/>
              </a:rPr>
              <a:t> is simply a name of storage location. There are two types of variables in JavaScript : </a:t>
            </a:r>
          </a:p>
          <a:p>
            <a:pPr marL="342900" indent="-342900">
              <a:buAutoNum type="arabicPeriod"/>
            </a:pPr>
            <a:r>
              <a:rPr lang="en-US" b="0" i="0" dirty="0">
                <a:solidFill>
                  <a:srgbClr val="333333"/>
                </a:solidFill>
                <a:effectLst/>
                <a:latin typeface="inter-regular"/>
              </a:rPr>
              <a:t>local variable </a:t>
            </a:r>
            <a:endParaRPr lang="en-US" dirty="0">
              <a:solidFill>
                <a:srgbClr val="333333"/>
              </a:solidFill>
              <a:latin typeface="inter-regular"/>
            </a:endParaRPr>
          </a:p>
          <a:p>
            <a:pPr marL="342900" indent="-342900">
              <a:buAutoNum type="arabicPeriod"/>
            </a:pPr>
            <a:r>
              <a:rPr lang="en-US" b="0" i="0" dirty="0">
                <a:solidFill>
                  <a:srgbClr val="333333"/>
                </a:solidFill>
                <a:effectLst/>
                <a:latin typeface="inter-regular"/>
              </a:rPr>
              <a:t>global variable.</a:t>
            </a:r>
            <a:endParaRPr lang="en-IN" dirty="0"/>
          </a:p>
        </p:txBody>
      </p:sp>
      <p:sp>
        <p:nvSpPr>
          <p:cNvPr id="10" name="TextBox 9">
            <a:extLst>
              <a:ext uri="{FF2B5EF4-FFF2-40B4-BE49-F238E27FC236}">
                <a16:creationId xmlns:a16="http://schemas.microsoft.com/office/drawing/2014/main" xmlns="" id="{CB4BC7D2-4843-620B-0C74-EF37EB5FFB16}"/>
              </a:ext>
            </a:extLst>
          </p:cNvPr>
          <p:cNvSpPr txBox="1"/>
          <p:nvPr/>
        </p:nvSpPr>
        <p:spPr>
          <a:xfrm>
            <a:off x="395536" y="2311628"/>
            <a:ext cx="8291264" cy="1477328"/>
          </a:xfrm>
          <a:prstGeom prst="rect">
            <a:avLst/>
          </a:prstGeom>
          <a:noFill/>
        </p:spPr>
        <p:txBody>
          <a:bodyPr wrap="square">
            <a:spAutoFit/>
          </a:bodyPr>
          <a:lstStyle/>
          <a:p>
            <a:pPr algn="just"/>
            <a:r>
              <a:rPr lang="en-US" b="0" i="0" dirty="0">
                <a:solidFill>
                  <a:srgbClr val="333333"/>
                </a:solidFill>
                <a:effectLst/>
                <a:latin typeface="inter-regular"/>
              </a:rPr>
              <a:t>There are some rules while declaring a JavaScript variable (also known as identifiers).</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Name must start with a letter (a to z or A to Z), underscore( _ ), or dollar( $ ) sign.</a:t>
            </a:r>
          </a:p>
          <a:p>
            <a:pPr algn="just">
              <a:buFont typeface="+mj-lt"/>
              <a:buAutoNum type="arabicPeriod"/>
            </a:pPr>
            <a:r>
              <a:rPr lang="en-US" b="0" i="0" dirty="0">
                <a:solidFill>
                  <a:srgbClr val="000000"/>
                </a:solidFill>
                <a:effectLst/>
                <a:latin typeface="inter-regular"/>
              </a:rPr>
              <a:t>After first letter we can use digits (0 to 9), for example value1.</a:t>
            </a:r>
          </a:p>
          <a:p>
            <a:pPr algn="just">
              <a:buFont typeface="+mj-lt"/>
              <a:buAutoNum type="arabicPeriod"/>
            </a:pPr>
            <a:r>
              <a:rPr lang="en-US" b="0" i="0" dirty="0">
                <a:solidFill>
                  <a:srgbClr val="000000"/>
                </a:solidFill>
                <a:effectLst/>
                <a:latin typeface="inter-regular"/>
              </a:rPr>
              <a:t>JavaScript variables are case sensitive, for example x and X are different variables.</a:t>
            </a:r>
          </a:p>
        </p:txBody>
      </p:sp>
      <p:sp>
        <p:nvSpPr>
          <p:cNvPr id="2" name="Footer Placeholder 1">
            <a:extLst>
              <a:ext uri="{FF2B5EF4-FFF2-40B4-BE49-F238E27FC236}">
                <a16:creationId xmlns:a16="http://schemas.microsoft.com/office/drawing/2014/main" xmlns="" id="{EF4C46AB-0D5B-B577-03DD-D813BDC6A352}"/>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160061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A248C1DB-90B7-4D7B-87F8-075C0104F4BC}" type="datetime8">
              <a:rPr lang="en-US" smtClean="0"/>
              <a:pPr>
                <a:defRPr/>
              </a:pPr>
              <a:t>3/14/2024 5:20 PM</a:t>
            </a:fld>
            <a:endParaRPr lang="en-US"/>
          </a:p>
        </p:txBody>
      </p:sp>
      <p:sp>
        <p:nvSpPr>
          <p:cNvPr id="6" name="TextBox 5">
            <a:extLst>
              <a:ext uri="{FF2B5EF4-FFF2-40B4-BE49-F238E27FC236}">
                <a16:creationId xmlns:a16="http://schemas.microsoft.com/office/drawing/2014/main" xmlns="" id="{DA9AFC0F-7916-4101-E36A-6E57916CB6A9}"/>
              </a:ext>
            </a:extLst>
          </p:cNvPr>
          <p:cNvSpPr txBox="1"/>
          <p:nvPr/>
        </p:nvSpPr>
        <p:spPr>
          <a:xfrm>
            <a:off x="0" y="771550"/>
            <a:ext cx="8712968" cy="2308324"/>
          </a:xfrm>
          <a:prstGeom prst="rect">
            <a:avLst/>
          </a:prstGeom>
          <a:noFill/>
        </p:spPr>
        <p:txBody>
          <a:bodyPr wrap="square">
            <a:spAutoFit/>
          </a:bodyPr>
          <a:lstStyle/>
          <a:p>
            <a:pPr algn="just"/>
            <a:r>
              <a:rPr lang="en-US" b="0" i="0" dirty="0">
                <a:solidFill>
                  <a:srgbClr val="610B38"/>
                </a:solidFill>
                <a:effectLst/>
                <a:latin typeface="erdana"/>
              </a:rPr>
              <a:t>JavaScript local variable</a:t>
            </a:r>
          </a:p>
          <a:p>
            <a:pPr algn="just"/>
            <a:r>
              <a:rPr lang="en-US" b="0" i="0" dirty="0">
                <a:solidFill>
                  <a:srgbClr val="333333"/>
                </a:solidFill>
                <a:effectLst/>
                <a:latin typeface="inter-regular"/>
              </a:rPr>
              <a:t>A JavaScript local variable is declared inside block or function. It is accessible within the function or block only. For example:</a:t>
            </a:r>
          </a:p>
          <a:p>
            <a:pPr lvl="4"/>
            <a:r>
              <a:rPr lang="en-IN" b="1" i="0" dirty="0">
                <a:effectLst/>
                <a:latin typeface="inter-regular"/>
              </a:rPr>
              <a:t>&lt;script&gt;</a:t>
            </a:r>
            <a:r>
              <a:rPr lang="en-IN" b="0" i="0" dirty="0">
                <a:effectLst/>
                <a:latin typeface="inter-regular"/>
              </a:rPr>
              <a:t>  </a:t>
            </a:r>
          </a:p>
          <a:p>
            <a:pPr lvl="4"/>
            <a:r>
              <a:rPr lang="en-IN" b="0" i="0" dirty="0">
                <a:effectLst/>
                <a:latin typeface="inter-regular"/>
              </a:rPr>
              <a:t>function </a:t>
            </a:r>
            <a:r>
              <a:rPr lang="en-IN" b="0" i="0" dirty="0" err="1">
                <a:effectLst/>
                <a:latin typeface="inter-regular"/>
              </a:rPr>
              <a:t>abc</a:t>
            </a:r>
            <a:r>
              <a:rPr lang="en-IN" b="0" i="0" dirty="0">
                <a:effectLst/>
                <a:latin typeface="inter-regular"/>
              </a:rPr>
              <a:t>(){  </a:t>
            </a:r>
          </a:p>
          <a:p>
            <a:pPr lvl="4"/>
            <a:r>
              <a:rPr lang="en-IN" b="0" i="0" dirty="0">
                <a:effectLst/>
                <a:latin typeface="inter-regular"/>
              </a:rPr>
              <a:t>var x=10;//local variable  </a:t>
            </a:r>
          </a:p>
          <a:p>
            <a:pPr lvl="4"/>
            <a:r>
              <a:rPr lang="en-IN" b="0" i="0" dirty="0">
                <a:effectLst/>
                <a:latin typeface="inter-regular"/>
              </a:rPr>
              <a:t>}  </a:t>
            </a:r>
          </a:p>
          <a:p>
            <a:pPr lvl="4"/>
            <a:r>
              <a:rPr lang="en-IN" b="1" i="0" dirty="0">
                <a:effectLst/>
                <a:latin typeface="inter-regular"/>
              </a:rPr>
              <a:t>&lt;/script&gt;</a:t>
            </a:r>
            <a:r>
              <a:rPr lang="en-IN" b="0" i="0" dirty="0">
                <a:effectLst/>
                <a:latin typeface="inter-regular"/>
              </a:rPr>
              <a:t>  </a:t>
            </a:r>
            <a:endParaRPr lang="en-US" b="0" i="0" dirty="0">
              <a:solidFill>
                <a:srgbClr val="333333"/>
              </a:solidFill>
              <a:effectLst/>
              <a:latin typeface="inter-regular"/>
            </a:endParaRPr>
          </a:p>
        </p:txBody>
      </p:sp>
      <p:sp>
        <p:nvSpPr>
          <p:cNvPr id="2" name="Footer Placeholder 1">
            <a:extLst>
              <a:ext uri="{FF2B5EF4-FFF2-40B4-BE49-F238E27FC236}">
                <a16:creationId xmlns:a16="http://schemas.microsoft.com/office/drawing/2014/main" xmlns="" id="{0222F7AA-BD9F-860C-D6CB-6B7540F1523C}"/>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0145553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27281641-F6B4-48C3-BD56-03A902DB5DD9}" type="datetime8">
              <a:rPr lang="en-US" smtClean="0"/>
              <a:pPr>
                <a:defRPr/>
              </a:pPr>
              <a:t>3/14/2024 5:20 PM</a:t>
            </a:fld>
            <a:endParaRPr lang="en-US"/>
          </a:p>
        </p:txBody>
      </p:sp>
      <p:sp>
        <p:nvSpPr>
          <p:cNvPr id="6" name="TextBox 5">
            <a:extLst>
              <a:ext uri="{FF2B5EF4-FFF2-40B4-BE49-F238E27FC236}">
                <a16:creationId xmlns:a16="http://schemas.microsoft.com/office/drawing/2014/main" xmlns="" id="{97E19B10-0242-A3F2-C3C3-FB229D36CFF8}"/>
              </a:ext>
            </a:extLst>
          </p:cNvPr>
          <p:cNvSpPr txBox="1"/>
          <p:nvPr/>
        </p:nvSpPr>
        <p:spPr>
          <a:xfrm>
            <a:off x="107504" y="843558"/>
            <a:ext cx="8712968" cy="4247317"/>
          </a:xfrm>
          <a:prstGeom prst="rect">
            <a:avLst/>
          </a:prstGeom>
          <a:noFill/>
        </p:spPr>
        <p:txBody>
          <a:bodyPr wrap="square">
            <a:spAutoFit/>
          </a:bodyPr>
          <a:lstStyle/>
          <a:p>
            <a:pPr algn="just"/>
            <a:r>
              <a:rPr lang="en-US" b="0" i="0" dirty="0">
                <a:solidFill>
                  <a:srgbClr val="610B38"/>
                </a:solidFill>
                <a:effectLst/>
                <a:latin typeface="erdana"/>
              </a:rPr>
              <a:t>JavaScript global variable</a:t>
            </a:r>
          </a:p>
          <a:p>
            <a:pPr algn="just"/>
            <a:r>
              <a:rPr lang="en-US" b="0" i="0" dirty="0">
                <a:solidFill>
                  <a:srgbClr val="333333"/>
                </a:solidFill>
                <a:effectLst/>
                <a:latin typeface="inter-regular"/>
              </a:rPr>
              <a:t>A </a:t>
            </a:r>
            <a:r>
              <a:rPr lang="en-US" b="1" i="0" dirty="0">
                <a:solidFill>
                  <a:srgbClr val="333333"/>
                </a:solidFill>
                <a:effectLst/>
                <a:latin typeface="inter-bold"/>
              </a:rPr>
              <a:t>JavaScript global variable</a:t>
            </a:r>
            <a:r>
              <a:rPr lang="en-US" b="0" i="0" dirty="0">
                <a:solidFill>
                  <a:srgbClr val="333333"/>
                </a:solidFill>
                <a:effectLst/>
                <a:latin typeface="inter-regular"/>
              </a:rPr>
              <a:t> is accessible from any function. A variable i.e. declared outside the function or declared with window object is known as global variable. For example:</a:t>
            </a:r>
          </a:p>
          <a:p>
            <a:pPr lvl="6" algn="just"/>
            <a:r>
              <a:rPr lang="en-IN" b="1" i="0" dirty="0">
                <a:effectLst/>
                <a:latin typeface="inter-regular"/>
              </a:rPr>
              <a:t>&lt;script&gt;</a:t>
            </a:r>
            <a:r>
              <a:rPr lang="en-IN" b="0" i="0" dirty="0">
                <a:effectLst/>
                <a:latin typeface="inter-regular"/>
              </a:rPr>
              <a:t>  </a:t>
            </a:r>
          </a:p>
          <a:p>
            <a:pPr lvl="6" algn="just"/>
            <a:r>
              <a:rPr lang="en-IN" b="0" i="0" dirty="0">
                <a:effectLst/>
                <a:latin typeface="inter-regular"/>
              </a:rPr>
              <a:t>var data=200;//</a:t>
            </a:r>
            <a:r>
              <a:rPr lang="en-IN" b="0" i="0" dirty="0" err="1">
                <a:effectLst/>
                <a:latin typeface="inter-regular"/>
              </a:rPr>
              <a:t>gloabal</a:t>
            </a:r>
            <a:r>
              <a:rPr lang="en-IN" b="0" i="0" dirty="0">
                <a:effectLst/>
                <a:latin typeface="inter-regular"/>
              </a:rPr>
              <a:t> variable  </a:t>
            </a:r>
          </a:p>
          <a:p>
            <a:pPr lvl="6" algn="just"/>
            <a:r>
              <a:rPr lang="en-IN" b="0" i="0" dirty="0">
                <a:effectLst/>
                <a:latin typeface="inter-regular"/>
              </a:rPr>
              <a:t>function a(){  </a:t>
            </a:r>
          </a:p>
          <a:p>
            <a:pPr lvl="6" algn="just"/>
            <a:r>
              <a:rPr lang="en-IN" b="0" i="0" dirty="0" err="1">
                <a:effectLst/>
                <a:latin typeface="inter-regular"/>
              </a:rPr>
              <a:t>document.writeln</a:t>
            </a:r>
            <a:r>
              <a:rPr lang="en-IN" b="0" i="0" dirty="0">
                <a:effectLst/>
                <a:latin typeface="inter-regular"/>
              </a:rPr>
              <a:t>(data);  </a:t>
            </a:r>
          </a:p>
          <a:p>
            <a:pPr lvl="6" algn="just"/>
            <a:r>
              <a:rPr lang="en-IN" b="0" i="0" dirty="0">
                <a:effectLst/>
                <a:latin typeface="inter-regular"/>
              </a:rPr>
              <a:t>}  </a:t>
            </a:r>
          </a:p>
          <a:p>
            <a:pPr lvl="6" algn="just"/>
            <a:r>
              <a:rPr lang="en-IN" b="0" i="0" dirty="0">
                <a:effectLst/>
                <a:latin typeface="inter-regular"/>
              </a:rPr>
              <a:t>function b(){  </a:t>
            </a:r>
          </a:p>
          <a:p>
            <a:pPr lvl="6" algn="just"/>
            <a:r>
              <a:rPr lang="en-IN" b="0" i="0" dirty="0" err="1">
                <a:effectLst/>
                <a:latin typeface="inter-regular"/>
              </a:rPr>
              <a:t>document.writeln</a:t>
            </a:r>
            <a:r>
              <a:rPr lang="en-IN" b="0" i="0" dirty="0">
                <a:effectLst/>
                <a:latin typeface="inter-regular"/>
              </a:rPr>
              <a:t>(data);  </a:t>
            </a:r>
          </a:p>
          <a:p>
            <a:pPr lvl="6" algn="just"/>
            <a:r>
              <a:rPr lang="en-IN" b="0" i="0" dirty="0">
                <a:effectLst/>
                <a:latin typeface="inter-regular"/>
              </a:rPr>
              <a:t>}  </a:t>
            </a:r>
          </a:p>
          <a:p>
            <a:pPr lvl="6" algn="just"/>
            <a:r>
              <a:rPr lang="en-IN" b="0" i="0" dirty="0">
                <a:effectLst/>
                <a:latin typeface="inter-regular"/>
              </a:rPr>
              <a:t>a();//calling JavaScript function  </a:t>
            </a:r>
          </a:p>
          <a:p>
            <a:pPr lvl="6" algn="just"/>
            <a:r>
              <a:rPr lang="en-IN" b="0" i="0" dirty="0">
                <a:effectLst/>
                <a:latin typeface="inter-regular"/>
              </a:rPr>
              <a:t>b();  </a:t>
            </a:r>
          </a:p>
          <a:p>
            <a:pPr lvl="6" algn="just"/>
            <a:r>
              <a:rPr lang="en-IN" b="1" i="0" dirty="0">
                <a:effectLst/>
                <a:latin typeface="inter-regular"/>
              </a:rPr>
              <a:t>&lt;/script&gt;</a:t>
            </a:r>
            <a:r>
              <a:rPr lang="en-IN" b="0" i="0" dirty="0">
                <a:effectLst/>
                <a:latin typeface="inter-regular"/>
              </a:rPr>
              <a:t>  </a:t>
            </a:r>
          </a:p>
          <a:p>
            <a:pPr algn="just"/>
            <a:endParaRPr lang="en-US" b="0" i="0" dirty="0">
              <a:solidFill>
                <a:srgbClr val="333333"/>
              </a:solidFill>
              <a:effectLst/>
              <a:latin typeface="inter-regular"/>
            </a:endParaRPr>
          </a:p>
        </p:txBody>
      </p:sp>
      <p:sp>
        <p:nvSpPr>
          <p:cNvPr id="2" name="Footer Placeholder 1">
            <a:extLst>
              <a:ext uri="{FF2B5EF4-FFF2-40B4-BE49-F238E27FC236}">
                <a16:creationId xmlns:a16="http://schemas.microsoft.com/office/drawing/2014/main" xmlns="" id="{1ED6555B-5330-9854-EA54-62FEF180632F}"/>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866149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B78F5A49-3011-4408-996E-3C6C02F2D3FD}" type="datetime8">
              <a:rPr lang="en-US" smtClean="0"/>
              <a:pPr>
                <a:defRPr/>
              </a:pPr>
              <a:t>3/14/2024 5:20 PM</a:t>
            </a:fld>
            <a:endParaRPr lang="en-US"/>
          </a:p>
        </p:txBody>
      </p:sp>
      <p:sp>
        <p:nvSpPr>
          <p:cNvPr id="6" name="TextBox 5">
            <a:extLst>
              <a:ext uri="{FF2B5EF4-FFF2-40B4-BE49-F238E27FC236}">
                <a16:creationId xmlns:a16="http://schemas.microsoft.com/office/drawing/2014/main" xmlns="" id="{B4CCCC05-E353-D62B-E8FE-BFB9FE6A17B3}"/>
              </a:ext>
            </a:extLst>
          </p:cNvPr>
          <p:cNvSpPr txBox="1"/>
          <p:nvPr/>
        </p:nvSpPr>
        <p:spPr>
          <a:xfrm>
            <a:off x="3131840" y="51470"/>
            <a:ext cx="2576771" cy="369332"/>
          </a:xfrm>
          <a:prstGeom prst="rect">
            <a:avLst/>
          </a:prstGeom>
          <a:noFill/>
        </p:spPr>
        <p:txBody>
          <a:bodyPr wrap="square">
            <a:spAutoFit/>
          </a:bodyPr>
          <a:lstStyle/>
          <a:p>
            <a:pPr algn="just"/>
            <a:r>
              <a:rPr lang="en-IN" b="0" i="0" dirty="0">
                <a:solidFill>
                  <a:srgbClr val="610B38"/>
                </a:solidFill>
                <a:effectLst/>
                <a:latin typeface="erdana"/>
              </a:rPr>
              <a:t>JavaScript Functions</a:t>
            </a:r>
          </a:p>
        </p:txBody>
      </p:sp>
      <p:sp>
        <p:nvSpPr>
          <p:cNvPr id="8" name="TextBox 7">
            <a:extLst>
              <a:ext uri="{FF2B5EF4-FFF2-40B4-BE49-F238E27FC236}">
                <a16:creationId xmlns:a16="http://schemas.microsoft.com/office/drawing/2014/main" xmlns="" id="{B8D0E853-7596-8C17-263B-C00A47387FB1}"/>
              </a:ext>
            </a:extLst>
          </p:cNvPr>
          <p:cNvSpPr txBox="1"/>
          <p:nvPr/>
        </p:nvSpPr>
        <p:spPr>
          <a:xfrm>
            <a:off x="251520" y="1004206"/>
            <a:ext cx="8435280" cy="2031325"/>
          </a:xfrm>
          <a:prstGeom prst="rect">
            <a:avLst/>
          </a:prstGeom>
          <a:noFill/>
        </p:spPr>
        <p:txBody>
          <a:bodyPr wrap="square">
            <a:spAutoFit/>
          </a:bodyPr>
          <a:lstStyle/>
          <a:p>
            <a:pPr algn="just"/>
            <a:r>
              <a:rPr lang="en-US" b="1" i="0" dirty="0">
                <a:solidFill>
                  <a:srgbClr val="333333"/>
                </a:solidFill>
                <a:effectLst/>
                <a:latin typeface="inter-bold"/>
              </a:rPr>
              <a:t>JavaScript functions</a:t>
            </a:r>
            <a:r>
              <a:rPr lang="en-US" b="0" i="0" dirty="0">
                <a:solidFill>
                  <a:srgbClr val="333333"/>
                </a:solidFill>
                <a:effectLst/>
                <a:latin typeface="inter-regular"/>
              </a:rPr>
              <a:t> are used to perform operations. We can call JavaScript function many times to reuse the code.</a:t>
            </a:r>
          </a:p>
          <a:p>
            <a:pPr algn="just"/>
            <a:r>
              <a:rPr lang="en-US" b="0" i="0" dirty="0">
                <a:solidFill>
                  <a:srgbClr val="610B4B"/>
                </a:solidFill>
                <a:effectLst/>
                <a:latin typeface="erdana"/>
              </a:rPr>
              <a:t>Advantage of JavaScript function</a:t>
            </a:r>
          </a:p>
          <a:p>
            <a:pPr algn="just"/>
            <a:r>
              <a:rPr lang="en-US" b="0" i="0" dirty="0">
                <a:solidFill>
                  <a:srgbClr val="333333"/>
                </a:solidFill>
                <a:effectLst/>
                <a:latin typeface="inter-regular"/>
              </a:rPr>
              <a:t>There are mainly two advantages of JavaScript functions.</a:t>
            </a:r>
          </a:p>
          <a:p>
            <a:pPr algn="just">
              <a:buFont typeface="+mj-lt"/>
              <a:buAutoNum type="arabicPeriod"/>
            </a:pPr>
            <a:r>
              <a:rPr lang="en-US" b="1" i="0" dirty="0">
                <a:solidFill>
                  <a:srgbClr val="000000"/>
                </a:solidFill>
                <a:effectLst/>
                <a:latin typeface="inter-bold"/>
              </a:rPr>
              <a:t>Code reusability</a:t>
            </a:r>
            <a:r>
              <a:rPr lang="en-US" b="0" i="0" dirty="0">
                <a:solidFill>
                  <a:srgbClr val="000000"/>
                </a:solidFill>
                <a:effectLst/>
                <a:latin typeface="inter-regular"/>
              </a:rPr>
              <a:t>: We can call a function several times so it save coding.</a:t>
            </a:r>
          </a:p>
          <a:p>
            <a:pPr algn="just">
              <a:buFont typeface="+mj-lt"/>
              <a:buAutoNum type="arabicPeriod"/>
            </a:pPr>
            <a:r>
              <a:rPr lang="en-US" b="1" i="0" dirty="0">
                <a:solidFill>
                  <a:srgbClr val="000000"/>
                </a:solidFill>
                <a:effectLst/>
                <a:latin typeface="inter-bold"/>
              </a:rPr>
              <a:t>Less coding</a:t>
            </a:r>
            <a:r>
              <a:rPr lang="en-US" b="0" i="0" dirty="0">
                <a:solidFill>
                  <a:srgbClr val="000000"/>
                </a:solidFill>
                <a:effectLst/>
                <a:latin typeface="inter-regular"/>
              </a:rPr>
              <a:t>: It makes our program compact. We don’t need to write many lines of code each time to perform a common task.</a:t>
            </a:r>
          </a:p>
        </p:txBody>
      </p:sp>
      <p:sp>
        <p:nvSpPr>
          <p:cNvPr id="2" name="Footer Placeholder 1">
            <a:extLst>
              <a:ext uri="{FF2B5EF4-FFF2-40B4-BE49-F238E27FC236}">
                <a16:creationId xmlns:a16="http://schemas.microsoft.com/office/drawing/2014/main" xmlns="" id="{32A030A8-EED4-7A48-6E97-5A5709617DD1}"/>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4643408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EA8945A-4D72-4859-AC4F-5061B21A1AC1}" type="datetime8">
              <a:rPr lang="en-US" smtClean="0"/>
              <a:pPr>
                <a:defRPr/>
              </a:pPr>
              <a:t>3/14/2024 5:20 PM</a:t>
            </a:fld>
            <a:endParaRPr lang="en-US"/>
          </a:p>
        </p:txBody>
      </p:sp>
      <p:sp>
        <p:nvSpPr>
          <p:cNvPr id="6" name="TextBox 5">
            <a:extLst>
              <a:ext uri="{FF2B5EF4-FFF2-40B4-BE49-F238E27FC236}">
                <a16:creationId xmlns:a16="http://schemas.microsoft.com/office/drawing/2014/main" xmlns="" id="{A3AB68ED-C904-79DD-4719-61A86136A444}"/>
              </a:ext>
            </a:extLst>
          </p:cNvPr>
          <p:cNvSpPr txBox="1"/>
          <p:nvPr/>
        </p:nvSpPr>
        <p:spPr>
          <a:xfrm>
            <a:off x="543" y="771550"/>
            <a:ext cx="2771257" cy="369332"/>
          </a:xfrm>
          <a:prstGeom prst="rect">
            <a:avLst/>
          </a:prstGeom>
          <a:noFill/>
        </p:spPr>
        <p:txBody>
          <a:bodyPr wrap="square">
            <a:spAutoFit/>
          </a:bodyPr>
          <a:lstStyle/>
          <a:p>
            <a:pPr algn="just"/>
            <a:r>
              <a:rPr lang="en-IN" b="0" i="0" dirty="0">
                <a:solidFill>
                  <a:srgbClr val="610B38"/>
                </a:solidFill>
                <a:effectLst/>
                <a:latin typeface="erdana"/>
              </a:rPr>
              <a:t>JavaScript Function Syntax</a:t>
            </a:r>
          </a:p>
        </p:txBody>
      </p:sp>
      <p:sp>
        <p:nvSpPr>
          <p:cNvPr id="8" name="TextBox 7">
            <a:extLst>
              <a:ext uri="{FF2B5EF4-FFF2-40B4-BE49-F238E27FC236}">
                <a16:creationId xmlns:a16="http://schemas.microsoft.com/office/drawing/2014/main" xmlns="" id="{663E1990-69E6-DA72-862C-BFAE3EFA5244}"/>
              </a:ext>
            </a:extLst>
          </p:cNvPr>
          <p:cNvSpPr txBox="1"/>
          <p:nvPr/>
        </p:nvSpPr>
        <p:spPr>
          <a:xfrm>
            <a:off x="1687690" y="1082694"/>
            <a:ext cx="4865510" cy="923330"/>
          </a:xfrm>
          <a:prstGeom prst="rect">
            <a:avLst/>
          </a:prstGeom>
          <a:noFill/>
        </p:spPr>
        <p:txBody>
          <a:bodyPr wrap="square">
            <a:spAutoFit/>
          </a:bodyPr>
          <a:lstStyle/>
          <a:p>
            <a:pPr algn="just"/>
            <a:r>
              <a:rPr lang="en-US" b="0" i="0" dirty="0">
                <a:solidFill>
                  <a:srgbClr val="000000"/>
                </a:solidFill>
                <a:effectLst/>
                <a:latin typeface="inter-regular"/>
              </a:rPr>
              <a:t>function </a:t>
            </a:r>
            <a:r>
              <a:rPr lang="en-US" b="0" i="0" dirty="0" err="1">
                <a:solidFill>
                  <a:srgbClr val="000000"/>
                </a:solidFill>
                <a:effectLst/>
                <a:latin typeface="inter-regular"/>
              </a:rPr>
              <a:t>functionName</a:t>
            </a:r>
            <a:r>
              <a:rPr lang="en-US" b="0" i="0" dirty="0">
                <a:solidFill>
                  <a:srgbClr val="000000"/>
                </a:solidFill>
                <a:effectLst/>
                <a:latin typeface="inter-regular"/>
              </a:rPr>
              <a:t>([arg1, arg2, ...</a:t>
            </a:r>
            <a:r>
              <a:rPr lang="en-US" b="0" i="0" dirty="0" err="1">
                <a:solidFill>
                  <a:srgbClr val="000000"/>
                </a:solidFill>
                <a:effectLst/>
                <a:latin typeface="inter-regular"/>
              </a:rPr>
              <a:t>argN</a:t>
            </a:r>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a:t>
            </a:r>
          </a:p>
        </p:txBody>
      </p:sp>
      <p:sp>
        <p:nvSpPr>
          <p:cNvPr id="10" name="TextBox 9">
            <a:extLst>
              <a:ext uri="{FF2B5EF4-FFF2-40B4-BE49-F238E27FC236}">
                <a16:creationId xmlns:a16="http://schemas.microsoft.com/office/drawing/2014/main" xmlns="" id="{000C222B-6C64-A972-3987-44F9801FEBCA}"/>
              </a:ext>
            </a:extLst>
          </p:cNvPr>
          <p:cNvSpPr txBox="1"/>
          <p:nvPr/>
        </p:nvSpPr>
        <p:spPr>
          <a:xfrm>
            <a:off x="179512" y="2250701"/>
            <a:ext cx="6825243" cy="369332"/>
          </a:xfrm>
          <a:prstGeom prst="rect">
            <a:avLst/>
          </a:prstGeom>
          <a:noFill/>
        </p:spPr>
        <p:txBody>
          <a:bodyPr wrap="square">
            <a:spAutoFit/>
          </a:bodyPr>
          <a:lstStyle/>
          <a:p>
            <a:r>
              <a:rPr lang="en-US" dirty="0">
                <a:solidFill>
                  <a:srgbClr val="333333"/>
                </a:solidFill>
                <a:latin typeface="inter-regular"/>
              </a:rPr>
              <a:t>S</a:t>
            </a:r>
            <a:r>
              <a:rPr lang="en-US" b="0" i="0" dirty="0">
                <a:solidFill>
                  <a:srgbClr val="333333"/>
                </a:solidFill>
                <a:effectLst/>
                <a:latin typeface="inter-regular"/>
              </a:rPr>
              <a:t>imple example of function in JavaScript that does not has arguments.</a:t>
            </a:r>
            <a:endParaRPr lang="en-IN" dirty="0"/>
          </a:p>
        </p:txBody>
      </p:sp>
      <p:sp>
        <p:nvSpPr>
          <p:cNvPr id="12" name="TextBox 11">
            <a:extLst>
              <a:ext uri="{FF2B5EF4-FFF2-40B4-BE49-F238E27FC236}">
                <a16:creationId xmlns:a16="http://schemas.microsoft.com/office/drawing/2014/main" xmlns="" id="{B5599853-824E-20CE-8043-3458813BFBDA}"/>
              </a:ext>
            </a:extLst>
          </p:cNvPr>
          <p:cNvSpPr txBox="1"/>
          <p:nvPr/>
        </p:nvSpPr>
        <p:spPr>
          <a:xfrm>
            <a:off x="1687690" y="2735037"/>
            <a:ext cx="4865510" cy="2031325"/>
          </a:xfrm>
          <a:prstGeom prst="rect">
            <a:avLst/>
          </a:prstGeom>
          <a:noFill/>
        </p:spPr>
        <p:txBody>
          <a:bodyPr wrap="square">
            <a:spAutoFit/>
          </a:bodyPr>
          <a:lstStyle/>
          <a:p>
            <a:pPr algn="just"/>
            <a:r>
              <a:rPr lang="en-US" b="1" i="0" dirty="0">
                <a:effectLst/>
                <a:latin typeface="inter-regular"/>
              </a:rPr>
              <a:t>&lt;script&gt;</a:t>
            </a:r>
            <a:r>
              <a:rPr lang="en-US" b="0" i="0" dirty="0">
                <a:effectLst/>
                <a:latin typeface="inter-regular"/>
              </a:rPr>
              <a:t>  </a:t>
            </a:r>
          </a:p>
          <a:p>
            <a:pPr algn="just"/>
            <a:r>
              <a:rPr lang="en-US" b="0" i="0" dirty="0">
                <a:effectLst/>
                <a:latin typeface="inter-regular"/>
              </a:rPr>
              <a:t>function msg(){  </a:t>
            </a:r>
          </a:p>
          <a:p>
            <a:pPr algn="just"/>
            <a:r>
              <a:rPr lang="en-US" b="0" i="0" dirty="0">
                <a:effectLst/>
                <a:latin typeface="inter-regular"/>
              </a:rPr>
              <a:t>alert("hello! this is message");  </a:t>
            </a:r>
          </a:p>
          <a:p>
            <a:pPr algn="just"/>
            <a:r>
              <a:rPr lang="en-US" b="0" i="0" dirty="0">
                <a:effectLst/>
                <a:latin typeface="inter-regular"/>
              </a:rPr>
              <a:t>}  </a:t>
            </a:r>
          </a:p>
          <a:p>
            <a:pPr algn="just"/>
            <a:r>
              <a:rPr lang="en-US" b="1" i="0" dirty="0">
                <a:effectLst/>
                <a:latin typeface="inter-regular"/>
              </a:rPr>
              <a:t>&lt;/script&gt;</a:t>
            </a:r>
            <a:r>
              <a:rPr lang="en-US" b="0" i="0" dirty="0">
                <a:effectLst/>
                <a:latin typeface="inter-regular"/>
              </a:rPr>
              <a:t>  </a:t>
            </a:r>
          </a:p>
          <a:p>
            <a:pPr algn="just"/>
            <a:r>
              <a:rPr lang="en-US" b="1" i="0" dirty="0">
                <a:effectLst/>
                <a:latin typeface="inter-regular"/>
              </a:rPr>
              <a:t>&lt;input</a:t>
            </a:r>
            <a:r>
              <a:rPr lang="en-US" b="0" i="0" dirty="0">
                <a:effectLst/>
                <a:latin typeface="inter-regular"/>
              </a:rPr>
              <a:t> type="button" onclick="msg()" value="call function"</a:t>
            </a:r>
            <a:r>
              <a:rPr lang="en-US" b="1" i="0" dirty="0">
                <a:effectLst/>
                <a:latin typeface="inter-regular"/>
              </a:rPr>
              <a:t>/&gt;</a:t>
            </a:r>
            <a:r>
              <a:rPr lang="en-US" b="0" i="0" dirty="0">
                <a:effectLst/>
                <a:latin typeface="inter-regular"/>
              </a:rPr>
              <a:t>  </a:t>
            </a:r>
          </a:p>
        </p:txBody>
      </p:sp>
      <p:sp>
        <p:nvSpPr>
          <p:cNvPr id="2" name="Footer Placeholder 1">
            <a:extLst>
              <a:ext uri="{FF2B5EF4-FFF2-40B4-BE49-F238E27FC236}">
                <a16:creationId xmlns:a16="http://schemas.microsoft.com/office/drawing/2014/main" xmlns="" id="{5215BE21-6BA4-90D0-6A16-137C7677D2CD}"/>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868597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23FB4AC-8B4B-4027-9F5D-DEF0BE59A650}" type="datetime8">
              <a:rPr lang="en-US" smtClean="0"/>
              <a:pPr>
                <a:defRPr/>
              </a:pPr>
              <a:t>3/14/2024 5:20 PM</a:t>
            </a:fld>
            <a:endParaRPr lang="en-US"/>
          </a:p>
        </p:txBody>
      </p:sp>
      <p:sp>
        <p:nvSpPr>
          <p:cNvPr id="6" name="TextBox 5">
            <a:extLst>
              <a:ext uri="{FF2B5EF4-FFF2-40B4-BE49-F238E27FC236}">
                <a16:creationId xmlns:a16="http://schemas.microsoft.com/office/drawing/2014/main" xmlns="" id="{A66C3C55-310C-7EF7-1AE3-4CE951906909}"/>
              </a:ext>
            </a:extLst>
          </p:cNvPr>
          <p:cNvSpPr txBox="1"/>
          <p:nvPr/>
        </p:nvSpPr>
        <p:spPr>
          <a:xfrm>
            <a:off x="18846" y="843558"/>
            <a:ext cx="4865510" cy="369332"/>
          </a:xfrm>
          <a:prstGeom prst="rect">
            <a:avLst/>
          </a:prstGeom>
          <a:noFill/>
        </p:spPr>
        <p:txBody>
          <a:bodyPr wrap="square">
            <a:spAutoFit/>
          </a:bodyPr>
          <a:lstStyle/>
          <a:p>
            <a:pPr algn="just"/>
            <a:r>
              <a:rPr lang="en-IN" b="0" i="0" dirty="0">
                <a:solidFill>
                  <a:srgbClr val="610B38"/>
                </a:solidFill>
                <a:effectLst/>
                <a:latin typeface="erdana"/>
              </a:rPr>
              <a:t>JavaScript Function Arguments</a:t>
            </a:r>
          </a:p>
        </p:txBody>
      </p:sp>
      <p:sp>
        <p:nvSpPr>
          <p:cNvPr id="8" name="TextBox 7">
            <a:extLst>
              <a:ext uri="{FF2B5EF4-FFF2-40B4-BE49-F238E27FC236}">
                <a16:creationId xmlns:a16="http://schemas.microsoft.com/office/drawing/2014/main" xmlns="" id="{CAFE5D40-37D9-810C-04C9-8BE56196FC09}"/>
              </a:ext>
            </a:extLst>
          </p:cNvPr>
          <p:cNvSpPr txBox="1"/>
          <p:nvPr/>
        </p:nvSpPr>
        <p:spPr>
          <a:xfrm>
            <a:off x="107504" y="1225190"/>
            <a:ext cx="9036496" cy="369332"/>
          </a:xfrm>
          <a:prstGeom prst="rect">
            <a:avLst/>
          </a:prstGeom>
          <a:noFill/>
        </p:spPr>
        <p:txBody>
          <a:bodyPr wrap="square">
            <a:spAutoFit/>
          </a:bodyPr>
          <a:lstStyle/>
          <a:p>
            <a:r>
              <a:rPr lang="en-US" b="0" i="0" dirty="0">
                <a:solidFill>
                  <a:srgbClr val="333333"/>
                </a:solidFill>
                <a:effectLst/>
                <a:latin typeface="inter-regular"/>
              </a:rPr>
              <a:t>call function by passing arguments. Let’s see the example of function that has one argument.</a:t>
            </a:r>
            <a:endParaRPr lang="en-IN" dirty="0"/>
          </a:p>
        </p:txBody>
      </p:sp>
      <p:sp>
        <p:nvSpPr>
          <p:cNvPr id="10" name="TextBox 9">
            <a:extLst>
              <a:ext uri="{FF2B5EF4-FFF2-40B4-BE49-F238E27FC236}">
                <a16:creationId xmlns:a16="http://schemas.microsoft.com/office/drawing/2014/main" xmlns="" id="{6EA2508A-AA14-8EC5-5FEF-A9479D7AAC7C}"/>
              </a:ext>
            </a:extLst>
          </p:cNvPr>
          <p:cNvSpPr txBox="1"/>
          <p:nvPr/>
        </p:nvSpPr>
        <p:spPr>
          <a:xfrm>
            <a:off x="323528" y="1594522"/>
            <a:ext cx="5760640" cy="2862322"/>
          </a:xfrm>
          <a:prstGeom prst="rect">
            <a:avLst/>
          </a:prstGeom>
          <a:noFill/>
        </p:spPr>
        <p:txBody>
          <a:bodyPr wrap="square">
            <a:spAutoFit/>
          </a:bodyPr>
          <a:lstStyle/>
          <a:p>
            <a:pPr algn="just"/>
            <a:r>
              <a:rPr lang="en-IN" b="1" i="0" dirty="0">
                <a:effectLst/>
                <a:latin typeface="inter-regular"/>
              </a:rPr>
              <a:t>&lt;script&gt;</a:t>
            </a:r>
            <a:r>
              <a:rPr lang="en-IN" b="0" i="0" dirty="0">
                <a:effectLst/>
                <a:latin typeface="inter-regular"/>
              </a:rPr>
              <a:t>  </a:t>
            </a:r>
          </a:p>
          <a:p>
            <a:pPr algn="just"/>
            <a:r>
              <a:rPr lang="en-IN" b="0" i="0" dirty="0">
                <a:effectLst/>
                <a:latin typeface="inter-regular"/>
              </a:rPr>
              <a:t>function </a:t>
            </a:r>
            <a:r>
              <a:rPr lang="en-IN" b="0" i="0" dirty="0" err="1">
                <a:effectLst/>
                <a:latin typeface="inter-regular"/>
              </a:rPr>
              <a:t>getcube</a:t>
            </a:r>
            <a:r>
              <a:rPr lang="en-IN" b="0" i="0" dirty="0">
                <a:effectLst/>
                <a:latin typeface="inter-regular"/>
              </a:rPr>
              <a:t>(number){  </a:t>
            </a:r>
          </a:p>
          <a:p>
            <a:pPr algn="just"/>
            <a:r>
              <a:rPr lang="en-IN" b="0" i="0" dirty="0">
                <a:effectLst/>
                <a:latin typeface="inter-regular"/>
              </a:rPr>
              <a:t>alert(number*number*number);  </a:t>
            </a:r>
          </a:p>
          <a:p>
            <a:pPr algn="just"/>
            <a:r>
              <a:rPr lang="en-IN" b="0" i="0" dirty="0">
                <a:effectLst/>
                <a:latin typeface="inter-regular"/>
              </a:rPr>
              <a:t>}  </a:t>
            </a:r>
          </a:p>
          <a:p>
            <a:pPr algn="just"/>
            <a:r>
              <a:rPr lang="en-IN" b="1" i="0" dirty="0">
                <a:effectLst/>
                <a:latin typeface="inter-regular"/>
              </a:rPr>
              <a:t>&lt;/script&gt;</a:t>
            </a:r>
            <a:r>
              <a:rPr lang="en-IN" b="0" i="0" dirty="0">
                <a:effectLst/>
                <a:latin typeface="inter-regular"/>
              </a:rPr>
              <a:t>  </a:t>
            </a:r>
          </a:p>
          <a:p>
            <a:pPr algn="just"/>
            <a:r>
              <a:rPr lang="en-IN" b="1" i="0" dirty="0">
                <a:effectLst/>
                <a:latin typeface="inter-regular"/>
              </a:rPr>
              <a:t>&lt;form&gt;</a:t>
            </a:r>
            <a:r>
              <a:rPr lang="en-IN" b="0" i="0" dirty="0">
                <a:effectLst/>
                <a:latin typeface="inter-regular"/>
              </a:rPr>
              <a:t>  </a:t>
            </a:r>
          </a:p>
          <a:p>
            <a:pPr algn="just"/>
            <a:r>
              <a:rPr lang="en-IN" b="1" i="0" dirty="0">
                <a:effectLst/>
                <a:latin typeface="inter-regular"/>
              </a:rPr>
              <a:t>&lt;input</a:t>
            </a:r>
            <a:r>
              <a:rPr lang="en-IN" b="0" i="0" dirty="0">
                <a:effectLst/>
                <a:latin typeface="inter-regular"/>
              </a:rPr>
              <a:t> type="button" value="click" onclick="</a:t>
            </a:r>
            <a:r>
              <a:rPr lang="en-IN" b="0" i="0" dirty="0" err="1">
                <a:effectLst/>
                <a:latin typeface="inter-regular"/>
              </a:rPr>
              <a:t>getcube</a:t>
            </a:r>
            <a:r>
              <a:rPr lang="en-IN" b="0" i="0" dirty="0">
                <a:effectLst/>
                <a:latin typeface="inter-regular"/>
              </a:rPr>
              <a:t>(4)"</a:t>
            </a:r>
            <a:r>
              <a:rPr lang="en-IN" b="1" i="0" dirty="0">
                <a:effectLst/>
                <a:latin typeface="inter-regular"/>
              </a:rPr>
              <a:t>/&gt;</a:t>
            </a:r>
            <a:r>
              <a:rPr lang="en-IN" b="0" i="0" dirty="0">
                <a:effectLst/>
                <a:latin typeface="inter-regular"/>
              </a:rPr>
              <a:t>  </a:t>
            </a:r>
          </a:p>
          <a:p>
            <a:pPr algn="just"/>
            <a:r>
              <a:rPr lang="en-IN" b="1" i="0" dirty="0">
                <a:effectLst/>
                <a:latin typeface="inter-regular"/>
              </a:rPr>
              <a:t>&lt;/form&gt;</a:t>
            </a:r>
            <a:r>
              <a:rPr lang="en-IN" b="0" i="0" dirty="0">
                <a:effectLst/>
                <a:latin typeface="inter-regular"/>
              </a:rPr>
              <a:t>  </a:t>
            </a:r>
          </a:p>
          <a:p>
            <a:pPr algn="just"/>
            <a:endParaRPr lang="en-IN" dirty="0">
              <a:latin typeface="inter-regular"/>
            </a:endParaRPr>
          </a:p>
          <a:p>
            <a:pPr algn="just"/>
            <a:r>
              <a:rPr lang="en-IN" dirty="0">
                <a:latin typeface="inter-regular"/>
              </a:rPr>
              <a:t>64</a:t>
            </a:r>
            <a:endParaRPr lang="en-IN" b="0" i="0" dirty="0">
              <a:effectLst/>
              <a:latin typeface="inter-regular"/>
            </a:endParaRPr>
          </a:p>
        </p:txBody>
      </p:sp>
      <p:sp>
        <p:nvSpPr>
          <p:cNvPr id="2" name="Footer Placeholder 1">
            <a:extLst>
              <a:ext uri="{FF2B5EF4-FFF2-40B4-BE49-F238E27FC236}">
                <a16:creationId xmlns:a16="http://schemas.microsoft.com/office/drawing/2014/main" xmlns="" id="{F296169D-BAA3-9CA4-14C9-5F661D6AEDC5}"/>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134304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D24410A-ADE4-4CFD-A946-C0982DE1378E}" type="datetime8">
              <a:rPr lang="en-US" smtClean="0"/>
              <a:pPr>
                <a:defRPr/>
              </a:pPr>
              <a:t>3/14/2024 5:20 PM</a:t>
            </a:fld>
            <a:endParaRPr lang="en-US"/>
          </a:p>
        </p:txBody>
      </p:sp>
      <p:sp>
        <p:nvSpPr>
          <p:cNvPr id="6" name="TextBox 5">
            <a:extLst>
              <a:ext uri="{FF2B5EF4-FFF2-40B4-BE49-F238E27FC236}">
                <a16:creationId xmlns:a16="http://schemas.microsoft.com/office/drawing/2014/main" xmlns="" id="{4EA4A96A-C3F4-67C2-104B-06F386E524DB}"/>
              </a:ext>
            </a:extLst>
          </p:cNvPr>
          <p:cNvSpPr txBox="1"/>
          <p:nvPr/>
        </p:nvSpPr>
        <p:spPr>
          <a:xfrm>
            <a:off x="0" y="706538"/>
            <a:ext cx="4865510" cy="369332"/>
          </a:xfrm>
          <a:prstGeom prst="rect">
            <a:avLst/>
          </a:prstGeom>
          <a:noFill/>
        </p:spPr>
        <p:txBody>
          <a:bodyPr wrap="square">
            <a:spAutoFit/>
          </a:bodyPr>
          <a:lstStyle/>
          <a:p>
            <a:pPr algn="just"/>
            <a:r>
              <a:rPr lang="en-IN" b="0" i="0" dirty="0">
                <a:solidFill>
                  <a:srgbClr val="610B38"/>
                </a:solidFill>
                <a:effectLst/>
                <a:latin typeface="erdana"/>
              </a:rPr>
              <a:t>Function with Return Value</a:t>
            </a:r>
          </a:p>
        </p:txBody>
      </p:sp>
      <p:sp>
        <p:nvSpPr>
          <p:cNvPr id="8" name="TextBox 7">
            <a:extLst>
              <a:ext uri="{FF2B5EF4-FFF2-40B4-BE49-F238E27FC236}">
                <a16:creationId xmlns:a16="http://schemas.microsoft.com/office/drawing/2014/main" xmlns="" id="{3853507C-3D42-FEF7-11B8-E72A2E126086}"/>
              </a:ext>
            </a:extLst>
          </p:cNvPr>
          <p:cNvSpPr txBox="1"/>
          <p:nvPr/>
        </p:nvSpPr>
        <p:spPr>
          <a:xfrm>
            <a:off x="459940" y="1033612"/>
            <a:ext cx="8579296" cy="646331"/>
          </a:xfrm>
          <a:prstGeom prst="rect">
            <a:avLst/>
          </a:prstGeom>
          <a:noFill/>
        </p:spPr>
        <p:txBody>
          <a:bodyPr wrap="square">
            <a:spAutoFit/>
          </a:bodyPr>
          <a:lstStyle/>
          <a:p>
            <a:r>
              <a:rPr lang="en-US" b="0" i="0" dirty="0">
                <a:solidFill>
                  <a:srgbClr val="333333"/>
                </a:solidFill>
                <a:effectLst/>
                <a:latin typeface="inter-regular"/>
              </a:rPr>
              <a:t>We can call function that returns a value and use it in our program. Let’s see the example of function that returns value.</a:t>
            </a:r>
            <a:endParaRPr lang="en-IN" dirty="0"/>
          </a:p>
        </p:txBody>
      </p:sp>
      <p:sp>
        <p:nvSpPr>
          <p:cNvPr id="10" name="TextBox 9">
            <a:extLst>
              <a:ext uri="{FF2B5EF4-FFF2-40B4-BE49-F238E27FC236}">
                <a16:creationId xmlns:a16="http://schemas.microsoft.com/office/drawing/2014/main" xmlns="" id="{82F187E4-BA61-B9C5-AE71-24F350D750AB}"/>
              </a:ext>
            </a:extLst>
          </p:cNvPr>
          <p:cNvSpPr txBox="1"/>
          <p:nvPr/>
        </p:nvSpPr>
        <p:spPr>
          <a:xfrm>
            <a:off x="2139245" y="1679943"/>
            <a:ext cx="4865510" cy="2308324"/>
          </a:xfrm>
          <a:prstGeom prst="rect">
            <a:avLst/>
          </a:prstGeom>
          <a:noFill/>
        </p:spPr>
        <p:txBody>
          <a:bodyPr wrap="square">
            <a:spAutoFit/>
          </a:bodyPr>
          <a:lstStyle/>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getInfo</a:t>
            </a:r>
            <a:r>
              <a:rPr lang="en-IN" b="0" i="0" dirty="0">
                <a:solidFill>
                  <a:srgbClr val="000000"/>
                </a:solidFill>
                <a:effectLst/>
                <a:latin typeface="inter-regular"/>
              </a:rPr>
              <a:t>(){  </a:t>
            </a:r>
          </a:p>
          <a:p>
            <a:pPr algn="just"/>
            <a:r>
              <a:rPr lang="en-IN" b="0" i="0" dirty="0">
                <a:solidFill>
                  <a:srgbClr val="000000"/>
                </a:solidFill>
                <a:effectLst/>
                <a:latin typeface="inter-regular"/>
              </a:rPr>
              <a:t>return "hello java! How r u?";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a:t>
            </a:r>
            <a:r>
              <a:rPr lang="en-IN" b="0" i="0" dirty="0" err="1">
                <a:solidFill>
                  <a:srgbClr val="000000"/>
                </a:solidFill>
                <a:effectLst/>
                <a:latin typeface="inter-regular"/>
              </a:rPr>
              <a:t>getInfo</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xmlns="" id="{2107E0DF-0F77-5E8B-E6C3-DAEFB1C76DD2}"/>
              </a:ext>
            </a:extLst>
          </p:cNvPr>
          <p:cNvSpPr>
            <a:spLocks noGrp="1"/>
          </p:cNvSpPr>
          <p:nvPr>
            <p:ph type="ftr" sz="quarter" idx="11"/>
          </p:nvPr>
        </p:nvSpPr>
        <p:spPr>
          <a:xfrm>
            <a:off x="3124200" y="4767263"/>
            <a:ext cx="447213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5822375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4BD01583-A5F1-4D03-B0F7-BE715BD30B05}" type="datetime8">
              <a:rPr lang="en-US" smtClean="0"/>
              <a:pPr>
                <a:defRPr/>
              </a:pPr>
              <a:t>3/14/2024 5:20 PM</a:t>
            </a:fld>
            <a:endParaRPr lang="en-US"/>
          </a:p>
        </p:txBody>
      </p:sp>
      <p:sp>
        <p:nvSpPr>
          <p:cNvPr id="9" name="TextBox 8">
            <a:extLst>
              <a:ext uri="{FF2B5EF4-FFF2-40B4-BE49-F238E27FC236}">
                <a16:creationId xmlns:a16="http://schemas.microsoft.com/office/drawing/2014/main" xmlns="" id="{FB6C8FEC-0A9B-41A4-BDAF-A55DAFCE2AB9}"/>
              </a:ext>
            </a:extLst>
          </p:cNvPr>
          <p:cNvSpPr txBox="1"/>
          <p:nvPr/>
        </p:nvSpPr>
        <p:spPr>
          <a:xfrm>
            <a:off x="755576" y="613798"/>
            <a:ext cx="7344816" cy="3139321"/>
          </a:xfrm>
          <a:prstGeom prst="rect">
            <a:avLst/>
          </a:prstGeom>
          <a:noFill/>
        </p:spPr>
        <p:txBody>
          <a:bodyPr wrap="square">
            <a:spAutoFit/>
          </a:bodyPr>
          <a:lstStyle/>
          <a:p>
            <a:pPr algn="just" fontAlgn="base"/>
            <a:r>
              <a:rPr lang="en-US" b="1" i="0" dirty="0">
                <a:solidFill>
                  <a:srgbClr val="273239"/>
                </a:solidFill>
                <a:effectLst/>
                <a:latin typeface="urw-din"/>
              </a:rPr>
              <a:t>Features of HTML:</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It is easy to learn and easy to use.</a:t>
            </a:r>
          </a:p>
          <a:p>
            <a:pPr algn="just" fontAlgn="base">
              <a:buFont typeface="Arial" panose="020B0604020202020204" pitchFamily="34" charset="0"/>
              <a:buChar char="•"/>
            </a:pPr>
            <a:r>
              <a:rPr lang="en-US" b="0" i="0" dirty="0">
                <a:solidFill>
                  <a:srgbClr val="273239"/>
                </a:solidFill>
                <a:effectLst/>
                <a:latin typeface="urw-din"/>
              </a:rPr>
              <a:t>Images, videos, and audio can be added to a web page.</a:t>
            </a:r>
          </a:p>
          <a:p>
            <a:pPr algn="just" fontAlgn="base">
              <a:buFont typeface="Arial" panose="020B0604020202020204" pitchFamily="34" charset="0"/>
              <a:buChar char="•"/>
            </a:pPr>
            <a:r>
              <a:rPr lang="en-US" b="0" i="0" dirty="0">
                <a:solidFill>
                  <a:srgbClr val="273239"/>
                </a:solidFill>
                <a:effectLst/>
                <a:latin typeface="urw-din"/>
              </a:rPr>
              <a:t>Hypertext can be added to the text.</a:t>
            </a:r>
          </a:p>
          <a:p>
            <a:pPr algn="just" fontAlgn="base">
              <a:buFont typeface="Arial" panose="020B0604020202020204" pitchFamily="34" charset="0"/>
              <a:buChar char="•"/>
            </a:pPr>
            <a:r>
              <a:rPr lang="en-US" b="0" i="0" dirty="0">
                <a:solidFill>
                  <a:srgbClr val="273239"/>
                </a:solidFill>
                <a:effectLst/>
                <a:latin typeface="urw-din"/>
              </a:rPr>
              <a:t>It is a markup language.</a:t>
            </a:r>
          </a:p>
          <a:p>
            <a:pPr algn="just" fontAlgn="base">
              <a:buFont typeface="Arial" panose="020B0604020202020204" pitchFamily="34" charset="0"/>
              <a:buChar char="•"/>
            </a:pPr>
            <a:endParaRPr lang="en-US" dirty="0">
              <a:solidFill>
                <a:srgbClr val="273239"/>
              </a:solidFill>
              <a:latin typeface="urw-din"/>
            </a:endParaRPr>
          </a:p>
          <a:p>
            <a:pPr algn="just" fontAlgn="base"/>
            <a:endParaRPr lang="en-US" b="0" i="0" dirty="0">
              <a:solidFill>
                <a:srgbClr val="273239"/>
              </a:solidFill>
              <a:effectLst/>
              <a:latin typeface="urw-din"/>
            </a:endParaRPr>
          </a:p>
          <a:p>
            <a:pPr algn="just" fontAlgn="base"/>
            <a:r>
              <a:rPr lang="en-US" b="1" i="0" dirty="0">
                <a:solidFill>
                  <a:srgbClr val="273239"/>
                </a:solidFill>
                <a:effectLst/>
                <a:latin typeface="urw-din"/>
              </a:rPr>
              <a:t>Why learn HTML?</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It is a simple markup language. Its implementation is easy.</a:t>
            </a:r>
          </a:p>
          <a:p>
            <a:pPr algn="just" fontAlgn="base">
              <a:buFont typeface="Arial" panose="020B0604020202020204" pitchFamily="34" charset="0"/>
              <a:buChar char="•"/>
            </a:pPr>
            <a:r>
              <a:rPr lang="en-US" b="0" i="0" dirty="0">
                <a:solidFill>
                  <a:srgbClr val="273239"/>
                </a:solidFill>
                <a:effectLst/>
                <a:latin typeface="urw-din"/>
              </a:rPr>
              <a:t>It is used to create a website.</a:t>
            </a:r>
          </a:p>
          <a:p>
            <a:pPr algn="just" fontAlgn="base">
              <a:buFont typeface="Arial" panose="020B0604020202020204" pitchFamily="34" charset="0"/>
              <a:buChar char="•"/>
            </a:pPr>
            <a:r>
              <a:rPr lang="en-US" b="0" i="0" dirty="0">
                <a:solidFill>
                  <a:srgbClr val="273239"/>
                </a:solidFill>
                <a:effectLst/>
                <a:latin typeface="urw-din"/>
              </a:rPr>
              <a:t>Helps in developing fundamentals about web programming.</a:t>
            </a:r>
          </a:p>
        </p:txBody>
      </p:sp>
      <p:sp>
        <p:nvSpPr>
          <p:cNvPr id="7" name="TextBox 6">
            <a:extLst>
              <a:ext uri="{FF2B5EF4-FFF2-40B4-BE49-F238E27FC236}">
                <a16:creationId xmlns:a16="http://schemas.microsoft.com/office/drawing/2014/main" xmlns="" id="{2C608A73-B2C9-B4CD-FDB4-1FC2CD5C8694}"/>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xmlns="" id="{482CB52A-845A-D088-6F2D-0A6072BE27CE}"/>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1090723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48DFDFAC-F255-46B8-AC44-7FAC2E9AFB06}" type="datetime8">
              <a:rPr lang="en-US" smtClean="0"/>
              <a:pPr>
                <a:defRPr/>
              </a:pPr>
              <a:t>3/14/2024 5:20 PM</a:t>
            </a:fld>
            <a:endParaRPr lang="en-US"/>
          </a:p>
        </p:txBody>
      </p:sp>
      <p:sp>
        <p:nvSpPr>
          <p:cNvPr id="6" name="TextBox 5">
            <a:extLst>
              <a:ext uri="{FF2B5EF4-FFF2-40B4-BE49-F238E27FC236}">
                <a16:creationId xmlns:a16="http://schemas.microsoft.com/office/drawing/2014/main" xmlns="" id="{376CFD6E-0492-8DF3-7764-1D69E4403B13}"/>
              </a:ext>
            </a:extLst>
          </p:cNvPr>
          <p:cNvSpPr txBox="1"/>
          <p:nvPr/>
        </p:nvSpPr>
        <p:spPr>
          <a:xfrm>
            <a:off x="3203848" y="134885"/>
            <a:ext cx="4865510" cy="369332"/>
          </a:xfrm>
          <a:prstGeom prst="rect">
            <a:avLst/>
          </a:prstGeom>
          <a:noFill/>
        </p:spPr>
        <p:txBody>
          <a:bodyPr wrap="square">
            <a:spAutoFit/>
          </a:bodyPr>
          <a:lstStyle/>
          <a:p>
            <a:pPr algn="just"/>
            <a:r>
              <a:rPr lang="en-IN" b="0" i="0" dirty="0">
                <a:solidFill>
                  <a:srgbClr val="610B38"/>
                </a:solidFill>
                <a:effectLst/>
                <a:latin typeface="erdana"/>
              </a:rPr>
              <a:t>JavaScript Loops</a:t>
            </a:r>
          </a:p>
        </p:txBody>
      </p:sp>
      <p:sp>
        <p:nvSpPr>
          <p:cNvPr id="8" name="TextBox 7">
            <a:extLst>
              <a:ext uri="{FF2B5EF4-FFF2-40B4-BE49-F238E27FC236}">
                <a16:creationId xmlns:a16="http://schemas.microsoft.com/office/drawing/2014/main" xmlns="" id="{FACD0C52-7C74-3C68-55C1-F9E3F402C71E}"/>
              </a:ext>
            </a:extLst>
          </p:cNvPr>
          <p:cNvSpPr txBox="1"/>
          <p:nvPr/>
        </p:nvSpPr>
        <p:spPr>
          <a:xfrm>
            <a:off x="179512" y="915566"/>
            <a:ext cx="8363272" cy="2308324"/>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loops</a:t>
            </a:r>
            <a:r>
              <a:rPr lang="en-US" b="0" i="0" dirty="0">
                <a:solidFill>
                  <a:srgbClr val="333333"/>
                </a:solidFill>
                <a:effectLst/>
                <a:latin typeface="inter-regular"/>
              </a:rPr>
              <a:t> are used </a:t>
            </a:r>
            <a:r>
              <a:rPr lang="en-US" b="0" i="1" dirty="0">
                <a:solidFill>
                  <a:srgbClr val="333333"/>
                </a:solidFill>
                <a:effectLst/>
                <a:latin typeface="inter-regular"/>
              </a:rPr>
              <a:t>to iterate the piece of code</a:t>
            </a:r>
            <a:r>
              <a:rPr lang="en-US" b="0" i="0" dirty="0">
                <a:solidFill>
                  <a:srgbClr val="333333"/>
                </a:solidFill>
                <a:effectLst/>
                <a:latin typeface="inter-regular"/>
              </a:rPr>
              <a:t> using for, while, do while. It makes the code compact. It is mostly used in array.</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a:t>
            </a:r>
            <a:r>
              <a:rPr lang="en-US" dirty="0">
                <a:solidFill>
                  <a:srgbClr val="333333"/>
                </a:solidFill>
                <a:latin typeface="inter-regular"/>
              </a:rPr>
              <a:t>three</a:t>
            </a:r>
            <a:r>
              <a:rPr lang="en-US" b="0" i="0" dirty="0">
                <a:solidFill>
                  <a:srgbClr val="333333"/>
                </a:solidFill>
                <a:effectLst/>
                <a:latin typeface="inter-regular"/>
              </a:rPr>
              <a:t> types of loops in JavaScript.</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for loop</a:t>
            </a:r>
          </a:p>
          <a:p>
            <a:pPr algn="just">
              <a:buFont typeface="+mj-lt"/>
              <a:buAutoNum type="arabicPeriod"/>
            </a:pPr>
            <a:r>
              <a:rPr lang="en-US" b="0" i="0" dirty="0">
                <a:solidFill>
                  <a:srgbClr val="000000"/>
                </a:solidFill>
                <a:effectLst/>
                <a:latin typeface="inter-regular"/>
              </a:rPr>
              <a:t>while loop</a:t>
            </a:r>
          </a:p>
          <a:p>
            <a:pPr algn="just">
              <a:buFont typeface="+mj-lt"/>
              <a:buAutoNum type="arabicPeriod"/>
            </a:pPr>
            <a:r>
              <a:rPr lang="en-US" b="0" i="0" dirty="0">
                <a:solidFill>
                  <a:srgbClr val="000000"/>
                </a:solidFill>
                <a:effectLst/>
                <a:latin typeface="inter-regular"/>
              </a:rPr>
              <a:t>do-while loop</a:t>
            </a:r>
          </a:p>
        </p:txBody>
      </p:sp>
      <p:sp>
        <p:nvSpPr>
          <p:cNvPr id="2" name="Footer Placeholder 1">
            <a:extLst>
              <a:ext uri="{FF2B5EF4-FFF2-40B4-BE49-F238E27FC236}">
                <a16:creationId xmlns:a16="http://schemas.microsoft.com/office/drawing/2014/main" xmlns="" id="{8CD4D4CF-373C-F27D-A34E-728F1F64F935}"/>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05032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3D83726-722B-4FD1-9FB5-C31502BDB704}" type="datetime8">
              <a:rPr lang="en-US" smtClean="0"/>
              <a:pPr>
                <a:defRPr/>
              </a:pPr>
              <a:t>3/14/2024 5:20 PM</a:t>
            </a:fld>
            <a:endParaRPr lang="en-US"/>
          </a:p>
        </p:txBody>
      </p:sp>
      <p:sp>
        <p:nvSpPr>
          <p:cNvPr id="6" name="TextBox 5">
            <a:extLst>
              <a:ext uri="{FF2B5EF4-FFF2-40B4-BE49-F238E27FC236}">
                <a16:creationId xmlns:a16="http://schemas.microsoft.com/office/drawing/2014/main" xmlns="" id="{98490362-43FD-E082-7D90-93DF4F641F39}"/>
              </a:ext>
            </a:extLst>
          </p:cNvPr>
          <p:cNvSpPr txBox="1"/>
          <p:nvPr/>
        </p:nvSpPr>
        <p:spPr>
          <a:xfrm>
            <a:off x="179512" y="1281205"/>
            <a:ext cx="8784976" cy="2308324"/>
          </a:xfrm>
          <a:prstGeom prst="rect">
            <a:avLst/>
          </a:prstGeom>
          <a:noFill/>
        </p:spPr>
        <p:txBody>
          <a:bodyPr wrap="square">
            <a:spAutoFit/>
          </a:bodyPr>
          <a:lstStyle/>
          <a:p>
            <a:pPr algn="just"/>
            <a:r>
              <a:rPr lang="en-US" b="0" i="0" dirty="0">
                <a:solidFill>
                  <a:srgbClr val="610B38"/>
                </a:solidFill>
                <a:effectLst/>
                <a:latin typeface="erdana"/>
              </a:rPr>
              <a:t>1) JavaScript For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for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fixed number of times</a:t>
            </a:r>
            <a:r>
              <a:rPr lang="en-US" b="0" i="0" dirty="0">
                <a:solidFill>
                  <a:srgbClr val="333333"/>
                </a:solidFill>
                <a:effectLst/>
                <a:latin typeface="inter-regular"/>
              </a:rPr>
              <a:t>. It should be used if number of iteration is known. The syntax of for loop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for (initialization; condition; increment)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xmlns="" id="{9BF1FA18-ED34-84E8-0CCA-0DEA7EDDA090}"/>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635271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6CAC67F1-ED82-458A-9177-9145B36B3950}" type="datetime8">
              <a:rPr lang="en-US" smtClean="0"/>
              <a:pPr>
                <a:defRPr/>
              </a:pPr>
              <a:t>3/14/2024 5:20 PM</a:t>
            </a:fld>
            <a:endParaRPr lang="en-US"/>
          </a:p>
        </p:txBody>
      </p:sp>
      <p:sp>
        <p:nvSpPr>
          <p:cNvPr id="6" name="TextBox 5">
            <a:extLst>
              <a:ext uri="{FF2B5EF4-FFF2-40B4-BE49-F238E27FC236}">
                <a16:creationId xmlns:a16="http://schemas.microsoft.com/office/drawing/2014/main" xmlns="" id="{988E4388-1142-6E61-316F-9AE9E13EA600}"/>
              </a:ext>
            </a:extLst>
          </p:cNvPr>
          <p:cNvSpPr txBox="1"/>
          <p:nvPr/>
        </p:nvSpPr>
        <p:spPr>
          <a:xfrm>
            <a:off x="179512" y="1281205"/>
            <a:ext cx="8640960" cy="2308324"/>
          </a:xfrm>
          <a:prstGeom prst="rect">
            <a:avLst/>
          </a:prstGeom>
          <a:noFill/>
        </p:spPr>
        <p:txBody>
          <a:bodyPr wrap="square">
            <a:spAutoFit/>
          </a:bodyPr>
          <a:lstStyle/>
          <a:p>
            <a:pPr algn="just"/>
            <a:r>
              <a:rPr lang="en-US" b="0" i="0" dirty="0">
                <a:solidFill>
                  <a:srgbClr val="610B38"/>
                </a:solidFill>
                <a:effectLst/>
                <a:latin typeface="erdana"/>
              </a:rPr>
              <a:t>2) JavaScript while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It should be used if number of iteration is not known. The syntax of while loop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while (condition)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xmlns="" id="{BCCD2BA6-05D1-FFCC-410F-068E90CD3871}"/>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4076690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8D72D92C-05AD-45F4-AD4D-0179FF5A4A15}" type="datetime8">
              <a:rPr lang="en-US" smtClean="0"/>
              <a:pPr>
                <a:defRPr/>
              </a:pPr>
              <a:t>3/14/2024 5:20 PM</a:t>
            </a:fld>
            <a:endParaRPr lang="en-US"/>
          </a:p>
        </p:txBody>
      </p:sp>
      <p:sp>
        <p:nvSpPr>
          <p:cNvPr id="6" name="TextBox 5">
            <a:extLst>
              <a:ext uri="{FF2B5EF4-FFF2-40B4-BE49-F238E27FC236}">
                <a16:creationId xmlns:a16="http://schemas.microsoft.com/office/drawing/2014/main" xmlns="" id="{22ADB2EF-FE8A-6EC9-8F29-238A4A80ABF8}"/>
              </a:ext>
            </a:extLst>
          </p:cNvPr>
          <p:cNvSpPr txBox="1"/>
          <p:nvPr/>
        </p:nvSpPr>
        <p:spPr>
          <a:xfrm>
            <a:off x="251520" y="1281205"/>
            <a:ext cx="8640960" cy="2308324"/>
          </a:xfrm>
          <a:prstGeom prst="rect">
            <a:avLst/>
          </a:prstGeom>
          <a:noFill/>
        </p:spPr>
        <p:txBody>
          <a:bodyPr wrap="square">
            <a:spAutoFit/>
          </a:bodyPr>
          <a:lstStyle/>
          <a:p>
            <a:pPr algn="just"/>
            <a:r>
              <a:rPr lang="en-US" b="0" i="0" dirty="0">
                <a:solidFill>
                  <a:srgbClr val="610B38"/>
                </a:solidFill>
                <a:effectLst/>
                <a:latin typeface="erdana"/>
              </a:rPr>
              <a:t>3) JavaScript do while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do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like while loop. But, code is </a:t>
            </a:r>
            <a:r>
              <a:rPr lang="en-US" b="0" i="1" dirty="0">
                <a:solidFill>
                  <a:srgbClr val="333333"/>
                </a:solidFill>
                <a:effectLst/>
                <a:latin typeface="inter-regular"/>
              </a:rPr>
              <a:t>executed at least</a:t>
            </a:r>
            <a:r>
              <a:rPr lang="en-US" b="0" i="0" dirty="0">
                <a:solidFill>
                  <a:srgbClr val="333333"/>
                </a:solidFill>
                <a:effectLst/>
                <a:latin typeface="inter-regular"/>
              </a:rPr>
              <a:t> once whether condition is true or false. The syntax of do while loop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do{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}while (condition);  </a:t>
            </a:r>
          </a:p>
        </p:txBody>
      </p:sp>
      <p:sp>
        <p:nvSpPr>
          <p:cNvPr id="2" name="Footer Placeholder 1">
            <a:extLst>
              <a:ext uri="{FF2B5EF4-FFF2-40B4-BE49-F238E27FC236}">
                <a16:creationId xmlns:a16="http://schemas.microsoft.com/office/drawing/2014/main" xmlns="" id="{95ACEF5E-FD65-115F-D5F8-AE8F6D5A4E5E}"/>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9450269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2B148477-E757-4A58-A41A-8095DFAFF741}" type="datetime8">
              <a:rPr lang="en-US" smtClean="0"/>
              <a:pPr>
                <a:defRPr/>
              </a:pPr>
              <a:t>3/14/2024 5:20 PM</a:t>
            </a:fld>
            <a:endParaRPr lang="en-US"/>
          </a:p>
        </p:txBody>
      </p:sp>
      <p:sp>
        <p:nvSpPr>
          <p:cNvPr id="6" name="TextBox 5">
            <a:extLst>
              <a:ext uri="{FF2B5EF4-FFF2-40B4-BE49-F238E27FC236}">
                <a16:creationId xmlns:a16="http://schemas.microsoft.com/office/drawing/2014/main" xmlns="" id="{1A4D7C6D-6B9F-32BE-681A-DC73A99EF07C}"/>
              </a:ext>
            </a:extLst>
          </p:cNvPr>
          <p:cNvSpPr txBox="1"/>
          <p:nvPr/>
        </p:nvSpPr>
        <p:spPr>
          <a:xfrm>
            <a:off x="2915816" y="101600"/>
            <a:ext cx="4865510" cy="369332"/>
          </a:xfrm>
          <a:prstGeom prst="rect">
            <a:avLst/>
          </a:prstGeom>
          <a:noFill/>
        </p:spPr>
        <p:txBody>
          <a:bodyPr wrap="square">
            <a:spAutoFit/>
          </a:bodyPr>
          <a:lstStyle/>
          <a:p>
            <a:pPr algn="just"/>
            <a:r>
              <a:rPr lang="en-IN" b="0" i="0" dirty="0">
                <a:solidFill>
                  <a:srgbClr val="610B38"/>
                </a:solidFill>
                <a:effectLst/>
                <a:latin typeface="erdana"/>
              </a:rPr>
              <a:t>JavaScript Conditions</a:t>
            </a:r>
          </a:p>
        </p:txBody>
      </p:sp>
      <p:sp>
        <p:nvSpPr>
          <p:cNvPr id="8" name="TextBox 7">
            <a:extLst>
              <a:ext uri="{FF2B5EF4-FFF2-40B4-BE49-F238E27FC236}">
                <a16:creationId xmlns:a16="http://schemas.microsoft.com/office/drawing/2014/main" xmlns="" id="{3824BECD-9DB1-BCF1-2FE9-1825FC966968}"/>
              </a:ext>
            </a:extLst>
          </p:cNvPr>
          <p:cNvSpPr txBox="1"/>
          <p:nvPr/>
        </p:nvSpPr>
        <p:spPr>
          <a:xfrm>
            <a:off x="215516" y="829855"/>
            <a:ext cx="8712968" cy="1200329"/>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if-else statement</a:t>
            </a:r>
            <a:r>
              <a:rPr lang="en-US" b="0" i="0" dirty="0">
                <a:solidFill>
                  <a:srgbClr val="333333"/>
                </a:solidFill>
                <a:effectLst/>
                <a:latin typeface="inter-regular"/>
              </a:rPr>
              <a:t> is used </a:t>
            </a:r>
            <a:r>
              <a:rPr lang="en-US" b="0" i="1" dirty="0">
                <a:solidFill>
                  <a:srgbClr val="333333"/>
                </a:solidFill>
                <a:effectLst/>
                <a:latin typeface="inter-regular"/>
              </a:rPr>
              <a:t>to execute the code whether condition is true or false</a:t>
            </a:r>
            <a:r>
              <a:rPr lang="en-US" b="0" i="0" dirty="0">
                <a:solidFill>
                  <a:srgbClr val="333333"/>
                </a:solidFill>
                <a:effectLst/>
                <a:latin typeface="inter-regular"/>
              </a:rPr>
              <a:t>. There are three forms of if statement in JavaScript.</a:t>
            </a:r>
          </a:p>
          <a:p>
            <a:pPr algn="just">
              <a:buFont typeface="+mj-lt"/>
              <a:buAutoNum type="arabicPeriod"/>
            </a:pPr>
            <a:r>
              <a:rPr lang="en-US" b="0" i="0" dirty="0">
                <a:solidFill>
                  <a:srgbClr val="000000"/>
                </a:solidFill>
                <a:effectLst/>
                <a:latin typeface="inter-regular"/>
              </a:rPr>
              <a:t>If Statement</a:t>
            </a:r>
          </a:p>
          <a:p>
            <a:pPr algn="just">
              <a:buFont typeface="+mj-lt"/>
              <a:buAutoNum type="arabicPeriod"/>
            </a:pPr>
            <a:r>
              <a:rPr lang="en-US" b="0" i="0" dirty="0">
                <a:solidFill>
                  <a:srgbClr val="000000"/>
                </a:solidFill>
                <a:effectLst/>
                <a:latin typeface="inter-regular"/>
              </a:rPr>
              <a:t>If else statement</a:t>
            </a:r>
          </a:p>
        </p:txBody>
      </p:sp>
      <p:sp>
        <p:nvSpPr>
          <p:cNvPr id="2" name="Footer Placeholder 1">
            <a:extLst>
              <a:ext uri="{FF2B5EF4-FFF2-40B4-BE49-F238E27FC236}">
                <a16:creationId xmlns:a16="http://schemas.microsoft.com/office/drawing/2014/main" xmlns="" id="{278B372C-6DEA-A9E2-39BA-8F65AC32616A}"/>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984671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DC4F7837-7593-4DA6-B1DF-35B0EE554833}" type="datetime8">
              <a:rPr lang="en-US" smtClean="0"/>
              <a:pPr>
                <a:defRPr/>
              </a:pPr>
              <a:t>3/14/2024 5:20 PM</a:t>
            </a:fld>
            <a:endParaRPr lang="en-US"/>
          </a:p>
        </p:txBody>
      </p:sp>
      <p:sp>
        <p:nvSpPr>
          <p:cNvPr id="6" name="TextBox 5">
            <a:extLst>
              <a:ext uri="{FF2B5EF4-FFF2-40B4-BE49-F238E27FC236}">
                <a16:creationId xmlns:a16="http://schemas.microsoft.com/office/drawing/2014/main" xmlns="" id="{E7B9A25B-9D7E-ED3D-CCA9-6A0F5CE483BC}"/>
              </a:ext>
            </a:extLst>
          </p:cNvPr>
          <p:cNvSpPr txBox="1"/>
          <p:nvPr/>
        </p:nvSpPr>
        <p:spPr>
          <a:xfrm>
            <a:off x="89756" y="817424"/>
            <a:ext cx="8964488" cy="2031325"/>
          </a:xfrm>
          <a:prstGeom prst="rect">
            <a:avLst/>
          </a:prstGeom>
          <a:noFill/>
        </p:spPr>
        <p:txBody>
          <a:bodyPr wrap="square">
            <a:spAutoFit/>
          </a:bodyPr>
          <a:lstStyle/>
          <a:p>
            <a:pPr algn="just"/>
            <a:r>
              <a:rPr lang="en-US" b="0" i="0" dirty="0">
                <a:solidFill>
                  <a:srgbClr val="610B38"/>
                </a:solidFill>
                <a:effectLst/>
                <a:latin typeface="erdana"/>
              </a:rPr>
              <a:t>JavaScript If statement</a:t>
            </a:r>
          </a:p>
          <a:p>
            <a:pPr algn="just"/>
            <a:r>
              <a:rPr lang="en-US" b="0" i="0" dirty="0">
                <a:solidFill>
                  <a:srgbClr val="333333"/>
                </a:solidFill>
                <a:effectLst/>
                <a:latin typeface="inter-regular"/>
              </a:rPr>
              <a:t>It evaluates the content only if expression is true. The signature of JavaScript if statement is given below.</a:t>
            </a:r>
          </a:p>
          <a:p>
            <a:pPr algn="just"/>
            <a:endParaRPr lang="en-US" b="0" i="0" dirty="0">
              <a:solidFill>
                <a:srgbClr val="333333"/>
              </a:solidFill>
              <a:effectLst/>
              <a:latin typeface="inter-regular"/>
            </a:endParaRPr>
          </a:p>
          <a:p>
            <a:pPr lvl="8" algn="just"/>
            <a:r>
              <a:rPr lang="en-US" b="0" i="0" dirty="0">
                <a:solidFill>
                  <a:srgbClr val="000000"/>
                </a:solidFill>
                <a:effectLst/>
                <a:latin typeface="inter-regular"/>
              </a:rPr>
              <a:t>if(expression){  </a:t>
            </a:r>
          </a:p>
          <a:p>
            <a:pPr lvl="8" algn="just"/>
            <a:r>
              <a:rPr lang="en-US" b="0" i="0" dirty="0">
                <a:solidFill>
                  <a:srgbClr val="000000"/>
                </a:solidFill>
                <a:effectLst/>
                <a:latin typeface="inter-regular"/>
              </a:rPr>
              <a:t>//content to be evaluated  </a:t>
            </a:r>
          </a:p>
          <a:p>
            <a:pPr lvl="8"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xmlns="" id="{FC8AD828-726E-B7F5-15F3-EDBE8040EAA3}"/>
              </a:ext>
            </a:extLst>
          </p:cNvPr>
          <p:cNvSpPr txBox="1"/>
          <p:nvPr/>
        </p:nvSpPr>
        <p:spPr>
          <a:xfrm>
            <a:off x="20500" y="2715766"/>
            <a:ext cx="8370676" cy="923330"/>
          </a:xfrm>
          <a:prstGeom prst="rect">
            <a:avLst/>
          </a:prstGeom>
          <a:noFill/>
        </p:spPr>
        <p:txBody>
          <a:bodyPr wrap="square">
            <a:spAutoFit/>
          </a:bodyPr>
          <a:lstStyle/>
          <a:p>
            <a:pPr algn="just"/>
            <a:r>
              <a:rPr lang="en-US" b="0" i="0" dirty="0">
                <a:solidFill>
                  <a:srgbClr val="610B38"/>
                </a:solidFill>
                <a:effectLst/>
                <a:latin typeface="erdana"/>
              </a:rPr>
              <a:t>JavaScript If...else Statement</a:t>
            </a:r>
          </a:p>
          <a:p>
            <a:pPr algn="just"/>
            <a:r>
              <a:rPr lang="en-US" b="0" i="0" dirty="0">
                <a:solidFill>
                  <a:srgbClr val="333333"/>
                </a:solidFill>
                <a:effectLst/>
                <a:latin typeface="inter-regular"/>
              </a:rPr>
              <a:t>It evaluates the content whether condition is true of false. The syntax of JavaScript if-else statement is given below.</a:t>
            </a:r>
          </a:p>
        </p:txBody>
      </p:sp>
      <p:sp>
        <p:nvSpPr>
          <p:cNvPr id="10" name="TextBox 9">
            <a:extLst>
              <a:ext uri="{FF2B5EF4-FFF2-40B4-BE49-F238E27FC236}">
                <a16:creationId xmlns:a16="http://schemas.microsoft.com/office/drawing/2014/main" xmlns="" id="{9CA6ED2E-5853-112C-51AA-2C13BDD781D1}"/>
              </a:ext>
            </a:extLst>
          </p:cNvPr>
          <p:cNvSpPr txBox="1"/>
          <p:nvPr/>
        </p:nvSpPr>
        <p:spPr>
          <a:xfrm>
            <a:off x="3707904" y="3448913"/>
            <a:ext cx="4865510" cy="1754326"/>
          </a:xfrm>
          <a:prstGeom prst="rect">
            <a:avLst/>
          </a:prstGeom>
          <a:noFill/>
        </p:spPr>
        <p:txBody>
          <a:bodyPr wrap="square">
            <a:spAutoFit/>
          </a:bodyPr>
          <a:lstStyle/>
          <a:p>
            <a:pPr algn="just"/>
            <a:r>
              <a:rPr lang="en-US" b="0" i="0" dirty="0">
                <a:solidFill>
                  <a:srgbClr val="000000"/>
                </a:solidFill>
                <a:effectLst/>
                <a:latin typeface="inter-regular"/>
              </a:rPr>
              <a:t>if(expression){  </a:t>
            </a:r>
          </a:p>
          <a:p>
            <a:pPr algn="just"/>
            <a:r>
              <a:rPr lang="en-US" b="0" i="0" dirty="0">
                <a:solidFill>
                  <a:srgbClr val="000000"/>
                </a:solidFill>
                <a:effectLst/>
                <a:latin typeface="inter-regular"/>
              </a:rPr>
              <a:t>//content to be evaluated if condition is true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else{  </a:t>
            </a:r>
          </a:p>
          <a:p>
            <a:pPr algn="just"/>
            <a:r>
              <a:rPr lang="en-US" b="0" i="0" dirty="0">
                <a:solidFill>
                  <a:srgbClr val="000000"/>
                </a:solidFill>
                <a:effectLst/>
                <a:latin typeface="inter-regular"/>
              </a:rPr>
              <a:t>//content to be evaluated if condition is false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xmlns="" val="42863830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6D8963A5-BA4D-4C92-B3C7-99C9A66CC987}" type="datetime8">
              <a:rPr lang="en-US" smtClean="0"/>
              <a:pPr>
                <a:defRPr/>
              </a:pPr>
              <a:t>3/14/2024 5:20 PM</a:t>
            </a:fld>
            <a:endParaRPr lang="en-US"/>
          </a:p>
        </p:txBody>
      </p:sp>
      <p:sp>
        <p:nvSpPr>
          <p:cNvPr id="6" name="TextBox 5">
            <a:extLst>
              <a:ext uri="{FF2B5EF4-FFF2-40B4-BE49-F238E27FC236}">
                <a16:creationId xmlns:a16="http://schemas.microsoft.com/office/drawing/2014/main" xmlns="" id="{526CE938-4E9D-66B7-92D7-70482020CF2C}"/>
              </a:ext>
            </a:extLst>
          </p:cNvPr>
          <p:cNvSpPr txBox="1"/>
          <p:nvPr/>
        </p:nvSpPr>
        <p:spPr>
          <a:xfrm>
            <a:off x="356946" y="171093"/>
            <a:ext cx="8784976" cy="4801314"/>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switch statement</a:t>
            </a:r>
            <a:r>
              <a:rPr lang="en-US" b="0" i="0" dirty="0">
                <a:solidFill>
                  <a:srgbClr val="333333"/>
                </a:solidFill>
                <a:effectLst/>
                <a:latin typeface="inter-regular"/>
              </a:rPr>
              <a:t> is used </a:t>
            </a:r>
            <a:r>
              <a:rPr lang="en-US" b="0" i="1" dirty="0">
                <a:solidFill>
                  <a:srgbClr val="333333"/>
                </a:solidFill>
                <a:effectLst/>
                <a:latin typeface="inter-regular"/>
              </a:rPr>
              <a:t>to execute one code from multiple expressions</a:t>
            </a:r>
            <a:r>
              <a:rPr lang="en-US" b="0" i="0" dirty="0">
                <a:solidFill>
                  <a:srgbClr val="333333"/>
                </a:solidFill>
                <a:effectLst/>
                <a:latin typeface="inter-regular"/>
              </a:rPr>
              <a:t>. It is just like else if statement. But it is convenient than </a:t>
            </a:r>
            <a:r>
              <a:rPr lang="en-US" b="0" i="1" dirty="0" err="1">
                <a:solidFill>
                  <a:srgbClr val="333333"/>
                </a:solidFill>
                <a:effectLst/>
                <a:latin typeface="inter-regular"/>
              </a:rPr>
              <a:t>if..else..if</a:t>
            </a:r>
            <a:r>
              <a:rPr lang="en-US" b="0" i="0" dirty="0">
                <a:solidFill>
                  <a:srgbClr val="333333"/>
                </a:solidFill>
                <a:effectLst/>
                <a:latin typeface="inter-regular"/>
              </a:rPr>
              <a:t> because it can be used with numbers, characters etc.</a:t>
            </a:r>
          </a:p>
          <a:p>
            <a:pPr algn="just"/>
            <a:r>
              <a:rPr lang="en-US" b="0" i="0" dirty="0">
                <a:solidFill>
                  <a:srgbClr val="333333"/>
                </a:solidFill>
                <a:effectLst/>
                <a:latin typeface="inter-regular"/>
              </a:rPr>
              <a:t>The signature of JavaScript switch statement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switch(expression){  </a:t>
            </a:r>
          </a:p>
          <a:p>
            <a:pPr algn="just"/>
            <a:r>
              <a:rPr lang="en-US" b="0" i="0" dirty="0">
                <a:solidFill>
                  <a:srgbClr val="000000"/>
                </a:solidFill>
                <a:effectLst/>
                <a:latin typeface="inter-regular"/>
              </a:rPr>
              <a:t>case value1: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break;  </a:t>
            </a:r>
          </a:p>
          <a:p>
            <a:pPr algn="just"/>
            <a:r>
              <a:rPr lang="en-US" b="0" i="0" dirty="0">
                <a:solidFill>
                  <a:srgbClr val="000000"/>
                </a:solidFill>
                <a:effectLst/>
                <a:latin typeface="inter-regular"/>
              </a:rPr>
              <a:t>case value2: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break;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default:   </a:t>
            </a:r>
          </a:p>
          <a:p>
            <a:pPr algn="just"/>
            <a:r>
              <a:rPr lang="en-US" b="0" i="0" dirty="0">
                <a:solidFill>
                  <a:srgbClr val="000000"/>
                </a:solidFill>
                <a:effectLst/>
                <a:latin typeface="inter-regular"/>
              </a:rPr>
              <a:t> code to be executed if above values are not matched;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xmlns="" id="{E26A5347-DD1C-3EA3-AC54-0DD48A2238A9}"/>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44246377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07C4516D-1400-4FEA-A91E-9819EC65F11E}" type="datetime8">
              <a:rPr lang="en-US" smtClean="0"/>
              <a:pPr>
                <a:defRPr/>
              </a:pPr>
              <a:t>3/14/2024 5:20 PM</a:t>
            </a:fld>
            <a:endParaRPr lang="en-US"/>
          </a:p>
        </p:txBody>
      </p:sp>
      <p:sp>
        <p:nvSpPr>
          <p:cNvPr id="6" name="TextBox 5">
            <a:extLst>
              <a:ext uri="{FF2B5EF4-FFF2-40B4-BE49-F238E27FC236}">
                <a16:creationId xmlns:a16="http://schemas.microsoft.com/office/drawing/2014/main" xmlns="" id="{D99017D8-AB27-3CAE-7E75-FC779BAC9D14}"/>
              </a:ext>
            </a:extLst>
          </p:cNvPr>
          <p:cNvSpPr txBox="1"/>
          <p:nvPr/>
        </p:nvSpPr>
        <p:spPr>
          <a:xfrm>
            <a:off x="2783751" y="85455"/>
            <a:ext cx="4865510" cy="369332"/>
          </a:xfrm>
          <a:prstGeom prst="rect">
            <a:avLst/>
          </a:prstGeom>
          <a:noFill/>
        </p:spPr>
        <p:txBody>
          <a:bodyPr wrap="square">
            <a:spAutoFit/>
          </a:bodyPr>
          <a:lstStyle/>
          <a:p>
            <a:pPr algn="just"/>
            <a:r>
              <a:rPr lang="en-IN" b="0" i="0" dirty="0">
                <a:solidFill>
                  <a:srgbClr val="610B38"/>
                </a:solidFill>
                <a:effectLst/>
                <a:latin typeface="erdana"/>
              </a:rPr>
              <a:t>Application of JavaScript</a:t>
            </a:r>
          </a:p>
        </p:txBody>
      </p:sp>
      <p:sp>
        <p:nvSpPr>
          <p:cNvPr id="8" name="TextBox 7">
            <a:extLst>
              <a:ext uri="{FF2B5EF4-FFF2-40B4-BE49-F238E27FC236}">
                <a16:creationId xmlns:a16="http://schemas.microsoft.com/office/drawing/2014/main" xmlns="" id="{CE9AB055-28E6-3A7B-53A7-666A6E4ABB15}"/>
              </a:ext>
            </a:extLst>
          </p:cNvPr>
          <p:cNvSpPr txBox="1"/>
          <p:nvPr/>
        </p:nvSpPr>
        <p:spPr>
          <a:xfrm>
            <a:off x="539552" y="1281205"/>
            <a:ext cx="8424936" cy="3416320"/>
          </a:xfrm>
          <a:prstGeom prst="rect">
            <a:avLst/>
          </a:prstGeom>
          <a:noFill/>
        </p:spPr>
        <p:txBody>
          <a:bodyPr wrap="square">
            <a:spAutoFit/>
          </a:bodyPr>
          <a:lstStyle/>
          <a:p>
            <a:pPr algn="just"/>
            <a:r>
              <a:rPr lang="en-IN" b="0" i="0" dirty="0">
                <a:solidFill>
                  <a:srgbClr val="333333"/>
                </a:solidFill>
                <a:effectLst/>
                <a:latin typeface="inter-regular"/>
              </a:rPr>
              <a:t>JavaScript is used to create interactive websites. It is mainly used for:</a:t>
            </a:r>
          </a:p>
          <a:p>
            <a:pPr marL="285750" indent="-285750" algn="just">
              <a:buFont typeface="Wingdings" panose="05000000000000000000" pitchFamily="2" charset="2"/>
              <a:buChar char="Ø"/>
            </a:pPr>
            <a:r>
              <a:rPr lang="en-IN" b="0" i="0" dirty="0">
                <a:solidFill>
                  <a:srgbClr val="000000"/>
                </a:solidFill>
                <a:effectLst/>
                <a:latin typeface="inter-regular"/>
              </a:rPr>
              <a:t>Client-side validation,</a:t>
            </a:r>
          </a:p>
          <a:p>
            <a:pPr marL="285750" indent="-285750" algn="just">
              <a:buFont typeface="Wingdings" panose="05000000000000000000" pitchFamily="2" charset="2"/>
              <a:buChar char="Ø"/>
            </a:pPr>
            <a:r>
              <a:rPr lang="en-IN" b="0" i="0" dirty="0">
                <a:solidFill>
                  <a:srgbClr val="000000"/>
                </a:solidFill>
                <a:effectLst/>
                <a:latin typeface="inter-regular"/>
              </a:rPr>
              <a:t>Dynamic drop-down menus,</a:t>
            </a:r>
          </a:p>
          <a:p>
            <a:pPr marL="285750" indent="-285750" algn="just">
              <a:buFont typeface="Wingdings" panose="05000000000000000000" pitchFamily="2" charset="2"/>
              <a:buChar char="Ø"/>
            </a:pPr>
            <a:r>
              <a:rPr lang="en-IN" b="0" i="0" dirty="0">
                <a:solidFill>
                  <a:srgbClr val="000000"/>
                </a:solidFill>
                <a:effectLst/>
                <a:latin typeface="inter-regular"/>
              </a:rPr>
              <a:t>Displaying date and time,</a:t>
            </a:r>
          </a:p>
          <a:p>
            <a:pPr marL="285750" indent="-285750" algn="just">
              <a:buFont typeface="Wingdings" panose="05000000000000000000" pitchFamily="2" charset="2"/>
              <a:buChar char="Ø"/>
            </a:pPr>
            <a:r>
              <a:rPr lang="en-IN" b="0" i="0" dirty="0">
                <a:solidFill>
                  <a:srgbClr val="000000"/>
                </a:solidFill>
                <a:effectLst/>
                <a:latin typeface="inter-regular"/>
              </a:rPr>
              <a:t>Displaying pop-up windows and dialog boxes (like an alert dialog box, confirm dialog box and prompt dialog box),</a:t>
            </a:r>
          </a:p>
          <a:p>
            <a:pPr marL="285750" indent="-285750" algn="just">
              <a:buFont typeface="Wingdings" panose="05000000000000000000" pitchFamily="2" charset="2"/>
              <a:buChar char="Ø"/>
            </a:pPr>
            <a:r>
              <a:rPr lang="en-IN" b="0" i="0" dirty="0">
                <a:solidFill>
                  <a:srgbClr val="000000"/>
                </a:solidFill>
                <a:effectLst/>
                <a:latin typeface="inter-regular"/>
              </a:rPr>
              <a:t>Displaying clocks etc.</a:t>
            </a:r>
          </a:p>
          <a:p>
            <a:pPr marL="285750" indent="-285750">
              <a:buFont typeface="Wingdings" panose="05000000000000000000" pitchFamily="2" charset="2"/>
              <a:buChar char="Ø"/>
            </a:pPr>
            <a:r>
              <a:rPr lang="en-US" dirty="0">
                <a:solidFill>
                  <a:srgbClr val="333333"/>
                </a:solidFill>
                <a:latin typeface="inter-regular"/>
              </a:rPr>
              <a:t>It can change HTML Content</a:t>
            </a:r>
          </a:p>
          <a:p>
            <a:pPr marL="285750" indent="-285750">
              <a:buFont typeface="Wingdings" panose="05000000000000000000" pitchFamily="2" charset="2"/>
              <a:buChar char="Ø"/>
            </a:pPr>
            <a:r>
              <a:rPr lang="en-US" dirty="0">
                <a:solidFill>
                  <a:srgbClr val="333333"/>
                </a:solidFill>
                <a:latin typeface="inter-regular"/>
              </a:rPr>
              <a:t>It can change HTML attributes </a:t>
            </a:r>
          </a:p>
          <a:p>
            <a:pPr marL="285750" indent="-285750">
              <a:buFont typeface="Wingdings" panose="05000000000000000000" pitchFamily="2" charset="2"/>
              <a:buChar char="Ø"/>
            </a:pPr>
            <a:r>
              <a:rPr lang="en-US" dirty="0">
                <a:solidFill>
                  <a:srgbClr val="333333"/>
                </a:solidFill>
                <a:latin typeface="inter-regular"/>
              </a:rPr>
              <a:t>It can change style of HTML element</a:t>
            </a:r>
          </a:p>
          <a:p>
            <a:pPr marL="285750" indent="-285750">
              <a:buFont typeface="Wingdings" panose="05000000000000000000" pitchFamily="2" charset="2"/>
              <a:buChar char="Ø"/>
            </a:pPr>
            <a:r>
              <a:rPr lang="en-US" dirty="0">
                <a:solidFill>
                  <a:srgbClr val="333333"/>
                </a:solidFill>
                <a:latin typeface="inter-regular"/>
              </a:rPr>
              <a:t>Java script can validate HTML Content</a:t>
            </a:r>
            <a:endParaRPr lang="en-IN" dirty="0"/>
          </a:p>
          <a:p>
            <a:pPr marL="285750" indent="-285750" algn="just">
              <a:buFont typeface="Wingdings" panose="05000000000000000000" pitchFamily="2" charset="2"/>
              <a:buChar char="Ø"/>
            </a:pPr>
            <a:endParaRPr lang="en-IN" b="0" i="0" dirty="0">
              <a:solidFill>
                <a:srgbClr val="000000"/>
              </a:solidFill>
              <a:effectLst/>
              <a:latin typeface="inter-regular"/>
            </a:endParaRPr>
          </a:p>
        </p:txBody>
      </p:sp>
      <p:sp>
        <p:nvSpPr>
          <p:cNvPr id="2" name="Footer Placeholder 1">
            <a:extLst>
              <a:ext uri="{FF2B5EF4-FFF2-40B4-BE49-F238E27FC236}">
                <a16:creationId xmlns:a16="http://schemas.microsoft.com/office/drawing/2014/main" xmlns="" id="{96ECB886-928D-2B43-8632-965915547360}"/>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616124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E1D9D7CE-B09A-4C12-A34A-B8558D32EA57}" type="datetime8">
              <a:rPr lang="en-US" smtClean="0"/>
              <a:pPr>
                <a:defRPr/>
              </a:pPr>
              <a:t>3/14/2024 5:20 PM</a:t>
            </a:fld>
            <a:endParaRPr lang="en-US"/>
          </a:p>
        </p:txBody>
      </p:sp>
      <p:sp>
        <p:nvSpPr>
          <p:cNvPr id="8" name="TextBox 7">
            <a:extLst>
              <a:ext uri="{FF2B5EF4-FFF2-40B4-BE49-F238E27FC236}">
                <a16:creationId xmlns:a16="http://schemas.microsoft.com/office/drawing/2014/main" xmlns="" id="{1AB5B819-BD46-3374-14FB-27DD52EEC903}"/>
              </a:ext>
            </a:extLst>
          </p:cNvPr>
          <p:cNvSpPr txBox="1"/>
          <p:nvPr/>
        </p:nvSpPr>
        <p:spPr>
          <a:xfrm>
            <a:off x="457200" y="725090"/>
            <a:ext cx="8686800" cy="3693319"/>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&lt;h2&gt;What Can JavaScript Do?&lt;/h2&gt;</a:t>
            </a:r>
          </a:p>
          <a:p>
            <a:endParaRPr lang="en-IN" dirty="0"/>
          </a:p>
          <a:p>
            <a:r>
              <a:rPr lang="en-IN" dirty="0"/>
              <a:t>&lt;p id="demo"&gt;JavaScript can change HTML content.&lt;/p&gt;</a:t>
            </a:r>
          </a:p>
          <a:p>
            <a:endParaRPr lang="en-IN" dirty="0"/>
          </a:p>
          <a:p>
            <a:r>
              <a:rPr lang="en-IN" dirty="0"/>
              <a:t>&lt;button type="button" onclick='</a:t>
            </a:r>
            <a:r>
              <a:rPr lang="en-IN" dirty="0" err="1"/>
              <a:t>document.getElementById</a:t>
            </a:r>
            <a:r>
              <a:rPr lang="en-IN" dirty="0"/>
              <a:t>("demo").</a:t>
            </a:r>
            <a:r>
              <a:rPr lang="en-IN" dirty="0" err="1"/>
              <a:t>innerHTML</a:t>
            </a:r>
            <a:r>
              <a:rPr lang="en-IN" dirty="0"/>
              <a:t> = "Hello JavaScript!"'&gt;Click Me!&lt;/button&gt;</a:t>
            </a:r>
          </a:p>
          <a:p>
            <a:endParaRPr lang="en-IN" dirty="0"/>
          </a:p>
          <a:p>
            <a:r>
              <a:rPr lang="en-IN" dirty="0"/>
              <a:t>&lt;/body&gt;</a:t>
            </a:r>
          </a:p>
          <a:p>
            <a:r>
              <a:rPr lang="en-IN" dirty="0"/>
              <a:t>&lt;/html&gt;</a:t>
            </a:r>
          </a:p>
        </p:txBody>
      </p:sp>
      <p:sp>
        <p:nvSpPr>
          <p:cNvPr id="2" name="Rectangle 1">
            <a:extLst>
              <a:ext uri="{FF2B5EF4-FFF2-40B4-BE49-F238E27FC236}">
                <a16:creationId xmlns:a16="http://schemas.microsoft.com/office/drawing/2014/main" xmlns="" id="{A4E6BAE7-D8E3-4265-9404-606C7DFEA9ED}"/>
              </a:ext>
            </a:extLst>
          </p:cNvPr>
          <p:cNvSpPr/>
          <p:nvPr/>
        </p:nvSpPr>
        <p:spPr>
          <a:xfrm>
            <a:off x="2195736" y="82253"/>
            <a:ext cx="4013278" cy="369332"/>
          </a:xfrm>
          <a:prstGeom prst="rect">
            <a:avLst/>
          </a:prstGeom>
        </p:spPr>
        <p:txBody>
          <a:bodyPr wrap="none">
            <a:spAutoFit/>
          </a:bodyPr>
          <a:lstStyle/>
          <a:p>
            <a:r>
              <a:rPr lang="en-US" dirty="0">
                <a:solidFill>
                  <a:srgbClr val="000000"/>
                </a:solidFill>
                <a:latin typeface="Segoe UI" panose="020B0502040204020203" pitchFamily="34" charset="0"/>
              </a:rPr>
              <a:t>JavaScript Can Change HTML Content</a:t>
            </a:r>
          </a:p>
        </p:txBody>
      </p:sp>
      <p:sp>
        <p:nvSpPr>
          <p:cNvPr id="4" name="Footer Placeholder 3">
            <a:extLst>
              <a:ext uri="{FF2B5EF4-FFF2-40B4-BE49-F238E27FC236}">
                <a16:creationId xmlns:a16="http://schemas.microsoft.com/office/drawing/2014/main" xmlns="" id="{7038B77D-EDB1-BFDB-04C6-5584EDF07311}"/>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6399327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179379F-E5E5-4427-BF21-BAE09180747C}" type="datetime8">
              <a:rPr lang="en-US" smtClean="0"/>
              <a:pPr>
                <a:defRPr/>
              </a:pPr>
              <a:t>3/14/2024 5:20 PM</a:t>
            </a:fld>
            <a:endParaRPr lang="en-US"/>
          </a:p>
        </p:txBody>
      </p:sp>
      <p:sp>
        <p:nvSpPr>
          <p:cNvPr id="6" name="TextBox 5">
            <a:extLst>
              <a:ext uri="{FF2B5EF4-FFF2-40B4-BE49-F238E27FC236}">
                <a16:creationId xmlns:a16="http://schemas.microsoft.com/office/drawing/2014/main" xmlns="" id="{8F225D97-D6D9-CEDF-8DAB-D9D3DC575603}"/>
              </a:ext>
            </a:extLst>
          </p:cNvPr>
          <p:cNvSpPr txBox="1"/>
          <p:nvPr/>
        </p:nvSpPr>
        <p:spPr>
          <a:xfrm>
            <a:off x="179512" y="101600"/>
            <a:ext cx="8784976" cy="1477328"/>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JavaScript Can Change HTML Styles (CSS)</a:t>
            </a:r>
          </a:p>
          <a:p>
            <a:pPr algn="l"/>
            <a:endParaRPr lang="en-US" b="0" i="0" dirty="0">
              <a:solidFill>
                <a:srgbClr val="000000"/>
              </a:solidFill>
              <a:effectLst/>
              <a:latin typeface="Segoe UI" panose="020B0502040204020203" pitchFamily="34" charset="0"/>
            </a:endParaRP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Changing the style of an HTML element, is a variant of changing an HTML attribute:</a:t>
            </a:r>
          </a:p>
        </p:txBody>
      </p:sp>
      <p:sp>
        <p:nvSpPr>
          <p:cNvPr id="2" name="Footer Placeholder 1">
            <a:extLst>
              <a:ext uri="{FF2B5EF4-FFF2-40B4-BE49-F238E27FC236}">
                <a16:creationId xmlns:a16="http://schemas.microsoft.com/office/drawing/2014/main" xmlns="" id="{B15D2483-2E5E-8372-78D1-ABCA378190DB}"/>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921269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3982C27B-DCF3-4543-94CC-A5CEB1988B8D}" type="datetime8">
              <a:rPr lang="en-US" smtClean="0"/>
              <a:pPr>
                <a:defRPr/>
              </a:pPr>
              <a:t>3/14/2024 5:20 PM</a:t>
            </a:fld>
            <a:endParaRPr lang="en-US"/>
          </a:p>
        </p:txBody>
      </p:sp>
      <p:sp>
        <p:nvSpPr>
          <p:cNvPr id="10" name="TextBox 9">
            <a:extLst>
              <a:ext uri="{FF2B5EF4-FFF2-40B4-BE49-F238E27FC236}">
                <a16:creationId xmlns:a16="http://schemas.microsoft.com/office/drawing/2014/main" xmlns="" id="{45EDA24F-93C3-4006-B842-A4C663275540}"/>
              </a:ext>
            </a:extLst>
          </p:cNvPr>
          <p:cNvSpPr txBox="1"/>
          <p:nvPr/>
        </p:nvSpPr>
        <p:spPr>
          <a:xfrm>
            <a:off x="611560" y="888284"/>
            <a:ext cx="8075240" cy="3139321"/>
          </a:xfrm>
          <a:prstGeom prst="rect">
            <a:avLst/>
          </a:prstGeom>
          <a:noFill/>
        </p:spPr>
        <p:txBody>
          <a:bodyPr wrap="square">
            <a:spAutoFit/>
          </a:bodyPr>
          <a:lstStyle/>
          <a:p>
            <a:pPr algn="just" fontAlgn="base"/>
            <a:r>
              <a:rPr lang="en-US" b="1" i="0" dirty="0">
                <a:solidFill>
                  <a:srgbClr val="273239"/>
                </a:solidFill>
                <a:effectLst/>
                <a:latin typeface="urw-din"/>
              </a:rPr>
              <a:t>Advantages:</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HTML is used to build websites.</a:t>
            </a:r>
          </a:p>
          <a:p>
            <a:pPr algn="just" fontAlgn="base">
              <a:buFont typeface="Arial" panose="020B0604020202020204" pitchFamily="34" charset="0"/>
              <a:buChar char="•"/>
            </a:pPr>
            <a:r>
              <a:rPr lang="en-US" b="0" i="0" dirty="0">
                <a:solidFill>
                  <a:srgbClr val="273239"/>
                </a:solidFill>
                <a:effectLst/>
                <a:latin typeface="urw-din"/>
              </a:rPr>
              <a:t>It is supported by all browsers.</a:t>
            </a:r>
          </a:p>
          <a:p>
            <a:pPr algn="just" fontAlgn="base">
              <a:buFont typeface="Arial" panose="020B0604020202020204" pitchFamily="34" charset="0"/>
              <a:buChar char="•"/>
            </a:pPr>
            <a:r>
              <a:rPr lang="en-US" b="0" i="0" dirty="0">
                <a:solidFill>
                  <a:srgbClr val="273239"/>
                </a:solidFill>
                <a:effectLst/>
                <a:latin typeface="urw-din"/>
              </a:rPr>
              <a:t>It can be integrated with other languages like CSS, JavaScript, etc.</a:t>
            </a:r>
          </a:p>
          <a:p>
            <a:pPr algn="just" fontAlgn="base">
              <a:buFont typeface="Arial" panose="020B0604020202020204" pitchFamily="34" charset="0"/>
              <a:buChar char="•"/>
            </a:pPr>
            <a:endParaRPr lang="en-US" dirty="0">
              <a:solidFill>
                <a:srgbClr val="273239"/>
              </a:solidFill>
              <a:latin typeface="urw-din"/>
            </a:endParaRPr>
          </a:p>
          <a:p>
            <a:pPr algn="just" fontAlgn="base"/>
            <a:endParaRPr lang="en-US" b="0" i="0" dirty="0">
              <a:solidFill>
                <a:srgbClr val="273239"/>
              </a:solidFill>
              <a:effectLst/>
              <a:latin typeface="urw-din"/>
            </a:endParaRPr>
          </a:p>
          <a:p>
            <a:pPr algn="just" fontAlgn="base"/>
            <a:r>
              <a:rPr lang="en-US" b="1" i="0" dirty="0">
                <a:solidFill>
                  <a:srgbClr val="273239"/>
                </a:solidFill>
                <a:effectLst/>
                <a:latin typeface="urw-din"/>
              </a:rPr>
              <a:t>Disadvantages:</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HTML can only create static web pages. For dynamic web pages, other languages have to be used.</a:t>
            </a:r>
          </a:p>
          <a:p>
            <a:pPr algn="just" fontAlgn="base">
              <a:buFont typeface="Arial" panose="020B0604020202020204" pitchFamily="34" charset="0"/>
              <a:buChar char="•"/>
            </a:pPr>
            <a:r>
              <a:rPr lang="en-US" b="0" i="0" dirty="0">
                <a:solidFill>
                  <a:srgbClr val="273239"/>
                </a:solidFill>
                <a:effectLst/>
                <a:latin typeface="urw-din"/>
              </a:rPr>
              <a:t>A large amount of code has to be written to create a simple web page.</a:t>
            </a:r>
          </a:p>
          <a:p>
            <a:pPr algn="just" fontAlgn="base">
              <a:buFont typeface="Arial" panose="020B0604020202020204" pitchFamily="34" charset="0"/>
              <a:buChar char="•"/>
            </a:pPr>
            <a:r>
              <a:rPr lang="en-US" b="0" i="0" dirty="0">
                <a:solidFill>
                  <a:srgbClr val="273239"/>
                </a:solidFill>
                <a:effectLst/>
                <a:latin typeface="urw-din"/>
              </a:rPr>
              <a:t>The security feature is not good.</a:t>
            </a:r>
          </a:p>
        </p:txBody>
      </p:sp>
      <p:sp>
        <p:nvSpPr>
          <p:cNvPr id="7" name="TextBox 6">
            <a:extLst>
              <a:ext uri="{FF2B5EF4-FFF2-40B4-BE49-F238E27FC236}">
                <a16:creationId xmlns:a16="http://schemas.microsoft.com/office/drawing/2014/main" xmlns="" id="{B2C20A70-4AD4-3912-B42D-CBC8B53CF66A}"/>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xmlns="" id="{D4EAC3BF-2FAB-E941-407F-CB65E23ABA1D}"/>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32146577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90</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04B07991-3673-4724-AB8A-0965F40CEE8C}" type="datetime8">
              <a:rPr lang="en-US" smtClean="0"/>
              <a:pPr>
                <a:defRPr/>
              </a:pPr>
              <a:t>3/14/2024 5:20 PM</a:t>
            </a:fld>
            <a:endParaRPr lang="en-US"/>
          </a:p>
        </p:txBody>
      </p:sp>
      <p:sp>
        <p:nvSpPr>
          <p:cNvPr id="6" name="TextBox 5">
            <a:extLst>
              <a:ext uri="{FF2B5EF4-FFF2-40B4-BE49-F238E27FC236}">
                <a16:creationId xmlns:a16="http://schemas.microsoft.com/office/drawing/2014/main" xmlns="" id="{0386F080-70FB-EF90-0774-C2B6FE1731D1}"/>
              </a:ext>
            </a:extLst>
          </p:cNvPr>
          <p:cNvSpPr txBox="1"/>
          <p:nvPr/>
        </p:nvSpPr>
        <p:spPr>
          <a:xfrm>
            <a:off x="251520" y="673253"/>
            <a:ext cx="8964488" cy="3970318"/>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&lt;h2&gt;What Can JavaScript Do?&lt;/h2&gt;</a:t>
            </a:r>
          </a:p>
          <a:p>
            <a:endParaRPr lang="en-IN" dirty="0"/>
          </a:p>
          <a:p>
            <a:r>
              <a:rPr lang="en-IN" dirty="0"/>
              <a:t>&lt;p id="demo"&gt;JavaScript can change the style of an HTML element.&lt;/p&gt;</a:t>
            </a:r>
          </a:p>
          <a:p>
            <a:endParaRPr lang="en-IN" dirty="0"/>
          </a:p>
          <a:p>
            <a:r>
              <a:rPr lang="en-IN" dirty="0"/>
              <a:t>&lt;button type="button" onclick="</a:t>
            </a:r>
            <a:r>
              <a:rPr lang="en-IN" dirty="0" err="1"/>
              <a:t>document.getElementById</a:t>
            </a:r>
            <a:r>
              <a:rPr lang="en-IN" dirty="0"/>
              <a:t>('demo').</a:t>
            </a:r>
            <a:r>
              <a:rPr lang="en-IN" dirty="0" err="1"/>
              <a:t>style.fontSize</a:t>
            </a:r>
            <a:r>
              <a:rPr lang="en-IN" dirty="0"/>
              <a:t>='35px'"&gt;Click Me!&lt;/button&gt;</a:t>
            </a:r>
          </a:p>
          <a:p>
            <a:endParaRPr lang="en-IN" dirty="0"/>
          </a:p>
          <a:p>
            <a:endParaRPr lang="en-IN" dirty="0"/>
          </a:p>
          <a:p>
            <a:r>
              <a:rPr lang="en-IN" dirty="0"/>
              <a:t>&lt;/body&gt;</a:t>
            </a:r>
          </a:p>
          <a:p>
            <a:r>
              <a:rPr lang="en-IN" dirty="0"/>
              <a:t>&lt;/html&gt; </a:t>
            </a:r>
          </a:p>
        </p:txBody>
      </p:sp>
      <p:sp>
        <p:nvSpPr>
          <p:cNvPr id="2" name="Footer Placeholder 1">
            <a:extLst>
              <a:ext uri="{FF2B5EF4-FFF2-40B4-BE49-F238E27FC236}">
                <a16:creationId xmlns:a16="http://schemas.microsoft.com/office/drawing/2014/main" xmlns="" id="{D789E161-1347-A621-ABB8-FC5FCCE32C78}"/>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2718160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91</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81545ED2-F3B0-4782-9FEF-0F62F0C4BE8F}" type="datetime8">
              <a:rPr lang="en-US" smtClean="0"/>
              <a:pPr>
                <a:defRPr/>
              </a:pPr>
              <a:t>3/14/2024 5:20 PM</a:t>
            </a:fld>
            <a:endParaRPr lang="en-US"/>
          </a:p>
        </p:txBody>
      </p:sp>
      <p:sp>
        <p:nvSpPr>
          <p:cNvPr id="6" name="TextBox 5">
            <a:extLst>
              <a:ext uri="{FF2B5EF4-FFF2-40B4-BE49-F238E27FC236}">
                <a16:creationId xmlns:a16="http://schemas.microsoft.com/office/drawing/2014/main" xmlns="" id="{95C01F2D-1B3A-4B1E-D6D0-09F339AEEE9E}"/>
              </a:ext>
            </a:extLst>
          </p:cNvPr>
          <p:cNvSpPr txBox="1"/>
          <p:nvPr/>
        </p:nvSpPr>
        <p:spPr>
          <a:xfrm>
            <a:off x="2987824" y="123478"/>
            <a:ext cx="2133600" cy="369332"/>
          </a:xfrm>
          <a:prstGeom prst="rect">
            <a:avLst/>
          </a:prstGeom>
          <a:noFill/>
        </p:spPr>
        <p:txBody>
          <a:bodyPr wrap="square">
            <a:spAutoFit/>
          </a:bodyPr>
          <a:lstStyle/>
          <a:p>
            <a:r>
              <a:rPr lang="en-IN" dirty="0"/>
              <a:t>Java Script OUT puts</a:t>
            </a:r>
          </a:p>
        </p:txBody>
      </p:sp>
      <p:sp>
        <p:nvSpPr>
          <p:cNvPr id="9" name="TextBox 8">
            <a:extLst>
              <a:ext uri="{FF2B5EF4-FFF2-40B4-BE49-F238E27FC236}">
                <a16:creationId xmlns:a16="http://schemas.microsoft.com/office/drawing/2014/main" xmlns="" id="{6E2C88B8-A63E-19BE-DF25-366EE1FDCDCA}"/>
              </a:ext>
            </a:extLst>
          </p:cNvPr>
          <p:cNvSpPr txBox="1"/>
          <p:nvPr/>
        </p:nvSpPr>
        <p:spPr>
          <a:xfrm>
            <a:off x="323528" y="976405"/>
            <a:ext cx="7272808" cy="2308324"/>
          </a:xfrm>
          <a:prstGeom prst="rect">
            <a:avLst/>
          </a:prstGeom>
          <a:noFill/>
        </p:spPr>
        <p:txBody>
          <a:bodyPr wrap="square">
            <a:spAutoFit/>
          </a:bodyPr>
          <a:lstStyle/>
          <a:p>
            <a:r>
              <a:rPr lang="en-IN" dirty="0"/>
              <a:t>JavaScript Display Possibilities</a:t>
            </a:r>
          </a:p>
          <a:p>
            <a:endParaRPr lang="en-IN" dirty="0"/>
          </a:p>
          <a:p>
            <a:r>
              <a:rPr lang="en-IN" dirty="0"/>
              <a:t>JavaScript can "display" data in different ways:</a:t>
            </a:r>
          </a:p>
          <a:p>
            <a:endParaRPr lang="en-IN" dirty="0"/>
          </a:p>
          <a:p>
            <a:r>
              <a:rPr lang="en-IN" dirty="0"/>
              <a:t>Writing into an HTML element, using </a:t>
            </a:r>
            <a:r>
              <a:rPr lang="en-IN" dirty="0" err="1"/>
              <a:t>innerHTML</a:t>
            </a:r>
            <a:r>
              <a:rPr lang="en-IN" dirty="0"/>
              <a:t>.</a:t>
            </a:r>
          </a:p>
          <a:p>
            <a:r>
              <a:rPr lang="en-IN" dirty="0"/>
              <a:t>Writing into the HTML output using </a:t>
            </a:r>
            <a:r>
              <a:rPr lang="en-IN" dirty="0" err="1"/>
              <a:t>document.write</a:t>
            </a:r>
            <a:r>
              <a:rPr lang="en-IN" dirty="0"/>
              <a:t>().</a:t>
            </a:r>
          </a:p>
          <a:p>
            <a:r>
              <a:rPr lang="en-IN" dirty="0"/>
              <a:t>Writing into an alert box, using </a:t>
            </a:r>
            <a:r>
              <a:rPr lang="en-IN" dirty="0" err="1"/>
              <a:t>window.alert</a:t>
            </a:r>
            <a:r>
              <a:rPr lang="en-IN" dirty="0"/>
              <a:t>().</a:t>
            </a:r>
          </a:p>
          <a:p>
            <a:r>
              <a:rPr lang="en-IN" dirty="0"/>
              <a:t>Writing into the browser console, using console.log().</a:t>
            </a:r>
          </a:p>
        </p:txBody>
      </p:sp>
      <p:sp>
        <p:nvSpPr>
          <p:cNvPr id="2" name="Footer Placeholder 1">
            <a:extLst>
              <a:ext uri="{FF2B5EF4-FFF2-40B4-BE49-F238E27FC236}">
                <a16:creationId xmlns:a16="http://schemas.microsoft.com/office/drawing/2014/main" xmlns="" id="{8C97F375-1016-02A2-136E-8A15941CAB66}"/>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8513941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92</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2B0020FE-640D-4F3D-88EC-79553EBA3BC4}" type="datetime8">
              <a:rPr lang="en-US" smtClean="0"/>
              <a:pPr>
                <a:defRPr/>
              </a:pPr>
              <a:t>3/14/2024 5:20 PM</a:t>
            </a:fld>
            <a:endParaRPr lang="en-US"/>
          </a:p>
        </p:txBody>
      </p:sp>
      <p:sp>
        <p:nvSpPr>
          <p:cNvPr id="7" name="TextBox 6">
            <a:extLst>
              <a:ext uri="{FF2B5EF4-FFF2-40B4-BE49-F238E27FC236}">
                <a16:creationId xmlns:a16="http://schemas.microsoft.com/office/drawing/2014/main" xmlns="" id="{9F1F3420-9F94-E3BE-698C-C9F53B3D31D7}"/>
              </a:ext>
            </a:extLst>
          </p:cNvPr>
          <p:cNvSpPr txBox="1"/>
          <p:nvPr/>
        </p:nvSpPr>
        <p:spPr>
          <a:xfrm>
            <a:off x="107504" y="101600"/>
            <a:ext cx="9144000" cy="1477328"/>
          </a:xfrm>
          <a:prstGeom prst="rect">
            <a:avLst/>
          </a:prstGeom>
          <a:noFill/>
        </p:spPr>
        <p:txBody>
          <a:bodyPr wrap="square">
            <a:spAutoFit/>
          </a:bodyPr>
          <a:lstStyle/>
          <a:p>
            <a:r>
              <a:rPr lang="en-IN" dirty="0"/>
              <a:t>Using </a:t>
            </a:r>
            <a:r>
              <a:rPr lang="en-IN" dirty="0" err="1"/>
              <a:t>innerHTML</a:t>
            </a:r>
            <a:endParaRPr lang="en-IN" dirty="0"/>
          </a:p>
          <a:p>
            <a:endParaRPr lang="en-IN" dirty="0"/>
          </a:p>
          <a:p>
            <a:pPr marL="285750" indent="-285750">
              <a:buFont typeface="Wingdings" panose="05000000000000000000" pitchFamily="2" charset="2"/>
              <a:buChar char="Ø"/>
            </a:pPr>
            <a:r>
              <a:rPr lang="en-IN" dirty="0"/>
              <a:t>To access an HTML element, JavaScript can use the </a:t>
            </a:r>
            <a:r>
              <a:rPr lang="en-IN" dirty="0" err="1"/>
              <a:t>document.getElementById</a:t>
            </a:r>
            <a:r>
              <a:rPr lang="en-IN" dirty="0"/>
              <a:t>(id) method.</a:t>
            </a:r>
          </a:p>
          <a:p>
            <a:pPr marL="285750" indent="-285750">
              <a:buFont typeface="Wingdings" panose="05000000000000000000" pitchFamily="2" charset="2"/>
              <a:buChar char="Ø"/>
            </a:pPr>
            <a:r>
              <a:rPr lang="en-IN" dirty="0"/>
              <a:t>The id attribute defines the HTML element. The </a:t>
            </a:r>
            <a:r>
              <a:rPr lang="en-IN" dirty="0" err="1"/>
              <a:t>innerHTML</a:t>
            </a:r>
            <a:r>
              <a:rPr lang="en-IN" dirty="0"/>
              <a:t> property defines the HTML content:</a:t>
            </a:r>
          </a:p>
        </p:txBody>
      </p:sp>
      <p:sp>
        <p:nvSpPr>
          <p:cNvPr id="9" name="TextBox 8">
            <a:extLst>
              <a:ext uri="{FF2B5EF4-FFF2-40B4-BE49-F238E27FC236}">
                <a16:creationId xmlns:a16="http://schemas.microsoft.com/office/drawing/2014/main" xmlns="" id="{660DC518-96B6-3269-91AD-650C185D7A5B}"/>
              </a:ext>
            </a:extLst>
          </p:cNvPr>
          <p:cNvSpPr txBox="1"/>
          <p:nvPr/>
        </p:nvSpPr>
        <p:spPr>
          <a:xfrm>
            <a:off x="251520" y="1511102"/>
            <a:ext cx="6753625" cy="3323987"/>
          </a:xfrm>
          <a:prstGeom prst="rect">
            <a:avLst/>
          </a:prstGeom>
          <a:noFill/>
        </p:spPr>
        <p:txBody>
          <a:bodyPr wrap="square">
            <a:spAutoFit/>
          </a:bodyPr>
          <a:lstStyle/>
          <a:p>
            <a:r>
              <a:rPr lang="en-IN" sz="1400" i="0" dirty="0">
                <a:effectLst/>
                <a:latin typeface="Consolas" panose="020B0609020204030204" pitchFamily="49" charset="0"/>
              </a:rPr>
              <a:t>&lt;!DOCTYPE html&gt;</a:t>
            </a:r>
            <a:r>
              <a:rPr lang="en-IN" sz="1400" dirty="0"/>
              <a:t/>
            </a:r>
            <a:br>
              <a:rPr lang="en-IN" sz="1400" dirty="0"/>
            </a:br>
            <a:r>
              <a:rPr lang="en-IN" sz="1400" i="0" dirty="0">
                <a:effectLst/>
                <a:latin typeface="Consolas" panose="020B0609020204030204" pitchFamily="49" charset="0"/>
              </a:rPr>
              <a:t>&lt;html&gt;</a:t>
            </a:r>
            <a:r>
              <a:rPr lang="en-IN" sz="1400" dirty="0"/>
              <a:t/>
            </a:r>
            <a:br>
              <a:rPr lang="en-IN" sz="1400" dirty="0"/>
            </a:br>
            <a:r>
              <a:rPr lang="en-IN" sz="1400" i="0" dirty="0">
                <a:effectLst/>
                <a:latin typeface="Consolas" panose="020B0609020204030204" pitchFamily="49" charset="0"/>
              </a:rPr>
              <a:t>&lt;body&gt;</a:t>
            </a:r>
            <a:r>
              <a:rPr lang="en-IN" sz="1400" dirty="0"/>
              <a:t/>
            </a:r>
            <a:br>
              <a:rPr lang="en-IN" sz="1400" dirty="0"/>
            </a:br>
            <a:r>
              <a:rPr lang="en-IN" sz="1400" dirty="0"/>
              <a:t/>
            </a:r>
            <a:br>
              <a:rPr lang="en-IN" sz="1400" dirty="0"/>
            </a:br>
            <a:r>
              <a:rPr lang="en-IN" sz="1400" i="0" dirty="0">
                <a:effectLst/>
                <a:latin typeface="Consolas" panose="020B0609020204030204" pitchFamily="49" charset="0"/>
              </a:rPr>
              <a:t>&lt;h1&gt;My First Web Page&lt;/h1&gt;</a:t>
            </a:r>
            <a:r>
              <a:rPr lang="en-IN" sz="1400" dirty="0"/>
              <a:t/>
            </a:r>
            <a:br>
              <a:rPr lang="en-IN" sz="1400" dirty="0"/>
            </a:br>
            <a:r>
              <a:rPr lang="en-IN" sz="1400" i="0" dirty="0">
                <a:effectLst/>
                <a:latin typeface="Consolas" panose="020B0609020204030204" pitchFamily="49" charset="0"/>
              </a:rPr>
              <a:t>&lt;p&gt;My First Paragraph&lt;/p&gt;</a:t>
            </a:r>
            <a:r>
              <a:rPr lang="en-IN" sz="1400" dirty="0"/>
              <a:t/>
            </a:r>
            <a:br>
              <a:rPr lang="en-IN" sz="1400" dirty="0"/>
            </a:br>
            <a:r>
              <a:rPr lang="en-IN" sz="1400" dirty="0"/>
              <a:t/>
            </a:r>
            <a:br>
              <a:rPr lang="en-IN" sz="1400" dirty="0"/>
            </a:br>
            <a:r>
              <a:rPr lang="en-IN" sz="1400" i="0" dirty="0">
                <a:effectLst/>
                <a:latin typeface="Consolas" panose="020B0609020204030204" pitchFamily="49" charset="0"/>
              </a:rPr>
              <a:t>&lt;p id="demo"&gt;&lt;/p&gt;</a:t>
            </a:r>
            <a:r>
              <a:rPr lang="en-IN" sz="1400" dirty="0"/>
              <a:t/>
            </a:r>
            <a:br>
              <a:rPr lang="en-IN" sz="1400" dirty="0"/>
            </a:br>
            <a:r>
              <a:rPr lang="en-IN" sz="1400" dirty="0"/>
              <a:t/>
            </a:r>
            <a:br>
              <a:rPr lang="en-IN" sz="1400" dirty="0"/>
            </a:br>
            <a:r>
              <a:rPr lang="en-IN" sz="1400" i="0" dirty="0">
                <a:effectLst/>
                <a:latin typeface="Consolas" panose="020B0609020204030204" pitchFamily="49" charset="0"/>
              </a:rPr>
              <a:t>&lt;script&gt;</a:t>
            </a:r>
            <a:br>
              <a:rPr lang="en-IN" sz="1400" i="0" dirty="0">
                <a:effectLst/>
                <a:latin typeface="Consolas" panose="020B0609020204030204" pitchFamily="49" charset="0"/>
              </a:rPr>
            </a:br>
            <a:r>
              <a:rPr lang="en-IN" sz="1400" i="0" dirty="0" err="1">
                <a:effectLst/>
                <a:latin typeface="Consolas" panose="020B0609020204030204" pitchFamily="49" charset="0"/>
              </a:rPr>
              <a:t>document.getElementById</a:t>
            </a:r>
            <a:r>
              <a:rPr lang="en-IN" sz="1400" i="0" dirty="0">
                <a:effectLst/>
                <a:latin typeface="Consolas" panose="020B0609020204030204" pitchFamily="49" charset="0"/>
              </a:rPr>
              <a:t>("demo").</a:t>
            </a:r>
            <a:r>
              <a:rPr lang="en-IN" sz="1400" i="0" dirty="0" err="1">
                <a:effectLst/>
                <a:latin typeface="Consolas" panose="020B0609020204030204" pitchFamily="49" charset="0"/>
              </a:rPr>
              <a:t>innerHTML</a:t>
            </a:r>
            <a:r>
              <a:rPr lang="en-IN" sz="1400" i="0" dirty="0">
                <a:effectLst/>
                <a:latin typeface="Consolas" panose="020B0609020204030204" pitchFamily="49" charset="0"/>
              </a:rPr>
              <a:t> = 5 + 6;</a:t>
            </a:r>
            <a:br>
              <a:rPr lang="en-IN" sz="1400" i="0" dirty="0">
                <a:effectLst/>
                <a:latin typeface="Consolas" panose="020B0609020204030204" pitchFamily="49" charset="0"/>
              </a:rPr>
            </a:br>
            <a:r>
              <a:rPr lang="en-IN" sz="1400" i="0" dirty="0">
                <a:effectLst/>
                <a:latin typeface="Consolas" panose="020B0609020204030204" pitchFamily="49" charset="0"/>
              </a:rPr>
              <a:t>&lt;/script&gt;</a:t>
            </a:r>
            <a:r>
              <a:rPr lang="en-IN" sz="1400" dirty="0"/>
              <a:t/>
            </a:r>
            <a:br>
              <a:rPr lang="en-IN" sz="1400" dirty="0"/>
            </a:br>
            <a:r>
              <a:rPr lang="en-IN" sz="1400" dirty="0"/>
              <a:t/>
            </a:r>
            <a:br>
              <a:rPr lang="en-IN" sz="1400" dirty="0"/>
            </a:br>
            <a:r>
              <a:rPr lang="en-IN" sz="1400" i="0" dirty="0">
                <a:effectLst/>
                <a:latin typeface="Consolas" panose="020B0609020204030204" pitchFamily="49" charset="0"/>
              </a:rPr>
              <a:t>&lt;/body&gt;</a:t>
            </a:r>
            <a:r>
              <a:rPr lang="en-IN" sz="1400" dirty="0"/>
              <a:t/>
            </a:r>
            <a:br>
              <a:rPr lang="en-IN" sz="1400" dirty="0"/>
            </a:br>
            <a:r>
              <a:rPr lang="en-IN" sz="1400" i="0" dirty="0">
                <a:effectLst/>
                <a:latin typeface="Consolas" panose="020B0609020204030204" pitchFamily="49" charset="0"/>
              </a:rPr>
              <a:t>&lt;/html&gt;</a:t>
            </a:r>
            <a:endParaRPr lang="en-IN" sz="1400" dirty="0"/>
          </a:p>
        </p:txBody>
      </p:sp>
      <p:sp>
        <p:nvSpPr>
          <p:cNvPr id="2" name="Footer Placeholder 1">
            <a:extLst>
              <a:ext uri="{FF2B5EF4-FFF2-40B4-BE49-F238E27FC236}">
                <a16:creationId xmlns:a16="http://schemas.microsoft.com/office/drawing/2014/main" xmlns="" id="{F204090F-CD46-9B3F-0752-B1576E4BBCCB}"/>
              </a:ext>
            </a:extLst>
          </p:cNvPr>
          <p:cNvSpPr>
            <a:spLocks noGrp="1"/>
          </p:cNvSpPr>
          <p:nvPr>
            <p:ph type="ftr" sz="quarter" idx="11"/>
          </p:nvPr>
        </p:nvSpPr>
        <p:spPr>
          <a:xfrm>
            <a:off x="3124199" y="4767263"/>
            <a:ext cx="3880945"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1890643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93</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A8557ABD-8D2F-40B0-A543-F42DC2511AA9}" type="datetime8">
              <a:rPr lang="en-US" smtClean="0"/>
              <a:pPr>
                <a:defRPr/>
              </a:pPr>
              <a:t>3/14/2024 5:20 PM</a:t>
            </a:fld>
            <a:endParaRPr lang="en-US"/>
          </a:p>
        </p:txBody>
      </p:sp>
      <p:sp>
        <p:nvSpPr>
          <p:cNvPr id="12" name="TextBox 11">
            <a:extLst>
              <a:ext uri="{FF2B5EF4-FFF2-40B4-BE49-F238E27FC236}">
                <a16:creationId xmlns:a16="http://schemas.microsoft.com/office/drawing/2014/main" xmlns="" id="{E5E43877-EBC6-585D-819E-D2A98773A0E3}"/>
              </a:ext>
            </a:extLst>
          </p:cNvPr>
          <p:cNvSpPr txBox="1"/>
          <p:nvPr/>
        </p:nvSpPr>
        <p:spPr>
          <a:xfrm>
            <a:off x="457200" y="876960"/>
            <a:ext cx="3970784" cy="3693319"/>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&lt;h1&gt;My First Web Page&lt;/h1&gt;</a:t>
            </a:r>
          </a:p>
          <a:p>
            <a:r>
              <a:rPr lang="en-IN" dirty="0"/>
              <a:t>&lt;p&gt;My first paragraph.&lt;/p&gt;</a:t>
            </a:r>
          </a:p>
          <a:p>
            <a:endParaRPr lang="en-IN" dirty="0"/>
          </a:p>
          <a:p>
            <a:r>
              <a:rPr lang="en-IN" dirty="0"/>
              <a:t>&lt;script&gt;</a:t>
            </a:r>
          </a:p>
          <a:p>
            <a:r>
              <a:rPr lang="en-IN" dirty="0" err="1"/>
              <a:t>window.alert</a:t>
            </a:r>
            <a:r>
              <a:rPr lang="en-IN" dirty="0"/>
              <a:t>(5 + 6);</a:t>
            </a:r>
          </a:p>
          <a:p>
            <a:r>
              <a:rPr lang="en-IN" dirty="0"/>
              <a:t>&lt;/script&gt;</a:t>
            </a:r>
          </a:p>
          <a:p>
            <a:endParaRPr lang="en-IN" dirty="0"/>
          </a:p>
          <a:p>
            <a:r>
              <a:rPr lang="en-IN" dirty="0"/>
              <a:t>&lt;/body&gt;</a:t>
            </a:r>
          </a:p>
          <a:p>
            <a:r>
              <a:rPr lang="en-IN" dirty="0"/>
              <a:t>&lt;/html&gt;</a:t>
            </a:r>
          </a:p>
        </p:txBody>
      </p:sp>
      <p:sp>
        <p:nvSpPr>
          <p:cNvPr id="15" name="TextBox 14">
            <a:extLst>
              <a:ext uri="{FF2B5EF4-FFF2-40B4-BE49-F238E27FC236}">
                <a16:creationId xmlns:a16="http://schemas.microsoft.com/office/drawing/2014/main" xmlns="" id="{B26DF13F-7317-35F6-0E2B-A3BA1FD4656B}"/>
              </a:ext>
            </a:extLst>
          </p:cNvPr>
          <p:cNvSpPr txBox="1"/>
          <p:nvPr/>
        </p:nvSpPr>
        <p:spPr>
          <a:xfrm>
            <a:off x="2590800" y="123596"/>
            <a:ext cx="4865510" cy="369332"/>
          </a:xfrm>
          <a:prstGeom prst="rect">
            <a:avLst/>
          </a:prstGeom>
          <a:noFill/>
        </p:spPr>
        <p:txBody>
          <a:bodyPr wrap="square">
            <a:spAutoFit/>
          </a:bodyPr>
          <a:lstStyle/>
          <a:p>
            <a:r>
              <a:rPr lang="en-IN" dirty="0" err="1"/>
              <a:t>window.alert</a:t>
            </a:r>
            <a:r>
              <a:rPr lang="en-IN" dirty="0"/>
              <a:t>().</a:t>
            </a:r>
          </a:p>
        </p:txBody>
      </p:sp>
      <p:pic>
        <p:nvPicPr>
          <p:cNvPr id="13" name="Picture 12">
            <a:extLst>
              <a:ext uri="{FF2B5EF4-FFF2-40B4-BE49-F238E27FC236}">
                <a16:creationId xmlns:a16="http://schemas.microsoft.com/office/drawing/2014/main" xmlns="" id="{421A3082-C569-EF7F-28AA-7358E8B79C1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8846" y="1715654"/>
            <a:ext cx="4867954" cy="1648055"/>
          </a:xfrm>
          <a:prstGeom prst="rect">
            <a:avLst/>
          </a:prstGeom>
        </p:spPr>
      </p:pic>
      <p:sp>
        <p:nvSpPr>
          <p:cNvPr id="2" name="Footer Placeholder 1">
            <a:extLst>
              <a:ext uri="{FF2B5EF4-FFF2-40B4-BE49-F238E27FC236}">
                <a16:creationId xmlns:a16="http://schemas.microsoft.com/office/drawing/2014/main" xmlns="" id="{0E56666D-1EE5-4CB4-E312-E5C7204C1413}"/>
              </a:ext>
            </a:extLst>
          </p:cNvPr>
          <p:cNvSpPr>
            <a:spLocks noGrp="1"/>
          </p:cNvSpPr>
          <p:nvPr>
            <p:ph type="ftr" sz="quarter" idx="11"/>
          </p:nvPr>
        </p:nvSpPr>
        <p:spPr>
          <a:xfrm>
            <a:off x="3124200" y="4767263"/>
            <a:ext cx="397078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318941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94</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CC24E80C-9923-4537-9DE3-DD3C98CE39B4}" type="datetime8">
              <a:rPr lang="en-US" smtClean="0"/>
              <a:pPr>
                <a:defRPr/>
              </a:pPr>
              <a:t>3/14/2024 5:20 PM</a:t>
            </a:fld>
            <a:endParaRPr lang="en-US"/>
          </a:p>
        </p:txBody>
      </p:sp>
      <p:sp>
        <p:nvSpPr>
          <p:cNvPr id="7" name="TextBox 6">
            <a:extLst>
              <a:ext uri="{FF2B5EF4-FFF2-40B4-BE49-F238E27FC236}">
                <a16:creationId xmlns:a16="http://schemas.microsoft.com/office/drawing/2014/main" xmlns="" id="{2773547C-2DE8-D1EA-BB5A-3999CE7DC9D6}"/>
              </a:ext>
            </a:extLst>
          </p:cNvPr>
          <p:cNvSpPr txBox="1"/>
          <p:nvPr/>
        </p:nvSpPr>
        <p:spPr>
          <a:xfrm>
            <a:off x="0" y="188728"/>
            <a:ext cx="7416824" cy="923330"/>
          </a:xfrm>
          <a:prstGeom prst="rect">
            <a:avLst/>
          </a:prstGeom>
          <a:noFill/>
        </p:spPr>
        <p:txBody>
          <a:bodyPr wrap="square">
            <a:spAutoFit/>
          </a:bodyPr>
          <a:lstStyle/>
          <a:p>
            <a:r>
              <a:rPr lang="en-US" dirty="0"/>
              <a:t>Using </a:t>
            </a:r>
            <a:r>
              <a:rPr lang="en-US" dirty="0" err="1"/>
              <a:t>document.write</a:t>
            </a:r>
            <a:r>
              <a:rPr lang="en-US" dirty="0"/>
              <a:t>()</a:t>
            </a:r>
          </a:p>
          <a:p>
            <a:endParaRPr lang="en-US" dirty="0"/>
          </a:p>
          <a:p>
            <a:r>
              <a:rPr lang="en-US" dirty="0"/>
              <a:t>For testing purposes, it is convenient to use </a:t>
            </a:r>
            <a:r>
              <a:rPr lang="en-US" dirty="0" err="1"/>
              <a:t>document.write</a:t>
            </a:r>
            <a:r>
              <a:rPr lang="en-US" dirty="0"/>
              <a:t>():</a:t>
            </a:r>
            <a:endParaRPr lang="en-IN" dirty="0"/>
          </a:p>
        </p:txBody>
      </p:sp>
      <p:sp>
        <p:nvSpPr>
          <p:cNvPr id="9" name="TextBox 8">
            <a:extLst>
              <a:ext uri="{FF2B5EF4-FFF2-40B4-BE49-F238E27FC236}">
                <a16:creationId xmlns:a16="http://schemas.microsoft.com/office/drawing/2014/main" xmlns="" id="{5761CEA3-81AE-260A-A6E8-C04D78D4CDAD}"/>
              </a:ext>
            </a:extLst>
          </p:cNvPr>
          <p:cNvSpPr txBox="1"/>
          <p:nvPr/>
        </p:nvSpPr>
        <p:spPr>
          <a:xfrm>
            <a:off x="323528" y="1222757"/>
            <a:ext cx="4866290" cy="3293209"/>
          </a:xfrm>
          <a:prstGeom prst="rect">
            <a:avLst/>
          </a:prstGeom>
          <a:noFill/>
        </p:spPr>
        <p:txBody>
          <a:bodyPr wrap="square">
            <a:spAutoFit/>
          </a:bodyPr>
          <a:lstStyle/>
          <a:p>
            <a:r>
              <a:rPr lang="en-IN" sz="1600" i="0" dirty="0">
                <a:effectLst/>
                <a:latin typeface="Times New Roman" panose="02020603050405020304" pitchFamily="18" charset="0"/>
                <a:cs typeface="Times New Roman" panose="02020603050405020304" pitchFamily="18" charset="0"/>
              </a:rPr>
              <a:t>&lt;!DOCTYPE html&gt;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&lt;html&gt;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&lt;body&gt;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&lt;h1&gt;My First Web Page&lt;/h1&gt;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&lt;p&gt;My first paragraph.&lt;/p&gt;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&lt;script&gt;</a:t>
            </a:r>
            <a:br>
              <a:rPr lang="en-IN" sz="1600" i="0" dirty="0">
                <a:effectLst/>
                <a:latin typeface="Times New Roman" panose="02020603050405020304" pitchFamily="18" charset="0"/>
                <a:cs typeface="Times New Roman" panose="02020603050405020304" pitchFamily="18" charset="0"/>
              </a:rPr>
            </a:br>
            <a:r>
              <a:rPr lang="en-IN" sz="1600" i="0" dirty="0" err="1">
                <a:effectLst/>
                <a:latin typeface="Times New Roman" panose="02020603050405020304" pitchFamily="18" charset="0"/>
                <a:cs typeface="Times New Roman" panose="02020603050405020304" pitchFamily="18" charset="0"/>
              </a:rPr>
              <a:t>document.write</a:t>
            </a:r>
            <a:r>
              <a:rPr lang="en-IN" sz="1600" i="0" dirty="0">
                <a:effectLst/>
                <a:latin typeface="Times New Roman" panose="02020603050405020304" pitchFamily="18" charset="0"/>
                <a:cs typeface="Times New Roman" panose="02020603050405020304" pitchFamily="18" charset="0"/>
              </a:rPr>
              <a:t>(5 + 6);</a:t>
            </a:r>
            <a:br>
              <a:rPr lang="en-IN" sz="1600" i="0" dirty="0">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&lt;/script&gt;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&lt;/body&gt;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&lt;/html&gt;</a:t>
            </a:r>
            <a:endParaRPr lang="en-IN"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FA609AC8-B7B0-0EF5-1453-209535EC2338}"/>
              </a:ext>
            </a:extLst>
          </p:cNvPr>
          <p:cNvSpPr>
            <a:spLocks noGrp="1"/>
          </p:cNvSpPr>
          <p:nvPr>
            <p:ph type="ftr" sz="quarter" idx="11"/>
          </p:nvPr>
        </p:nvSpPr>
        <p:spPr>
          <a:xfrm>
            <a:off x="3124200" y="4767263"/>
            <a:ext cx="3896072" cy="274637"/>
          </a:xfrm>
        </p:spPr>
        <p:txBody>
          <a:bodyPr/>
          <a:lstStyle/>
          <a:p>
            <a:pPr>
              <a:defRPr/>
            </a:pPr>
            <a:r>
              <a:rPr lang="en-US"/>
              <a:t>Sikhinam Nagamani Assistant Professor CSE RGUKT Ongole</a:t>
            </a:r>
          </a:p>
        </p:txBody>
      </p:sp>
    </p:spTree>
    <p:extLst>
      <p:ext uri="{BB962C8B-B14F-4D97-AF65-F5344CB8AC3E}">
        <p14:creationId xmlns:p14="http://schemas.microsoft.com/office/powerpoint/2010/main" xmlns="" val="2853617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95</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B5564B85-94FB-4DAA-BFE0-DDD04909366C}" type="datetime8">
              <a:rPr lang="en-US" smtClean="0"/>
              <a:pPr>
                <a:defRPr/>
              </a:pPr>
              <a:t>3/14/2024 5:20 PM</a:t>
            </a:fld>
            <a:endParaRPr lang="en-US"/>
          </a:p>
        </p:txBody>
      </p:sp>
      <p:sp>
        <p:nvSpPr>
          <p:cNvPr id="6" name="TextBox 5">
            <a:extLst>
              <a:ext uri="{FF2B5EF4-FFF2-40B4-BE49-F238E27FC236}">
                <a16:creationId xmlns:a16="http://schemas.microsoft.com/office/drawing/2014/main" xmlns="" id="{478FDF0E-BA9D-BF4D-76B1-C66CC3D08112}"/>
              </a:ext>
            </a:extLst>
          </p:cNvPr>
          <p:cNvSpPr txBox="1"/>
          <p:nvPr/>
        </p:nvSpPr>
        <p:spPr>
          <a:xfrm>
            <a:off x="457200" y="875459"/>
            <a:ext cx="1713065" cy="2031325"/>
          </a:xfrm>
          <a:prstGeom prst="rect">
            <a:avLst/>
          </a:prstGeom>
          <a:noFill/>
        </p:spPr>
        <p:txBody>
          <a:bodyPr wrap="square">
            <a:spAutoFit/>
          </a:bodyPr>
          <a:lstStyle/>
          <a:p>
            <a:r>
              <a:rPr lang="en-US" dirty="0">
                <a:solidFill>
                  <a:srgbClr val="000000"/>
                </a:solidFill>
                <a:latin typeface="Verdana" panose="020B0604030504040204" pitchFamily="34" charset="0"/>
              </a:rPr>
              <a:t>Functions</a:t>
            </a:r>
          </a:p>
          <a:p>
            <a:r>
              <a:rPr lang="en-US" dirty="0">
                <a:solidFill>
                  <a:srgbClr val="000000"/>
                </a:solidFill>
                <a:latin typeface="Verdana" panose="020B0604030504040204" pitchFamily="34" charset="0"/>
              </a:rPr>
              <a:t>Variables</a:t>
            </a:r>
          </a:p>
          <a:p>
            <a:r>
              <a:rPr lang="en-US" dirty="0">
                <a:solidFill>
                  <a:srgbClr val="000000"/>
                </a:solidFill>
                <a:latin typeface="Verdana" panose="020B0604030504040204" pitchFamily="34" charset="0"/>
              </a:rPr>
              <a:t>Operators</a:t>
            </a:r>
          </a:p>
          <a:p>
            <a:r>
              <a:rPr lang="en-US" dirty="0">
                <a:solidFill>
                  <a:srgbClr val="000000"/>
                </a:solidFill>
                <a:latin typeface="Verdana" panose="020B0604030504040204" pitchFamily="34" charset="0"/>
              </a:rPr>
              <a:t>Statements</a:t>
            </a:r>
          </a:p>
          <a:p>
            <a:r>
              <a:rPr lang="en-US" dirty="0">
                <a:solidFill>
                  <a:srgbClr val="000000"/>
                </a:solidFill>
                <a:latin typeface="Verdana" panose="020B0604030504040204" pitchFamily="34" charset="0"/>
              </a:rPr>
              <a:t>Arrays</a:t>
            </a:r>
          </a:p>
          <a:p>
            <a:r>
              <a:rPr lang="en-US" dirty="0">
                <a:solidFill>
                  <a:srgbClr val="000000"/>
                </a:solidFill>
                <a:latin typeface="Verdana" panose="020B0604030504040204" pitchFamily="34" charset="0"/>
              </a:rPr>
              <a:t>Objects</a:t>
            </a:r>
          </a:p>
          <a:p>
            <a:r>
              <a:rPr lang="en-US" dirty="0">
                <a:solidFill>
                  <a:srgbClr val="000000"/>
                </a:solidFill>
                <a:latin typeface="Verdana" panose="020B0604030504040204" pitchFamily="34" charset="0"/>
              </a:rPr>
              <a:t>Strings</a:t>
            </a:r>
            <a:endParaRPr lang="en-IN" dirty="0"/>
          </a:p>
        </p:txBody>
      </p:sp>
      <p:sp>
        <p:nvSpPr>
          <p:cNvPr id="2" name="Footer Placeholder 1">
            <a:extLst>
              <a:ext uri="{FF2B5EF4-FFF2-40B4-BE49-F238E27FC236}">
                <a16:creationId xmlns:a16="http://schemas.microsoft.com/office/drawing/2014/main" xmlns="" id="{955A0819-410C-432F-7DAA-275D617D41A3}"/>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2429169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96</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77044DBB-B0F9-4F5D-ACAF-8FAE8D521420}" type="datetime8">
              <a:rPr lang="en-US" smtClean="0"/>
              <a:pPr>
                <a:defRPr/>
              </a:pPr>
              <a:t>3/14/2024 5:20 PM</a:t>
            </a:fld>
            <a:endParaRPr lang="en-US"/>
          </a:p>
        </p:txBody>
      </p:sp>
      <p:graphicFrame>
        <p:nvGraphicFramePr>
          <p:cNvPr id="2" name="Table 1">
            <a:extLst>
              <a:ext uri="{FF2B5EF4-FFF2-40B4-BE49-F238E27FC236}">
                <a16:creationId xmlns:a16="http://schemas.microsoft.com/office/drawing/2014/main" xmlns="" id="{DE5498E6-A0DD-6672-3F5F-37AF457FAE36}"/>
              </a:ext>
            </a:extLst>
          </p:cNvPr>
          <p:cNvGraphicFramePr>
            <a:graphicFrameLocks noGrp="1"/>
          </p:cNvGraphicFramePr>
          <p:nvPr/>
        </p:nvGraphicFramePr>
        <p:xfrm>
          <a:off x="611560" y="1200150"/>
          <a:ext cx="8280919" cy="2701594"/>
        </p:xfrm>
        <a:graphic>
          <a:graphicData uri="http://schemas.openxmlformats.org/drawingml/2006/table">
            <a:tbl>
              <a:tblPr/>
              <a:tblGrid>
                <a:gridCol w="1148049">
                  <a:extLst>
                    <a:ext uri="{9D8B030D-6E8A-4147-A177-3AD203B41FA5}">
                      <a16:colId xmlns:a16="http://schemas.microsoft.com/office/drawing/2014/main" xmlns="" val="3857970194"/>
                    </a:ext>
                  </a:extLst>
                </a:gridCol>
                <a:gridCol w="7132870">
                  <a:extLst>
                    <a:ext uri="{9D8B030D-6E8A-4147-A177-3AD203B41FA5}">
                      <a16:colId xmlns:a16="http://schemas.microsoft.com/office/drawing/2014/main" xmlns="" val="1815535467"/>
                    </a:ext>
                  </a:extLst>
                </a:gridCol>
              </a:tblGrid>
              <a:tr h="457161">
                <a:tc>
                  <a:txBody>
                    <a:bodyPr/>
                    <a:lstStyle/>
                    <a:p>
                      <a:pPr algn="l" fontAlgn="t"/>
                      <a:r>
                        <a:rPr lang="en-IN" sz="1600" dirty="0">
                          <a:solidFill>
                            <a:srgbClr val="000000"/>
                          </a:solidFill>
                          <a:effectLst/>
                          <a:latin typeface="times new roman" panose="02020603050405020304" pitchFamily="18" charset="0"/>
                        </a:rPr>
                        <a:t>Method</a:t>
                      </a:r>
                    </a:p>
                  </a:txBody>
                  <a:tcPr marL="103900" marR="103900" marT="103900" marB="103900">
                    <a:lnL w="9525" cap="flat" cmpd="sng" algn="ctr">
                      <a:solidFill>
                        <a:srgbClr val="70C477"/>
                      </a:solidFill>
                      <a:prstDash val="solid"/>
                      <a:round/>
                      <a:headEnd type="none" w="med" len="med"/>
                      <a:tailEnd type="none" w="med" len="med"/>
                    </a:lnL>
                    <a:lnR w="9525" cap="flat" cmpd="sng" algn="ctr">
                      <a:solidFill>
                        <a:srgbClr val="70C477"/>
                      </a:solidFill>
                      <a:prstDash val="solid"/>
                      <a:round/>
                      <a:headEnd type="none" w="med" len="med"/>
                      <a:tailEnd type="none" w="med" len="med"/>
                    </a:lnR>
                    <a:lnT w="9525" cap="flat" cmpd="sng" algn="ctr">
                      <a:solidFill>
                        <a:srgbClr val="70C47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103900" marR="103900" marT="103900" marB="103900">
                    <a:lnL w="9525" cap="flat" cmpd="sng" algn="ctr">
                      <a:solidFill>
                        <a:srgbClr val="70C477"/>
                      </a:solidFill>
                      <a:prstDash val="solid"/>
                      <a:round/>
                      <a:headEnd type="none" w="med" len="med"/>
                      <a:tailEnd type="none" w="med" len="med"/>
                    </a:lnL>
                    <a:lnR w="9525" cap="flat" cmpd="sng" algn="ctr">
                      <a:solidFill>
                        <a:srgbClr val="70C477"/>
                      </a:solidFill>
                      <a:prstDash val="solid"/>
                      <a:round/>
                      <a:headEnd type="none" w="med" len="med"/>
                      <a:tailEnd type="none" w="med" len="med"/>
                    </a:lnR>
                    <a:lnT w="9525" cap="flat" cmpd="sng" algn="ctr">
                      <a:solidFill>
                        <a:srgbClr val="70C47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185666067"/>
                  </a:ext>
                </a:extLst>
              </a:tr>
              <a:tr h="410383">
                <a:tc>
                  <a:txBody>
                    <a:bodyPr/>
                    <a:lstStyle/>
                    <a:p>
                      <a:pPr algn="just" fontAlgn="t"/>
                      <a:r>
                        <a:rPr lang="en-IN" sz="1600">
                          <a:solidFill>
                            <a:srgbClr val="333333"/>
                          </a:solidFill>
                          <a:effectLst/>
                          <a:latin typeface="inter-regular"/>
                        </a:rPr>
                        <a:t>alert()</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displays the alert box containing message with ok button.</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983088091"/>
                  </a:ext>
                </a:extLst>
              </a:tr>
              <a:tr h="432048">
                <a:tc>
                  <a:txBody>
                    <a:bodyPr/>
                    <a:lstStyle/>
                    <a:p>
                      <a:pPr algn="just" fontAlgn="t"/>
                      <a:r>
                        <a:rPr lang="en-IN" sz="1600" dirty="0">
                          <a:solidFill>
                            <a:srgbClr val="333333"/>
                          </a:solidFill>
                          <a:effectLst/>
                          <a:latin typeface="inter-regular"/>
                        </a:rPr>
                        <a:t>confirm()</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displays the confirm dialog box containing message with ok and cancel button.</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767319770"/>
                  </a:ext>
                </a:extLst>
              </a:tr>
              <a:tr h="432048">
                <a:tc>
                  <a:txBody>
                    <a:bodyPr/>
                    <a:lstStyle/>
                    <a:p>
                      <a:pPr algn="just" fontAlgn="t"/>
                      <a:r>
                        <a:rPr lang="en-IN" sz="1600">
                          <a:solidFill>
                            <a:srgbClr val="333333"/>
                          </a:solidFill>
                          <a:effectLst/>
                          <a:latin typeface="inter-regular"/>
                        </a:rPr>
                        <a:t>prompt()</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displays a dialog box to get input from the user.</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358962102"/>
                  </a:ext>
                </a:extLst>
              </a:tr>
              <a:tr h="387894">
                <a:tc>
                  <a:txBody>
                    <a:bodyPr/>
                    <a:lstStyle/>
                    <a:p>
                      <a:pPr algn="just" fontAlgn="t"/>
                      <a:r>
                        <a:rPr lang="en-IN" sz="1600">
                          <a:solidFill>
                            <a:srgbClr val="333333"/>
                          </a:solidFill>
                          <a:effectLst/>
                          <a:latin typeface="inter-regular"/>
                        </a:rPr>
                        <a:t>open()</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opens the new window.</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915887394"/>
                  </a:ext>
                </a:extLst>
              </a:tr>
              <a:tr h="387894">
                <a:tc>
                  <a:txBody>
                    <a:bodyPr/>
                    <a:lstStyle/>
                    <a:p>
                      <a:pPr algn="just" fontAlgn="t"/>
                      <a:r>
                        <a:rPr lang="en-IN" sz="1600">
                          <a:solidFill>
                            <a:srgbClr val="333333"/>
                          </a:solidFill>
                          <a:effectLst/>
                          <a:latin typeface="inter-regular"/>
                        </a:rPr>
                        <a:t>close()</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closes the current window.</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254972199"/>
                  </a:ext>
                </a:extLst>
              </a:tr>
            </a:tbl>
          </a:graphicData>
        </a:graphic>
      </p:graphicFrame>
      <p:sp>
        <p:nvSpPr>
          <p:cNvPr id="6" name="TextBox 5">
            <a:extLst>
              <a:ext uri="{FF2B5EF4-FFF2-40B4-BE49-F238E27FC236}">
                <a16:creationId xmlns:a16="http://schemas.microsoft.com/office/drawing/2014/main" xmlns="" id="{F1AC6483-52B3-541A-FFE4-3278C6CE51B4}"/>
              </a:ext>
            </a:extLst>
          </p:cNvPr>
          <p:cNvSpPr txBox="1"/>
          <p:nvPr/>
        </p:nvSpPr>
        <p:spPr>
          <a:xfrm>
            <a:off x="2590800" y="101600"/>
            <a:ext cx="4866290" cy="369332"/>
          </a:xfrm>
          <a:prstGeom prst="rect">
            <a:avLst/>
          </a:prstGeom>
          <a:noFill/>
        </p:spPr>
        <p:txBody>
          <a:bodyPr wrap="square">
            <a:spAutoFit/>
          </a:bodyPr>
          <a:lstStyle/>
          <a:p>
            <a:r>
              <a:rPr lang="en-US" dirty="0"/>
              <a:t>Browser object model in </a:t>
            </a:r>
            <a:r>
              <a:rPr lang="en-US" dirty="0" err="1"/>
              <a:t>javaScript</a:t>
            </a:r>
            <a:r>
              <a:rPr lang="en-US" dirty="0"/>
              <a:t>(BOM)</a:t>
            </a:r>
            <a:endParaRPr lang="en-IN" dirty="0"/>
          </a:p>
        </p:txBody>
      </p:sp>
      <p:sp>
        <p:nvSpPr>
          <p:cNvPr id="4" name="Footer Placeholder 3">
            <a:extLst>
              <a:ext uri="{FF2B5EF4-FFF2-40B4-BE49-F238E27FC236}">
                <a16:creationId xmlns:a16="http://schemas.microsoft.com/office/drawing/2014/main" xmlns="" id="{9A4D6D70-8B69-EEFF-7E75-9A1CFBA6DBA3}"/>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3873209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97</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1F5AB58D-DDD4-4518-AA20-7544FC91F808}" type="datetime8">
              <a:rPr lang="en-US" smtClean="0"/>
              <a:pPr>
                <a:defRPr/>
              </a:pPr>
              <a:t>3/14/2024 5:20 PM</a:t>
            </a:fld>
            <a:endParaRPr lang="en-US"/>
          </a:p>
        </p:txBody>
      </p:sp>
      <p:sp>
        <p:nvSpPr>
          <p:cNvPr id="8" name="TextBox 7">
            <a:extLst>
              <a:ext uri="{FF2B5EF4-FFF2-40B4-BE49-F238E27FC236}">
                <a16:creationId xmlns:a16="http://schemas.microsoft.com/office/drawing/2014/main" xmlns="" id="{2FE9BBB4-948F-CBB3-311F-20A0E82D83F0}"/>
              </a:ext>
            </a:extLst>
          </p:cNvPr>
          <p:cNvSpPr txBox="1"/>
          <p:nvPr/>
        </p:nvSpPr>
        <p:spPr>
          <a:xfrm>
            <a:off x="188503" y="987574"/>
            <a:ext cx="3159361" cy="1477328"/>
          </a:xfrm>
          <a:prstGeom prst="rect">
            <a:avLst/>
          </a:prstGeom>
          <a:noFill/>
        </p:spPr>
        <p:txBody>
          <a:bodyPr wrap="square">
            <a:spAutoFit/>
          </a:bodyPr>
          <a:lstStyle/>
          <a:p>
            <a:pPr marL="285750" indent="-285750">
              <a:buFont typeface="Wingdings" panose="05000000000000000000" pitchFamily="2" charset="2"/>
              <a:buChar char="Ø"/>
            </a:pPr>
            <a:r>
              <a:rPr lang="en-US" dirty="0" err="1"/>
              <a:t>Window.alert</a:t>
            </a:r>
            <a:r>
              <a:rPr lang="en-US" dirty="0"/>
              <a:t>(“Hello”)</a:t>
            </a:r>
          </a:p>
          <a:p>
            <a:pPr marL="285750" indent="-285750">
              <a:buFont typeface="Wingdings" panose="05000000000000000000" pitchFamily="2" charset="2"/>
              <a:buChar char="Ø"/>
            </a:pPr>
            <a:r>
              <a:rPr lang="en-US" dirty="0" err="1"/>
              <a:t>Window.confirm</a:t>
            </a:r>
            <a:r>
              <a:rPr lang="en-US" dirty="0"/>
              <a:t>(“Hello”)</a:t>
            </a:r>
          </a:p>
          <a:p>
            <a:pPr marL="285750" indent="-285750">
              <a:buFont typeface="Wingdings" panose="05000000000000000000" pitchFamily="2" charset="2"/>
              <a:buChar char="Ø"/>
            </a:pPr>
            <a:r>
              <a:rPr lang="en-US" dirty="0" err="1"/>
              <a:t>Window.prompt</a:t>
            </a:r>
            <a:r>
              <a:rPr lang="en-US" dirty="0"/>
              <a:t>(“Hello”)</a:t>
            </a:r>
          </a:p>
          <a:p>
            <a:pPr marL="285750" indent="-285750">
              <a:buFont typeface="Wingdings" panose="05000000000000000000" pitchFamily="2" charset="2"/>
              <a:buChar char="Ø"/>
            </a:pPr>
            <a:r>
              <a:rPr lang="en-US" dirty="0"/>
              <a:t>Open(“www.google.com”)</a:t>
            </a:r>
          </a:p>
          <a:p>
            <a:pPr marL="285750" indent="-285750">
              <a:buFont typeface="Wingdings" panose="05000000000000000000" pitchFamily="2" charset="2"/>
              <a:buChar char="Ø"/>
            </a:pPr>
            <a:r>
              <a:rPr lang="en-US" dirty="0"/>
              <a:t>Close() = </a:t>
            </a:r>
            <a:r>
              <a:rPr lang="en-US" dirty="0" err="1"/>
              <a:t>toclose</a:t>
            </a:r>
            <a:r>
              <a:rPr lang="en-US" dirty="0"/>
              <a:t> the window</a:t>
            </a:r>
            <a:endParaRPr lang="en-IN" dirty="0"/>
          </a:p>
        </p:txBody>
      </p:sp>
      <p:sp>
        <p:nvSpPr>
          <p:cNvPr id="10" name="TextBox 9">
            <a:extLst>
              <a:ext uri="{FF2B5EF4-FFF2-40B4-BE49-F238E27FC236}">
                <a16:creationId xmlns:a16="http://schemas.microsoft.com/office/drawing/2014/main" xmlns="" id="{64A92220-D6C6-0AA4-51FC-D4FED9F085F0}"/>
              </a:ext>
            </a:extLst>
          </p:cNvPr>
          <p:cNvSpPr txBox="1"/>
          <p:nvPr/>
        </p:nvSpPr>
        <p:spPr>
          <a:xfrm>
            <a:off x="2843808" y="829855"/>
            <a:ext cx="6753625" cy="4247317"/>
          </a:xfrm>
          <a:prstGeom prst="rect">
            <a:avLst/>
          </a:prstGeom>
          <a:noFill/>
        </p:spPr>
        <p:txBody>
          <a:bodyPr wrap="square">
            <a:spAutoFit/>
          </a:bodyPr>
          <a:lstStyle/>
          <a:p>
            <a:pPr algn="just"/>
            <a:r>
              <a:rPr lang="en-IN" i="0" dirty="0">
                <a:effectLst/>
                <a:latin typeface="Times New Roman" panose="02020603050405020304" pitchFamily="18" charset="0"/>
                <a:cs typeface="Times New Roman" panose="02020603050405020304" pitchFamily="18" charset="0"/>
              </a:rPr>
              <a:t>&lt;html&gt;  </a:t>
            </a:r>
          </a:p>
          <a:p>
            <a:pPr algn="just"/>
            <a:r>
              <a:rPr lang="en-IN" i="0" dirty="0">
                <a:effectLst/>
                <a:latin typeface="Times New Roman" panose="02020603050405020304" pitchFamily="18" charset="0"/>
                <a:cs typeface="Times New Roman" panose="02020603050405020304" pitchFamily="18" charset="0"/>
              </a:rPr>
              <a:t>   &lt;head&gt;     </a:t>
            </a:r>
          </a:p>
          <a:p>
            <a:pPr algn="just"/>
            <a:r>
              <a:rPr lang="en-IN" i="0" dirty="0">
                <a:effectLst/>
                <a:latin typeface="Times New Roman" panose="02020603050405020304" pitchFamily="18" charset="0"/>
                <a:cs typeface="Times New Roman" panose="02020603050405020304" pitchFamily="18" charset="0"/>
              </a:rPr>
              <a:t>      &lt;script type = "text/</a:t>
            </a:r>
            <a:r>
              <a:rPr lang="en-IN" i="0" dirty="0" err="1">
                <a:effectLst/>
                <a:latin typeface="Times New Roman" panose="02020603050405020304" pitchFamily="18" charset="0"/>
                <a:cs typeface="Times New Roman" panose="02020603050405020304" pitchFamily="18" charset="0"/>
              </a:rPr>
              <a:t>javascript</a:t>
            </a:r>
            <a:r>
              <a:rPr lang="en-IN" i="0" dirty="0">
                <a:effectLst/>
                <a:latin typeface="Times New Roman" panose="02020603050405020304" pitchFamily="18" charset="0"/>
                <a:cs typeface="Times New Roman" panose="02020603050405020304" pitchFamily="18" charset="0"/>
              </a:rPr>
              <a:t>"&gt;  </a:t>
            </a:r>
          </a:p>
          <a:p>
            <a:pPr algn="just"/>
            <a:r>
              <a:rPr lang="en-IN" i="0" dirty="0">
                <a:effectLst/>
                <a:latin typeface="Times New Roman" panose="02020603050405020304" pitchFamily="18" charset="0"/>
                <a:cs typeface="Times New Roman" panose="02020603050405020304" pitchFamily="18" charset="0"/>
              </a:rPr>
              <a:t>            function fun() {  </a:t>
            </a:r>
          </a:p>
          <a:p>
            <a:pPr algn="just"/>
            <a:r>
              <a:rPr lang="en-IN" i="0" dirty="0">
                <a:effectLst/>
                <a:latin typeface="Times New Roman" panose="02020603050405020304" pitchFamily="18" charset="0"/>
                <a:cs typeface="Times New Roman" panose="02020603050405020304" pitchFamily="18" charset="0"/>
              </a:rPr>
              <a:t>                 alert ("This is an alert dialog box");  </a:t>
            </a:r>
          </a:p>
          <a:p>
            <a:pPr algn="just"/>
            <a:r>
              <a:rPr lang="en-IN" i="0" dirty="0">
                <a:effectLst/>
                <a:latin typeface="Times New Roman" panose="02020603050405020304" pitchFamily="18" charset="0"/>
                <a:cs typeface="Times New Roman" panose="02020603050405020304" pitchFamily="18" charset="0"/>
              </a:rPr>
              <a:t>            }  </a:t>
            </a:r>
          </a:p>
          <a:p>
            <a:pPr algn="just"/>
            <a:r>
              <a:rPr lang="en-IN" i="0" dirty="0">
                <a:effectLst/>
                <a:latin typeface="Times New Roman" panose="02020603050405020304" pitchFamily="18" charset="0"/>
                <a:cs typeface="Times New Roman" panose="02020603050405020304" pitchFamily="18" charset="0"/>
              </a:rPr>
              <a:t>      &lt;/script&gt;       </a:t>
            </a:r>
          </a:p>
          <a:p>
            <a:pPr algn="just"/>
            <a:r>
              <a:rPr lang="en-IN" i="0" dirty="0">
                <a:effectLst/>
                <a:latin typeface="Times New Roman" panose="02020603050405020304" pitchFamily="18" charset="0"/>
                <a:cs typeface="Times New Roman" panose="02020603050405020304" pitchFamily="18" charset="0"/>
              </a:rPr>
              <a:t>   &lt;/head&gt;       </a:t>
            </a:r>
          </a:p>
          <a:p>
            <a:pPr algn="just"/>
            <a:r>
              <a:rPr lang="en-IN" i="0" dirty="0">
                <a:effectLst/>
                <a:latin typeface="Times New Roman" panose="02020603050405020304" pitchFamily="18" charset="0"/>
                <a:cs typeface="Times New Roman" panose="02020603050405020304" pitchFamily="18" charset="0"/>
              </a:rPr>
              <a:t>   &lt;body&gt;  </a:t>
            </a:r>
          </a:p>
          <a:p>
            <a:pPr algn="just"/>
            <a:r>
              <a:rPr lang="en-IN" i="0" dirty="0">
                <a:effectLst/>
                <a:latin typeface="Times New Roman" panose="02020603050405020304" pitchFamily="18" charset="0"/>
                <a:cs typeface="Times New Roman" panose="02020603050405020304" pitchFamily="18" charset="0"/>
              </a:rPr>
              <a:t>      &lt;p&gt; Click the following button to see the effect &lt;/p&gt;        </a:t>
            </a:r>
          </a:p>
          <a:p>
            <a:pPr algn="just"/>
            <a:r>
              <a:rPr lang="en-IN" i="0" dirty="0">
                <a:effectLst/>
                <a:latin typeface="Times New Roman" panose="02020603050405020304" pitchFamily="18" charset="0"/>
                <a:cs typeface="Times New Roman" panose="02020603050405020304" pitchFamily="18" charset="0"/>
              </a:rPr>
              <a:t>      &lt;form&gt;  </a:t>
            </a:r>
          </a:p>
          <a:p>
            <a:pPr algn="just"/>
            <a:r>
              <a:rPr lang="en-IN" i="0" dirty="0">
                <a:effectLst/>
                <a:latin typeface="Times New Roman" panose="02020603050405020304" pitchFamily="18" charset="0"/>
                <a:cs typeface="Times New Roman" panose="02020603050405020304" pitchFamily="18" charset="0"/>
              </a:rPr>
              <a:t>         &lt;input type = "button" value = "Click me" onclick = "fun();" /&gt;  </a:t>
            </a:r>
          </a:p>
          <a:p>
            <a:pPr algn="just"/>
            <a:r>
              <a:rPr lang="en-IN" i="0" dirty="0">
                <a:effectLst/>
                <a:latin typeface="Times New Roman" panose="02020603050405020304" pitchFamily="18" charset="0"/>
                <a:cs typeface="Times New Roman" panose="02020603050405020304" pitchFamily="18" charset="0"/>
              </a:rPr>
              <a:t>      &lt;/form&gt;       </a:t>
            </a:r>
          </a:p>
          <a:p>
            <a:pPr algn="just"/>
            <a:r>
              <a:rPr lang="en-IN" i="0" dirty="0">
                <a:effectLst/>
                <a:latin typeface="Times New Roman" panose="02020603050405020304" pitchFamily="18" charset="0"/>
                <a:cs typeface="Times New Roman" panose="02020603050405020304" pitchFamily="18" charset="0"/>
              </a:rPr>
              <a:t>   &lt;/body&gt;  </a:t>
            </a:r>
          </a:p>
          <a:p>
            <a:pPr algn="just"/>
            <a:r>
              <a:rPr lang="en-IN" i="0" dirty="0">
                <a:effectLst/>
                <a:latin typeface="Times New Roman" panose="02020603050405020304" pitchFamily="18" charset="0"/>
                <a:cs typeface="Times New Roman" panose="02020603050405020304" pitchFamily="18" charset="0"/>
              </a:rPr>
              <a:t>&lt;/html&gt;  </a:t>
            </a:r>
          </a:p>
        </p:txBody>
      </p:sp>
      <p:pic>
        <p:nvPicPr>
          <p:cNvPr id="7" name="Picture 6">
            <a:extLst>
              <a:ext uri="{FF2B5EF4-FFF2-40B4-BE49-F238E27FC236}">
                <a16:creationId xmlns:a16="http://schemas.microsoft.com/office/drawing/2014/main" xmlns="" id="{4126FF80-4498-36FD-C9A2-97227A6B92C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3077691"/>
            <a:ext cx="3105150" cy="1438275"/>
          </a:xfrm>
          <a:prstGeom prst="rect">
            <a:avLst/>
          </a:prstGeom>
        </p:spPr>
      </p:pic>
    </p:spTree>
    <p:extLst>
      <p:ext uri="{BB962C8B-B14F-4D97-AF65-F5344CB8AC3E}">
        <p14:creationId xmlns:p14="http://schemas.microsoft.com/office/powerpoint/2010/main" xmlns="" val="1796584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98</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B0C5A1FC-DCC8-46FD-A738-D9098D92B3C4}" type="datetime8">
              <a:rPr lang="en-US" smtClean="0"/>
              <a:pPr>
                <a:defRPr/>
              </a:pPr>
              <a:t>3/14/2024 5:20 PM</a:t>
            </a:fld>
            <a:endParaRPr lang="en-US"/>
          </a:p>
        </p:txBody>
      </p:sp>
      <p:sp>
        <p:nvSpPr>
          <p:cNvPr id="9" name="TextBox 8">
            <a:extLst>
              <a:ext uri="{FF2B5EF4-FFF2-40B4-BE49-F238E27FC236}">
                <a16:creationId xmlns:a16="http://schemas.microsoft.com/office/drawing/2014/main" xmlns="" id="{E7A46B5B-9E91-35E9-8473-A06B0F76A923}"/>
              </a:ext>
            </a:extLst>
          </p:cNvPr>
          <p:cNvSpPr txBox="1"/>
          <p:nvPr/>
        </p:nvSpPr>
        <p:spPr>
          <a:xfrm>
            <a:off x="244138" y="101600"/>
            <a:ext cx="2743686" cy="369332"/>
          </a:xfrm>
          <a:prstGeom prst="rect">
            <a:avLst/>
          </a:prstGeom>
          <a:noFill/>
        </p:spPr>
        <p:txBody>
          <a:bodyPr wrap="square">
            <a:spAutoFit/>
          </a:bodyPr>
          <a:lstStyle/>
          <a:p>
            <a:pPr algn="just"/>
            <a:r>
              <a:rPr lang="en-IN" b="0" i="0" dirty="0">
                <a:solidFill>
                  <a:srgbClr val="610B4B"/>
                </a:solidFill>
                <a:effectLst/>
                <a:latin typeface="erdana"/>
              </a:rPr>
              <a:t>prompt() in </a:t>
            </a:r>
            <a:r>
              <a:rPr lang="en-IN" b="0" i="0" dirty="0" err="1">
                <a:solidFill>
                  <a:srgbClr val="610B4B"/>
                </a:solidFill>
                <a:effectLst/>
                <a:latin typeface="erdana"/>
              </a:rPr>
              <a:t>javascript</a:t>
            </a:r>
            <a:endParaRPr lang="en-IN" b="0" i="0" dirty="0">
              <a:solidFill>
                <a:srgbClr val="610B4B"/>
              </a:solidFill>
              <a:effectLst/>
              <a:latin typeface="erdana"/>
            </a:endParaRPr>
          </a:p>
        </p:txBody>
      </p:sp>
      <p:sp>
        <p:nvSpPr>
          <p:cNvPr id="10" name="TextBox 9">
            <a:extLst>
              <a:ext uri="{FF2B5EF4-FFF2-40B4-BE49-F238E27FC236}">
                <a16:creationId xmlns:a16="http://schemas.microsoft.com/office/drawing/2014/main" xmlns="" id="{79FCC715-BBAD-37FB-1BA8-369EB286E90A}"/>
              </a:ext>
            </a:extLst>
          </p:cNvPr>
          <p:cNvSpPr txBox="1"/>
          <p:nvPr/>
        </p:nvSpPr>
        <p:spPr>
          <a:xfrm>
            <a:off x="231623" y="822318"/>
            <a:ext cx="5276481" cy="2031325"/>
          </a:xfrm>
          <a:prstGeom prst="rect">
            <a:avLst/>
          </a:prstGeom>
          <a:noFill/>
        </p:spPr>
        <p:txBody>
          <a:bodyPr wrap="square">
            <a:spAutoFit/>
          </a:bodyPr>
          <a:lstStyle/>
          <a:p>
            <a:pPr algn="just"/>
            <a:r>
              <a:rPr lang="en-IN" sz="1400" b="1" i="0" dirty="0">
                <a:effectLst/>
                <a:latin typeface="inter-regular"/>
              </a:rPr>
              <a:t>&lt;script</a:t>
            </a:r>
            <a:r>
              <a:rPr lang="en-IN" sz="1400" b="0" i="0" dirty="0">
                <a:effectLst/>
                <a:latin typeface="inter-regular"/>
              </a:rPr>
              <a:t> type="text/</a:t>
            </a:r>
            <a:r>
              <a:rPr lang="en-IN" sz="1400" b="0" i="0" dirty="0" err="1">
                <a:effectLst/>
                <a:latin typeface="inter-regular"/>
              </a:rPr>
              <a:t>javascript</a:t>
            </a:r>
            <a:r>
              <a:rPr lang="en-IN" sz="1400" b="0" i="0" dirty="0">
                <a:effectLst/>
                <a:latin typeface="inter-regular"/>
              </a:rPr>
              <a:t>"</a:t>
            </a:r>
            <a:r>
              <a:rPr lang="en-IN" sz="1400" b="1" i="0" dirty="0">
                <a:effectLst/>
                <a:latin typeface="inter-regular"/>
              </a:rPr>
              <a:t>&gt;</a:t>
            </a:r>
            <a:r>
              <a:rPr lang="en-IN" sz="1400" b="0" i="0" dirty="0">
                <a:effectLst/>
                <a:latin typeface="inter-regular"/>
              </a:rPr>
              <a:t>  </a:t>
            </a:r>
          </a:p>
          <a:p>
            <a:pPr algn="just"/>
            <a:r>
              <a:rPr lang="en-IN" sz="1400" b="0" i="0" dirty="0">
                <a:effectLst/>
                <a:latin typeface="inter-regular"/>
              </a:rPr>
              <a:t>function </a:t>
            </a:r>
            <a:r>
              <a:rPr lang="en-IN" sz="1400" b="0" i="0" dirty="0" err="1">
                <a:effectLst/>
                <a:latin typeface="inter-regular"/>
              </a:rPr>
              <a:t>msg</a:t>
            </a:r>
            <a:r>
              <a:rPr lang="en-IN" sz="1400" b="0" i="0" dirty="0">
                <a:effectLst/>
                <a:latin typeface="inter-regular"/>
              </a:rPr>
              <a:t>(){  </a:t>
            </a:r>
          </a:p>
          <a:p>
            <a:pPr algn="just"/>
            <a:r>
              <a:rPr lang="en-IN" sz="1400" b="0" i="0" dirty="0">
                <a:effectLst/>
                <a:latin typeface="inter-regular"/>
              </a:rPr>
              <a:t>var v= prompt("Who are you?");  </a:t>
            </a:r>
          </a:p>
          <a:p>
            <a:pPr algn="just"/>
            <a:r>
              <a:rPr lang="en-IN" sz="1400" b="0" i="0" dirty="0">
                <a:effectLst/>
                <a:latin typeface="inter-regular"/>
              </a:rPr>
              <a:t>alert("I am "+v);  </a:t>
            </a:r>
          </a:p>
          <a:p>
            <a:pPr algn="just"/>
            <a:r>
              <a:rPr lang="en-IN" sz="1400" b="0" i="0" dirty="0">
                <a:effectLst/>
                <a:latin typeface="inter-regular"/>
              </a:rPr>
              <a:t>  </a:t>
            </a:r>
          </a:p>
          <a:p>
            <a:pPr algn="just"/>
            <a:r>
              <a:rPr lang="en-IN" sz="1400" b="0" i="0" dirty="0">
                <a:effectLst/>
                <a:latin typeface="inter-regular"/>
              </a:rPr>
              <a:t>}  </a:t>
            </a:r>
          </a:p>
          <a:p>
            <a:pPr algn="just"/>
            <a:r>
              <a:rPr lang="en-IN" sz="1400" b="1" i="0" dirty="0">
                <a:effectLst/>
                <a:latin typeface="inter-regular"/>
              </a:rPr>
              <a:t>&lt;/script&gt;</a:t>
            </a:r>
            <a:r>
              <a:rPr lang="en-IN" sz="1400" b="0" i="0" dirty="0">
                <a:effectLst/>
                <a:latin typeface="inter-regular"/>
              </a:rPr>
              <a:t>  </a:t>
            </a:r>
          </a:p>
          <a:p>
            <a:pPr algn="just"/>
            <a:r>
              <a:rPr lang="en-IN" sz="1400" b="0" i="0" dirty="0">
                <a:effectLst/>
                <a:latin typeface="inter-regular"/>
              </a:rPr>
              <a:t>  </a:t>
            </a:r>
          </a:p>
          <a:p>
            <a:pPr algn="just"/>
            <a:r>
              <a:rPr lang="en-IN" sz="1400" b="1" i="0" dirty="0">
                <a:effectLst/>
                <a:latin typeface="inter-regular"/>
              </a:rPr>
              <a:t>&lt;input</a:t>
            </a:r>
            <a:r>
              <a:rPr lang="en-IN" sz="1400" b="0" i="0" dirty="0">
                <a:effectLst/>
                <a:latin typeface="inter-regular"/>
              </a:rPr>
              <a:t> type="button" value="click" onclick="</a:t>
            </a:r>
            <a:r>
              <a:rPr lang="en-IN" sz="1400" b="0" i="0" dirty="0" err="1">
                <a:effectLst/>
                <a:latin typeface="inter-regular"/>
              </a:rPr>
              <a:t>msg</a:t>
            </a:r>
            <a:r>
              <a:rPr lang="en-IN" sz="1400" b="0" i="0" dirty="0">
                <a:effectLst/>
                <a:latin typeface="inter-regular"/>
              </a:rPr>
              <a:t>()"</a:t>
            </a:r>
            <a:r>
              <a:rPr lang="en-IN" sz="1400" b="1" i="0" dirty="0">
                <a:effectLst/>
                <a:latin typeface="inter-regular"/>
              </a:rPr>
              <a:t>/&gt;</a:t>
            </a:r>
            <a:r>
              <a:rPr lang="en-IN" sz="1400" b="0" i="0" dirty="0">
                <a:effectLst/>
                <a:latin typeface="inter-regular"/>
              </a:rPr>
              <a:t>  </a:t>
            </a:r>
          </a:p>
        </p:txBody>
      </p:sp>
      <p:sp>
        <p:nvSpPr>
          <p:cNvPr id="12" name="TextBox 11">
            <a:extLst>
              <a:ext uri="{FF2B5EF4-FFF2-40B4-BE49-F238E27FC236}">
                <a16:creationId xmlns:a16="http://schemas.microsoft.com/office/drawing/2014/main" xmlns="" id="{74309B5B-2AA9-2BEA-6250-1D8B1CAE9FC0}"/>
              </a:ext>
            </a:extLst>
          </p:cNvPr>
          <p:cNvSpPr txBox="1"/>
          <p:nvPr/>
        </p:nvSpPr>
        <p:spPr>
          <a:xfrm>
            <a:off x="4716016" y="822318"/>
            <a:ext cx="4866290" cy="1384995"/>
          </a:xfrm>
          <a:prstGeom prst="rect">
            <a:avLst/>
          </a:prstGeom>
          <a:noFill/>
        </p:spPr>
        <p:txBody>
          <a:bodyPr wrap="square">
            <a:spAutoFit/>
          </a:bodyPr>
          <a:lstStyle/>
          <a:p>
            <a:pPr algn="just"/>
            <a:r>
              <a:rPr lang="en-IN" sz="1400" b="1" i="0" dirty="0">
                <a:effectLst/>
                <a:latin typeface="inter-regular"/>
              </a:rPr>
              <a:t>&lt;script</a:t>
            </a:r>
            <a:r>
              <a:rPr lang="en-IN" sz="1400" b="0" i="0" dirty="0">
                <a:effectLst/>
                <a:latin typeface="inter-regular"/>
              </a:rPr>
              <a:t> type="text/</a:t>
            </a:r>
            <a:r>
              <a:rPr lang="en-IN" sz="1400" b="0" i="0" dirty="0" err="1">
                <a:effectLst/>
                <a:latin typeface="inter-regular"/>
              </a:rPr>
              <a:t>javascript</a:t>
            </a:r>
            <a:r>
              <a:rPr lang="en-IN" sz="1400" b="0" i="0" dirty="0">
                <a:effectLst/>
                <a:latin typeface="inter-regular"/>
              </a:rPr>
              <a:t>"</a:t>
            </a:r>
            <a:r>
              <a:rPr lang="en-IN" sz="1400" b="1" i="0" dirty="0">
                <a:effectLst/>
                <a:latin typeface="inter-regular"/>
              </a:rPr>
              <a:t>&gt;</a:t>
            </a:r>
            <a:r>
              <a:rPr lang="en-IN" sz="1400" b="0" i="0" dirty="0">
                <a:effectLst/>
                <a:latin typeface="inter-regular"/>
              </a:rPr>
              <a:t>  </a:t>
            </a:r>
          </a:p>
          <a:p>
            <a:pPr algn="just"/>
            <a:r>
              <a:rPr lang="en-IN" sz="1400" b="0" i="0" dirty="0">
                <a:effectLst/>
                <a:latin typeface="inter-regular"/>
              </a:rPr>
              <a:t>function </a:t>
            </a:r>
            <a:r>
              <a:rPr lang="en-IN" sz="1400" b="0" i="0" dirty="0" err="1">
                <a:effectLst/>
                <a:latin typeface="inter-regular"/>
              </a:rPr>
              <a:t>msg</a:t>
            </a:r>
            <a:r>
              <a:rPr lang="en-IN" sz="1400" b="0" i="0" dirty="0">
                <a:effectLst/>
                <a:latin typeface="inter-regular"/>
              </a:rPr>
              <a:t>(){  </a:t>
            </a:r>
          </a:p>
          <a:p>
            <a:pPr algn="just"/>
            <a:r>
              <a:rPr lang="en-IN" sz="1400" b="0" i="0" dirty="0">
                <a:effectLst/>
                <a:latin typeface="inter-regular"/>
              </a:rPr>
              <a:t>open("http://www.javascript.com");  </a:t>
            </a:r>
          </a:p>
          <a:p>
            <a:pPr algn="just"/>
            <a:r>
              <a:rPr lang="en-IN" sz="1400" b="0" i="0" dirty="0">
                <a:effectLst/>
                <a:latin typeface="inter-regular"/>
              </a:rPr>
              <a:t>}  </a:t>
            </a:r>
          </a:p>
          <a:p>
            <a:pPr algn="just"/>
            <a:r>
              <a:rPr lang="en-IN" sz="1400" b="1" i="0" dirty="0">
                <a:effectLst/>
                <a:latin typeface="inter-regular"/>
              </a:rPr>
              <a:t>&lt;/script&gt;</a:t>
            </a:r>
            <a:r>
              <a:rPr lang="en-IN" sz="1400" b="0" i="0" dirty="0">
                <a:effectLst/>
                <a:latin typeface="inter-regular"/>
              </a:rPr>
              <a:t>  </a:t>
            </a:r>
          </a:p>
          <a:p>
            <a:pPr algn="just"/>
            <a:r>
              <a:rPr lang="en-IN" sz="1400" b="1" i="0" dirty="0">
                <a:effectLst/>
                <a:latin typeface="inter-regular"/>
              </a:rPr>
              <a:t>&lt;input</a:t>
            </a:r>
            <a:r>
              <a:rPr lang="en-IN" sz="1400" b="0" i="0" dirty="0">
                <a:effectLst/>
                <a:latin typeface="inter-regular"/>
              </a:rPr>
              <a:t> type="button" value="</a:t>
            </a:r>
            <a:r>
              <a:rPr lang="en-IN" sz="1400" b="0" i="0" dirty="0" err="1">
                <a:effectLst/>
                <a:latin typeface="inter-regular"/>
              </a:rPr>
              <a:t>javatpoint</a:t>
            </a:r>
            <a:r>
              <a:rPr lang="en-IN" sz="1400" b="0" i="0" dirty="0">
                <a:effectLst/>
                <a:latin typeface="inter-regular"/>
              </a:rPr>
              <a:t>" onclick="</a:t>
            </a:r>
            <a:r>
              <a:rPr lang="en-IN" sz="1400" b="0" i="0" dirty="0" err="1">
                <a:effectLst/>
                <a:latin typeface="inter-regular"/>
              </a:rPr>
              <a:t>msg</a:t>
            </a:r>
            <a:r>
              <a:rPr lang="en-IN" sz="1400" b="0" i="0" dirty="0">
                <a:effectLst/>
                <a:latin typeface="inter-regular"/>
              </a:rPr>
              <a:t>()"</a:t>
            </a:r>
            <a:r>
              <a:rPr lang="en-IN" sz="1400" b="1" i="0" dirty="0">
                <a:effectLst/>
                <a:latin typeface="inter-regular"/>
              </a:rPr>
              <a:t>/&gt;</a:t>
            </a:r>
            <a:r>
              <a:rPr lang="en-IN" sz="1400" b="0" i="0" dirty="0">
                <a:effectLst/>
                <a:latin typeface="inter-regular"/>
              </a:rPr>
              <a:t>  </a:t>
            </a:r>
          </a:p>
        </p:txBody>
      </p:sp>
      <p:sp>
        <p:nvSpPr>
          <p:cNvPr id="15" name="TextBox 14">
            <a:extLst>
              <a:ext uri="{FF2B5EF4-FFF2-40B4-BE49-F238E27FC236}">
                <a16:creationId xmlns:a16="http://schemas.microsoft.com/office/drawing/2014/main" xmlns="" id="{F58D349F-036D-E5CA-58D5-4A83DB72D0E4}"/>
              </a:ext>
            </a:extLst>
          </p:cNvPr>
          <p:cNvSpPr txBox="1"/>
          <p:nvPr/>
        </p:nvSpPr>
        <p:spPr>
          <a:xfrm>
            <a:off x="4642444" y="101600"/>
            <a:ext cx="4939862" cy="369332"/>
          </a:xfrm>
          <a:prstGeom prst="rect">
            <a:avLst/>
          </a:prstGeom>
          <a:noFill/>
        </p:spPr>
        <p:txBody>
          <a:bodyPr wrap="square">
            <a:spAutoFit/>
          </a:bodyPr>
          <a:lstStyle/>
          <a:p>
            <a:pPr algn="just"/>
            <a:r>
              <a:rPr lang="en-IN" dirty="0">
                <a:solidFill>
                  <a:srgbClr val="610B4B"/>
                </a:solidFill>
                <a:latin typeface="erdana"/>
              </a:rPr>
              <a:t>open</a:t>
            </a:r>
            <a:r>
              <a:rPr lang="en-IN" b="0" i="0" dirty="0">
                <a:solidFill>
                  <a:srgbClr val="610B4B"/>
                </a:solidFill>
                <a:effectLst/>
                <a:latin typeface="erdana"/>
              </a:rPr>
              <a:t>() in </a:t>
            </a:r>
            <a:r>
              <a:rPr lang="en-IN" b="0" i="0" dirty="0" err="1">
                <a:solidFill>
                  <a:srgbClr val="610B4B"/>
                </a:solidFill>
                <a:effectLst/>
                <a:latin typeface="erdana"/>
              </a:rPr>
              <a:t>javascript</a:t>
            </a:r>
            <a:endParaRPr lang="en-IN" b="0" i="0" dirty="0">
              <a:solidFill>
                <a:srgbClr val="610B4B"/>
              </a:solidFill>
              <a:effectLst/>
              <a:latin typeface="erdana"/>
            </a:endParaRPr>
          </a:p>
        </p:txBody>
      </p:sp>
      <p:sp>
        <p:nvSpPr>
          <p:cNvPr id="2" name="Footer Placeholder 1">
            <a:extLst>
              <a:ext uri="{FF2B5EF4-FFF2-40B4-BE49-F238E27FC236}">
                <a16:creationId xmlns:a16="http://schemas.microsoft.com/office/drawing/2014/main" xmlns="" id="{EFDA1F99-2F65-8983-A543-D558432FAA01}"/>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444527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xmlns=""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99</a:t>
            </a:fld>
            <a:endParaRPr lang="en-US" altLang="en-US" dirty="0"/>
          </a:p>
        </p:txBody>
      </p:sp>
      <p:sp>
        <p:nvSpPr>
          <p:cNvPr id="3" name="Date Placeholder 2">
            <a:extLst>
              <a:ext uri="{FF2B5EF4-FFF2-40B4-BE49-F238E27FC236}">
                <a16:creationId xmlns:a16="http://schemas.microsoft.com/office/drawing/2014/main" xmlns="" id="{39E809B2-8DC3-4351-85F7-0FBE7E23EE14}"/>
              </a:ext>
            </a:extLst>
          </p:cNvPr>
          <p:cNvSpPr>
            <a:spLocks noGrp="1"/>
          </p:cNvSpPr>
          <p:nvPr>
            <p:ph type="dt" sz="half" idx="10"/>
          </p:nvPr>
        </p:nvSpPr>
        <p:spPr/>
        <p:txBody>
          <a:bodyPr/>
          <a:lstStyle/>
          <a:p>
            <a:pPr>
              <a:defRPr/>
            </a:pPr>
            <a:fld id="{823C4813-48FC-458D-895C-A4E2BF187E01}" type="datetime8">
              <a:rPr lang="en-US" smtClean="0"/>
              <a:pPr>
                <a:defRPr/>
              </a:pPr>
              <a:t>3/14/2024 5:20 PM</a:t>
            </a:fld>
            <a:endParaRPr lang="en-US"/>
          </a:p>
        </p:txBody>
      </p:sp>
      <p:sp>
        <p:nvSpPr>
          <p:cNvPr id="6" name="TextBox 5">
            <a:extLst>
              <a:ext uri="{FF2B5EF4-FFF2-40B4-BE49-F238E27FC236}">
                <a16:creationId xmlns:a16="http://schemas.microsoft.com/office/drawing/2014/main" xmlns="" id="{F4EF1EE6-3479-60DD-54C2-53CFCE4356E2}"/>
              </a:ext>
            </a:extLst>
          </p:cNvPr>
          <p:cNvSpPr txBox="1"/>
          <p:nvPr/>
        </p:nvSpPr>
        <p:spPr>
          <a:xfrm>
            <a:off x="2051720" y="101600"/>
            <a:ext cx="486629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The HTML DOM (Document Object Model)</a:t>
            </a:r>
          </a:p>
        </p:txBody>
      </p:sp>
      <p:sp>
        <p:nvSpPr>
          <p:cNvPr id="8" name="TextBox 7">
            <a:extLst>
              <a:ext uri="{FF2B5EF4-FFF2-40B4-BE49-F238E27FC236}">
                <a16:creationId xmlns:a16="http://schemas.microsoft.com/office/drawing/2014/main" xmlns="" id="{BD0D4495-B5A5-AF3B-182E-C03E8D823706}"/>
              </a:ext>
            </a:extLst>
          </p:cNvPr>
          <p:cNvSpPr txBox="1"/>
          <p:nvPr/>
        </p:nvSpPr>
        <p:spPr>
          <a:xfrm>
            <a:off x="235419" y="817424"/>
            <a:ext cx="2577161" cy="1754326"/>
          </a:xfrm>
          <a:prstGeom prst="rect">
            <a:avLst/>
          </a:prstGeom>
          <a:noFill/>
        </p:spPr>
        <p:txBody>
          <a:bodyPr wrap="square">
            <a:spAutoFit/>
          </a:bodyPr>
          <a:lstStyle/>
          <a:p>
            <a:r>
              <a:rPr lang="en-IN" dirty="0"/>
              <a:t>Write()</a:t>
            </a:r>
          </a:p>
          <a:p>
            <a:r>
              <a:rPr lang="en-IN" dirty="0" err="1"/>
              <a:t>GetelementByID</a:t>
            </a:r>
            <a:endParaRPr lang="en-IN" dirty="0"/>
          </a:p>
          <a:p>
            <a:r>
              <a:rPr lang="en-IN" dirty="0" err="1"/>
              <a:t>Getelementby</a:t>
            </a:r>
            <a:r>
              <a:rPr lang="en-IN" dirty="0"/>
              <a:t> name</a:t>
            </a:r>
          </a:p>
          <a:p>
            <a:r>
              <a:rPr lang="en-IN" dirty="0"/>
              <a:t>Changing content</a:t>
            </a:r>
          </a:p>
          <a:p>
            <a:r>
              <a:rPr lang="en-IN" dirty="0"/>
              <a:t>Changing Value</a:t>
            </a:r>
          </a:p>
          <a:p>
            <a:r>
              <a:rPr lang="en-IN" dirty="0"/>
              <a:t>Changing Style</a:t>
            </a:r>
          </a:p>
        </p:txBody>
      </p:sp>
      <p:sp>
        <p:nvSpPr>
          <p:cNvPr id="2" name="Footer Placeholder 1">
            <a:extLst>
              <a:ext uri="{FF2B5EF4-FFF2-40B4-BE49-F238E27FC236}">
                <a16:creationId xmlns:a16="http://schemas.microsoft.com/office/drawing/2014/main" xmlns="" id="{0503C256-FFE6-0F31-1E72-2771FB13AC71}"/>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xmlns="" val="1797224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14546</TotalTime>
  <Words>5252</Words>
  <Application>Microsoft Office PowerPoint</Application>
  <PresentationFormat>On-screen Show (16:9)</PresentationFormat>
  <Paragraphs>1339</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dc:creator>
  <cp:lastModifiedBy>LENOVO</cp:lastModifiedBy>
  <cp:revision>616</cp:revision>
  <dcterms:created xsi:type="dcterms:W3CDTF">2016-08-18T06:29:20Z</dcterms:created>
  <dcterms:modified xsi:type="dcterms:W3CDTF">2024-03-15T01:39:48Z</dcterms:modified>
</cp:coreProperties>
</file>