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3EFB7-F7E1-41F6-2562-10CCEA84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30441-71DC-1DD7-02E8-3D23349F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Excel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462F-439D-E529-D484-9278F9118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4370_Pravallika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5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DC9A5-12F5-08AA-092F-D68A9FC2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F079E6F-641E-775A-0098-3F74D72CB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31588" r="2232" b="14602"/>
          <a:stretch/>
        </p:blipFill>
        <p:spPr>
          <a:xfrm>
            <a:off x="217714" y="2340428"/>
            <a:ext cx="11756571" cy="369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4A20-54F7-39BD-F4DD-CB143DC27B70}"/>
              </a:ext>
            </a:extLst>
          </p:cNvPr>
          <p:cNvSpPr txBox="1"/>
          <p:nvPr/>
        </p:nvSpPr>
        <p:spPr>
          <a:xfrm>
            <a:off x="517869" y="1032300"/>
            <a:ext cx="7385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9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5890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1397"/>
            <a:ext cx="4263009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2718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A7FA9BA-92AF-736C-0849-F7592A44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404148"/>
            <a:ext cx="6295965" cy="354147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9334" y="6300216"/>
            <a:ext cx="629597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97010-5EA2-FD06-38ED-DC97B19E48DD}"/>
              </a:ext>
            </a:extLst>
          </p:cNvPr>
          <p:cNvSpPr txBox="1"/>
          <p:nvPr/>
        </p:nvSpPr>
        <p:spPr>
          <a:xfrm>
            <a:off x="7603059" y="1069872"/>
            <a:ext cx="3733801" cy="99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average time lead between the req date and submitted date can be calculated by count..</a:t>
            </a:r>
          </a:p>
        </p:txBody>
      </p:sp>
    </p:spTree>
    <p:extLst>
      <p:ext uri="{BB962C8B-B14F-4D97-AF65-F5344CB8AC3E}">
        <p14:creationId xmlns:p14="http://schemas.microsoft.com/office/powerpoint/2010/main" val="188208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E0C23-0954-9D28-A358-C004B101AEEE}"/>
              </a:ext>
            </a:extLst>
          </p:cNvPr>
          <p:cNvSpPr txBox="1"/>
          <p:nvPr/>
        </p:nvSpPr>
        <p:spPr>
          <a:xfrm>
            <a:off x="7746477" y="976160"/>
            <a:ext cx="3927651" cy="536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Northwest District has the highest number of rush jobs.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pivot table is sorted according the districts with highest number of rush jobs.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the pivotable fields, Districts are taken as rows and count of rush jobs as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B3021B-4CEB-F3AA-F48C-81F0C311F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9" y="2397783"/>
            <a:ext cx="7019060" cy="39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E0C23-0954-9D28-A358-C004B101AEEE}"/>
              </a:ext>
            </a:extLst>
          </p:cNvPr>
          <p:cNvSpPr txBox="1"/>
          <p:nvPr/>
        </p:nvSpPr>
        <p:spPr>
          <a:xfrm>
            <a:off x="7746477" y="976160"/>
            <a:ext cx="3927651" cy="536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Average labor hours differ between rush and no rush jobs with 21%.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the pivotable fields, rush are taken as rows and average of </a:t>
            </a:r>
            <a:r>
              <a:rPr lang="en-US" sz="2000" dirty="0" err="1"/>
              <a:t>lbr</a:t>
            </a:r>
            <a:r>
              <a:rPr lang="en-US" sz="2000" dirty="0"/>
              <a:t> </a:t>
            </a:r>
            <a:r>
              <a:rPr lang="en-US" sz="2000" dirty="0" err="1"/>
              <a:t>hrs</a:t>
            </a:r>
            <a:r>
              <a:rPr lang="en-US" sz="2000" dirty="0"/>
              <a:t> as values.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Formula: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=GETPIVOTDATA("LbrHrs",$A$3,"Rush",)-GETPIVOTDATA("LbrHrs",$A$3,"Rush","Yes")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C49CB7-CB78-2A88-B0B4-08B33CF0A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317717"/>
            <a:ext cx="7161399" cy="40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3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1"/>
            <a:ext cx="6144231" cy="16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E0C23-0954-9D28-A358-C004B101AEEE}"/>
              </a:ext>
            </a:extLst>
          </p:cNvPr>
          <p:cNvSpPr txBox="1"/>
          <p:nvPr/>
        </p:nvSpPr>
        <p:spPr>
          <a:xfrm>
            <a:off x="7746477" y="976160"/>
            <a:ext cx="3927651" cy="536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distrubution</a:t>
            </a:r>
            <a:r>
              <a:rPr lang="en-US" sz="2000" dirty="0"/>
              <a:t> of payment types is highest in account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the pivotable fields, payments are taken as rows and payment types values, service as columns.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13DF9A-9C31-FC1E-1A57-959FF4773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7" b="-2"/>
          <a:stretch/>
        </p:blipFill>
        <p:spPr>
          <a:xfrm>
            <a:off x="155229" y="2267156"/>
            <a:ext cx="7501567" cy="42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E0C23-0954-9D28-A358-C004B101AEEE}"/>
              </a:ext>
            </a:extLst>
          </p:cNvPr>
          <p:cNvSpPr txBox="1"/>
          <p:nvPr/>
        </p:nvSpPr>
        <p:spPr>
          <a:xfrm>
            <a:off x="7746477" y="976160"/>
            <a:ext cx="3927651" cy="536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distrubution</a:t>
            </a:r>
            <a:r>
              <a:rPr lang="en-US" sz="2000" dirty="0"/>
              <a:t> of payment types over time is recorded highest on Monday.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the pivotable fields, </a:t>
            </a:r>
            <a:r>
              <a:rPr lang="en-US" sz="2000" dirty="0" err="1"/>
              <a:t>ReqDay</a:t>
            </a:r>
            <a:r>
              <a:rPr lang="en-US" sz="2000" dirty="0"/>
              <a:t> are taken as rows and payment types values, Payments as columns.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387A69-70BF-34B4-501F-5076639B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9" y="2087950"/>
            <a:ext cx="7569874" cy="42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7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E0C23-0954-9D28-A358-C004B101AEEE}"/>
              </a:ext>
            </a:extLst>
          </p:cNvPr>
          <p:cNvSpPr txBox="1"/>
          <p:nvPr/>
        </p:nvSpPr>
        <p:spPr>
          <a:xfrm>
            <a:off x="7746477" y="976160"/>
            <a:ext cx="3927651" cy="536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correlation between number of technicians and Parts costs is 24%.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Formula: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t-BR" sz="2000" dirty="0"/>
              <a:t>=CORREL(B:B,A:A)</a:t>
            </a:r>
            <a:endParaRPr lang="en-US" sz="20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3BA85333-8B22-6A8E-E7AC-BF698CFF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6" y="2503714"/>
            <a:ext cx="7334553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5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E0C23-0954-9D28-A358-C004B101AEEE}"/>
              </a:ext>
            </a:extLst>
          </p:cNvPr>
          <p:cNvSpPr txBox="1"/>
          <p:nvPr/>
        </p:nvSpPr>
        <p:spPr>
          <a:xfrm>
            <a:off x="7746477" y="976160"/>
            <a:ext cx="3927651" cy="536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most common type of service requested in each district is varied. Assess service type is most used in Northwest, Southeast, North, South, West, East, Northeast, Southwest.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Where as, Replace service type is most used in Central district.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the pivotable fields, Districts are taken as rows and values, Service as columns.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334F67-3FFE-5163-CE30-DFB3E71DD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3" y="2461308"/>
            <a:ext cx="7038411" cy="39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E83E-942D-E517-A6F2-074FD26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E0C23-0954-9D28-A358-C004B101AEEE}"/>
              </a:ext>
            </a:extLst>
          </p:cNvPr>
          <p:cNvSpPr txBox="1"/>
          <p:nvPr/>
        </p:nvSpPr>
        <p:spPr>
          <a:xfrm>
            <a:off x="7746477" y="976160"/>
            <a:ext cx="3927651" cy="536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diff between the distribution is clearly shown with 41.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the pivotable fields, payments are taken as rows, Count of </a:t>
            </a:r>
            <a:r>
              <a:rPr lang="en-US" sz="2000" dirty="0" err="1"/>
              <a:t>Wty</a:t>
            </a:r>
            <a:r>
              <a:rPr lang="en-US" sz="2000" dirty="0"/>
              <a:t> </a:t>
            </a:r>
            <a:r>
              <a:rPr lang="en-US" sz="2000" dirty="0" err="1"/>
              <a:t>Lbr</a:t>
            </a:r>
            <a:r>
              <a:rPr lang="en-US" sz="2000" dirty="0"/>
              <a:t> and values, Values as columns.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FB44-02D7-41B5-D94D-CBF1B3B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3CCB82-5C18-4AC1-689E-223EBE18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" y="2307771"/>
            <a:ext cx="7179081" cy="40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44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_2SEEDS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EB4E73"/>
      </a:accent1>
      <a:accent2>
        <a:srgbClr val="EE6EC2"/>
      </a:accent2>
      <a:accent3>
        <a:srgbClr val="EE856E"/>
      </a:accent3>
      <a:accent4>
        <a:srgbClr val="33B980"/>
      </a:accent4>
      <a:accent5>
        <a:srgbClr val="38B3B2"/>
      </a:accent5>
      <a:accent6>
        <a:srgbClr val="4EABEB"/>
      </a:accent6>
      <a:hlink>
        <a:srgbClr val="568F81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Excel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Saipravallika Pothula</dc:creator>
  <cp:lastModifiedBy>Saipravallika Pothula</cp:lastModifiedBy>
  <cp:revision>1</cp:revision>
  <dcterms:created xsi:type="dcterms:W3CDTF">2024-04-02T09:58:20Z</dcterms:created>
  <dcterms:modified xsi:type="dcterms:W3CDTF">2024-04-02T11:15:52Z</dcterms:modified>
</cp:coreProperties>
</file>