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Palatino Linotype"/>
      <p:regular r:id="rId26"/>
      <p:bold r:id="rId27"/>
      <p:italic r:id="rId28"/>
      <p:boldItalic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6F03EE0-4530-4145-A8F5-AB155F18AE69}">
  <a:tblStyle styleId="{36F03EE0-4530-4145-A8F5-AB155F18AE6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D68707D-45FE-48DD-81A4-4C2332C8FAEC}"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alatinoLinotype-regular.fntdata"/><Relationship Id="rId25" Type="http://schemas.openxmlformats.org/officeDocument/2006/relationships/slide" Target="slides/slide19.xml"/><Relationship Id="rId28" Type="http://schemas.openxmlformats.org/officeDocument/2006/relationships/font" Target="fonts/PalatinoLinotype-italic.fntdata"/><Relationship Id="rId27" Type="http://schemas.openxmlformats.org/officeDocument/2006/relationships/font" Target="fonts/PalatinoLinotype-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alatinoLinotype-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5.xml"/><Relationship Id="rId33" Type="http://schemas.openxmlformats.org/officeDocument/2006/relationships/font" Target="fonts/OpenSans-boldItalic.fntdata"/><Relationship Id="rId10" Type="http://schemas.openxmlformats.org/officeDocument/2006/relationships/slide" Target="slides/slide4.xml"/><Relationship Id="rId32" Type="http://schemas.openxmlformats.org/officeDocument/2006/relationships/font" Target="fonts/OpenSans-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11f89c08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a11f89c08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11f89c08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11f89c08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11f89c081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11f89c081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11f89c081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11f89c081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11f89c081_1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11f89c081_1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11f89c081_1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11f89c081_1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11f89c081_1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11f89c081_1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ff4a785e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9ff4a785e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9ff4a785e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9ff4a785e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9ff4a785e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9ff4a785e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8b91e14e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8b91e14e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a11f89c081_1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a11f89c081_1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11f89c081_1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a11f89c081_1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11f89c08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11f89c08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8b91e14e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8b91e14e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8b91e14e7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8b91e14e7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8b91e14e7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8b91e14e7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8b91e14e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8b91e14e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11f89c081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11f89c081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796800" y="50192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351C75"/>
                </a:solidFill>
                <a:latin typeface="Palatino"/>
                <a:ea typeface="Palatino"/>
                <a:cs typeface="Palatino"/>
                <a:sym typeface="Palatino"/>
              </a:rPr>
              <a:t>User Authentication based on </a:t>
            </a:r>
            <a:r>
              <a:rPr b="1" lang="en" sz="3200">
                <a:solidFill>
                  <a:srgbClr val="351C75"/>
                </a:solidFill>
                <a:latin typeface="Palatino"/>
                <a:ea typeface="Palatino"/>
                <a:cs typeface="Palatino"/>
                <a:sym typeface="Palatino"/>
              </a:rPr>
              <a:t>Keystroke</a:t>
            </a:r>
            <a:r>
              <a:rPr b="1" lang="en" sz="3200">
                <a:solidFill>
                  <a:srgbClr val="351C75"/>
                </a:solidFill>
                <a:latin typeface="Palatino"/>
                <a:ea typeface="Palatino"/>
                <a:cs typeface="Palatino"/>
                <a:sym typeface="Palatino"/>
              </a:rPr>
              <a:t> Logging using Self-Organizing Maps</a:t>
            </a:r>
            <a:endParaRPr b="1" sz="3200">
              <a:solidFill>
                <a:srgbClr val="351C75"/>
              </a:solidFill>
              <a:latin typeface="Palatino"/>
              <a:ea typeface="Palatino"/>
              <a:cs typeface="Palatino"/>
              <a:sym typeface="Palatino"/>
            </a:endParaRPr>
          </a:p>
        </p:txBody>
      </p:sp>
      <p:sp>
        <p:nvSpPr>
          <p:cNvPr id="55" name="Google Shape;55;p13"/>
          <p:cNvSpPr txBox="1"/>
          <p:nvPr>
            <p:ph type="title"/>
          </p:nvPr>
        </p:nvSpPr>
        <p:spPr>
          <a:xfrm>
            <a:off x="710875" y="1961075"/>
            <a:ext cx="8793600" cy="639600"/>
          </a:xfrm>
          <a:prstGeom prst="rect">
            <a:avLst/>
          </a:prstGeom>
        </p:spPr>
        <p:txBody>
          <a:bodyPr anchorCtr="0" anchor="t" bIns="91425" lIns="91425" spcFirstLastPara="1" rIns="91425" wrap="square" tIns="91425">
            <a:noAutofit/>
          </a:bodyPr>
          <a:lstStyle/>
          <a:p>
            <a:pPr indent="0" lvl="0" marL="2743200" rtl="0" algn="l">
              <a:spcBef>
                <a:spcPts val="0"/>
              </a:spcBef>
              <a:spcAft>
                <a:spcPts val="0"/>
              </a:spcAft>
              <a:buNone/>
            </a:pPr>
            <a:r>
              <a:rPr lang="en" sz="1800">
                <a:latin typeface="Palatino"/>
                <a:ea typeface="Palatino"/>
                <a:cs typeface="Palatino"/>
                <a:sym typeface="Palatino"/>
              </a:rPr>
              <a:t>      </a:t>
            </a:r>
            <a:r>
              <a:rPr lang="en" sz="1800">
                <a:solidFill>
                  <a:srgbClr val="000000"/>
                </a:solidFill>
                <a:latin typeface="Trebuchet MS"/>
                <a:ea typeface="Trebuchet MS"/>
                <a:cs typeface="Trebuchet MS"/>
                <a:sym typeface="Trebuchet MS"/>
              </a:rPr>
              <a:t> Group - 4 </a:t>
            </a:r>
            <a:endParaRPr sz="1800">
              <a:solidFill>
                <a:srgbClr val="000000"/>
              </a:solidFill>
              <a:latin typeface="Trebuchet MS"/>
              <a:ea typeface="Trebuchet MS"/>
              <a:cs typeface="Trebuchet MS"/>
              <a:sym typeface="Trebuchet MS"/>
            </a:endParaRPr>
          </a:p>
          <a:p>
            <a:pPr indent="457200" lvl="0" marL="2286000" rtl="0" algn="l">
              <a:spcBef>
                <a:spcPts val="0"/>
              </a:spcBef>
              <a:spcAft>
                <a:spcPts val="0"/>
              </a:spcAft>
              <a:buNone/>
            </a:pPr>
            <a:r>
              <a:t/>
            </a:r>
            <a:endParaRPr sz="1800">
              <a:solidFill>
                <a:srgbClr val="000000"/>
              </a:solidFill>
              <a:latin typeface="Trebuchet MS"/>
              <a:ea typeface="Trebuchet MS"/>
              <a:cs typeface="Trebuchet MS"/>
              <a:sym typeface="Trebuchet MS"/>
            </a:endParaRPr>
          </a:p>
          <a:p>
            <a:pPr indent="457200" lvl="0" marL="457200" rtl="0" algn="l">
              <a:spcBef>
                <a:spcPts val="0"/>
              </a:spcBef>
              <a:spcAft>
                <a:spcPts val="0"/>
              </a:spcAft>
              <a:buNone/>
            </a:pPr>
            <a:r>
              <a:rPr lang="en" sz="1800">
                <a:solidFill>
                  <a:srgbClr val="000000"/>
                </a:solidFill>
                <a:latin typeface="Trebuchet MS"/>
                <a:ea typeface="Trebuchet MS"/>
                <a:cs typeface="Trebuchet MS"/>
                <a:sym typeface="Trebuchet MS"/>
              </a:rPr>
              <a:t>Pranit Chawla, Pravartya Dewangan, Subhadeep Paul, </a:t>
            </a:r>
            <a:endParaRPr sz="1800">
              <a:solidFill>
                <a:srgbClr val="000000"/>
              </a:solidFill>
              <a:latin typeface="Trebuchet MS"/>
              <a:ea typeface="Trebuchet MS"/>
              <a:cs typeface="Trebuchet MS"/>
              <a:sym typeface="Trebuchet MS"/>
            </a:endParaRPr>
          </a:p>
          <a:p>
            <a:pPr indent="0" lvl="0" marL="0" rtl="0" algn="l">
              <a:spcBef>
                <a:spcPts val="0"/>
              </a:spcBef>
              <a:spcAft>
                <a:spcPts val="0"/>
              </a:spcAft>
              <a:buNone/>
            </a:pPr>
            <a:r>
              <a:rPr lang="en" sz="1800">
                <a:solidFill>
                  <a:srgbClr val="000000"/>
                </a:solidFill>
                <a:latin typeface="Trebuchet MS"/>
                <a:ea typeface="Trebuchet MS"/>
                <a:cs typeface="Trebuchet MS"/>
                <a:sym typeface="Trebuchet MS"/>
              </a:rPr>
              <a:t>  			Sumegh Roychowdhury and Vandit Sharma</a:t>
            </a:r>
            <a:endParaRPr sz="1800">
              <a:solidFill>
                <a:srgbClr val="000000"/>
              </a:solidFill>
              <a:latin typeface="Trebuchet MS"/>
              <a:ea typeface="Trebuchet MS"/>
              <a:cs typeface="Trebuchet MS"/>
              <a:sym typeface="Trebuchet MS"/>
            </a:endParaRPr>
          </a:p>
          <a:p>
            <a:pPr indent="0" lvl="0" marL="0" rtl="0" algn="l">
              <a:spcBef>
                <a:spcPts val="0"/>
              </a:spcBef>
              <a:spcAft>
                <a:spcPts val="0"/>
              </a:spcAft>
              <a:buNone/>
            </a:pPr>
            <a:r>
              <a:t/>
            </a:r>
            <a:endParaRPr sz="1800">
              <a:latin typeface="Palatino"/>
              <a:ea typeface="Palatino"/>
              <a:cs typeface="Palatino"/>
              <a:sym typeface="Palatino"/>
            </a:endParaRPr>
          </a:p>
          <a:p>
            <a:pPr indent="0" lvl="0" marL="0" rtl="0" algn="l">
              <a:spcBef>
                <a:spcPts val="0"/>
              </a:spcBef>
              <a:spcAft>
                <a:spcPts val="0"/>
              </a:spcAft>
              <a:buNone/>
            </a:pPr>
            <a:r>
              <a:t/>
            </a:r>
            <a:endParaRPr sz="1800">
              <a:latin typeface="Palatino"/>
              <a:ea typeface="Palatino"/>
              <a:cs typeface="Palatino"/>
              <a:sym typeface="Palatino"/>
            </a:endParaRPr>
          </a:p>
        </p:txBody>
      </p:sp>
      <p:pic>
        <p:nvPicPr>
          <p:cNvPr id="56" name="Google Shape;56;p13"/>
          <p:cNvPicPr preferRelativeResize="0"/>
          <p:nvPr/>
        </p:nvPicPr>
        <p:blipFill>
          <a:blip r:embed="rId3">
            <a:alphaModFix/>
          </a:blip>
          <a:stretch>
            <a:fillRect/>
          </a:stretch>
        </p:blipFill>
        <p:spPr>
          <a:xfrm>
            <a:off x="3857375" y="3512350"/>
            <a:ext cx="1290249" cy="1444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p:nvPr/>
        </p:nvSpPr>
        <p:spPr>
          <a:xfrm>
            <a:off x="3949963" y="4205150"/>
            <a:ext cx="973200" cy="34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900">
                <a:solidFill>
                  <a:srgbClr val="351C75"/>
                </a:solidFill>
                <a:latin typeface="Palatino"/>
                <a:ea typeface="Palatino"/>
                <a:cs typeface="Palatino"/>
                <a:sym typeface="Palatino"/>
              </a:rPr>
              <a:t>Feature Extraction</a:t>
            </a:r>
            <a:endParaRPr sz="2900"/>
          </a:p>
        </p:txBody>
      </p:sp>
      <p:sp>
        <p:nvSpPr>
          <p:cNvPr id="113" name="Google Shape;113;p22"/>
          <p:cNvSpPr txBox="1"/>
          <p:nvPr>
            <p:ph idx="1" type="body"/>
          </p:nvPr>
        </p:nvSpPr>
        <p:spPr>
          <a:xfrm>
            <a:off x="311700" y="1361000"/>
            <a:ext cx="8520600" cy="572700"/>
          </a:xfrm>
          <a:prstGeom prst="rect">
            <a:avLst/>
          </a:prstGeom>
        </p:spPr>
        <p:txBody>
          <a:bodyPr anchorCtr="0" anchor="t" bIns="91425" lIns="91425" spcFirstLastPara="1" rIns="91425" wrap="square" tIns="91425">
            <a:noAutofit/>
          </a:bodyPr>
          <a:lstStyle/>
          <a:p>
            <a:pPr indent="0" lvl="0" marL="0" rtl="0" algn="l">
              <a:lnSpc>
                <a:spcPct val="120000"/>
              </a:lnSpc>
              <a:spcBef>
                <a:spcPts val="600"/>
              </a:spcBef>
              <a:spcAft>
                <a:spcPts val="0"/>
              </a:spcAft>
              <a:buClr>
                <a:schemeClr val="dk1"/>
              </a:buClr>
              <a:buSzPts val="1100"/>
              <a:buFont typeface="Arial"/>
              <a:buNone/>
            </a:pPr>
            <a:r>
              <a:rPr lang="en" sz="1600">
                <a:solidFill>
                  <a:srgbClr val="000000"/>
                </a:solidFill>
                <a:latin typeface="Trebuchet MS"/>
                <a:ea typeface="Trebuchet MS"/>
                <a:cs typeface="Trebuchet MS"/>
                <a:sym typeface="Trebuchet MS"/>
              </a:rPr>
              <a:t>We run the code provided to us for feature extraction, given the continuous data collected. The main features used here are:</a:t>
            </a:r>
            <a:endParaRPr b="1" sz="1600">
              <a:solidFill>
                <a:srgbClr val="000000"/>
              </a:solidFill>
              <a:latin typeface="Trebuchet MS"/>
              <a:ea typeface="Trebuchet MS"/>
              <a:cs typeface="Trebuchet MS"/>
              <a:sym typeface="Trebuchet MS"/>
            </a:endParaRPr>
          </a:p>
        </p:txBody>
      </p:sp>
      <p:graphicFrame>
        <p:nvGraphicFramePr>
          <p:cNvPr id="114" name="Google Shape;114;p22"/>
          <p:cNvGraphicFramePr/>
          <p:nvPr/>
        </p:nvGraphicFramePr>
        <p:xfrm>
          <a:off x="850213" y="2979000"/>
          <a:ext cx="3000000" cy="3000000"/>
        </p:xfrm>
        <a:graphic>
          <a:graphicData uri="http://schemas.openxmlformats.org/drawingml/2006/table">
            <a:tbl>
              <a:tblPr>
                <a:noFill/>
                <a:tableStyleId>{36F03EE0-4530-4145-A8F5-AB155F18AE69}</a:tableStyleId>
              </a:tblPr>
              <a:tblGrid>
                <a:gridCol w="880975"/>
                <a:gridCol w="880975"/>
                <a:gridCol w="880975"/>
                <a:gridCol w="880975"/>
              </a:tblGrid>
              <a:tr h="381000">
                <a:tc>
                  <a:txBody>
                    <a:bodyPr/>
                    <a:lstStyle/>
                    <a:p>
                      <a:pPr indent="0" lvl="0" marL="0" rtl="0" algn="l">
                        <a:spcBef>
                          <a:spcPts val="0"/>
                        </a:spcBef>
                        <a:spcAft>
                          <a:spcPts val="0"/>
                        </a:spcAft>
                        <a:buNone/>
                      </a:pPr>
                      <a:r>
                        <a:rPr lang="en"/>
                        <a:t>AA</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ZZ</a:t>
                      </a:r>
                      <a:endParaRPr/>
                    </a:p>
                  </a:txBody>
                  <a:tcPr marT="91425" marB="91425" marR="91425" marL="91425"/>
                </a:tc>
              </a:tr>
            </a:tbl>
          </a:graphicData>
        </a:graphic>
      </p:graphicFrame>
      <p:graphicFrame>
        <p:nvGraphicFramePr>
          <p:cNvPr id="115" name="Google Shape;115;p22"/>
          <p:cNvGraphicFramePr/>
          <p:nvPr/>
        </p:nvGraphicFramePr>
        <p:xfrm>
          <a:off x="4853288" y="2979000"/>
          <a:ext cx="3000000" cy="3000000"/>
        </p:xfrm>
        <a:graphic>
          <a:graphicData uri="http://schemas.openxmlformats.org/drawingml/2006/table">
            <a:tbl>
              <a:tblPr>
                <a:noFill/>
                <a:tableStyleId>{36F03EE0-4530-4145-A8F5-AB155F18AE69}</a:tableStyleId>
              </a:tblPr>
              <a:tblGrid>
                <a:gridCol w="880975"/>
                <a:gridCol w="880975"/>
                <a:gridCol w="880975"/>
                <a:gridCol w="880975"/>
              </a:tblGrid>
              <a:tr h="381000">
                <a:tc>
                  <a:txBody>
                    <a:bodyPr/>
                    <a:lstStyle/>
                    <a:p>
                      <a:pPr indent="0" lvl="0" marL="0" rtl="0" algn="l">
                        <a:spcBef>
                          <a:spcPts val="0"/>
                        </a:spcBef>
                        <a:spcAft>
                          <a:spcPts val="0"/>
                        </a:spcAft>
                        <a:buNone/>
                      </a:pPr>
                      <a:r>
                        <a:rPr lang="en"/>
                        <a:t>A</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Z</a:t>
                      </a:r>
                      <a:endParaRPr/>
                    </a:p>
                  </a:txBody>
                  <a:tcPr marT="91425" marB="91425" marR="91425" marL="91425"/>
                </a:tc>
              </a:tr>
            </a:tbl>
          </a:graphicData>
        </a:graphic>
      </p:graphicFrame>
      <p:cxnSp>
        <p:nvCxnSpPr>
          <p:cNvPr id="116" name="Google Shape;116;p22"/>
          <p:cNvCxnSpPr/>
          <p:nvPr/>
        </p:nvCxnSpPr>
        <p:spPr>
          <a:xfrm>
            <a:off x="2615438" y="3378025"/>
            <a:ext cx="1522200" cy="674100"/>
          </a:xfrm>
          <a:prstGeom prst="straightConnector1">
            <a:avLst/>
          </a:prstGeom>
          <a:noFill/>
          <a:ln cap="flat" cmpd="sng" w="9525">
            <a:solidFill>
              <a:schemeClr val="dk2"/>
            </a:solidFill>
            <a:prstDash val="solid"/>
            <a:round/>
            <a:headEnd len="med" w="med" type="none"/>
            <a:tailEnd len="med" w="med" type="triangle"/>
          </a:ln>
        </p:spPr>
      </p:cxnSp>
      <p:cxnSp>
        <p:nvCxnSpPr>
          <p:cNvPr id="117" name="Google Shape;117;p22"/>
          <p:cNvCxnSpPr/>
          <p:nvPr/>
        </p:nvCxnSpPr>
        <p:spPr>
          <a:xfrm flipH="1">
            <a:off x="4839713" y="3378025"/>
            <a:ext cx="1779300" cy="667200"/>
          </a:xfrm>
          <a:prstGeom prst="straightConnector1">
            <a:avLst/>
          </a:prstGeom>
          <a:noFill/>
          <a:ln cap="flat" cmpd="sng" w="9525">
            <a:solidFill>
              <a:schemeClr val="dk2"/>
            </a:solidFill>
            <a:prstDash val="solid"/>
            <a:round/>
            <a:headEnd len="med" w="med" type="none"/>
            <a:tailEnd len="med" w="med" type="triangle"/>
          </a:ln>
        </p:spPr>
      </p:cxnSp>
      <p:sp>
        <p:nvSpPr>
          <p:cNvPr id="118" name="Google Shape;118;p22"/>
          <p:cNvSpPr txBox="1"/>
          <p:nvPr/>
        </p:nvSpPr>
        <p:spPr>
          <a:xfrm>
            <a:off x="3908263" y="4170400"/>
            <a:ext cx="3878400" cy="83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26*26 + 26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r>
              <a:rPr b="1" lang="en"/>
              <a:t>702 dimensional feature vector</a:t>
            </a:r>
            <a:endParaRPr b="1"/>
          </a:p>
        </p:txBody>
      </p:sp>
      <p:sp>
        <p:nvSpPr>
          <p:cNvPr id="119" name="Google Shape;119;p22"/>
          <p:cNvSpPr txBox="1"/>
          <p:nvPr/>
        </p:nvSpPr>
        <p:spPr>
          <a:xfrm rot="1474510">
            <a:off x="3035131" y="3484851"/>
            <a:ext cx="1116650" cy="17546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Flattenning</a:t>
            </a:r>
            <a:endParaRPr/>
          </a:p>
          <a:p>
            <a:pPr indent="0" lvl="0" marL="0" rtl="0" algn="l">
              <a:spcBef>
                <a:spcPts val="0"/>
              </a:spcBef>
              <a:spcAft>
                <a:spcPts val="0"/>
              </a:spcAft>
              <a:buNone/>
            </a:pPr>
            <a:r>
              <a:t/>
            </a:r>
            <a:endParaRPr/>
          </a:p>
        </p:txBody>
      </p:sp>
      <p:sp>
        <p:nvSpPr>
          <p:cNvPr id="120" name="Google Shape;120;p22"/>
          <p:cNvSpPr txBox="1"/>
          <p:nvPr/>
        </p:nvSpPr>
        <p:spPr>
          <a:xfrm>
            <a:off x="1826775" y="2482150"/>
            <a:ext cx="15708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alatino"/>
                <a:ea typeface="Palatino"/>
                <a:cs typeface="Palatino"/>
                <a:sym typeface="Palatino"/>
              </a:rPr>
              <a:t>Latency</a:t>
            </a:r>
            <a:endParaRPr b="1">
              <a:latin typeface="Palatino"/>
              <a:ea typeface="Palatino"/>
              <a:cs typeface="Palatino"/>
              <a:sym typeface="Palatino"/>
            </a:endParaRPr>
          </a:p>
        </p:txBody>
      </p:sp>
      <p:sp>
        <p:nvSpPr>
          <p:cNvPr id="121" name="Google Shape;121;p22"/>
          <p:cNvSpPr txBox="1"/>
          <p:nvPr/>
        </p:nvSpPr>
        <p:spPr>
          <a:xfrm>
            <a:off x="5829850" y="2482163"/>
            <a:ext cx="15708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alatino"/>
                <a:ea typeface="Palatino"/>
                <a:cs typeface="Palatino"/>
                <a:sym typeface="Palatino"/>
              </a:rPr>
              <a:t>Hold Time</a:t>
            </a:r>
            <a:endParaRPr b="1">
              <a:latin typeface="Palatino"/>
              <a:ea typeface="Palatino"/>
              <a:cs typeface="Palatino"/>
              <a:sym typeface="Palatin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900">
                <a:solidFill>
                  <a:srgbClr val="351C75"/>
                </a:solidFill>
                <a:latin typeface="Palatino"/>
                <a:ea typeface="Palatino"/>
                <a:cs typeface="Palatino"/>
                <a:sym typeface="Palatino"/>
              </a:rPr>
              <a:t>Significance of extracted features</a:t>
            </a:r>
            <a:endParaRPr/>
          </a:p>
        </p:txBody>
      </p:sp>
      <p:sp>
        <p:nvSpPr>
          <p:cNvPr id="127" name="Google Shape;12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0000"/>
                </a:solidFill>
                <a:latin typeface="Trebuchet MS"/>
                <a:ea typeface="Trebuchet MS"/>
                <a:cs typeface="Trebuchet MS"/>
                <a:sym typeface="Trebuchet MS"/>
              </a:rPr>
              <a:t>Hold time :</a:t>
            </a:r>
            <a:r>
              <a:rPr lang="en" sz="1600">
                <a:solidFill>
                  <a:srgbClr val="000000"/>
                </a:solidFill>
                <a:latin typeface="Trebuchet MS"/>
                <a:ea typeface="Trebuchet MS"/>
                <a:cs typeface="Trebuchet MS"/>
                <a:sym typeface="Trebuchet MS"/>
              </a:rPr>
              <a:t> Tells us the length of the keypress ( time difference between the press time and the release time) . Shows the impulsive nature of the user.</a:t>
            </a:r>
            <a:endParaRPr sz="1600">
              <a:solidFill>
                <a:srgbClr val="000000"/>
              </a:solidFill>
              <a:latin typeface="Trebuchet MS"/>
              <a:ea typeface="Trebuchet MS"/>
              <a:cs typeface="Trebuchet MS"/>
              <a:sym typeface="Trebuchet MS"/>
            </a:endParaRPr>
          </a:p>
          <a:p>
            <a:pPr indent="0" lvl="0" marL="0" rtl="0" algn="l">
              <a:spcBef>
                <a:spcPts val="1600"/>
              </a:spcBef>
              <a:spcAft>
                <a:spcPts val="0"/>
              </a:spcAft>
              <a:buNone/>
            </a:pPr>
            <a:r>
              <a:rPr b="1" lang="en" sz="1600">
                <a:solidFill>
                  <a:srgbClr val="000000"/>
                </a:solidFill>
                <a:latin typeface="Trebuchet MS"/>
                <a:ea typeface="Trebuchet MS"/>
                <a:cs typeface="Trebuchet MS"/>
                <a:sym typeface="Trebuchet MS"/>
              </a:rPr>
              <a:t>Latency :</a:t>
            </a:r>
            <a:r>
              <a:rPr lang="en" sz="1600">
                <a:solidFill>
                  <a:srgbClr val="000000"/>
                </a:solidFill>
                <a:latin typeface="Trebuchet MS"/>
                <a:ea typeface="Trebuchet MS"/>
                <a:cs typeface="Trebuchet MS"/>
                <a:sym typeface="Trebuchet MS"/>
              </a:rPr>
              <a:t>  The time delay to switch from one key to the next. Shows the switching and typing speed of the user.</a:t>
            </a:r>
            <a:endParaRPr sz="1600">
              <a:solidFill>
                <a:srgbClr val="000000"/>
              </a:solidFill>
              <a:latin typeface="Trebuchet MS"/>
              <a:ea typeface="Trebuchet MS"/>
              <a:cs typeface="Trebuchet MS"/>
              <a:sym typeface="Trebuchet MS"/>
            </a:endParaRPr>
          </a:p>
          <a:p>
            <a:pPr indent="0" lvl="0" marL="0" rtl="0" algn="l">
              <a:spcBef>
                <a:spcPts val="1600"/>
              </a:spcBef>
              <a:spcAft>
                <a:spcPts val="0"/>
              </a:spcAft>
              <a:buNone/>
            </a:pPr>
            <a:r>
              <a:rPr lang="en" sz="1600">
                <a:solidFill>
                  <a:srgbClr val="000000"/>
                </a:solidFill>
                <a:latin typeface="Trebuchet MS"/>
                <a:ea typeface="Trebuchet MS"/>
                <a:cs typeface="Trebuchet MS"/>
                <a:sym typeface="Trebuchet MS"/>
              </a:rPr>
              <a:t>These features put surveillance on the user and decline the unauthorized user.</a:t>
            </a:r>
            <a:endParaRPr sz="1600">
              <a:solidFill>
                <a:srgbClr val="000000"/>
              </a:solidFill>
              <a:latin typeface="Trebuchet MS"/>
              <a:ea typeface="Trebuchet MS"/>
              <a:cs typeface="Trebuchet MS"/>
              <a:sym typeface="Trebuchet MS"/>
            </a:endParaRPr>
          </a:p>
          <a:p>
            <a:pPr indent="0" lvl="0" marL="0" rtl="0" algn="l">
              <a:spcBef>
                <a:spcPts val="1600"/>
              </a:spcBef>
              <a:spcAft>
                <a:spcPts val="1600"/>
              </a:spcAft>
              <a:buNone/>
            </a:pPr>
            <a:r>
              <a:t/>
            </a:r>
            <a:endParaRPr>
              <a:solidFill>
                <a:srgbClr val="695D46"/>
              </a:solidFill>
              <a:latin typeface="Palatino"/>
              <a:ea typeface="Palatino"/>
              <a:cs typeface="Palatino"/>
              <a:sym typeface="Palati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900">
                <a:solidFill>
                  <a:srgbClr val="351C75"/>
                </a:solidFill>
                <a:latin typeface="Palatino"/>
                <a:ea typeface="Palatino"/>
                <a:cs typeface="Palatino"/>
                <a:sym typeface="Palatino"/>
              </a:rPr>
              <a:t>Dataset Statistics</a:t>
            </a:r>
            <a:endParaRPr/>
          </a:p>
        </p:txBody>
      </p:sp>
      <p:sp>
        <p:nvSpPr>
          <p:cNvPr id="133" name="Google Shape;13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lnSpc>
                <a:spcPct val="120000"/>
              </a:lnSpc>
              <a:spcBef>
                <a:spcPts val="600"/>
              </a:spcBef>
              <a:spcAft>
                <a:spcPts val="0"/>
              </a:spcAft>
              <a:buClr>
                <a:srgbClr val="000000"/>
              </a:buClr>
              <a:buSzPts val="1600"/>
              <a:buFont typeface="Palatino"/>
              <a:buAutoNum type="arabicParenR"/>
            </a:pPr>
            <a:r>
              <a:rPr lang="en" sz="1600">
                <a:solidFill>
                  <a:srgbClr val="000000"/>
                </a:solidFill>
                <a:latin typeface="Trebuchet MS"/>
                <a:ea typeface="Trebuchet MS"/>
                <a:cs typeface="Trebuchet MS"/>
                <a:sym typeface="Trebuchet MS"/>
              </a:rPr>
              <a:t>After extracting the features for the various classes, we had </a:t>
            </a:r>
            <a:r>
              <a:rPr b="1" lang="en" sz="1600">
                <a:solidFill>
                  <a:srgbClr val="000000"/>
                </a:solidFill>
                <a:latin typeface="Trebuchet MS"/>
                <a:ea typeface="Trebuchet MS"/>
                <a:cs typeface="Trebuchet MS"/>
                <a:sym typeface="Trebuchet MS"/>
              </a:rPr>
              <a:t>56 data points in total,</a:t>
            </a:r>
            <a:r>
              <a:rPr lang="en" sz="1600">
                <a:solidFill>
                  <a:srgbClr val="000000"/>
                </a:solidFill>
                <a:latin typeface="Trebuchet MS"/>
                <a:ea typeface="Trebuchet MS"/>
                <a:cs typeface="Trebuchet MS"/>
                <a:sym typeface="Trebuchet MS"/>
              </a:rPr>
              <a:t> which is </a:t>
            </a:r>
            <a:r>
              <a:rPr lang="en" sz="1600" u="sng">
                <a:solidFill>
                  <a:srgbClr val="000000"/>
                </a:solidFill>
                <a:latin typeface="Trebuchet MS"/>
                <a:ea typeface="Trebuchet MS"/>
                <a:cs typeface="Trebuchet MS"/>
                <a:sym typeface="Trebuchet MS"/>
              </a:rPr>
              <a:t>quite less</a:t>
            </a:r>
            <a:r>
              <a:rPr lang="en" sz="1600">
                <a:solidFill>
                  <a:srgbClr val="000000"/>
                </a:solidFill>
                <a:latin typeface="Trebuchet MS"/>
                <a:ea typeface="Trebuchet MS"/>
                <a:cs typeface="Trebuchet MS"/>
                <a:sym typeface="Trebuchet MS"/>
              </a:rPr>
              <a:t> to obtain significant results. </a:t>
            </a:r>
            <a:endParaRPr sz="1600">
              <a:solidFill>
                <a:srgbClr val="000000"/>
              </a:solidFill>
              <a:latin typeface="Trebuchet MS"/>
              <a:ea typeface="Trebuchet MS"/>
              <a:cs typeface="Trebuchet MS"/>
              <a:sym typeface="Trebuchet MS"/>
            </a:endParaRPr>
          </a:p>
          <a:p>
            <a:pPr indent="-330200" lvl="0" marL="457200" rtl="0" algn="l">
              <a:lnSpc>
                <a:spcPct val="120000"/>
              </a:lnSpc>
              <a:spcBef>
                <a:spcPts val="0"/>
              </a:spcBef>
              <a:spcAft>
                <a:spcPts val="0"/>
              </a:spcAft>
              <a:buClr>
                <a:srgbClr val="000000"/>
              </a:buClr>
              <a:buSzPts val="1600"/>
              <a:buFont typeface="Palatino"/>
              <a:buAutoNum type="arabicParenR"/>
            </a:pPr>
            <a:r>
              <a:rPr lang="en" sz="1600">
                <a:solidFill>
                  <a:srgbClr val="000000"/>
                </a:solidFill>
                <a:latin typeface="Trebuchet MS"/>
                <a:ea typeface="Trebuchet MS"/>
                <a:cs typeface="Trebuchet MS"/>
                <a:sym typeface="Trebuchet MS"/>
              </a:rPr>
              <a:t>Moreover, the data was quite </a:t>
            </a:r>
            <a:r>
              <a:rPr b="1" lang="en" sz="1600">
                <a:solidFill>
                  <a:srgbClr val="000000"/>
                </a:solidFill>
                <a:latin typeface="Trebuchet MS"/>
                <a:ea typeface="Trebuchet MS"/>
                <a:cs typeface="Trebuchet MS"/>
                <a:sym typeface="Trebuchet MS"/>
              </a:rPr>
              <a:t>imbalanced </a:t>
            </a:r>
            <a:r>
              <a:rPr lang="en" sz="1600">
                <a:solidFill>
                  <a:srgbClr val="000000"/>
                </a:solidFill>
                <a:latin typeface="Trebuchet MS"/>
                <a:ea typeface="Trebuchet MS"/>
                <a:cs typeface="Trebuchet MS"/>
                <a:sym typeface="Trebuchet MS"/>
              </a:rPr>
              <a:t>with an unequal amount of data points available for each class. </a:t>
            </a:r>
            <a:endParaRPr sz="1600">
              <a:solidFill>
                <a:srgbClr val="000000"/>
              </a:solidFill>
              <a:latin typeface="Trebuchet MS"/>
              <a:ea typeface="Trebuchet MS"/>
              <a:cs typeface="Trebuchet MS"/>
              <a:sym typeface="Trebuchet MS"/>
            </a:endParaRPr>
          </a:p>
          <a:p>
            <a:pPr indent="-330200" lvl="0" marL="457200" rtl="0" algn="l">
              <a:lnSpc>
                <a:spcPct val="120000"/>
              </a:lnSpc>
              <a:spcBef>
                <a:spcPts val="0"/>
              </a:spcBef>
              <a:spcAft>
                <a:spcPts val="0"/>
              </a:spcAft>
              <a:buClr>
                <a:srgbClr val="000000"/>
              </a:buClr>
              <a:buSzPts val="1600"/>
              <a:buFont typeface="Palatino"/>
              <a:buAutoNum type="arabicParenR"/>
            </a:pPr>
            <a:r>
              <a:rPr lang="en" sz="1600">
                <a:solidFill>
                  <a:srgbClr val="000000"/>
                </a:solidFill>
                <a:latin typeface="Trebuchet MS"/>
                <a:ea typeface="Trebuchet MS"/>
                <a:cs typeface="Trebuchet MS"/>
                <a:sym typeface="Trebuchet MS"/>
              </a:rPr>
              <a:t>We first show results on this imbalanced class dataset and then we use techniques to </a:t>
            </a:r>
            <a:r>
              <a:rPr b="1" lang="en" sz="1600">
                <a:solidFill>
                  <a:srgbClr val="000000"/>
                </a:solidFill>
                <a:latin typeface="Trebuchet MS"/>
                <a:ea typeface="Trebuchet MS"/>
                <a:cs typeface="Trebuchet MS"/>
                <a:sym typeface="Trebuchet MS"/>
              </a:rPr>
              <a:t>solve this class imbalance problem by obtaining more data for the poorly represented classes</a:t>
            </a:r>
            <a:r>
              <a:rPr lang="en" sz="1600">
                <a:solidFill>
                  <a:srgbClr val="000000"/>
                </a:solidFill>
                <a:latin typeface="Trebuchet MS"/>
                <a:ea typeface="Trebuchet MS"/>
                <a:cs typeface="Trebuchet MS"/>
                <a:sym typeface="Trebuchet MS"/>
              </a:rPr>
              <a:t>. </a:t>
            </a:r>
            <a:endParaRPr sz="1600">
              <a:solidFill>
                <a:srgbClr val="000000"/>
              </a:solidFill>
              <a:latin typeface="Trebuchet MS"/>
              <a:ea typeface="Trebuchet MS"/>
              <a:cs typeface="Trebuchet MS"/>
              <a:sym typeface="Trebuchet MS"/>
            </a:endParaRPr>
          </a:p>
          <a:p>
            <a:pPr indent="-330200" lvl="0" marL="457200" rtl="0" algn="l">
              <a:lnSpc>
                <a:spcPct val="120000"/>
              </a:lnSpc>
              <a:spcBef>
                <a:spcPts val="0"/>
              </a:spcBef>
              <a:spcAft>
                <a:spcPts val="0"/>
              </a:spcAft>
              <a:buClr>
                <a:srgbClr val="000000"/>
              </a:buClr>
              <a:buSzPts val="1600"/>
              <a:buFont typeface="Palatino"/>
              <a:buAutoNum type="arabicParenR"/>
            </a:pPr>
            <a:r>
              <a:rPr lang="en" sz="1600">
                <a:solidFill>
                  <a:srgbClr val="000000"/>
                </a:solidFill>
                <a:latin typeface="Trebuchet MS"/>
                <a:ea typeface="Trebuchet MS"/>
                <a:cs typeface="Trebuchet MS"/>
                <a:sym typeface="Trebuchet MS"/>
              </a:rPr>
              <a:t>We also generate some additional data points by taking the </a:t>
            </a:r>
            <a:r>
              <a:rPr b="1" lang="en" sz="1600">
                <a:solidFill>
                  <a:srgbClr val="000000"/>
                </a:solidFill>
                <a:latin typeface="Trebuchet MS"/>
                <a:ea typeface="Trebuchet MS"/>
                <a:cs typeface="Trebuchet MS"/>
                <a:sym typeface="Trebuchet MS"/>
              </a:rPr>
              <a:t>moving average </a:t>
            </a:r>
            <a:r>
              <a:rPr lang="en" sz="1600">
                <a:solidFill>
                  <a:srgbClr val="000000"/>
                </a:solidFill>
                <a:latin typeface="Trebuchet MS"/>
                <a:ea typeface="Trebuchet MS"/>
                <a:cs typeface="Trebuchet MS"/>
                <a:sym typeface="Trebuchet MS"/>
              </a:rPr>
              <a:t>of existing data points for the poorly represented classes.</a:t>
            </a:r>
            <a:endParaRPr sz="1600">
              <a:solidFill>
                <a:srgbClr val="000000"/>
              </a:solidFill>
              <a:latin typeface="Trebuchet MS"/>
              <a:ea typeface="Trebuchet MS"/>
              <a:cs typeface="Trebuchet MS"/>
              <a:sym typeface="Trebuchet MS"/>
            </a:endParaRPr>
          </a:p>
          <a:p>
            <a:pPr indent="0" lvl="0" marL="0" rtl="0" algn="l">
              <a:spcBef>
                <a:spcPts val="0"/>
              </a:spcBef>
              <a:spcAft>
                <a:spcPts val="1600"/>
              </a:spcAft>
              <a:buNone/>
            </a:pPr>
            <a:r>
              <a:t/>
            </a:r>
            <a:endParaRPr>
              <a:latin typeface="Palatino"/>
              <a:ea typeface="Palatino"/>
              <a:cs typeface="Palatino"/>
              <a:sym typeface="Palati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900">
                <a:solidFill>
                  <a:srgbClr val="351C75"/>
                </a:solidFill>
                <a:latin typeface="Palatino"/>
                <a:ea typeface="Palatino"/>
                <a:cs typeface="Palatino"/>
                <a:sym typeface="Palatino"/>
              </a:rPr>
              <a:t>Dataset Statistics - </a:t>
            </a:r>
            <a:r>
              <a:rPr b="1" lang="en" sz="2900">
                <a:solidFill>
                  <a:srgbClr val="351C75"/>
                </a:solidFill>
                <a:latin typeface="Palatino"/>
                <a:ea typeface="Palatino"/>
                <a:cs typeface="Palatino"/>
                <a:sym typeface="Palatino"/>
              </a:rPr>
              <a:t>Balanced &amp; Imbalanced Data</a:t>
            </a:r>
            <a:endParaRPr/>
          </a:p>
        </p:txBody>
      </p:sp>
      <p:pic>
        <p:nvPicPr>
          <p:cNvPr id="139" name="Google Shape;139;p25"/>
          <p:cNvPicPr preferRelativeResize="0"/>
          <p:nvPr/>
        </p:nvPicPr>
        <p:blipFill>
          <a:blip r:embed="rId3">
            <a:alphaModFix/>
          </a:blip>
          <a:stretch>
            <a:fillRect/>
          </a:stretch>
        </p:blipFill>
        <p:spPr>
          <a:xfrm>
            <a:off x="152400" y="1170125"/>
            <a:ext cx="3686175" cy="2790825"/>
          </a:xfrm>
          <a:prstGeom prst="rect">
            <a:avLst/>
          </a:prstGeom>
          <a:noFill/>
          <a:ln>
            <a:noFill/>
          </a:ln>
        </p:spPr>
      </p:pic>
      <p:pic>
        <p:nvPicPr>
          <p:cNvPr id="140" name="Google Shape;140;p25"/>
          <p:cNvPicPr preferRelativeResize="0"/>
          <p:nvPr/>
        </p:nvPicPr>
        <p:blipFill>
          <a:blip r:embed="rId4">
            <a:alphaModFix/>
          </a:blip>
          <a:stretch>
            <a:fillRect/>
          </a:stretch>
        </p:blipFill>
        <p:spPr>
          <a:xfrm>
            <a:off x="4901525" y="1179650"/>
            <a:ext cx="3705225" cy="2771775"/>
          </a:xfrm>
          <a:prstGeom prst="rect">
            <a:avLst/>
          </a:prstGeom>
          <a:noFill/>
          <a:ln>
            <a:noFill/>
          </a:ln>
        </p:spPr>
      </p:pic>
      <p:sp>
        <p:nvSpPr>
          <p:cNvPr id="141" name="Google Shape;141;p25"/>
          <p:cNvSpPr txBox="1"/>
          <p:nvPr/>
        </p:nvSpPr>
        <p:spPr>
          <a:xfrm>
            <a:off x="495488" y="4113350"/>
            <a:ext cx="3000000" cy="712800"/>
          </a:xfrm>
          <a:prstGeom prst="rect">
            <a:avLst/>
          </a:prstGeom>
          <a:noFill/>
          <a:ln>
            <a:noFill/>
          </a:ln>
        </p:spPr>
        <p:txBody>
          <a:bodyPr anchorCtr="0" anchor="t" bIns="91425" lIns="91425" spcFirstLastPara="1" rIns="91425" wrap="square" tIns="91425">
            <a:noAutofit/>
          </a:bodyPr>
          <a:lstStyle/>
          <a:p>
            <a:pPr indent="0" lvl="0" marL="0" rtl="0" algn="ctr">
              <a:lnSpc>
                <a:spcPct val="120000"/>
              </a:lnSpc>
              <a:spcBef>
                <a:spcPts val="600"/>
              </a:spcBef>
              <a:spcAft>
                <a:spcPts val="0"/>
              </a:spcAft>
              <a:buNone/>
            </a:pPr>
            <a:r>
              <a:rPr b="1" lang="en" sz="1300">
                <a:solidFill>
                  <a:srgbClr val="695D46"/>
                </a:solidFill>
                <a:latin typeface="Open Sans"/>
                <a:ea typeface="Open Sans"/>
                <a:cs typeface="Open Sans"/>
                <a:sym typeface="Open Sans"/>
              </a:rPr>
              <a:t>Im</a:t>
            </a:r>
            <a:r>
              <a:rPr b="1" lang="en" sz="1300">
                <a:solidFill>
                  <a:srgbClr val="695D46"/>
                </a:solidFill>
                <a:latin typeface="Open Sans"/>
                <a:ea typeface="Open Sans"/>
                <a:cs typeface="Open Sans"/>
                <a:sym typeface="Open Sans"/>
              </a:rPr>
              <a:t>balanced Classes (lesser number for class 7-8)</a:t>
            </a:r>
            <a:endParaRPr b="1" sz="1300">
              <a:solidFill>
                <a:srgbClr val="695D46"/>
              </a:solidFill>
              <a:latin typeface="Open Sans"/>
              <a:ea typeface="Open Sans"/>
              <a:cs typeface="Open Sans"/>
              <a:sym typeface="Open Sans"/>
            </a:endParaRPr>
          </a:p>
        </p:txBody>
      </p:sp>
      <p:sp>
        <p:nvSpPr>
          <p:cNvPr id="142" name="Google Shape;142;p25"/>
          <p:cNvSpPr txBox="1"/>
          <p:nvPr/>
        </p:nvSpPr>
        <p:spPr>
          <a:xfrm>
            <a:off x="5254138" y="4183400"/>
            <a:ext cx="3000000" cy="572700"/>
          </a:xfrm>
          <a:prstGeom prst="rect">
            <a:avLst/>
          </a:prstGeom>
          <a:noFill/>
          <a:ln>
            <a:noFill/>
          </a:ln>
        </p:spPr>
        <p:txBody>
          <a:bodyPr anchorCtr="0" anchor="t" bIns="91425" lIns="91425" spcFirstLastPara="1" rIns="91425" wrap="square" tIns="91425">
            <a:noAutofit/>
          </a:bodyPr>
          <a:lstStyle/>
          <a:p>
            <a:pPr indent="0" lvl="0" marL="0" rtl="0" algn="ctr">
              <a:lnSpc>
                <a:spcPct val="120000"/>
              </a:lnSpc>
              <a:spcBef>
                <a:spcPts val="600"/>
              </a:spcBef>
              <a:spcAft>
                <a:spcPts val="0"/>
              </a:spcAft>
              <a:buNone/>
            </a:pPr>
            <a:r>
              <a:rPr b="1" lang="en" sz="1300">
                <a:solidFill>
                  <a:srgbClr val="695D46"/>
                </a:solidFill>
                <a:latin typeface="Open Sans"/>
                <a:ea typeface="Open Sans"/>
                <a:cs typeface="Open Sans"/>
                <a:sym typeface="Open Sans"/>
              </a:rPr>
              <a:t>After balancing classes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900">
                <a:solidFill>
                  <a:srgbClr val="351C75"/>
                </a:solidFill>
                <a:latin typeface="Palatino"/>
                <a:ea typeface="Palatino"/>
                <a:cs typeface="Palatino"/>
                <a:sym typeface="Palatino"/>
              </a:rPr>
              <a:t>Hyper Parameter tuning on Imbalanced data</a:t>
            </a:r>
            <a:endParaRPr/>
          </a:p>
        </p:txBody>
      </p:sp>
      <p:graphicFrame>
        <p:nvGraphicFramePr>
          <p:cNvPr id="148" name="Google Shape;148;p26"/>
          <p:cNvGraphicFramePr/>
          <p:nvPr/>
        </p:nvGraphicFramePr>
        <p:xfrm>
          <a:off x="1600200" y="1416475"/>
          <a:ext cx="3000000" cy="3000000"/>
        </p:xfrm>
        <a:graphic>
          <a:graphicData uri="http://schemas.openxmlformats.org/drawingml/2006/table">
            <a:tbl>
              <a:tblPr>
                <a:noFill/>
                <a:tableStyleId>{ED68707D-45FE-48DD-81A4-4C2332C8FAEC}</a:tableStyleId>
              </a:tblPr>
              <a:tblGrid>
                <a:gridCol w="990600"/>
                <a:gridCol w="990600"/>
                <a:gridCol w="990600"/>
                <a:gridCol w="990600"/>
                <a:gridCol w="990600"/>
                <a:gridCol w="990600"/>
              </a:tblGrid>
              <a:tr h="12700">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N_rows</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N_cols</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N_iter_super</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N_iter_unsuper</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K-Fold Accuracy</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R</a:t>
                      </a:r>
                      <a:r>
                        <a:rPr lang="en" sz="1300">
                          <a:solidFill>
                            <a:srgbClr val="695D46"/>
                          </a:solidFill>
                          <a:latin typeface="Open Sans"/>
                          <a:ea typeface="Open Sans"/>
                          <a:cs typeface="Open Sans"/>
                          <a:sym typeface="Open Sans"/>
                        </a:rPr>
                        <a:t>andom Baseline</a:t>
                      </a:r>
                      <a:endParaRPr sz="1300">
                        <a:solidFill>
                          <a:srgbClr val="695D46"/>
                        </a:solidFill>
                        <a:latin typeface="Open Sans"/>
                        <a:ea typeface="Open Sans"/>
                        <a:cs typeface="Open Sans"/>
                        <a:sym typeface="Open Sans"/>
                      </a:endParaRPr>
                    </a:p>
                  </a:txBody>
                  <a:tcPr marT="63500" marB="63500" marR="63500" marL="63500"/>
                </a:tc>
              </a:tr>
              <a:tr h="12700">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50</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50</a:t>
                      </a:r>
                      <a:endParaRPr sz="1300">
                        <a:solidFill>
                          <a:srgbClr val="695D46"/>
                        </a:solidFill>
                        <a:latin typeface="Open Sans"/>
                        <a:ea typeface="Open Sans"/>
                        <a:cs typeface="Open Sans"/>
                        <a:sym typeface="Open Sans"/>
                      </a:endParaRPr>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1000</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500</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39.24</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11.11</a:t>
                      </a:r>
                      <a:endParaRPr sz="1300">
                        <a:solidFill>
                          <a:srgbClr val="695D46"/>
                        </a:solidFill>
                        <a:latin typeface="Open Sans"/>
                        <a:ea typeface="Open Sans"/>
                        <a:cs typeface="Open Sans"/>
                        <a:sym typeface="Open Sans"/>
                      </a:endParaRPr>
                    </a:p>
                  </a:txBody>
                  <a:tcPr marT="63500" marB="63500" marR="63500" marL="63500"/>
                </a:tc>
              </a:tr>
              <a:tr h="12700">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50</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50</a:t>
                      </a:r>
                      <a:endParaRPr sz="1300">
                        <a:solidFill>
                          <a:srgbClr val="695D46"/>
                        </a:solidFill>
                        <a:latin typeface="Open Sans"/>
                        <a:ea typeface="Open Sans"/>
                        <a:cs typeface="Open Sans"/>
                        <a:sym typeface="Open Sans"/>
                      </a:endParaRPr>
                    </a:p>
                  </a:txBody>
                  <a:tcPr marT="63500" marB="63500" marR="63500" marL="63500">
                    <a:lnT cap="flat" cmpd="sng" w="1270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10000</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5000</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55</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11.11</a:t>
                      </a:r>
                      <a:endParaRPr sz="1300">
                        <a:solidFill>
                          <a:srgbClr val="695D46"/>
                        </a:solidFill>
                        <a:latin typeface="Open Sans"/>
                        <a:ea typeface="Open Sans"/>
                        <a:cs typeface="Open Sans"/>
                        <a:sym typeface="Open Sans"/>
                      </a:endParaRPr>
                    </a:p>
                  </a:txBody>
                  <a:tcPr marT="63500" marB="63500" marR="63500" marL="63500"/>
                </a:tc>
              </a:tr>
              <a:tr h="12700">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50</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50</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100</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50</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22.8</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11.11</a:t>
                      </a:r>
                      <a:endParaRPr sz="1300">
                        <a:solidFill>
                          <a:srgbClr val="695D46"/>
                        </a:solidFill>
                        <a:latin typeface="Open Sans"/>
                        <a:ea typeface="Open Sans"/>
                        <a:cs typeface="Open Sans"/>
                        <a:sym typeface="Open Sans"/>
                      </a:endParaRPr>
                    </a:p>
                  </a:txBody>
                  <a:tcPr marT="63500" marB="63500" marR="63500" marL="63500"/>
                </a:tc>
              </a:tr>
              <a:tr h="12700">
                <a:tc>
                  <a:txBody>
                    <a:bodyPr/>
                    <a:lstStyle/>
                    <a:p>
                      <a:pPr indent="0" lvl="0" marL="0" rtl="0" algn="l">
                        <a:spcBef>
                          <a:spcPts val="0"/>
                        </a:spcBef>
                        <a:spcAft>
                          <a:spcPts val="0"/>
                        </a:spcAft>
                        <a:buNone/>
                      </a:pPr>
                      <a:r>
                        <a:rPr b="1" lang="en" sz="1300">
                          <a:solidFill>
                            <a:srgbClr val="695D46"/>
                          </a:solidFill>
                          <a:latin typeface="Open Sans"/>
                          <a:ea typeface="Open Sans"/>
                          <a:cs typeface="Open Sans"/>
                          <a:sym typeface="Open Sans"/>
                        </a:rPr>
                        <a:t>40</a:t>
                      </a:r>
                      <a:endParaRPr b="1"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b="1" lang="en" sz="1300">
                          <a:solidFill>
                            <a:srgbClr val="695D46"/>
                          </a:solidFill>
                          <a:latin typeface="Open Sans"/>
                          <a:ea typeface="Open Sans"/>
                          <a:cs typeface="Open Sans"/>
                          <a:sym typeface="Open Sans"/>
                        </a:rPr>
                        <a:t>40</a:t>
                      </a:r>
                      <a:endParaRPr b="1"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b="1" lang="en" sz="1300">
                          <a:solidFill>
                            <a:srgbClr val="695D46"/>
                          </a:solidFill>
                          <a:latin typeface="Open Sans"/>
                          <a:ea typeface="Open Sans"/>
                          <a:cs typeface="Open Sans"/>
                          <a:sym typeface="Open Sans"/>
                        </a:rPr>
                        <a:t>10000</a:t>
                      </a:r>
                      <a:endParaRPr b="1"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b="1" lang="en" sz="1300">
                          <a:solidFill>
                            <a:srgbClr val="695D46"/>
                          </a:solidFill>
                          <a:latin typeface="Open Sans"/>
                          <a:ea typeface="Open Sans"/>
                          <a:cs typeface="Open Sans"/>
                          <a:sym typeface="Open Sans"/>
                        </a:rPr>
                        <a:t>5000</a:t>
                      </a:r>
                      <a:endParaRPr b="1"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b="1" lang="en" sz="1300">
                          <a:solidFill>
                            <a:srgbClr val="695D46"/>
                          </a:solidFill>
                          <a:latin typeface="Open Sans"/>
                          <a:ea typeface="Open Sans"/>
                          <a:cs typeface="Open Sans"/>
                          <a:sym typeface="Open Sans"/>
                        </a:rPr>
                        <a:t>62.72</a:t>
                      </a:r>
                      <a:endParaRPr b="1"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b="1" lang="en" sz="1300">
                          <a:solidFill>
                            <a:srgbClr val="695D46"/>
                          </a:solidFill>
                          <a:latin typeface="Open Sans"/>
                          <a:ea typeface="Open Sans"/>
                          <a:cs typeface="Open Sans"/>
                          <a:sym typeface="Open Sans"/>
                        </a:rPr>
                        <a:t>11.11</a:t>
                      </a:r>
                      <a:endParaRPr b="1" sz="1300">
                        <a:solidFill>
                          <a:srgbClr val="695D46"/>
                        </a:solidFill>
                        <a:latin typeface="Open Sans"/>
                        <a:ea typeface="Open Sans"/>
                        <a:cs typeface="Open Sans"/>
                        <a:sym typeface="Open Sans"/>
                      </a:endParaRPr>
                    </a:p>
                  </a:txBody>
                  <a:tcPr marT="63500" marB="63500" marR="63500" marL="63500"/>
                </a:tc>
              </a:tr>
              <a:tr h="12700">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5</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5</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10000</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5000</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28.90</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11.11</a:t>
                      </a:r>
                      <a:endParaRPr sz="1300">
                        <a:solidFill>
                          <a:srgbClr val="695D46"/>
                        </a:solidFill>
                        <a:latin typeface="Open Sans"/>
                        <a:ea typeface="Open Sans"/>
                        <a:cs typeface="Open Sans"/>
                        <a:sym typeface="Open Sans"/>
                      </a:endParaRPr>
                    </a:p>
                  </a:txBody>
                  <a:tcPr marT="63500" marB="63500" marR="63500" marL="63500"/>
                </a:tc>
              </a:tr>
              <a:tr h="12700">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10</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10</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10000</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5000</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39.20</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11.11</a:t>
                      </a:r>
                      <a:endParaRPr sz="1300">
                        <a:solidFill>
                          <a:srgbClr val="695D46"/>
                        </a:solidFill>
                        <a:latin typeface="Open Sans"/>
                        <a:ea typeface="Open Sans"/>
                        <a:cs typeface="Open Sans"/>
                        <a:sym typeface="Open Sans"/>
                      </a:endParaRPr>
                    </a:p>
                  </a:txBody>
                  <a:tcPr marT="63500" marB="63500" marR="63500" marL="63500"/>
                </a:tc>
              </a:tr>
            </a:tbl>
          </a:graphicData>
        </a:graphic>
      </p:graphicFrame>
      <p:sp>
        <p:nvSpPr>
          <p:cNvPr id="149" name="Google Shape;149;p26"/>
          <p:cNvSpPr txBox="1"/>
          <p:nvPr/>
        </p:nvSpPr>
        <p:spPr>
          <a:xfrm>
            <a:off x="2448300" y="4100375"/>
            <a:ext cx="4247400" cy="8652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600"/>
              </a:spcBef>
              <a:spcAft>
                <a:spcPts val="0"/>
              </a:spcAft>
              <a:buNone/>
            </a:pPr>
            <a:r>
              <a:rPr lang="en" sz="1300">
                <a:solidFill>
                  <a:srgbClr val="695D46"/>
                </a:solidFill>
                <a:latin typeface="Open Sans"/>
                <a:ea typeface="Open Sans"/>
                <a:cs typeface="Open Sans"/>
                <a:sym typeface="Open Sans"/>
              </a:rPr>
              <a:t>Varying Hyper-parameters on imbalanced dataset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900">
                <a:solidFill>
                  <a:srgbClr val="351C75"/>
                </a:solidFill>
                <a:latin typeface="Palatino"/>
                <a:ea typeface="Palatino"/>
                <a:cs typeface="Palatino"/>
                <a:sym typeface="Palatino"/>
              </a:rPr>
              <a:t>Hyper Parameter tuning on Unbalanced data</a:t>
            </a:r>
            <a:endParaRPr/>
          </a:p>
          <a:p>
            <a:pPr indent="0" lvl="0" marL="0" rtl="0" algn="l">
              <a:spcBef>
                <a:spcPts val="0"/>
              </a:spcBef>
              <a:spcAft>
                <a:spcPts val="0"/>
              </a:spcAft>
              <a:buNone/>
            </a:pPr>
            <a:r>
              <a:t/>
            </a:r>
            <a:endParaRPr b="1" sz="2900">
              <a:solidFill>
                <a:srgbClr val="351C75"/>
              </a:solidFill>
              <a:latin typeface="Palatino"/>
              <a:ea typeface="Palatino"/>
              <a:cs typeface="Palatino"/>
              <a:sym typeface="Palatino"/>
            </a:endParaRPr>
          </a:p>
        </p:txBody>
      </p:sp>
      <p:graphicFrame>
        <p:nvGraphicFramePr>
          <p:cNvPr id="155" name="Google Shape;155;p27"/>
          <p:cNvGraphicFramePr/>
          <p:nvPr/>
        </p:nvGraphicFramePr>
        <p:xfrm>
          <a:off x="1600200" y="1327150"/>
          <a:ext cx="3000000" cy="3000000"/>
        </p:xfrm>
        <a:graphic>
          <a:graphicData uri="http://schemas.openxmlformats.org/drawingml/2006/table">
            <a:tbl>
              <a:tblPr>
                <a:noFill/>
                <a:tableStyleId>{ED68707D-45FE-48DD-81A4-4C2332C8FAEC}</a:tableStyleId>
              </a:tblPr>
              <a:tblGrid>
                <a:gridCol w="990600"/>
                <a:gridCol w="990600"/>
                <a:gridCol w="990600"/>
                <a:gridCol w="990600"/>
                <a:gridCol w="990600"/>
                <a:gridCol w="990600"/>
              </a:tblGrid>
              <a:tr h="12700">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N_rows</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N_cols</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N_iter_super</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N_iter_unsuper</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K-Fold Accuracy</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At random</a:t>
                      </a:r>
                      <a:endParaRPr sz="1300">
                        <a:solidFill>
                          <a:srgbClr val="695D46"/>
                        </a:solidFill>
                        <a:latin typeface="Open Sans"/>
                        <a:ea typeface="Open Sans"/>
                        <a:cs typeface="Open Sans"/>
                        <a:sym typeface="Open Sans"/>
                      </a:endParaRPr>
                    </a:p>
                  </a:txBody>
                  <a:tcPr marT="63500" marB="63500" marR="63500" marL="63500"/>
                </a:tc>
              </a:tr>
              <a:tr h="12700">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50</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50</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1000</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500</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60</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11.11</a:t>
                      </a:r>
                      <a:endParaRPr sz="1300">
                        <a:solidFill>
                          <a:srgbClr val="695D46"/>
                        </a:solidFill>
                        <a:latin typeface="Open Sans"/>
                        <a:ea typeface="Open Sans"/>
                        <a:cs typeface="Open Sans"/>
                        <a:sym typeface="Open Sans"/>
                      </a:endParaRPr>
                    </a:p>
                  </a:txBody>
                  <a:tcPr marT="63500" marB="63500" marR="63500" marL="63500"/>
                </a:tc>
              </a:tr>
              <a:tr h="12700">
                <a:tc>
                  <a:txBody>
                    <a:bodyPr/>
                    <a:lstStyle/>
                    <a:p>
                      <a:pPr indent="0" lvl="0" marL="0" rtl="0" algn="l">
                        <a:spcBef>
                          <a:spcPts val="0"/>
                        </a:spcBef>
                        <a:spcAft>
                          <a:spcPts val="0"/>
                        </a:spcAft>
                        <a:buNone/>
                      </a:pPr>
                      <a:r>
                        <a:rPr b="1" lang="en" sz="1300">
                          <a:solidFill>
                            <a:srgbClr val="695D46"/>
                          </a:solidFill>
                          <a:latin typeface="Open Sans"/>
                          <a:ea typeface="Open Sans"/>
                          <a:cs typeface="Open Sans"/>
                          <a:sym typeface="Open Sans"/>
                        </a:rPr>
                        <a:t>50</a:t>
                      </a:r>
                      <a:endParaRPr b="1"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b="1" lang="en" sz="1300">
                          <a:solidFill>
                            <a:srgbClr val="695D46"/>
                          </a:solidFill>
                          <a:latin typeface="Open Sans"/>
                          <a:ea typeface="Open Sans"/>
                          <a:cs typeface="Open Sans"/>
                          <a:sym typeface="Open Sans"/>
                        </a:rPr>
                        <a:t>50</a:t>
                      </a:r>
                      <a:endParaRPr b="1"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b="1" lang="en" sz="1300">
                          <a:solidFill>
                            <a:srgbClr val="695D46"/>
                          </a:solidFill>
                          <a:latin typeface="Open Sans"/>
                          <a:ea typeface="Open Sans"/>
                          <a:cs typeface="Open Sans"/>
                          <a:sym typeface="Open Sans"/>
                        </a:rPr>
                        <a:t>10000</a:t>
                      </a:r>
                      <a:endParaRPr b="1"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b="1" lang="en" sz="1300">
                          <a:solidFill>
                            <a:srgbClr val="695D46"/>
                          </a:solidFill>
                          <a:latin typeface="Open Sans"/>
                          <a:ea typeface="Open Sans"/>
                          <a:cs typeface="Open Sans"/>
                          <a:sym typeface="Open Sans"/>
                        </a:rPr>
                        <a:t>5000</a:t>
                      </a:r>
                      <a:endParaRPr b="1"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b="1" lang="en" sz="1300">
                          <a:solidFill>
                            <a:srgbClr val="695D46"/>
                          </a:solidFill>
                          <a:latin typeface="Open Sans"/>
                          <a:ea typeface="Open Sans"/>
                          <a:cs typeface="Open Sans"/>
                          <a:sym typeface="Open Sans"/>
                        </a:rPr>
                        <a:t>83.33</a:t>
                      </a:r>
                      <a:endParaRPr b="1"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b="1" lang="en" sz="1300">
                          <a:solidFill>
                            <a:srgbClr val="695D46"/>
                          </a:solidFill>
                          <a:latin typeface="Open Sans"/>
                          <a:ea typeface="Open Sans"/>
                          <a:cs typeface="Open Sans"/>
                          <a:sym typeface="Open Sans"/>
                        </a:rPr>
                        <a:t>11.11</a:t>
                      </a:r>
                      <a:endParaRPr b="1" sz="1300">
                        <a:solidFill>
                          <a:srgbClr val="695D46"/>
                        </a:solidFill>
                        <a:latin typeface="Open Sans"/>
                        <a:ea typeface="Open Sans"/>
                        <a:cs typeface="Open Sans"/>
                        <a:sym typeface="Open Sans"/>
                      </a:endParaRPr>
                    </a:p>
                  </a:txBody>
                  <a:tcPr marT="63500" marB="63500" marR="63500" marL="63500"/>
                </a:tc>
              </a:tr>
              <a:tr h="12700">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50</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50</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100</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50</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42.22</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11.11</a:t>
                      </a:r>
                      <a:endParaRPr sz="1300">
                        <a:solidFill>
                          <a:srgbClr val="695D46"/>
                        </a:solidFill>
                        <a:latin typeface="Open Sans"/>
                        <a:ea typeface="Open Sans"/>
                        <a:cs typeface="Open Sans"/>
                        <a:sym typeface="Open Sans"/>
                      </a:endParaRPr>
                    </a:p>
                  </a:txBody>
                  <a:tcPr marT="63500" marB="63500" marR="63500" marL="63500"/>
                </a:tc>
              </a:tr>
              <a:tr h="12700">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40</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40</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10000</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5000</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81.01</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11.11</a:t>
                      </a:r>
                      <a:endParaRPr sz="1300">
                        <a:solidFill>
                          <a:srgbClr val="695D46"/>
                        </a:solidFill>
                        <a:latin typeface="Open Sans"/>
                        <a:ea typeface="Open Sans"/>
                        <a:cs typeface="Open Sans"/>
                        <a:sym typeface="Open Sans"/>
                      </a:endParaRPr>
                    </a:p>
                  </a:txBody>
                  <a:tcPr marT="63500" marB="63500" marR="63500" marL="63500"/>
                </a:tc>
              </a:tr>
              <a:tr h="12700">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5</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5</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10000</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5000</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47.77</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11.11</a:t>
                      </a:r>
                      <a:endParaRPr sz="1300">
                        <a:solidFill>
                          <a:srgbClr val="695D46"/>
                        </a:solidFill>
                        <a:latin typeface="Open Sans"/>
                        <a:ea typeface="Open Sans"/>
                        <a:cs typeface="Open Sans"/>
                        <a:sym typeface="Open Sans"/>
                      </a:endParaRPr>
                    </a:p>
                  </a:txBody>
                  <a:tcPr marT="63500" marB="63500" marR="63500" marL="63500"/>
                </a:tc>
              </a:tr>
              <a:tr h="12700">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10</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10</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10000</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5000</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77.77</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11.11</a:t>
                      </a:r>
                      <a:endParaRPr sz="1300">
                        <a:solidFill>
                          <a:srgbClr val="695D46"/>
                        </a:solidFill>
                        <a:latin typeface="Open Sans"/>
                        <a:ea typeface="Open Sans"/>
                        <a:cs typeface="Open Sans"/>
                        <a:sym typeface="Open Sans"/>
                      </a:endParaRPr>
                    </a:p>
                  </a:txBody>
                  <a:tcPr marT="63500" marB="63500" marR="63500" marL="63500"/>
                </a:tc>
              </a:tr>
            </a:tbl>
          </a:graphicData>
        </a:graphic>
      </p:graphicFrame>
      <p:sp>
        <p:nvSpPr>
          <p:cNvPr id="156" name="Google Shape;156;p27"/>
          <p:cNvSpPr txBox="1"/>
          <p:nvPr/>
        </p:nvSpPr>
        <p:spPr>
          <a:xfrm>
            <a:off x="2496900" y="4093425"/>
            <a:ext cx="4150200" cy="6609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600"/>
              </a:spcBef>
              <a:spcAft>
                <a:spcPts val="0"/>
              </a:spcAft>
              <a:buNone/>
            </a:pPr>
            <a:r>
              <a:rPr lang="en" sz="1300">
                <a:solidFill>
                  <a:srgbClr val="695D46"/>
                </a:solidFill>
                <a:latin typeface="Open Sans"/>
                <a:ea typeface="Open Sans"/>
                <a:cs typeface="Open Sans"/>
                <a:sym typeface="Open Sans"/>
              </a:rPr>
              <a:t>Varying Hyper-parameters on balanced dataset</a:t>
            </a:r>
            <a:endParaRPr sz="1300">
              <a:solidFill>
                <a:srgbClr val="695D46"/>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900">
                <a:solidFill>
                  <a:srgbClr val="351C75"/>
                </a:solidFill>
                <a:latin typeface="Palatino"/>
                <a:ea typeface="Palatino"/>
                <a:cs typeface="Palatino"/>
                <a:sym typeface="Palatino"/>
              </a:rPr>
              <a:t>Final Results</a:t>
            </a:r>
            <a:endParaRPr/>
          </a:p>
          <a:p>
            <a:pPr indent="0" lvl="0" marL="0" rtl="0" algn="l">
              <a:spcBef>
                <a:spcPts val="0"/>
              </a:spcBef>
              <a:spcAft>
                <a:spcPts val="0"/>
              </a:spcAft>
              <a:buNone/>
            </a:pPr>
            <a:r>
              <a:t/>
            </a:r>
            <a:endParaRPr b="1" sz="2900">
              <a:solidFill>
                <a:srgbClr val="351C75"/>
              </a:solidFill>
              <a:latin typeface="Palatino"/>
              <a:ea typeface="Palatino"/>
              <a:cs typeface="Palatino"/>
              <a:sym typeface="Palatino"/>
            </a:endParaRPr>
          </a:p>
        </p:txBody>
      </p:sp>
      <p:sp>
        <p:nvSpPr>
          <p:cNvPr id="162" name="Google Shape;162;p28"/>
          <p:cNvSpPr txBox="1"/>
          <p:nvPr/>
        </p:nvSpPr>
        <p:spPr>
          <a:xfrm>
            <a:off x="2496900" y="4093425"/>
            <a:ext cx="4150200" cy="6609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600"/>
              </a:spcBef>
              <a:spcAft>
                <a:spcPts val="0"/>
              </a:spcAft>
              <a:buNone/>
            </a:pPr>
            <a:r>
              <a:t/>
            </a:r>
            <a:endParaRPr sz="1300">
              <a:solidFill>
                <a:srgbClr val="695D46"/>
              </a:solidFill>
              <a:latin typeface="Open Sans"/>
              <a:ea typeface="Open Sans"/>
              <a:cs typeface="Open Sans"/>
              <a:sym typeface="Open Sans"/>
            </a:endParaRPr>
          </a:p>
        </p:txBody>
      </p:sp>
      <p:graphicFrame>
        <p:nvGraphicFramePr>
          <p:cNvPr id="163" name="Google Shape;163;p28"/>
          <p:cNvGraphicFramePr/>
          <p:nvPr/>
        </p:nvGraphicFramePr>
        <p:xfrm>
          <a:off x="1890700" y="1259075"/>
          <a:ext cx="3000000" cy="3000000"/>
        </p:xfrm>
        <a:graphic>
          <a:graphicData uri="http://schemas.openxmlformats.org/drawingml/2006/table">
            <a:tbl>
              <a:tblPr>
                <a:noFill/>
                <a:tableStyleId>{ED68707D-45FE-48DD-81A4-4C2332C8FAEC}</a:tableStyleId>
              </a:tblPr>
              <a:tblGrid>
                <a:gridCol w="990600"/>
                <a:gridCol w="990600"/>
                <a:gridCol w="990600"/>
                <a:gridCol w="990600"/>
                <a:gridCol w="990600"/>
                <a:gridCol w="990600"/>
              </a:tblGrid>
              <a:tr h="342900">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Fold 1</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Fold 2</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Fold 3</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Fold 4</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Fold 5</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Average</a:t>
                      </a:r>
                      <a:endParaRPr sz="1300">
                        <a:solidFill>
                          <a:srgbClr val="695D46"/>
                        </a:solidFill>
                        <a:latin typeface="Open Sans"/>
                        <a:ea typeface="Open Sans"/>
                        <a:cs typeface="Open Sans"/>
                        <a:sym typeface="Open Sans"/>
                      </a:endParaRPr>
                    </a:p>
                  </a:txBody>
                  <a:tcPr marT="63500" marB="63500" marR="63500" marL="63500"/>
                </a:tc>
              </a:tr>
              <a:tr h="12700">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50</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81</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63</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55</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63</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b="1" lang="en" sz="1300">
                          <a:solidFill>
                            <a:srgbClr val="695D46"/>
                          </a:solidFill>
                          <a:latin typeface="Open Sans"/>
                          <a:ea typeface="Open Sans"/>
                          <a:cs typeface="Open Sans"/>
                          <a:sym typeface="Open Sans"/>
                        </a:rPr>
                        <a:t>62.72</a:t>
                      </a:r>
                      <a:endParaRPr b="1" sz="1300">
                        <a:solidFill>
                          <a:srgbClr val="695D46"/>
                        </a:solidFill>
                        <a:latin typeface="Open Sans"/>
                        <a:ea typeface="Open Sans"/>
                        <a:cs typeface="Open Sans"/>
                        <a:sym typeface="Open Sans"/>
                      </a:endParaRPr>
                    </a:p>
                  </a:txBody>
                  <a:tcPr marT="63500" marB="63500" marR="63500" marL="63500"/>
                </a:tc>
              </a:tr>
            </a:tbl>
          </a:graphicData>
        </a:graphic>
      </p:graphicFrame>
      <p:graphicFrame>
        <p:nvGraphicFramePr>
          <p:cNvPr id="164" name="Google Shape;164;p28"/>
          <p:cNvGraphicFramePr/>
          <p:nvPr/>
        </p:nvGraphicFramePr>
        <p:xfrm>
          <a:off x="1890700" y="3057450"/>
          <a:ext cx="3000000" cy="3000000"/>
        </p:xfrm>
        <a:graphic>
          <a:graphicData uri="http://schemas.openxmlformats.org/drawingml/2006/table">
            <a:tbl>
              <a:tblPr>
                <a:noFill/>
                <a:tableStyleId>{ED68707D-45FE-48DD-81A4-4C2332C8FAEC}</a:tableStyleId>
              </a:tblPr>
              <a:tblGrid>
                <a:gridCol w="990600"/>
                <a:gridCol w="990600"/>
                <a:gridCol w="990600"/>
                <a:gridCol w="990600"/>
                <a:gridCol w="990600"/>
                <a:gridCol w="990600"/>
              </a:tblGrid>
              <a:tr h="12700">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Fold 1</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Fold 2</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Fold 3</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Fold 4</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Fold 5</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Average</a:t>
                      </a:r>
                      <a:endParaRPr sz="1300">
                        <a:solidFill>
                          <a:srgbClr val="695D46"/>
                        </a:solidFill>
                        <a:latin typeface="Open Sans"/>
                        <a:ea typeface="Open Sans"/>
                        <a:cs typeface="Open Sans"/>
                        <a:sym typeface="Open Sans"/>
                      </a:endParaRPr>
                    </a:p>
                  </a:txBody>
                  <a:tcPr marT="63500" marB="63500" marR="63500" marL="63500"/>
                </a:tc>
              </a:tr>
              <a:tr h="12700">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83</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77</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88</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77</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83</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b="1" lang="en" sz="1300">
                          <a:solidFill>
                            <a:srgbClr val="695D46"/>
                          </a:solidFill>
                          <a:latin typeface="Open Sans"/>
                          <a:ea typeface="Open Sans"/>
                          <a:cs typeface="Open Sans"/>
                          <a:sym typeface="Open Sans"/>
                        </a:rPr>
                        <a:t>82</a:t>
                      </a:r>
                      <a:endParaRPr b="1" sz="1300">
                        <a:solidFill>
                          <a:srgbClr val="695D46"/>
                        </a:solidFill>
                        <a:latin typeface="Open Sans"/>
                        <a:ea typeface="Open Sans"/>
                        <a:cs typeface="Open Sans"/>
                        <a:sym typeface="Open Sans"/>
                      </a:endParaRPr>
                    </a:p>
                  </a:txBody>
                  <a:tcPr marT="63500" marB="63500" marR="63500" marL="63500"/>
                </a:tc>
              </a:tr>
            </a:tbl>
          </a:graphicData>
        </a:graphic>
      </p:graphicFrame>
      <p:sp>
        <p:nvSpPr>
          <p:cNvPr id="165" name="Google Shape;165;p28"/>
          <p:cNvSpPr txBox="1"/>
          <p:nvPr/>
        </p:nvSpPr>
        <p:spPr>
          <a:xfrm>
            <a:off x="2687375" y="2130025"/>
            <a:ext cx="55050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alatino"/>
                <a:ea typeface="Palatino"/>
                <a:cs typeface="Palatino"/>
                <a:sym typeface="Palatino"/>
              </a:rPr>
              <a:t>Results for optimal parameter in </a:t>
            </a:r>
            <a:r>
              <a:rPr b="1" lang="en">
                <a:latin typeface="Palatino"/>
                <a:ea typeface="Palatino"/>
                <a:cs typeface="Palatino"/>
                <a:sym typeface="Palatino"/>
              </a:rPr>
              <a:t>unbalanced data</a:t>
            </a:r>
            <a:endParaRPr b="1">
              <a:latin typeface="Palatino"/>
              <a:ea typeface="Palatino"/>
              <a:cs typeface="Palatino"/>
              <a:sym typeface="Palatino"/>
            </a:endParaRPr>
          </a:p>
        </p:txBody>
      </p:sp>
      <p:sp>
        <p:nvSpPr>
          <p:cNvPr id="166" name="Google Shape;166;p28"/>
          <p:cNvSpPr txBox="1"/>
          <p:nvPr/>
        </p:nvSpPr>
        <p:spPr>
          <a:xfrm>
            <a:off x="2687375" y="3842050"/>
            <a:ext cx="55050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alatino"/>
                <a:ea typeface="Palatino"/>
                <a:cs typeface="Palatino"/>
                <a:sym typeface="Palatino"/>
              </a:rPr>
              <a:t>Results for optimal parameter in </a:t>
            </a:r>
            <a:r>
              <a:rPr b="1" lang="en">
                <a:latin typeface="Palatino"/>
                <a:ea typeface="Palatino"/>
                <a:cs typeface="Palatino"/>
                <a:sym typeface="Palatino"/>
              </a:rPr>
              <a:t>balanced data</a:t>
            </a:r>
            <a:endParaRPr b="1">
              <a:latin typeface="Palatino"/>
              <a:ea typeface="Palatino"/>
              <a:cs typeface="Palatino"/>
              <a:sym typeface="Palatino"/>
            </a:endParaRPr>
          </a:p>
        </p:txBody>
      </p:sp>
      <p:sp>
        <p:nvSpPr>
          <p:cNvPr id="167" name="Google Shape;167;p28"/>
          <p:cNvSpPr txBox="1"/>
          <p:nvPr/>
        </p:nvSpPr>
        <p:spPr>
          <a:xfrm>
            <a:off x="445500" y="445025"/>
            <a:ext cx="78705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endParaRPr>
          </a:p>
          <a:p>
            <a:pPr indent="0" lvl="0" marL="0" rtl="0" algn="l">
              <a:spcBef>
                <a:spcPts val="0"/>
              </a:spcBef>
              <a:spcAft>
                <a:spcPts val="0"/>
              </a:spcAft>
              <a:buNone/>
            </a:pPr>
            <a:r>
              <a:t/>
            </a:r>
            <a:endParaRPr b="1" sz="2900">
              <a:solidFill>
                <a:srgbClr val="351C75"/>
              </a:solidFill>
              <a:latin typeface="Palatino"/>
              <a:ea typeface="Palatino"/>
              <a:cs typeface="Palatino"/>
              <a:sym typeface="Palatin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900">
                <a:solidFill>
                  <a:srgbClr val="351C75"/>
                </a:solidFill>
                <a:latin typeface="Palatino"/>
                <a:ea typeface="Palatino"/>
                <a:cs typeface="Palatino"/>
                <a:sym typeface="Palatino"/>
              </a:rPr>
              <a:t>Imposter Detection and User Authentication</a:t>
            </a:r>
            <a:endParaRPr/>
          </a:p>
          <a:p>
            <a:pPr indent="0" lvl="0" marL="0" rtl="0" algn="l">
              <a:spcBef>
                <a:spcPts val="0"/>
              </a:spcBef>
              <a:spcAft>
                <a:spcPts val="0"/>
              </a:spcAft>
              <a:buNone/>
            </a:pPr>
            <a:r>
              <a:t/>
            </a:r>
            <a:endParaRPr/>
          </a:p>
        </p:txBody>
      </p:sp>
      <p:sp>
        <p:nvSpPr>
          <p:cNvPr id="173" name="Google Shape;17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lnSpc>
                <a:spcPct val="120000"/>
              </a:lnSpc>
              <a:spcBef>
                <a:spcPts val="600"/>
              </a:spcBef>
              <a:spcAft>
                <a:spcPts val="0"/>
              </a:spcAft>
              <a:buClr>
                <a:srgbClr val="000000"/>
              </a:buClr>
              <a:buSzPts val="1600"/>
              <a:buFont typeface="Trebuchet MS"/>
              <a:buChar char="●"/>
            </a:pPr>
            <a:r>
              <a:rPr lang="en" sz="1600">
                <a:solidFill>
                  <a:srgbClr val="000000"/>
                </a:solidFill>
                <a:latin typeface="Trebuchet MS"/>
                <a:ea typeface="Trebuchet MS"/>
                <a:cs typeface="Trebuchet MS"/>
                <a:sym typeface="Trebuchet MS"/>
              </a:rPr>
              <a:t>Once we have trained this Self Organizing Map, it can be used to detect imposters and authenticate corresponding users</a:t>
            </a:r>
            <a:endParaRPr sz="1600">
              <a:solidFill>
                <a:srgbClr val="000000"/>
              </a:solidFill>
              <a:latin typeface="Trebuchet MS"/>
              <a:ea typeface="Trebuchet MS"/>
              <a:cs typeface="Trebuchet MS"/>
              <a:sym typeface="Trebuchet MS"/>
            </a:endParaRPr>
          </a:p>
          <a:p>
            <a:pPr indent="-330200" lvl="0" marL="457200" rtl="0" algn="l">
              <a:lnSpc>
                <a:spcPct val="120000"/>
              </a:lnSpc>
              <a:spcBef>
                <a:spcPts val="600"/>
              </a:spcBef>
              <a:spcAft>
                <a:spcPts val="0"/>
              </a:spcAft>
              <a:buClr>
                <a:srgbClr val="000000"/>
              </a:buClr>
              <a:buSzPts val="1600"/>
              <a:buFont typeface="Trebuchet MS"/>
              <a:buChar char="●"/>
            </a:pPr>
            <a:r>
              <a:rPr lang="en" sz="1600">
                <a:solidFill>
                  <a:srgbClr val="000000"/>
                </a:solidFill>
                <a:latin typeface="Trebuchet MS"/>
                <a:ea typeface="Trebuchet MS"/>
                <a:cs typeface="Trebuchet MS"/>
                <a:sym typeface="Trebuchet MS"/>
              </a:rPr>
              <a:t>We took our group data as the user and the other group as the imposter, and tested our model on the unbalanced test set</a:t>
            </a:r>
            <a:endParaRPr sz="1600">
              <a:solidFill>
                <a:srgbClr val="000000"/>
              </a:solidFill>
              <a:latin typeface="Trebuchet MS"/>
              <a:ea typeface="Trebuchet MS"/>
              <a:cs typeface="Trebuchet MS"/>
              <a:sym typeface="Trebuchet MS"/>
            </a:endParaRPr>
          </a:p>
          <a:p>
            <a:pPr indent="-330200" lvl="0" marL="457200" rtl="0" algn="l">
              <a:lnSpc>
                <a:spcPct val="120000"/>
              </a:lnSpc>
              <a:spcBef>
                <a:spcPts val="600"/>
              </a:spcBef>
              <a:spcAft>
                <a:spcPts val="0"/>
              </a:spcAft>
              <a:buClr>
                <a:srgbClr val="000000"/>
              </a:buClr>
              <a:buSzPts val="1600"/>
              <a:buFont typeface="Trebuchet MS"/>
              <a:buChar char="●"/>
            </a:pPr>
            <a:r>
              <a:rPr lang="en" sz="1600">
                <a:solidFill>
                  <a:srgbClr val="000000"/>
                </a:solidFill>
                <a:latin typeface="Trebuchet MS"/>
                <a:ea typeface="Trebuchet MS"/>
                <a:cs typeface="Trebuchet MS"/>
                <a:sym typeface="Trebuchet MS"/>
              </a:rPr>
              <a:t>We see that results on binary classification are much greater than multiclass. </a:t>
            </a:r>
            <a:endParaRPr sz="1600">
              <a:solidFill>
                <a:srgbClr val="000000"/>
              </a:solidFill>
              <a:latin typeface="Trebuchet MS"/>
              <a:ea typeface="Trebuchet MS"/>
              <a:cs typeface="Trebuchet MS"/>
              <a:sym typeface="Trebuchet MS"/>
            </a:endParaRPr>
          </a:p>
          <a:p>
            <a:pPr indent="0" lvl="0" marL="457200" rtl="0" algn="l">
              <a:spcBef>
                <a:spcPts val="0"/>
              </a:spcBef>
              <a:spcAft>
                <a:spcPts val="1600"/>
              </a:spcAft>
              <a:buNone/>
            </a:pPr>
            <a:r>
              <a:t/>
            </a:r>
            <a:endParaRPr/>
          </a:p>
        </p:txBody>
      </p:sp>
      <p:graphicFrame>
        <p:nvGraphicFramePr>
          <p:cNvPr id="174" name="Google Shape;174;p29"/>
          <p:cNvGraphicFramePr/>
          <p:nvPr/>
        </p:nvGraphicFramePr>
        <p:xfrm>
          <a:off x="1444988" y="3308025"/>
          <a:ext cx="3000000" cy="3000000"/>
        </p:xfrm>
        <a:graphic>
          <a:graphicData uri="http://schemas.openxmlformats.org/drawingml/2006/table">
            <a:tbl>
              <a:tblPr>
                <a:noFill/>
                <a:tableStyleId>{ED68707D-45FE-48DD-81A4-4C2332C8FAEC}</a:tableStyleId>
              </a:tblPr>
              <a:tblGrid>
                <a:gridCol w="849075"/>
                <a:gridCol w="849075"/>
                <a:gridCol w="849075"/>
                <a:gridCol w="849075"/>
                <a:gridCol w="849075"/>
                <a:gridCol w="849075"/>
                <a:gridCol w="1159575"/>
              </a:tblGrid>
              <a:tr h="12700">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Fold 1</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Fold 2</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Fold 3</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Fold 4</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Fold 5</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Average</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R</a:t>
                      </a:r>
                      <a:r>
                        <a:rPr lang="en" sz="1300">
                          <a:solidFill>
                            <a:srgbClr val="695D46"/>
                          </a:solidFill>
                          <a:latin typeface="Open Sans"/>
                          <a:ea typeface="Open Sans"/>
                          <a:cs typeface="Open Sans"/>
                          <a:sym typeface="Open Sans"/>
                        </a:rPr>
                        <a:t>andom baseline</a:t>
                      </a:r>
                      <a:endParaRPr sz="1300">
                        <a:solidFill>
                          <a:srgbClr val="695D46"/>
                        </a:solidFill>
                        <a:latin typeface="Open Sans"/>
                        <a:ea typeface="Open Sans"/>
                        <a:cs typeface="Open Sans"/>
                        <a:sym typeface="Open Sans"/>
                      </a:endParaRPr>
                    </a:p>
                  </a:txBody>
                  <a:tcPr marT="63500" marB="63500" marR="63500" marL="63500"/>
                </a:tc>
              </a:tr>
              <a:tr h="12700">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83</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91</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82</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1</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lang="en" sz="1300">
                          <a:solidFill>
                            <a:srgbClr val="695D46"/>
                          </a:solidFill>
                          <a:latin typeface="Open Sans"/>
                          <a:ea typeface="Open Sans"/>
                          <a:cs typeface="Open Sans"/>
                          <a:sym typeface="Open Sans"/>
                        </a:rPr>
                        <a:t>63</a:t>
                      </a:r>
                      <a:endParaRPr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b="1" lang="en" sz="1300">
                          <a:solidFill>
                            <a:srgbClr val="695D46"/>
                          </a:solidFill>
                          <a:latin typeface="Open Sans"/>
                          <a:ea typeface="Open Sans"/>
                          <a:cs typeface="Open Sans"/>
                          <a:sym typeface="Open Sans"/>
                        </a:rPr>
                        <a:t>84</a:t>
                      </a:r>
                      <a:endParaRPr b="1" sz="1300">
                        <a:solidFill>
                          <a:srgbClr val="695D46"/>
                        </a:solidFill>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b="1" lang="en" sz="1300">
                          <a:solidFill>
                            <a:srgbClr val="695D46"/>
                          </a:solidFill>
                          <a:latin typeface="Open Sans"/>
                          <a:ea typeface="Open Sans"/>
                          <a:cs typeface="Open Sans"/>
                          <a:sym typeface="Open Sans"/>
                        </a:rPr>
                        <a:t>50</a:t>
                      </a:r>
                      <a:endParaRPr b="1" sz="1300">
                        <a:solidFill>
                          <a:srgbClr val="695D46"/>
                        </a:solidFill>
                        <a:latin typeface="Open Sans"/>
                        <a:ea typeface="Open Sans"/>
                        <a:cs typeface="Open Sans"/>
                        <a:sym typeface="Open Sans"/>
                      </a:endParaRPr>
                    </a:p>
                  </a:txBody>
                  <a:tcPr marT="63500" marB="63500" marR="63500" marL="63500"/>
                </a:tc>
              </a:tr>
            </a:tbl>
          </a:graphicData>
        </a:graphic>
      </p:graphicFrame>
      <p:sp>
        <p:nvSpPr>
          <p:cNvPr id="175" name="Google Shape;175;p29"/>
          <p:cNvSpPr txBox="1"/>
          <p:nvPr/>
        </p:nvSpPr>
        <p:spPr>
          <a:xfrm>
            <a:off x="3496500" y="4128700"/>
            <a:ext cx="2446200" cy="3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alatino Linotype"/>
                <a:ea typeface="Palatino Linotype"/>
                <a:cs typeface="Palatino Linotype"/>
                <a:sym typeface="Palatino Linotype"/>
              </a:rPr>
              <a:t>Results on unbalanced data</a:t>
            </a:r>
            <a:endParaRPr b="1">
              <a:latin typeface="Palatino Linotype"/>
              <a:ea typeface="Palatino Linotype"/>
              <a:cs typeface="Palatino Linotype"/>
              <a:sym typeface="Palatino Linotyp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900">
                <a:solidFill>
                  <a:srgbClr val="351C75"/>
                </a:solidFill>
                <a:latin typeface="Palatino"/>
                <a:ea typeface="Palatino"/>
                <a:cs typeface="Palatino"/>
                <a:sym typeface="Palatino"/>
              </a:rPr>
              <a:t>Discussion</a:t>
            </a:r>
            <a:endParaRPr/>
          </a:p>
          <a:p>
            <a:pPr indent="0" lvl="0" marL="0" rtl="0" algn="l">
              <a:spcBef>
                <a:spcPts val="0"/>
              </a:spcBef>
              <a:spcAft>
                <a:spcPts val="0"/>
              </a:spcAft>
              <a:buNone/>
            </a:pPr>
            <a:r>
              <a:t/>
            </a:r>
            <a:endParaRPr/>
          </a:p>
        </p:txBody>
      </p:sp>
      <p:sp>
        <p:nvSpPr>
          <p:cNvPr id="181" name="Google Shape;181;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600"/>
              </a:spcBef>
              <a:spcAft>
                <a:spcPts val="0"/>
              </a:spcAft>
              <a:buClr>
                <a:srgbClr val="000000"/>
              </a:buClr>
              <a:buSzPts val="1600"/>
              <a:buFont typeface="Trebuchet MS"/>
              <a:buChar char="●"/>
            </a:pPr>
            <a:r>
              <a:rPr lang="en" sz="1600">
                <a:solidFill>
                  <a:srgbClr val="000000"/>
                </a:solidFill>
                <a:latin typeface="Trebuchet MS"/>
                <a:ea typeface="Trebuchet MS"/>
                <a:cs typeface="Trebuchet MS"/>
                <a:sym typeface="Trebuchet MS"/>
              </a:rPr>
              <a:t>Accuracy on both balanced and imbalanced dataset significantly better than guess at random (63%, 83% vs 11.11%) </a:t>
            </a:r>
            <a:endParaRPr sz="1600">
              <a:solidFill>
                <a:srgbClr val="000000"/>
              </a:solidFill>
              <a:latin typeface="Trebuchet MS"/>
              <a:ea typeface="Trebuchet MS"/>
              <a:cs typeface="Trebuchet MS"/>
              <a:sym typeface="Trebuchet MS"/>
            </a:endParaRPr>
          </a:p>
          <a:p>
            <a:pPr indent="-330200" lvl="0" marL="457200" rtl="0" algn="l">
              <a:lnSpc>
                <a:spcPct val="150000"/>
              </a:lnSpc>
              <a:spcBef>
                <a:spcPts val="0"/>
              </a:spcBef>
              <a:spcAft>
                <a:spcPts val="0"/>
              </a:spcAft>
              <a:buClr>
                <a:srgbClr val="000000"/>
              </a:buClr>
              <a:buSzPts val="1600"/>
              <a:buFont typeface="Trebuchet MS"/>
              <a:buChar char="●"/>
            </a:pPr>
            <a:r>
              <a:rPr lang="en" sz="1600">
                <a:solidFill>
                  <a:srgbClr val="000000"/>
                </a:solidFill>
                <a:latin typeface="Trebuchet MS"/>
                <a:ea typeface="Trebuchet MS"/>
                <a:cs typeface="Trebuchet MS"/>
                <a:sym typeface="Trebuchet MS"/>
              </a:rPr>
              <a:t>Unbalanced classes are a major source of poor performance of classification models and they can be solved using oversampling (the class with lesser number of points), undersampling(the class with more number of points) </a:t>
            </a:r>
            <a:endParaRPr sz="1600">
              <a:solidFill>
                <a:srgbClr val="000000"/>
              </a:solidFill>
              <a:latin typeface="Trebuchet MS"/>
              <a:ea typeface="Trebuchet MS"/>
              <a:cs typeface="Trebuchet MS"/>
              <a:sym typeface="Trebuchet MS"/>
            </a:endParaRPr>
          </a:p>
          <a:p>
            <a:pPr indent="-330200" lvl="0" marL="457200" rtl="0" algn="l">
              <a:lnSpc>
                <a:spcPct val="150000"/>
              </a:lnSpc>
              <a:spcBef>
                <a:spcPts val="0"/>
              </a:spcBef>
              <a:spcAft>
                <a:spcPts val="0"/>
              </a:spcAft>
              <a:buClr>
                <a:srgbClr val="000000"/>
              </a:buClr>
              <a:buSzPts val="1600"/>
              <a:buFont typeface="Trebuchet MS"/>
              <a:buChar char="●"/>
            </a:pPr>
            <a:r>
              <a:rPr lang="en" sz="1600">
                <a:solidFill>
                  <a:srgbClr val="000000"/>
                </a:solidFill>
                <a:latin typeface="Trebuchet MS"/>
                <a:ea typeface="Trebuchet MS"/>
                <a:cs typeface="Trebuchet MS"/>
                <a:sym typeface="Trebuchet MS"/>
              </a:rPr>
              <a:t>Lack of training data affects the </a:t>
            </a:r>
            <a:r>
              <a:rPr lang="en" sz="1600">
                <a:solidFill>
                  <a:srgbClr val="000000"/>
                </a:solidFill>
                <a:latin typeface="Trebuchet MS"/>
                <a:ea typeface="Trebuchet MS"/>
                <a:cs typeface="Trebuchet MS"/>
                <a:sym typeface="Trebuchet MS"/>
              </a:rPr>
              <a:t>expressibility</a:t>
            </a:r>
            <a:r>
              <a:rPr lang="en" sz="1600">
                <a:solidFill>
                  <a:srgbClr val="000000"/>
                </a:solidFill>
                <a:latin typeface="Trebuchet MS"/>
                <a:ea typeface="Trebuchet MS"/>
                <a:cs typeface="Trebuchet MS"/>
                <a:sym typeface="Trebuchet MS"/>
              </a:rPr>
              <a:t> of the model. Model can be made much more expressive by larger amount of data. </a:t>
            </a:r>
            <a:endParaRPr sz="1600">
              <a:solidFill>
                <a:srgbClr val="000000"/>
              </a:solidFill>
              <a:latin typeface="Trebuchet MS"/>
              <a:ea typeface="Trebuchet MS"/>
              <a:cs typeface="Trebuchet MS"/>
              <a:sym typeface="Trebuchet MS"/>
            </a:endParaRPr>
          </a:p>
          <a:p>
            <a:pPr indent="-330200" lvl="0" marL="457200" rtl="0" algn="l">
              <a:lnSpc>
                <a:spcPct val="150000"/>
              </a:lnSpc>
              <a:spcBef>
                <a:spcPts val="0"/>
              </a:spcBef>
              <a:spcAft>
                <a:spcPts val="0"/>
              </a:spcAft>
              <a:buClr>
                <a:srgbClr val="000000"/>
              </a:buClr>
              <a:buSzPts val="1600"/>
              <a:buFont typeface="Trebuchet MS"/>
              <a:buChar char="●"/>
            </a:pPr>
            <a:r>
              <a:rPr lang="en" sz="1600">
                <a:solidFill>
                  <a:srgbClr val="000000"/>
                </a:solidFill>
                <a:latin typeface="Trebuchet MS"/>
                <a:ea typeface="Trebuchet MS"/>
                <a:cs typeface="Trebuchet MS"/>
                <a:sym typeface="Trebuchet MS"/>
              </a:rPr>
              <a:t>The hold time and latencies of a user act as a signature and this 702 dimensional vector is able to uniquely identify the user with a decent accuracy.</a:t>
            </a:r>
            <a:endParaRPr sz="1600">
              <a:solidFill>
                <a:srgbClr val="000000"/>
              </a:solidFill>
              <a:latin typeface="Trebuchet MS"/>
              <a:ea typeface="Trebuchet MS"/>
              <a:cs typeface="Trebuchet MS"/>
              <a:sym typeface="Trebuchet MS"/>
            </a:endParaRPr>
          </a:p>
          <a:p>
            <a:pPr indent="0" lvl="0" marL="457200" rtl="0" algn="l">
              <a:lnSpc>
                <a:spcPct val="120000"/>
              </a:lnSpc>
              <a:spcBef>
                <a:spcPts val="600"/>
              </a:spcBef>
              <a:spcAft>
                <a:spcPts val="0"/>
              </a:spcAft>
              <a:buNone/>
            </a:pPr>
            <a:r>
              <a:t/>
            </a:r>
            <a:endParaRPr sz="1600">
              <a:solidFill>
                <a:srgbClr val="695D46"/>
              </a:solidFill>
              <a:latin typeface="Palatino"/>
              <a:ea typeface="Palatino"/>
              <a:cs typeface="Palatino"/>
              <a:sym typeface="Palatin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554975" y="465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alatino"/>
                <a:ea typeface="Palatino"/>
                <a:cs typeface="Palatino"/>
                <a:sym typeface="Palatino"/>
              </a:rPr>
              <a:t>						Thank You!</a:t>
            </a:r>
            <a:endParaRPr b="1">
              <a:latin typeface="Palatino"/>
              <a:ea typeface="Palatino"/>
              <a:cs typeface="Palatino"/>
              <a:sym typeface="Palatino"/>
            </a:endParaRPr>
          </a:p>
        </p:txBody>
      </p:sp>
      <p:sp>
        <p:nvSpPr>
          <p:cNvPr id="187" name="Google Shape;187;p31"/>
          <p:cNvSpPr txBox="1"/>
          <p:nvPr>
            <p:ph idx="1" type="body"/>
          </p:nvPr>
        </p:nvSpPr>
        <p:spPr>
          <a:xfrm>
            <a:off x="179700" y="1332750"/>
            <a:ext cx="8520600" cy="446100"/>
          </a:xfrm>
          <a:prstGeom prst="rect">
            <a:avLst/>
          </a:prstGeom>
        </p:spPr>
        <p:txBody>
          <a:bodyPr anchorCtr="0" anchor="t" bIns="91425" lIns="91425" spcFirstLastPara="1" rIns="91425" wrap="square" tIns="91425">
            <a:noAutofit/>
          </a:bodyPr>
          <a:lstStyle/>
          <a:p>
            <a:pPr indent="0" lvl="0" marL="3200400" rtl="0" algn="l">
              <a:spcBef>
                <a:spcPts val="0"/>
              </a:spcBef>
              <a:spcAft>
                <a:spcPts val="0"/>
              </a:spcAft>
              <a:buNone/>
            </a:pPr>
            <a:r>
              <a:rPr b="1" lang="en" sz="2300">
                <a:solidFill>
                  <a:srgbClr val="000000"/>
                </a:solidFill>
                <a:latin typeface="Trebuchet MS"/>
                <a:ea typeface="Trebuchet MS"/>
                <a:cs typeface="Trebuchet MS"/>
                <a:sym typeface="Trebuchet MS"/>
              </a:rPr>
              <a:t>   Group - 4</a:t>
            </a:r>
            <a:endParaRPr b="1" sz="2300">
              <a:solidFill>
                <a:srgbClr val="000000"/>
              </a:solidFill>
              <a:latin typeface="Trebuchet MS"/>
              <a:ea typeface="Trebuchet MS"/>
              <a:cs typeface="Trebuchet MS"/>
              <a:sym typeface="Trebuchet MS"/>
            </a:endParaRPr>
          </a:p>
          <a:p>
            <a:pPr indent="0" lvl="0" marL="4114800" rtl="0" algn="l">
              <a:spcBef>
                <a:spcPts val="1600"/>
              </a:spcBef>
              <a:spcAft>
                <a:spcPts val="1600"/>
              </a:spcAft>
              <a:buNone/>
            </a:pPr>
            <a:r>
              <a:t/>
            </a:r>
            <a:endParaRPr/>
          </a:p>
        </p:txBody>
      </p:sp>
      <p:sp>
        <p:nvSpPr>
          <p:cNvPr id="188" name="Google Shape;188;p31"/>
          <p:cNvSpPr txBox="1"/>
          <p:nvPr/>
        </p:nvSpPr>
        <p:spPr>
          <a:xfrm>
            <a:off x="2387525" y="2151275"/>
            <a:ext cx="4855500" cy="2841300"/>
          </a:xfrm>
          <a:prstGeom prst="rect">
            <a:avLst/>
          </a:prstGeom>
          <a:noFill/>
          <a:ln>
            <a:noFill/>
          </a:ln>
        </p:spPr>
        <p:txBody>
          <a:bodyPr anchorCtr="0" anchor="t" bIns="91425" lIns="91425" spcFirstLastPara="1" rIns="91425" wrap="square" tIns="91425">
            <a:noAutofit/>
          </a:bodyPr>
          <a:lstStyle/>
          <a:p>
            <a:pPr indent="-336550" lvl="0" marL="457200" rtl="0" algn="just">
              <a:lnSpc>
                <a:spcPct val="150000"/>
              </a:lnSpc>
              <a:spcBef>
                <a:spcPts val="0"/>
              </a:spcBef>
              <a:spcAft>
                <a:spcPts val="0"/>
              </a:spcAft>
              <a:buSzPts val="1700"/>
              <a:buFont typeface="Trebuchet MS"/>
              <a:buChar char="●"/>
            </a:pPr>
            <a:r>
              <a:rPr lang="en" sz="1700">
                <a:latin typeface="Trebuchet MS"/>
                <a:ea typeface="Trebuchet MS"/>
                <a:cs typeface="Trebuchet MS"/>
                <a:sym typeface="Trebuchet MS"/>
              </a:rPr>
              <a:t>Pranit Chawla (17EC35017)</a:t>
            </a:r>
            <a:endParaRPr sz="1700">
              <a:latin typeface="Trebuchet MS"/>
              <a:ea typeface="Trebuchet MS"/>
              <a:cs typeface="Trebuchet MS"/>
              <a:sym typeface="Trebuchet MS"/>
            </a:endParaRPr>
          </a:p>
          <a:p>
            <a:pPr indent="-336550" lvl="0" marL="457200" rtl="0" algn="just">
              <a:lnSpc>
                <a:spcPct val="150000"/>
              </a:lnSpc>
              <a:spcBef>
                <a:spcPts val="0"/>
              </a:spcBef>
              <a:spcAft>
                <a:spcPts val="0"/>
              </a:spcAft>
              <a:buSzPts val="1700"/>
              <a:buFont typeface="Trebuchet MS"/>
              <a:buChar char="●"/>
            </a:pPr>
            <a:r>
              <a:rPr lang="en" sz="1700">
                <a:latin typeface="Trebuchet MS"/>
                <a:ea typeface="Trebuchet MS"/>
                <a:cs typeface="Trebuchet MS"/>
                <a:sym typeface="Trebuchet MS"/>
              </a:rPr>
              <a:t>Pravartya Dewangan (17EC35041)</a:t>
            </a:r>
            <a:endParaRPr sz="1700">
              <a:latin typeface="Trebuchet MS"/>
              <a:ea typeface="Trebuchet MS"/>
              <a:cs typeface="Trebuchet MS"/>
              <a:sym typeface="Trebuchet MS"/>
            </a:endParaRPr>
          </a:p>
          <a:p>
            <a:pPr indent="-336550" lvl="0" marL="457200" rtl="0" algn="just">
              <a:lnSpc>
                <a:spcPct val="150000"/>
              </a:lnSpc>
              <a:spcBef>
                <a:spcPts val="0"/>
              </a:spcBef>
              <a:spcAft>
                <a:spcPts val="0"/>
              </a:spcAft>
              <a:buSzPts val="1700"/>
              <a:buFont typeface="Trebuchet MS"/>
              <a:buChar char="●"/>
            </a:pPr>
            <a:r>
              <a:rPr lang="en" sz="1700">
                <a:latin typeface="Trebuchet MS"/>
                <a:ea typeface="Trebuchet MS"/>
                <a:cs typeface="Trebuchet MS"/>
                <a:sym typeface="Trebuchet MS"/>
              </a:rPr>
              <a:t>Subhadeep Paul (17EC10064)</a:t>
            </a:r>
            <a:endParaRPr sz="1700">
              <a:latin typeface="Trebuchet MS"/>
              <a:ea typeface="Trebuchet MS"/>
              <a:cs typeface="Trebuchet MS"/>
              <a:sym typeface="Trebuchet MS"/>
            </a:endParaRPr>
          </a:p>
          <a:p>
            <a:pPr indent="-336550" lvl="0" marL="457200" rtl="0" algn="just">
              <a:lnSpc>
                <a:spcPct val="150000"/>
              </a:lnSpc>
              <a:spcBef>
                <a:spcPts val="0"/>
              </a:spcBef>
              <a:spcAft>
                <a:spcPts val="0"/>
              </a:spcAft>
              <a:buSzPts val="1700"/>
              <a:buFont typeface="Trebuchet MS"/>
              <a:buChar char="●"/>
            </a:pPr>
            <a:r>
              <a:rPr lang="en" sz="1700">
                <a:latin typeface="Trebuchet MS"/>
                <a:ea typeface="Trebuchet MS"/>
                <a:cs typeface="Trebuchet MS"/>
                <a:sym typeface="Trebuchet MS"/>
              </a:rPr>
              <a:t>Sumegh Roychowdhury (17EC35033)</a:t>
            </a:r>
            <a:endParaRPr sz="1700">
              <a:latin typeface="Trebuchet MS"/>
              <a:ea typeface="Trebuchet MS"/>
              <a:cs typeface="Trebuchet MS"/>
              <a:sym typeface="Trebuchet MS"/>
            </a:endParaRPr>
          </a:p>
          <a:p>
            <a:pPr indent="-336550" lvl="0" marL="457200" rtl="0" algn="just">
              <a:lnSpc>
                <a:spcPct val="150000"/>
              </a:lnSpc>
              <a:spcBef>
                <a:spcPts val="0"/>
              </a:spcBef>
              <a:spcAft>
                <a:spcPts val="0"/>
              </a:spcAft>
              <a:buSzPts val="1700"/>
              <a:buFont typeface="Trebuchet MS"/>
              <a:buChar char="●"/>
            </a:pPr>
            <a:r>
              <a:rPr lang="en" sz="1700">
                <a:latin typeface="Trebuchet MS"/>
                <a:ea typeface="Trebuchet MS"/>
                <a:cs typeface="Trebuchet MS"/>
                <a:sym typeface="Trebuchet MS"/>
              </a:rPr>
              <a:t>Vandit Sharma (17EC10060)</a:t>
            </a:r>
            <a:endParaRPr sz="1700">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Palatino"/>
                <a:ea typeface="Palatino"/>
                <a:cs typeface="Palatino"/>
                <a:sym typeface="Palatino"/>
              </a:rPr>
              <a:t>Problem Statement</a:t>
            </a:r>
            <a:endParaRPr b="1">
              <a:solidFill>
                <a:srgbClr val="351C75"/>
              </a:solidFill>
              <a:latin typeface="Palatino"/>
              <a:ea typeface="Palatino"/>
              <a:cs typeface="Palatino"/>
              <a:sym typeface="Palatino"/>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20000"/>
              </a:lnSpc>
              <a:spcBef>
                <a:spcPts val="600"/>
              </a:spcBef>
              <a:spcAft>
                <a:spcPts val="0"/>
              </a:spcAft>
              <a:buNone/>
            </a:pPr>
            <a:r>
              <a:rPr lang="en">
                <a:solidFill>
                  <a:srgbClr val="000000"/>
                </a:solidFill>
                <a:latin typeface="Trebuchet MS"/>
                <a:ea typeface="Trebuchet MS"/>
                <a:cs typeface="Trebuchet MS"/>
                <a:sym typeface="Trebuchet MS"/>
              </a:rPr>
              <a:t>To authenticate the user based on the keystroke logging features like hold time and latency time using </a:t>
            </a:r>
            <a:r>
              <a:rPr b="1" lang="en">
                <a:solidFill>
                  <a:srgbClr val="000000"/>
                </a:solidFill>
                <a:latin typeface="Trebuchet MS"/>
                <a:ea typeface="Trebuchet MS"/>
                <a:cs typeface="Trebuchet MS"/>
                <a:sym typeface="Trebuchet MS"/>
              </a:rPr>
              <a:t>self-organizing maps</a:t>
            </a:r>
            <a:r>
              <a:rPr lang="en">
                <a:solidFill>
                  <a:srgbClr val="000000"/>
                </a:solidFill>
                <a:latin typeface="Trebuchet MS"/>
                <a:ea typeface="Trebuchet MS"/>
                <a:cs typeface="Trebuchet MS"/>
                <a:sym typeface="Trebuchet MS"/>
              </a:rPr>
              <a:t>. </a:t>
            </a:r>
            <a:endParaRPr>
              <a:solidFill>
                <a:srgbClr val="000000"/>
              </a:solidFill>
              <a:latin typeface="Trebuchet MS"/>
              <a:ea typeface="Trebuchet MS"/>
              <a:cs typeface="Trebuchet MS"/>
              <a:sym typeface="Trebuchet MS"/>
            </a:endParaRPr>
          </a:p>
          <a:p>
            <a:pPr indent="0" lvl="0" marL="0" rtl="0" algn="l">
              <a:lnSpc>
                <a:spcPct val="120000"/>
              </a:lnSpc>
              <a:spcBef>
                <a:spcPts val="600"/>
              </a:spcBef>
              <a:spcAft>
                <a:spcPts val="0"/>
              </a:spcAft>
              <a:buClr>
                <a:schemeClr val="dk1"/>
              </a:buClr>
              <a:buSzPts val="1100"/>
              <a:buFont typeface="Arial"/>
              <a:buNone/>
            </a:pPr>
            <a:r>
              <a:t/>
            </a:r>
            <a:endParaRPr>
              <a:solidFill>
                <a:srgbClr val="695D46"/>
              </a:solidFill>
              <a:latin typeface="Palatino"/>
              <a:ea typeface="Palatino"/>
              <a:cs typeface="Palatino"/>
              <a:sym typeface="Palatino"/>
            </a:endParaRPr>
          </a:p>
        </p:txBody>
      </p:sp>
      <p:pic>
        <p:nvPicPr>
          <p:cNvPr id="63" name="Google Shape;63;p14"/>
          <p:cNvPicPr preferRelativeResize="0"/>
          <p:nvPr/>
        </p:nvPicPr>
        <p:blipFill>
          <a:blip r:embed="rId3">
            <a:alphaModFix/>
          </a:blip>
          <a:stretch>
            <a:fillRect/>
          </a:stretch>
        </p:blipFill>
        <p:spPr>
          <a:xfrm>
            <a:off x="1804988" y="2321498"/>
            <a:ext cx="5534025" cy="2609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351C75"/>
                </a:solidFill>
                <a:latin typeface="Palatino"/>
                <a:ea typeface="Palatino"/>
                <a:cs typeface="Palatino"/>
                <a:sym typeface="Palatino"/>
              </a:rPr>
              <a:t>Introduction</a:t>
            </a:r>
            <a:endParaRPr b="1">
              <a:solidFill>
                <a:srgbClr val="351C75"/>
              </a:solidFill>
              <a:latin typeface="Palatino"/>
              <a:ea typeface="Palatino"/>
              <a:cs typeface="Palatino"/>
              <a:sym typeface="Palatino"/>
            </a:endParaRPr>
          </a:p>
          <a:p>
            <a:pPr indent="0" lvl="0" marL="0" rtl="0" algn="l">
              <a:spcBef>
                <a:spcPts val="0"/>
              </a:spcBef>
              <a:spcAft>
                <a:spcPts val="0"/>
              </a:spcAft>
              <a:buNone/>
            </a:pPr>
            <a:r>
              <a:t/>
            </a:r>
            <a:endParaRPr>
              <a:latin typeface="Palatino"/>
              <a:ea typeface="Palatino"/>
              <a:cs typeface="Palatino"/>
              <a:sym typeface="Palatino"/>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just">
              <a:lnSpc>
                <a:spcPct val="120000"/>
              </a:lnSpc>
              <a:spcBef>
                <a:spcPts val="600"/>
              </a:spcBef>
              <a:spcAft>
                <a:spcPts val="0"/>
              </a:spcAft>
              <a:buClr>
                <a:srgbClr val="000000"/>
              </a:buClr>
              <a:buSzPts val="1600"/>
              <a:buFont typeface="Trebuchet MS"/>
              <a:buChar char="●"/>
            </a:pPr>
            <a:r>
              <a:rPr lang="en" sz="1600">
                <a:solidFill>
                  <a:srgbClr val="000000"/>
                </a:solidFill>
                <a:latin typeface="Trebuchet MS"/>
                <a:ea typeface="Trebuchet MS"/>
                <a:cs typeface="Trebuchet MS"/>
                <a:sym typeface="Trebuchet MS"/>
              </a:rPr>
              <a:t>The project aims to detect unauthorized people to prohibit access to the particular system and private data of users.</a:t>
            </a:r>
            <a:endParaRPr sz="1600">
              <a:solidFill>
                <a:srgbClr val="000000"/>
              </a:solidFill>
              <a:latin typeface="Trebuchet MS"/>
              <a:ea typeface="Trebuchet MS"/>
              <a:cs typeface="Trebuchet MS"/>
              <a:sym typeface="Trebuchet MS"/>
            </a:endParaRPr>
          </a:p>
          <a:p>
            <a:pPr indent="-330200" lvl="0" marL="457200" rtl="0" algn="just">
              <a:lnSpc>
                <a:spcPct val="120000"/>
              </a:lnSpc>
              <a:spcBef>
                <a:spcPts val="600"/>
              </a:spcBef>
              <a:spcAft>
                <a:spcPts val="0"/>
              </a:spcAft>
              <a:buClr>
                <a:srgbClr val="000000"/>
              </a:buClr>
              <a:buSzPts val="1600"/>
              <a:buFont typeface="Trebuchet MS"/>
              <a:buChar char="●"/>
            </a:pPr>
            <a:r>
              <a:rPr lang="en" sz="1600">
                <a:solidFill>
                  <a:srgbClr val="000000"/>
                </a:solidFill>
                <a:latin typeface="Trebuchet MS"/>
                <a:ea typeface="Trebuchet MS"/>
                <a:cs typeface="Trebuchet MS"/>
                <a:sym typeface="Trebuchet MS"/>
              </a:rPr>
              <a:t>A “keystroke” is just any interaction you make with a button on your keyboard.</a:t>
            </a:r>
            <a:endParaRPr sz="1600">
              <a:solidFill>
                <a:srgbClr val="000000"/>
              </a:solidFill>
              <a:latin typeface="Trebuchet MS"/>
              <a:ea typeface="Trebuchet MS"/>
              <a:cs typeface="Trebuchet MS"/>
              <a:sym typeface="Trebuchet MS"/>
            </a:endParaRPr>
          </a:p>
          <a:p>
            <a:pPr indent="-330200" lvl="0" marL="457200" rtl="0" algn="just">
              <a:lnSpc>
                <a:spcPct val="120000"/>
              </a:lnSpc>
              <a:spcBef>
                <a:spcPts val="600"/>
              </a:spcBef>
              <a:spcAft>
                <a:spcPts val="0"/>
              </a:spcAft>
              <a:buClr>
                <a:srgbClr val="000000"/>
              </a:buClr>
              <a:buSzPts val="1600"/>
              <a:buFont typeface="Trebuchet MS"/>
              <a:buChar char="●"/>
            </a:pPr>
            <a:r>
              <a:rPr lang="en" sz="1600">
                <a:solidFill>
                  <a:srgbClr val="000000"/>
                </a:solidFill>
                <a:latin typeface="Trebuchet MS"/>
                <a:ea typeface="Trebuchet MS"/>
                <a:cs typeface="Trebuchet MS"/>
                <a:sym typeface="Trebuchet MS"/>
              </a:rPr>
              <a:t>Keylogger features for a particular user are almost unique and hence it is used to uniquely identify the user.</a:t>
            </a:r>
            <a:endParaRPr sz="1600">
              <a:solidFill>
                <a:srgbClr val="000000"/>
              </a:solidFill>
              <a:latin typeface="Trebuchet MS"/>
              <a:ea typeface="Trebuchet MS"/>
              <a:cs typeface="Trebuchet MS"/>
              <a:sym typeface="Trebuchet MS"/>
            </a:endParaRPr>
          </a:p>
          <a:p>
            <a:pPr indent="-330200" lvl="0" marL="457200" rtl="0" algn="just">
              <a:lnSpc>
                <a:spcPct val="120000"/>
              </a:lnSpc>
              <a:spcBef>
                <a:spcPts val="600"/>
              </a:spcBef>
              <a:spcAft>
                <a:spcPts val="0"/>
              </a:spcAft>
              <a:buClr>
                <a:srgbClr val="000000"/>
              </a:buClr>
              <a:buSzPts val="1600"/>
              <a:buFont typeface="Trebuchet MS"/>
              <a:buChar char="●"/>
            </a:pPr>
            <a:r>
              <a:rPr lang="en" sz="1600">
                <a:solidFill>
                  <a:srgbClr val="000000"/>
                </a:solidFill>
                <a:latin typeface="Trebuchet MS"/>
                <a:ea typeface="Trebuchet MS"/>
                <a:cs typeface="Trebuchet MS"/>
                <a:sym typeface="Trebuchet MS"/>
              </a:rPr>
              <a:t>Having these keylogging features along with the mouse dynamics can accurately authenticate the user but we are only using keylogging features in this project.</a:t>
            </a:r>
            <a:endParaRPr sz="1600">
              <a:solidFill>
                <a:srgbClr val="000000"/>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Palatino"/>
                <a:ea typeface="Palatino"/>
                <a:cs typeface="Palatino"/>
                <a:sym typeface="Palatino"/>
              </a:rPr>
              <a:t>Self-Organizing Maps (SOM)</a:t>
            </a:r>
            <a:endParaRPr/>
          </a:p>
        </p:txBody>
      </p:sp>
      <p:sp>
        <p:nvSpPr>
          <p:cNvPr id="75" name="Google Shape;75;p16"/>
          <p:cNvSpPr txBox="1"/>
          <p:nvPr>
            <p:ph idx="1" type="body"/>
          </p:nvPr>
        </p:nvSpPr>
        <p:spPr>
          <a:xfrm>
            <a:off x="311700" y="130892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600">
                <a:solidFill>
                  <a:srgbClr val="000000"/>
                </a:solidFill>
                <a:latin typeface="Trebuchet MS"/>
                <a:ea typeface="Trebuchet MS"/>
                <a:cs typeface="Trebuchet MS"/>
                <a:sym typeface="Trebuchet MS"/>
              </a:rPr>
              <a:t>Self Organizing Maps</a:t>
            </a:r>
            <a:r>
              <a:rPr lang="en" sz="1600">
                <a:solidFill>
                  <a:srgbClr val="000000"/>
                </a:solidFill>
                <a:latin typeface="Trebuchet MS"/>
                <a:ea typeface="Trebuchet MS"/>
                <a:cs typeface="Trebuchet MS"/>
                <a:sym typeface="Trebuchet MS"/>
              </a:rPr>
              <a:t> are a kind of ANNs which learn neuron weights using competitive learning, which consists of three steps:</a:t>
            </a:r>
            <a:endParaRPr sz="1600">
              <a:solidFill>
                <a:srgbClr val="000000"/>
              </a:solidFill>
              <a:latin typeface="Trebuchet MS"/>
              <a:ea typeface="Trebuchet MS"/>
              <a:cs typeface="Trebuchet MS"/>
              <a:sym typeface="Trebuchet MS"/>
            </a:endParaRPr>
          </a:p>
          <a:p>
            <a:pPr indent="-330200" lvl="0" marL="457200" rtl="0" algn="l">
              <a:lnSpc>
                <a:spcPct val="150000"/>
              </a:lnSpc>
              <a:spcBef>
                <a:spcPts val="1600"/>
              </a:spcBef>
              <a:spcAft>
                <a:spcPts val="0"/>
              </a:spcAft>
              <a:buClr>
                <a:srgbClr val="000000"/>
              </a:buClr>
              <a:buSzPts val="1600"/>
              <a:buAutoNum type="arabicPeriod"/>
            </a:pPr>
            <a:r>
              <a:rPr b="1" lang="en" sz="1600">
                <a:solidFill>
                  <a:srgbClr val="000000"/>
                </a:solidFill>
                <a:latin typeface="Trebuchet MS"/>
                <a:ea typeface="Trebuchet MS"/>
                <a:cs typeface="Trebuchet MS"/>
                <a:sym typeface="Trebuchet MS"/>
              </a:rPr>
              <a:t>Competition:</a:t>
            </a:r>
            <a:r>
              <a:rPr lang="en" sz="1600">
                <a:solidFill>
                  <a:srgbClr val="000000"/>
                </a:solidFill>
                <a:latin typeface="Trebuchet MS"/>
                <a:ea typeface="Trebuchet MS"/>
                <a:cs typeface="Trebuchet MS"/>
                <a:sym typeface="Trebuchet MS"/>
              </a:rPr>
              <a:t> The neuron closest to the input vector (according to some distance measure) is selected as the “winner”.</a:t>
            </a:r>
            <a:endParaRPr sz="1600">
              <a:solidFill>
                <a:srgbClr val="000000"/>
              </a:solidFill>
              <a:latin typeface="Trebuchet MS"/>
              <a:ea typeface="Trebuchet MS"/>
              <a:cs typeface="Trebuchet MS"/>
              <a:sym typeface="Trebuchet MS"/>
            </a:endParaRPr>
          </a:p>
          <a:p>
            <a:pPr indent="-330200" lvl="0" marL="457200" rtl="0" algn="l">
              <a:lnSpc>
                <a:spcPct val="150000"/>
              </a:lnSpc>
              <a:spcBef>
                <a:spcPts val="0"/>
              </a:spcBef>
              <a:spcAft>
                <a:spcPts val="0"/>
              </a:spcAft>
              <a:buClr>
                <a:srgbClr val="000000"/>
              </a:buClr>
              <a:buSzPts val="1600"/>
              <a:buAutoNum type="arabicPeriod"/>
            </a:pPr>
            <a:r>
              <a:rPr b="1" lang="en" sz="1600">
                <a:solidFill>
                  <a:srgbClr val="000000"/>
                </a:solidFill>
                <a:latin typeface="Trebuchet MS"/>
                <a:ea typeface="Trebuchet MS"/>
                <a:cs typeface="Trebuchet MS"/>
                <a:sym typeface="Trebuchet MS"/>
              </a:rPr>
              <a:t>Cooperation:</a:t>
            </a:r>
            <a:r>
              <a:rPr lang="en" sz="1600">
                <a:solidFill>
                  <a:srgbClr val="000000"/>
                </a:solidFill>
                <a:latin typeface="Trebuchet MS"/>
                <a:ea typeface="Trebuchet MS"/>
                <a:cs typeface="Trebuchet MS"/>
                <a:sym typeface="Trebuchet MS"/>
              </a:rPr>
              <a:t> A particular set of neurons close to the “winner” is selected using a </a:t>
            </a:r>
            <a:r>
              <a:rPr lang="en" sz="1600">
                <a:solidFill>
                  <a:srgbClr val="000000"/>
                </a:solidFill>
                <a:latin typeface="Trebuchet MS"/>
                <a:ea typeface="Trebuchet MS"/>
                <a:cs typeface="Trebuchet MS"/>
                <a:sym typeface="Trebuchet MS"/>
              </a:rPr>
              <a:t>neighborhood</a:t>
            </a:r>
            <a:r>
              <a:rPr lang="en" sz="1600">
                <a:solidFill>
                  <a:srgbClr val="000000"/>
                </a:solidFill>
                <a:latin typeface="Trebuchet MS"/>
                <a:ea typeface="Trebuchet MS"/>
                <a:cs typeface="Trebuchet MS"/>
                <a:sym typeface="Trebuchet MS"/>
              </a:rPr>
              <a:t> kernel function.</a:t>
            </a:r>
            <a:endParaRPr sz="1600">
              <a:solidFill>
                <a:srgbClr val="000000"/>
              </a:solidFill>
              <a:latin typeface="Trebuchet MS"/>
              <a:ea typeface="Trebuchet MS"/>
              <a:cs typeface="Trebuchet MS"/>
              <a:sym typeface="Trebuchet MS"/>
            </a:endParaRPr>
          </a:p>
          <a:p>
            <a:pPr indent="-330200" lvl="0" marL="457200" rtl="0" algn="l">
              <a:lnSpc>
                <a:spcPct val="150000"/>
              </a:lnSpc>
              <a:spcBef>
                <a:spcPts val="0"/>
              </a:spcBef>
              <a:spcAft>
                <a:spcPts val="0"/>
              </a:spcAft>
              <a:buClr>
                <a:srgbClr val="000000"/>
              </a:buClr>
              <a:buSzPts val="1600"/>
              <a:buAutoNum type="arabicPeriod"/>
            </a:pPr>
            <a:r>
              <a:rPr b="1" lang="en" sz="1600">
                <a:solidFill>
                  <a:srgbClr val="000000"/>
                </a:solidFill>
                <a:latin typeface="Trebuchet MS"/>
                <a:ea typeface="Trebuchet MS"/>
                <a:cs typeface="Trebuchet MS"/>
                <a:sym typeface="Trebuchet MS"/>
              </a:rPr>
              <a:t>Adaptation: </a:t>
            </a:r>
            <a:r>
              <a:rPr lang="en" sz="1600">
                <a:solidFill>
                  <a:srgbClr val="000000"/>
                </a:solidFill>
                <a:latin typeface="Trebuchet MS"/>
                <a:ea typeface="Trebuchet MS"/>
                <a:cs typeface="Trebuchet MS"/>
                <a:sym typeface="Trebuchet MS"/>
              </a:rPr>
              <a:t>The weights of the selected neurons are updated according to a rule which depends on the difference of the current weight from the input vector.</a:t>
            </a:r>
            <a:endParaRPr sz="1600">
              <a:solidFill>
                <a:srgbClr val="000000"/>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351C75"/>
                </a:solidFill>
                <a:latin typeface="Palatino"/>
                <a:ea typeface="Palatino"/>
                <a:cs typeface="Palatino"/>
                <a:sym typeface="Palatino"/>
              </a:rPr>
              <a:t>SOM - Architecture</a:t>
            </a:r>
            <a:endParaRPr/>
          </a:p>
          <a:p>
            <a:pPr indent="0" lvl="0" marL="0" rtl="0" algn="l">
              <a:spcBef>
                <a:spcPts val="0"/>
              </a:spcBef>
              <a:spcAft>
                <a:spcPts val="0"/>
              </a:spcAft>
              <a:buNone/>
            </a:pPr>
            <a:r>
              <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rgbClr val="000000"/>
              </a:buClr>
              <a:buSzPts val="1700"/>
              <a:buFont typeface="Trebuchet MS"/>
              <a:buChar char="●"/>
            </a:pPr>
            <a:r>
              <a:rPr lang="en" sz="1700">
                <a:solidFill>
                  <a:srgbClr val="000000"/>
                </a:solidFill>
                <a:latin typeface="Trebuchet MS"/>
                <a:ea typeface="Trebuchet MS"/>
                <a:cs typeface="Trebuchet MS"/>
                <a:sym typeface="Trebuchet MS"/>
              </a:rPr>
              <a:t>Two layers: Input layer and output layer, also called feature vector. Each output neuron is of the same dimension as input.</a:t>
            </a:r>
            <a:endParaRPr sz="1700">
              <a:solidFill>
                <a:srgbClr val="000000"/>
              </a:solidFill>
              <a:latin typeface="Trebuchet MS"/>
              <a:ea typeface="Trebuchet MS"/>
              <a:cs typeface="Trebuchet MS"/>
              <a:sym typeface="Trebuchet MS"/>
            </a:endParaRPr>
          </a:p>
          <a:p>
            <a:pPr indent="-336550" lvl="0" marL="457200" rtl="0" algn="l">
              <a:lnSpc>
                <a:spcPct val="150000"/>
              </a:lnSpc>
              <a:spcBef>
                <a:spcPts val="0"/>
              </a:spcBef>
              <a:spcAft>
                <a:spcPts val="0"/>
              </a:spcAft>
              <a:buClr>
                <a:srgbClr val="000000"/>
              </a:buClr>
              <a:buSzPts val="1700"/>
              <a:buFont typeface="Trebuchet MS"/>
              <a:buChar char="●"/>
            </a:pPr>
            <a:r>
              <a:rPr lang="en" sz="1700">
                <a:solidFill>
                  <a:srgbClr val="000000"/>
                </a:solidFill>
                <a:latin typeface="Trebuchet MS"/>
                <a:ea typeface="Trebuchet MS"/>
                <a:cs typeface="Trebuchet MS"/>
                <a:sym typeface="Trebuchet MS"/>
              </a:rPr>
              <a:t>Activation function is the identity function, that is, input values are directly propagated to the feature layer.</a:t>
            </a:r>
            <a:endParaRPr sz="1700">
              <a:solidFill>
                <a:srgbClr val="000000"/>
              </a:solidFill>
              <a:latin typeface="Trebuchet MS"/>
              <a:ea typeface="Trebuchet MS"/>
              <a:cs typeface="Trebuchet MS"/>
              <a:sym typeface="Trebuchet MS"/>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82" name="Google Shape;82;p17"/>
          <p:cNvPicPr preferRelativeResize="0"/>
          <p:nvPr/>
        </p:nvPicPr>
        <p:blipFill>
          <a:blip r:embed="rId3">
            <a:alphaModFix/>
          </a:blip>
          <a:stretch>
            <a:fillRect/>
          </a:stretch>
        </p:blipFill>
        <p:spPr>
          <a:xfrm>
            <a:off x="5269675" y="2307425"/>
            <a:ext cx="3278800" cy="2632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351C75"/>
                </a:solidFill>
                <a:latin typeface="Palatino"/>
                <a:ea typeface="Palatino"/>
                <a:cs typeface="Palatino"/>
                <a:sym typeface="Palatino"/>
              </a:rPr>
              <a:t>SOM - Differences from ANNs</a:t>
            </a:r>
            <a:endParaRPr/>
          </a:p>
          <a:p>
            <a:pPr indent="0" lvl="0" marL="0" rtl="0" algn="l">
              <a:spcBef>
                <a:spcPts val="0"/>
              </a:spcBef>
              <a:spcAft>
                <a:spcPts val="0"/>
              </a:spcAft>
              <a:buNone/>
            </a:pPr>
            <a:r>
              <a:t/>
            </a:r>
            <a:endParaRPr/>
          </a:p>
        </p:txBody>
      </p:sp>
      <p:sp>
        <p:nvSpPr>
          <p:cNvPr id="88" name="Google Shape;88;p18"/>
          <p:cNvSpPr txBox="1"/>
          <p:nvPr>
            <p:ph idx="1" type="body"/>
          </p:nvPr>
        </p:nvSpPr>
        <p:spPr>
          <a:xfrm>
            <a:off x="311700" y="1107900"/>
            <a:ext cx="8520600" cy="34164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t/>
            </a:r>
            <a:endParaRPr>
              <a:solidFill>
                <a:srgbClr val="000000"/>
              </a:solidFill>
              <a:latin typeface="Trebuchet MS"/>
              <a:ea typeface="Trebuchet MS"/>
              <a:cs typeface="Trebuchet MS"/>
              <a:sym typeface="Trebuchet MS"/>
            </a:endParaRPr>
          </a:p>
          <a:p>
            <a:pPr indent="-342900" lvl="0" marL="457200" rtl="0" algn="l">
              <a:lnSpc>
                <a:spcPct val="150000"/>
              </a:lnSpc>
              <a:spcBef>
                <a:spcPts val="1600"/>
              </a:spcBef>
              <a:spcAft>
                <a:spcPts val="0"/>
              </a:spcAft>
              <a:buClr>
                <a:srgbClr val="000000"/>
              </a:buClr>
              <a:buSzPts val="1800"/>
              <a:buFont typeface="Trebuchet MS"/>
              <a:buChar char="●"/>
            </a:pPr>
            <a:r>
              <a:rPr lang="en">
                <a:solidFill>
                  <a:srgbClr val="000000"/>
                </a:solidFill>
                <a:latin typeface="Trebuchet MS"/>
                <a:ea typeface="Trebuchet MS"/>
                <a:cs typeface="Trebuchet MS"/>
                <a:sym typeface="Trebuchet MS"/>
              </a:rPr>
              <a:t>Only two layers; typical deep ANNs can have many layers</a:t>
            </a:r>
            <a:endParaRPr>
              <a:solidFill>
                <a:srgbClr val="000000"/>
              </a:solidFill>
              <a:latin typeface="Trebuchet MS"/>
              <a:ea typeface="Trebuchet MS"/>
              <a:cs typeface="Trebuchet MS"/>
              <a:sym typeface="Trebuchet MS"/>
            </a:endParaRPr>
          </a:p>
          <a:p>
            <a:pPr indent="-342900" lvl="0" marL="457200" rtl="0" algn="l">
              <a:lnSpc>
                <a:spcPct val="150000"/>
              </a:lnSpc>
              <a:spcBef>
                <a:spcPts val="0"/>
              </a:spcBef>
              <a:spcAft>
                <a:spcPts val="0"/>
              </a:spcAft>
              <a:buClr>
                <a:srgbClr val="000000"/>
              </a:buClr>
              <a:buSzPts val="1800"/>
              <a:buFont typeface="Trebuchet MS"/>
              <a:buChar char="●"/>
            </a:pPr>
            <a:r>
              <a:rPr lang="en">
                <a:solidFill>
                  <a:srgbClr val="000000"/>
                </a:solidFill>
                <a:latin typeface="Trebuchet MS"/>
                <a:ea typeface="Trebuchet MS"/>
                <a:cs typeface="Trebuchet MS"/>
                <a:sym typeface="Trebuchet MS"/>
              </a:rPr>
              <a:t>Identity activation function is used in SOMs; ANNs often use sigmoid or ReLU activation functions</a:t>
            </a:r>
            <a:endParaRPr>
              <a:solidFill>
                <a:srgbClr val="000000"/>
              </a:solidFill>
              <a:latin typeface="Trebuchet MS"/>
              <a:ea typeface="Trebuchet MS"/>
              <a:cs typeface="Trebuchet MS"/>
              <a:sym typeface="Trebuchet MS"/>
            </a:endParaRPr>
          </a:p>
          <a:p>
            <a:pPr indent="-342900" lvl="0" marL="457200" rtl="0" algn="l">
              <a:lnSpc>
                <a:spcPct val="150000"/>
              </a:lnSpc>
              <a:spcBef>
                <a:spcPts val="0"/>
              </a:spcBef>
              <a:spcAft>
                <a:spcPts val="0"/>
              </a:spcAft>
              <a:buClr>
                <a:srgbClr val="000000"/>
              </a:buClr>
              <a:buSzPts val="1800"/>
              <a:buFont typeface="Trebuchet MS"/>
              <a:buChar char="●"/>
            </a:pPr>
            <a:r>
              <a:rPr lang="en">
                <a:solidFill>
                  <a:srgbClr val="000000"/>
                </a:solidFill>
                <a:latin typeface="Trebuchet MS"/>
                <a:ea typeface="Trebuchet MS"/>
                <a:cs typeface="Trebuchet MS"/>
                <a:sym typeface="Trebuchet MS"/>
              </a:rPr>
              <a:t>Backpropagation algorithm</a:t>
            </a:r>
            <a:r>
              <a:rPr lang="en">
                <a:solidFill>
                  <a:srgbClr val="000000"/>
                </a:solidFill>
                <a:latin typeface="Trebuchet MS"/>
                <a:ea typeface="Trebuchet MS"/>
                <a:cs typeface="Trebuchet MS"/>
                <a:sym typeface="Trebuchet MS"/>
              </a:rPr>
              <a:t> is not used to update the weights</a:t>
            </a:r>
            <a:endParaRPr>
              <a:solidFill>
                <a:srgbClr val="000000"/>
              </a:solidFill>
              <a:latin typeface="Trebuchet MS"/>
              <a:ea typeface="Trebuchet MS"/>
              <a:cs typeface="Trebuchet MS"/>
              <a:sym typeface="Trebuchet MS"/>
            </a:endParaRPr>
          </a:p>
          <a:p>
            <a:pPr indent="-342900" lvl="0" marL="457200" rtl="0" algn="l">
              <a:lnSpc>
                <a:spcPct val="150000"/>
              </a:lnSpc>
              <a:spcBef>
                <a:spcPts val="0"/>
              </a:spcBef>
              <a:spcAft>
                <a:spcPts val="0"/>
              </a:spcAft>
              <a:buClr>
                <a:srgbClr val="000000"/>
              </a:buClr>
              <a:buSzPts val="1800"/>
              <a:buFont typeface="Trebuchet MS"/>
              <a:buChar char="●"/>
            </a:pPr>
            <a:r>
              <a:rPr lang="en">
                <a:solidFill>
                  <a:srgbClr val="000000"/>
                </a:solidFill>
                <a:latin typeface="Trebuchet MS"/>
                <a:ea typeface="Trebuchet MS"/>
                <a:cs typeface="Trebuchet MS"/>
                <a:sym typeface="Trebuchet MS"/>
              </a:rPr>
              <a:t>All neuron weights do not get updated in each iteration. Neurons are selected based on a distance metric rather than </a:t>
            </a:r>
            <a:r>
              <a:rPr lang="en">
                <a:solidFill>
                  <a:srgbClr val="000000"/>
                </a:solidFill>
                <a:latin typeface="Trebuchet MS"/>
                <a:ea typeface="Trebuchet MS"/>
                <a:cs typeface="Trebuchet MS"/>
                <a:sym typeface="Trebuchet MS"/>
              </a:rPr>
              <a:t>probabilistically</a:t>
            </a:r>
            <a:r>
              <a:rPr lang="en">
                <a:solidFill>
                  <a:srgbClr val="000000"/>
                </a:solidFill>
                <a:latin typeface="Trebuchet MS"/>
                <a:ea typeface="Trebuchet MS"/>
                <a:cs typeface="Trebuchet MS"/>
                <a:sym typeface="Trebuchet MS"/>
              </a:rPr>
              <a:t> </a:t>
            </a:r>
            <a:endParaRPr>
              <a:solidFill>
                <a:srgbClr val="000000"/>
              </a:solidFill>
              <a:latin typeface="Trebuchet MS"/>
              <a:ea typeface="Trebuchet MS"/>
              <a:cs typeface="Trebuchet MS"/>
              <a:sym typeface="Trebuchet MS"/>
            </a:endParaRPr>
          </a:p>
          <a:p>
            <a:pPr indent="0" lvl="0" marL="457200" rtl="0" algn="l">
              <a:spcBef>
                <a:spcPts val="1600"/>
              </a:spcBef>
              <a:spcAft>
                <a:spcPts val="0"/>
              </a:spcAft>
              <a:buNone/>
            </a:pPr>
            <a:r>
              <a:t/>
            </a:r>
            <a:endParaRPr>
              <a:solidFill>
                <a:srgbClr val="000000"/>
              </a:solidFill>
              <a:latin typeface="Trebuchet MS"/>
              <a:ea typeface="Trebuchet MS"/>
              <a:cs typeface="Trebuchet MS"/>
              <a:sym typeface="Trebuchet MS"/>
            </a:endParaRPr>
          </a:p>
          <a:p>
            <a:pPr indent="0" lvl="0" marL="4572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351C75"/>
                </a:solidFill>
                <a:latin typeface="Palatino"/>
                <a:ea typeface="Palatino"/>
                <a:cs typeface="Palatino"/>
                <a:sym typeface="Palatino"/>
              </a:rPr>
              <a:t>SOM - Limitations</a:t>
            </a:r>
            <a:endParaRPr/>
          </a:p>
          <a:p>
            <a:pPr indent="0" lvl="0" marL="0" rtl="0" algn="l">
              <a:spcBef>
                <a:spcPts val="0"/>
              </a:spcBef>
              <a:spcAft>
                <a:spcPts val="0"/>
              </a:spcAft>
              <a:buNone/>
            </a:pPr>
            <a:r>
              <a:t/>
            </a:r>
            <a:endParaRPr/>
          </a:p>
        </p:txBody>
      </p:sp>
      <p:sp>
        <p:nvSpPr>
          <p:cNvPr id="94" name="Google Shape;94;p19"/>
          <p:cNvSpPr txBox="1"/>
          <p:nvPr>
            <p:ph idx="1" type="body"/>
          </p:nvPr>
        </p:nvSpPr>
        <p:spPr>
          <a:xfrm>
            <a:off x="311700" y="1680525"/>
            <a:ext cx="8520600" cy="3815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Trebuchet MS"/>
              <a:buChar char="●"/>
            </a:pPr>
            <a:r>
              <a:rPr b="1" lang="en" sz="1600" u="sng">
                <a:solidFill>
                  <a:srgbClr val="000000"/>
                </a:solidFill>
                <a:latin typeface="Trebuchet MS"/>
                <a:ea typeface="Trebuchet MS"/>
                <a:cs typeface="Trebuchet MS"/>
                <a:sym typeface="Trebuchet MS"/>
              </a:rPr>
              <a:t>Does not handle categorical data well</a:t>
            </a:r>
            <a:r>
              <a:rPr lang="en" sz="1600">
                <a:solidFill>
                  <a:srgbClr val="000000"/>
                </a:solidFill>
                <a:latin typeface="Trebuchet MS"/>
                <a:ea typeface="Trebuchet MS"/>
                <a:cs typeface="Trebuchet MS"/>
                <a:sym typeface="Trebuchet MS"/>
              </a:rPr>
              <a:t> : The learning rule and calculation of the BMU cannot be easily generalized to categorical data. </a:t>
            </a:r>
            <a:endParaRPr sz="1600">
              <a:solidFill>
                <a:srgbClr val="000000"/>
              </a:solidFill>
              <a:latin typeface="Trebuchet MS"/>
              <a:ea typeface="Trebuchet MS"/>
              <a:cs typeface="Trebuchet MS"/>
              <a:sym typeface="Trebuchet MS"/>
            </a:endParaRPr>
          </a:p>
          <a:p>
            <a:pPr indent="-330200" lvl="0" marL="457200" rtl="0" algn="l">
              <a:lnSpc>
                <a:spcPct val="150000"/>
              </a:lnSpc>
              <a:spcBef>
                <a:spcPts val="0"/>
              </a:spcBef>
              <a:spcAft>
                <a:spcPts val="0"/>
              </a:spcAft>
              <a:buClr>
                <a:srgbClr val="000000"/>
              </a:buClr>
              <a:buSzPts val="1600"/>
              <a:buFont typeface="Trebuchet MS"/>
              <a:buChar char="●"/>
            </a:pPr>
            <a:r>
              <a:rPr b="1" lang="en" sz="1600" u="sng">
                <a:solidFill>
                  <a:srgbClr val="000000"/>
                </a:solidFill>
                <a:latin typeface="Trebuchet MS"/>
                <a:ea typeface="Trebuchet MS"/>
                <a:cs typeface="Trebuchet MS"/>
                <a:sym typeface="Trebuchet MS"/>
              </a:rPr>
              <a:t>Computationally expensive</a:t>
            </a:r>
            <a:r>
              <a:rPr lang="en" sz="1600">
                <a:solidFill>
                  <a:srgbClr val="000000"/>
                </a:solidFill>
                <a:latin typeface="Trebuchet MS"/>
                <a:ea typeface="Trebuchet MS"/>
                <a:cs typeface="Trebuchet MS"/>
                <a:sym typeface="Trebuchet MS"/>
              </a:rPr>
              <a:t> : Computation time can be reduced with initializations closer to the data points.</a:t>
            </a:r>
            <a:endParaRPr sz="1600">
              <a:solidFill>
                <a:srgbClr val="000000"/>
              </a:solidFill>
              <a:latin typeface="Trebuchet MS"/>
              <a:ea typeface="Trebuchet MS"/>
              <a:cs typeface="Trebuchet MS"/>
              <a:sym typeface="Trebuchet MS"/>
            </a:endParaRPr>
          </a:p>
          <a:p>
            <a:pPr indent="-330200" lvl="0" marL="457200" rtl="0" algn="l">
              <a:lnSpc>
                <a:spcPct val="150000"/>
              </a:lnSpc>
              <a:spcBef>
                <a:spcPts val="0"/>
              </a:spcBef>
              <a:spcAft>
                <a:spcPts val="0"/>
              </a:spcAft>
              <a:buClr>
                <a:srgbClr val="000000"/>
              </a:buClr>
              <a:buSzPts val="1600"/>
              <a:buFont typeface="Trebuchet MS"/>
              <a:buChar char="●"/>
            </a:pPr>
            <a:r>
              <a:rPr b="1" lang="en" sz="1600" u="sng">
                <a:solidFill>
                  <a:srgbClr val="000000"/>
                </a:solidFill>
                <a:latin typeface="Trebuchet MS"/>
                <a:ea typeface="Trebuchet MS"/>
                <a:cs typeface="Trebuchet MS"/>
                <a:sym typeface="Trebuchet MS"/>
              </a:rPr>
              <a:t>Potentially inconsistent solutions</a:t>
            </a:r>
            <a:r>
              <a:rPr b="1" lang="en" sz="1600">
                <a:solidFill>
                  <a:srgbClr val="000000"/>
                </a:solidFill>
                <a:latin typeface="Trebuchet MS"/>
                <a:ea typeface="Trebuchet MS"/>
                <a:cs typeface="Trebuchet MS"/>
                <a:sym typeface="Trebuchet MS"/>
              </a:rPr>
              <a:t> </a:t>
            </a:r>
            <a:r>
              <a:rPr lang="en" sz="1600">
                <a:solidFill>
                  <a:srgbClr val="000000"/>
                </a:solidFill>
                <a:latin typeface="Trebuchet MS"/>
                <a:ea typeface="Trebuchet MS"/>
                <a:cs typeface="Trebuchet MS"/>
                <a:sym typeface="Trebuchet MS"/>
              </a:rPr>
              <a:t>: </a:t>
            </a:r>
            <a:r>
              <a:rPr lang="en" sz="1600">
                <a:solidFill>
                  <a:srgbClr val="000000"/>
                </a:solidFill>
                <a:highlight>
                  <a:srgbClr val="FFFFFF"/>
                </a:highlight>
                <a:latin typeface="Trebuchet MS"/>
                <a:ea typeface="Trebuchet MS"/>
                <a:cs typeface="Trebuchet MS"/>
                <a:sym typeface="Trebuchet MS"/>
              </a:rPr>
              <a:t> As initial positions of neurons differ each time the SOM analysis is run, the eventual SOM map generated will also differ.</a:t>
            </a:r>
            <a:endParaRPr sz="1600">
              <a:solidFill>
                <a:srgbClr val="000000"/>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1062375" y="2285400"/>
            <a:ext cx="344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351C75"/>
                </a:solidFill>
                <a:latin typeface="Palatino"/>
                <a:ea typeface="Palatino"/>
                <a:cs typeface="Palatino"/>
                <a:sym typeface="Palatino"/>
              </a:rPr>
              <a:t>SOM - Algorithm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100" name="Google Shape;100;p20"/>
          <p:cNvPicPr preferRelativeResize="0"/>
          <p:nvPr/>
        </p:nvPicPr>
        <p:blipFill>
          <a:blip r:embed="rId3">
            <a:alphaModFix/>
          </a:blip>
          <a:stretch>
            <a:fillRect/>
          </a:stretch>
        </p:blipFill>
        <p:spPr>
          <a:xfrm>
            <a:off x="5170300" y="243375"/>
            <a:ext cx="3126800" cy="48393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351C75"/>
                </a:solidFill>
                <a:latin typeface="Palatino"/>
                <a:ea typeface="Palatino"/>
                <a:cs typeface="Palatino"/>
                <a:sym typeface="Palatino"/>
              </a:rPr>
              <a:t>Data preprocessing</a:t>
            </a:r>
            <a:endParaRPr/>
          </a:p>
          <a:p>
            <a:pPr indent="0" lvl="0" marL="0" rtl="0" algn="l">
              <a:spcBef>
                <a:spcPts val="0"/>
              </a:spcBef>
              <a:spcAft>
                <a:spcPts val="0"/>
              </a:spcAft>
              <a:buNone/>
            </a:pPr>
            <a:r>
              <a:t/>
            </a:r>
            <a:endParaRPr/>
          </a:p>
        </p:txBody>
      </p:sp>
      <p:sp>
        <p:nvSpPr>
          <p:cNvPr id="106" name="Google Shape;106;p21"/>
          <p:cNvSpPr txBox="1"/>
          <p:nvPr>
            <p:ph idx="1" type="body"/>
          </p:nvPr>
        </p:nvSpPr>
        <p:spPr>
          <a:xfrm>
            <a:off x="311700" y="1152475"/>
            <a:ext cx="8520600" cy="386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Trebuchet MS"/>
                <a:ea typeface="Trebuchet MS"/>
                <a:cs typeface="Trebuchet MS"/>
                <a:sym typeface="Trebuchet MS"/>
              </a:rPr>
              <a:t>Since this is an unsupervised learning algorithm, it is sensitive to noise and outliers. Hence, we must weed out noisy data and also standardize the data so that learning can progress smoothly. A few ways by which data is preprocessed are:</a:t>
            </a:r>
            <a:endParaRPr sz="1600">
              <a:solidFill>
                <a:srgbClr val="000000"/>
              </a:solidFill>
              <a:latin typeface="Trebuchet MS"/>
              <a:ea typeface="Trebuchet MS"/>
              <a:cs typeface="Trebuchet MS"/>
              <a:sym typeface="Trebuchet MS"/>
            </a:endParaRPr>
          </a:p>
          <a:p>
            <a:pPr indent="-330200" lvl="0" marL="457200" rtl="0" algn="l">
              <a:lnSpc>
                <a:spcPct val="150000"/>
              </a:lnSpc>
              <a:spcBef>
                <a:spcPts val="1600"/>
              </a:spcBef>
              <a:spcAft>
                <a:spcPts val="0"/>
              </a:spcAft>
              <a:buClr>
                <a:srgbClr val="000000"/>
              </a:buClr>
              <a:buSzPts val="1600"/>
              <a:buAutoNum type="arabicPeriod"/>
            </a:pPr>
            <a:r>
              <a:rPr b="1" lang="en" sz="1600">
                <a:solidFill>
                  <a:srgbClr val="000000"/>
                </a:solidFill>
                <a:latin typeface="Trebuchet MS"/>
                <a:ea typeface="Trebuchet MS"/>
                <a:cs typeface="Trebuchet MS"/>
                <a:sym typeface="Trebuchet MS"/>
              </a:rPr>
              <a:t>Scaling:</a:t>
            </a:r>
            <a:r>
              <a:rPr lang="en" sz="1600">
                <a:solidFill>
                  <a:srgbClr val="000000"/>
                </a:solidFill>
                <a:latin typeface="Trebuchet MS"/>
                <a:ea typeface="Trebuchet MS"/>
                <a:cs typeface="Trebuchet MS"/>
                <a:sym typeface="Trebuchet MS"/>
              </a:rPr>
              <a:t> Data is scaled to have unit variance.</a:t>
            </a:r>
            <a:endParaRPr sz="1600">
              <a:solidFill>
                <a:srgbClr val="000000"/>
              </a:solidFill>
              <a:latin typeface="Trebuchet MS"/>
              <a:ea typeface="Trebuchet MS"/>
              <a:cs typeface="Trebuchet MS"/>
              <a:sym typeface="Trebuchet MS"/>
            </a:endParaRPr>
          </a:p>
          <a:p>
            <a:pPr indent="-330200" lvl="0" marL="457200" rtl="0" algn="l">
              <a:lnSpc>
                <a:spcPct val="150000"/>
              </a:lnSpc>
              <a:spcBef>
                <a:spcPts val="0"/>
              </a:spcBef>
              <a:spcAft>
                <a:spcPts val="0"/>
              </a:spcAft>
              <a:buClr>
                <a:srgbClr val="000000"/>
              </a:buClr>
              <a:buSzPts val="1600"/>
              <a:buAutoNum type="arabicPeriod"/>
            </a:pPr>
            <a:r>
              <a:rPr b="1" lang="en" sz="1600">
                <a:solidFill>
                  <a:srgbClr val="000000"/>
                </a:solidFill>
                <a:latin typeface="Trebuchet MS"/>
                <a:ea typeface="Trebuchet MS"/>
                <a:cs typeface="Trebuchet MS"/>
                <a:sym typeface="Trebuchet MS"/>
              </a:rPr>
              <a:t>Data encoding:</a:t>
            </a:r>
            <a:r>
              <a:rPr lang="en" sz="1600">
                <a:solidFill>
                  <a:srgbClr val="000000"/>
                </a:solidFill>
                <a:latin typeface="Trebuchet MS"/>
                <a:ea typeface="Trebuchet MS"/>
                <a:cs typeface="Trebuchet MS"/>
                <a:sym typeface="Trebuchet MS"/>
              </a:rPr>
              <a:t> Since distance metrics are important in the SOM algorithm, it is important to encode the data if it is present in non-metric format.</a:t>
            </a:r>
            <a:endParaRPr sz="1600">
              <a:solidFill>
                <a:srgbClr val="000000"/>
              </a:solidFill>
              <a:latin typeface="Trebuchet MS"/>
              <a:ea typeface="Trebuchet MS"/>
              <a:cs typeface="Trebuchet MS"/>
              <a:sym typeface="Trebuchet MS"/>
            </a:endParaRPr>
          </a:p>
          <a:p>
            <a:pPr indent="-330200" lvl="0" marL="457200" rtl="0" algn="l">
              <a:lnSpc>
                <a:spcPct val="150000"/>
              </a:lnSpc>
              <a:spcBef>
                <a:spcPts val="0"/>
              </a:spcBef>
              <a:spcAft>
                <a:spcPts val="0"/>
              </a:spcAft>
              <a:buClr>
                <a:srgbClr val="000000"/>
              </a:buClr>
              <a:buSzPts val="1600"/>
              <a:buAutoNum type="arabicPeriod"/>
            </a:pPr>
            <a:r>
              <a:rPr b="1" lang="en" sz="1600">
                <a:solidFill>
                  <a:srgbClr val="000000"/>
                </a:solidFill>
                <a:latin typeface="Trebuchet MS"/>
                <a:ea typeface="Trebuchet MS"/>
                <a:cs typeface="Trebuchet MS"/>
                <a:sym typeface="Trebuchet MS"/>
              </a:rPr>
              <a:t>Remove outliers:</a:t>
            </a:r>
            <a:r>
              <a:rPr lang="en" sz="1600">
                <a:solidFill>
                  <a:srgbClr val="000000"/>
                </a:solidFill>
                <a:latin typeface="Trebuchet MS"/>
                <a:ea typeface="Trebuchet MS"/>
                <a:cs typeface="Trebuchet MS"/>
                <a:sym typeface="Trebuchet MS"/>
              </a:rPr>
              <a:t> Presence of outliers can often increase the training time required to train the model.</a:t>
            </a:r>
            <a:endParaRPr sz="1600">
              <a:solidFill>
                <a:srgbClr val="000000"/>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