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6.xml"/><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a5d1d627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a5d1d627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a3dd6e7e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a3dd6e7e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a3dd6e7e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a3dd6e7e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a3dd6e7e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a3dd6e7e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a3dd6e7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a3dd6e7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a3dd6e7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a3dd6e7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a3dd6e7e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a3dd6e7e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a3dd6e7e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a3dd6e7e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a5d1d62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a5d1d62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a5d1d627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a5d1d627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a5d1d627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a5d1d627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a3dd6e7e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a3dd6e7e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a3dd6e7e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a3dd6e7e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fao.org/faostat/en/#data/GT" TargetMode="External"/><Relationship Id="rId4" Type="http://schemas.openxmlformats.org/officeDocument/2006/relationships/hyperlink" Target="https://www.eia.gov/environment/emissions/ghg_report/ghg_nitrous.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446800" cy="2217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sz="4600"/>
              <a:t>Agriculture and Forest Land Emission Analysis</a:t>
            </a:r>
            <a:endParaRPr sz="4600"/>
          </a:p>
        </p:txBody>
      </p:sp>
      <p:sp>
        <p:nvSpPr>
          <p:cNvPr id="55" name="Google Shape;55;p13"/>
          <p:cNvSpPr txBox="1"/>
          <p:nvPr>
            <p:ph idx="1" type="body"/>
          </p:nvPr>
        </p:nvSpPr>
        <p:spPr>
          <a:xfrm>
            <a:off x="311700" y="3538475"/>
            <a:ext cx="8552100" cy="10302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None/>
            </a:pPr>
            <a:r>
              <a:rPr b="1" lang="en" sz="900"/>
              <a:t>Biresh Kundu</a:t>
            </a:r>
            <a:endParaRPr b="1" sz="900"/>
          </a:p>
          <a:p>
            <a:pPr indent="0" lvl="0" marL="0" rtl="0" algn="l">
              <a:lnSpc>
                <a:spcPct val="75000"/>
              </a:lnSpc>
              <a:spcBef>
                <a:spcPts val="1200"/>
              </a:spcBef>
              <a:spcAft>
                <a:spcPts val="0"/>
              </a:spcAft>
              <a:buNone/>
            </a:pPr>
            <a:r>
              <a:rPr b="1" lang="en" sz="900"/>
              <a:t>Praveeja Sasidharan Suni</a:t>
            </a:r>
            <a:endParaRPr b="1" sz="900"/>
          </a:p>
          <a:p>
            <a:pPr indent="0" lvl="0" marL="0" rtl="0" algn="l">
              <a:lnSpc>
                <a:spcPct val="75000"/>
              </a:lnSpc>
              <a:spcBef>
                <a:spcPts val="1200"/>
              </a:spcBef>
              <a:spcAft>
                <a:spcPts val="0"/>
              </a:spcAft>
              <a:buNone/>
            </a:pPr>
            <a:r>
              <a:rPr b="1" lang="en" sz="900"/>
              <a:t>Ruma Talukder</a:t>
            </a:r>
            <a:endParaRPr b="1" sz="900"/>
          </a:p>
          <a:p>
            <a:pPr indent="0" lvl="0" marL="0" rtl="0" algn="l">
              <a:lnSpc>
                <a:spcPct val="75000"/>
              </a:lnSpc>
              <a:spcBef>
                <a:spcPts val="1200"/>
              </a:spcBef>
              <a:spcAft>
                <a:spcPts val="1200"/>
              </a:spcAft>
              <a:buNone/>
            </a:pPr>
            <a:r>
              <a:rPr b="1" lang="en" sz="900"/>
              <a:t>Saranya Durairaju</a:t>
            </a:r>
            <a:endParaRPr b="1" sz="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Clr>
                <a:schemeClr val="dk1"/>
              </a:buClr>
              <a:buSzPct val="64705"/>
              <a:buFont typeface="Arial"/>
              <a:buNone/>
            </a:pPr>
            <a:r>
              <a:rPr b="1" lang="en" sz="1700">
                <a:solidFill>
                  <a:srgbClr val="24292F"/>
                </a:solidFill>
                <a:highlight>
                  <a:srgbClr val="FFFFFF"/>
                </a:highlight>
              </a:rPr>
              <a:t>TOOLs &amp; SOFTWARE</a:t>
            </a:r>
            <a:endParaRPr b="1" sz="1700">
              <a:solidFill>
                <a:srgbClr val="24292F"/>
              </a:solidFill>
              <a:highlight>
                <a:srgbClr val="FFFFFF"/>
              </a:highlight>
            </a:endParaRPr>
          </a:p>
          <a:p>
            <a:pPr indent="0" lvl="0" marL="0" rtl="0" algn="l">
              <a:spcBef>
                <a:spcPts val="120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lnSpc>
                <a:spcPct val="125000"/>
              </a:lnSpc>
              <a:spcBef>
                <a:spcPts val="1800"/>
              </a:spcBef>
              <a:spcAft>
                <a:spcPts val="0"/>
              </a:spcAft>
              <a:buClr>
                <a:schemeClr val="dk1"/>
              </a:buClr>
              <a:buSzPts val="1100"/>
              <a:buFont typeface="Arial"/>
              <a:buNone/>
            </a:pPr>
            <a:r>
              <a:rPr b="1" lang="en" sz="1650">
                <a:solidFill>
                  <a:srgbClr val="24292F"/>
                </a:solidFill>
                <a:highlight>
                  <a:srgbClr val="FFFFFF"/>
                </a:highlight>
              </a:rPr>
              <a:t>Python</a:t>
            </a:r>
            <a:endParaRPr b="1" sz="1650">
              <a:solidFill>
                <a:srgbClr val="24292F"/>
              </a:solidFill>
              <a:highlight>
                <a:srgbClr val="FFFFFF"/>
              </a:highlight>
            </a:endParaRPr>
          </a:p>
          <a:p>
            <a:pPr indent="-304800" lvl="0" marL="457200" rtl="0" algn="l">
              <a:spcBef>
                <a:spcPts val="1200"/>
              </a:spcBef>
              <a:spcAft>
                <a:spcPts val="0"/>
              </a:spcAft>
              <a:buClr>
                <a:srgbClr val="24292F"/>
              </a:buClr>
              <a:buSzPts val="1200"/>
              <a:buChar char="●"/>
            </a:pPr>
            <a:r>
              <a:rPr lang="en" sz="1200">
                <a:solidFill>
                  <a:srgbClr val="24292F"/>
                </a:solidFill>
                <a:highlight>
                  <a:srgbClr val="FFFFFF"/>
                </a:highlight>
              </a:rPr>
              <a:t>Most popular programming Language</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Char char="●"/>
            </a:pPr>
            <a:r>
              <a:rPr lang="en" sz="1200">
                <a:solidFill>
                  <a:srgbClr val="24292F"/>
                </a:solidFill>
                <a:highlight>
                  <a:srgbClr val="FFFFFF"/>
                </a:highlight>
              </a:rPr>
              <a:t>Code easy to write</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Char char="●"/>
            </a:pPr>
            <a:r>
              <a:rPr lang="en" sz="1200">
                <a:solidFill>
                  <a:srgbClr val="24292F"/>
                </a:solidFill>
                <a:highlight>
                  <a:srgbClr val="FFFFFF"/>
                </a:highlight>
              </a:rPr>
              <a:t>Performs complex calculations quickly</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Char char="●"/>
            </a:pPr>
            <a:r>
              <a:rPr lang="en" sz="1200">
                <a:solidFill>
                  <a:srgbClr val="24292F"/>
                </a:solidFill>
                <a:highlight>
                  <a:srgbClr val="FFFFFF"/>
                </a:highlight>
              </a:rPr>
              <a:t>Handles large Data Files</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Char char="●"/>
            </a:pPr>
            <a:r>
              <a:rPr lang="en" sz="1200">
                <a:solidFill>
                  <a:srgbClr val="24292F"/>
                </a:solidFill>
                <a:highlight>
                  <a:srgbClr val="FFFFFF"/>
                </a:highlight>
              </a:rPr>
              <a:t>Help to access, process, and manipulate data</a:t>
            </a:r>
            <a:endParaRPr sz="1200">
              <a:solidFill>
                <a:srgbClr val="24292F"/>
              </a:solidFill>
              <a:highlight>
                <a:srgbClr val="FFFFFF"/>
              </a:highlight>
            </a:endParaRPr>
          </a:p>
          <a:p>
            <a:pPr indent="190500" lvl="0" marL="266700" marR="38100" rtl="0" algn="l">
              <a:lnSpc>
                <a:spcPct val="100000"/>
              </a:lnSpc>
              <a:spcBef>
                <a:spcPts val="1800"/>
              </a:spcBef>
              <a:spcAft>
                <a:spcPts val="0"/>
              </a:spcAft>
              <a:buClr>
                <a:schemeClr val="dk1"/>
              </a:buClr>
              <a:buSzPts val="1100"/>
              <a:buFont typeface="Arial"/>
              <a:buNone/>
            </a:pPr>
            <a:r>
              <a:rPr b="1" lang="en" sz="1650">
                <a:solidFill>
                  <a:srgbClr val="24292F"/>
                </a:solidFill>
                <a:highlight>
                  <a:srgbClr val="FFFFFF"/>
                </a:highlight>
              </a:rPr>
              <a:t>ETL</a:t>
            </a:r>
            <a:endParaRPr b="1" sz="1650">
              <a:solidFill>
                <a:srgbClr val="24292F"/>
              </a:solidFill>
              <a:highlight>
                <a:srgbClr val="FFFFFF"/>
              </a:highlight>
            </a:endParaRPr>
          </a:p>
          <a:p>
            <a:pPr indent="-304800" lvl="0" marL="457200" rtl="0" algn="l">
              <a:spcBef>
                <a:spcPts val="1200"/>
              </a:spcBef>
              <a:spcAft>
                <a:spcPts val="0"/>
              </a:spcAft>
              <a:buClr>
                <a:srgbClr val="24292F"/>
              </a:buClr>
              <a:buSzPts val="1200"/>
              <a:buChar char="●"/>
            </a:pPr>
            <a:r>
              <a:rPr lang="en" sz="1200">
                <a:solidFill>
                  <a:srgbClr val="24292F"/>
                </a:solidFill>
                <a:highlight>
                  <a:srgbClr val="FFFFFF"/>
                </a:highlight>
              </a:rPr>
              <a:t>To get consistent Data</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Char char="●"/>
            </a:pPr>
            <a:r>
              <a:rPr lang="en" sz="1200">
                <a:solidFill>
                  <a:srgbClr val="24292F"/>
                </a:solidFill>
                <a:highlight>
                  <a:srgbClr val="FFFFFF"/>
                </a:highlight>
              </a:rPr>
              <a:t>Reduce the time to do analysis with a robust data</a:t>
            </a:r>
            <a:endParaRPr sz="1200">
              <a:solidFill>
                <a:srgbClr val="24292F"/>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13" name="Shape 113"/>
        <p:cNvGrpSpPr/>
        <p:nvPr/>
      </p:nvGrpSpPr>
      <p:grpSpPr>
        <a:xfrm>
          <a:off x="0" y="0"/>
          <a:ext cx="0" cy="0"/>
          <a:chOff x="0" y="0"/>
          <a:chExt cx="0" cy="0"/>
        </a:xfrm>
      </p:grpSpPr>
      <p:sp>
        <p:nvSpPr>
          <p:cNvPr id="114" name="Google Shape;114;p23"/>
          <p:cNvSpPr txBox="1"/>
          <p:nvPr>
            <p:ph idx="1" type="body"/>
          </p:nvPr>
        </p:nvSpPr>
        <p:spPr>
          <a:xfrm>
            <a:off x="311700" y="1183075"/>
            <a:ext cx="8520600" cy="3416400"/>
          </a:xfrm>
          <a:prstGeom prst="rect">
            <a:avLst/>
          </a:prstGeom>
        </p:spPr>
        <p:txBody>
          <a:bodyPr anchorCtr="0" anchor="t" bIns="91425" lIns="91425" spcFirstLastPara="1" rIns="91425" wrap="square" tIns="91425">
            <a:normAutofit/>
          </a:bodyPr>
          <a:lstStyle/>
          <a:p>
            <a:pPr indent="457200" lvl="0" marL="0" rtl="0" algn="l">
              <a:lnSpc>
                <a:spcPct val="125000"/>
              </a:lnSpc>
              <a:spcBef>
                <a:spcPts val="1800"/>
              </a:spcBef>
              <a:spcAft>
                <a:spcPts val="0"/>
              </a:spcAft>
              <a:buClr>
                <a:schemeClr val="dk1"/>
              </a:buClr>
              <a:buSzPts val="1100"/>
              <a:buFont typeface="Arial"/>
              <a:buNone/>
            </a:pPr>
            <a:r>
              <a:rPr b="1" lang="en" sz="1650">
                <a:solidFill>
                  <a:srgbClr val="24292F"/>
                </a:solidFill>
                <a:highlight>
                  <a:srgbClr val="FFFFFF"/>
                </a:highlight>
              </a:rPr>
              <a:t>AWS</a:t>
            </a:r>
            <a:endParaRPr b="1" sz="1650">
              <a:solidFill>
                <a:srgbClr val="24292F"/>
              </a:solidFill>
              <a:highlight>
                <a:srgbClr val="FFFFFF"/>
              </a:highlight>
            </a:endParaRPr>
          </a:p>
          <a:p>
            <a:pPr indent="-304800" lvl="0" marL="457200" rtl="0" algn="l">
              <a:spcBef>
                <a:spcPts val="1200"/>
              </a:spcBef>
              <a:spcAft>
                <a:spcPts val="0"/>
              </a:spcAft>
              <a:buClr>
                <a:srgbClr val="24292F"/>
              </a:buClr>
              <a:buSzPts val="1200"/>
              <a:buChar char="●"/>
            </a:pPr>
            <a:r>
              <a:rPr lang="en" sz="1200">
                <a:solidFill>
                  <a:srgbClr val="24292F"/>
                </a:solidFill>
                <a:highlight>
                  <a:srgbClr val="FFFFFF"/>
                </a:highlight>
              </a:rPr>
              <a:t>Database deals with organized storage of data.</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Char char="●"/>
            </a:pPr>
            <a:r>
              <a:rPr lang="en" sz="1200">
                <a:solidFill>
                  <a:srgbClr val="24292F"/>
                </a:solidFill>
                <a:highlight>
                  <a:srgbClr val="FFFFFF"/>
                </a:highlight>
              </a:rPr>
              <a:t>Easily accessible data for all team members with updated version.</a:t>
            </a:r>
            <a:endParaRPr sz="1200">
              <a:solidFill>
                <a:srgbClr val="24292F"/>
              </a:solidFill>
              <a:highlight>
                <a:srgbClr val="FFFFFF"/>
              </a:highlight>
            </a:endParaRPr>
          </a:p>
          <a:p>
            <a:pPr indent="-304800" lvl="0" marL="457200" rtl="0" algn="l">
              <a:spcBef>
                <a:spcPts val="0"/>
              </a:spcBef>
              <a:spcAft>
                <a:spcPts val="0"/>
              </a:spcAft>
              <a:buClr>
                <a:srgbClr val="24292F"/>
              </a:buClr>
              <a:buSzPts val="1200"/>
              <a:buChar char="●"/>
            </a:pPr>
            <a:r>
              <a:rPr lang="en" sz="1200">
                <a:solidFill>
                  <a:srgbClr val="24292F"/>
                </a:solidFill>
                <a:highlight>
                  <a:srgbClr val="FFFFFF"/>
                </a:highlight>
              </a:rPr>
              <a:t>The four basic functions of persistent data storage are Create, Read, Update, and Delete (CRUD)</a:t>
            </a:r>
            <a:endParaRPr sz="1200">
              <a:solidFill>
                <a:srgbClr val="24292F"/>
              </a:solidFill>
              <a:highlight>
                <a:srgbClr val="FFFFFF"/>
              </a:highlight>
            </a:endParaRPr>
          </a:p>
          <a:p>
            <a:pPr indent="190500" lvl="0" marL="266700" marR="38100" rtl="0" algn="l">
              <a:lnSpc>
                <a:spcPct val="100000"/>
              </a:lnSpc>
              <a:spcBef>
                <a:spcPts val="1800"/>
              </a:spcBef>
              <a:spcAft>
                <a:spcPts val="0"/>
              </a:spcAft>
              <a:buClr>
                <a:schemeClr val="dk1"/>
              </a:buClr>
              <a:buSzPts val="1100"/>
              <a:buFont typeface="Arial"/>
              <a:buNone/>
            </a:pPr>
            <a:r>
              <a:rPr b="1" lang="en" sz="1650">
                <a:solidFill>
                  <a:srgbClr val="24292F"/>
                </a:solidFill>
                <a:highlight>
                  <a:srgbClr val="FFFFFF"/>
                </a:highlight>
              </a:rPr>
              <a:t>Postgres</a:t>
            </a:r>
            <a:endParaRPr b="1" sz="1650">
              <a:solidFill>
                <a:srgbClr val="24292F"/>
              </a:solidFill>
              <a:highlight>
                <a:srgbClr val="FFFFFF"/>
              </a:highlight>
            </a:endParaRPr>
          </a:p>
          <a:p>
            <a:pPr indent="-304800" lvl="0" marL="457200" rtl="0" algn="l">
              <a:spcBef>
                <a:spcPts val="1200"/>
              </a:spcBef>
              <a:spcAft>
                <a:spcPts val="0"/>
              </a:spcAft>
              <a:buClr>
                <a:srgbClr val="24292F"/>
              </a:buClr>
              <a:buSzPts val="1200"/>
              <a:buChar char="●"/>
            </a:pPr>
            <a:r>
              <a:rPr lang="en" sz="1200">
                <a:solidFill>
                  <a:srgbClr val="24292F"/>
                </a:solidFill>
                <a:highlight>
                  <a:srgbClr val="FFFFFF"/>
                </a:highlight>
              </a:rPr>
              <a:t>Import and export csv files, create tables with SQL</a:t>
            </a:r>
            <a:endParaRPr sz="1200">
              <a:solidFill>
                <a:srgbClr val="24292F"/>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Interactive Dashboard</a:t>
            </a:r>
            <a:endParaRPr b="1" u="sng"/>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Creating interactive dashboard with country code,element code,item code using javascript. Top ten countries bar chart with N2O ,CH4, CO2 emission,bubble chart and gauge chart will be created for better understanding.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1200"/>
              </a:spcAft>
              <a:buClr>
                <a:schemeClr val="dk1"/>
              </a:buClr>
              <a:buSzPts val="1100"/>
              <a:buFont typeface="Arial"/>
              <a:buNone/>
            </a:pPr>
            <a:r>
              <a:rPr b="1" lang="en" sz="1650">
                <a:solidFill>
                  <a:srgbClr val="24292F"/>
                </a:solidFill>
                <a:highlight>
                  <a:srgbClr val="FFFFFF"/>
                </a:highlight>
              </a:rPr>
              <a:t>Source of Data:</a:t>
            </a:r>
            <a:endParaRPr/>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0"/>
              </a:spcAft>
              <a:buClr>
                <a:schemeClr val="dk1"/>
              </a:buClr>
              <a:buSzPts val="1100"/>
              <a:buFont typeface="Arial"/>
              <a:buNone/>
            </a:pPr>
            <a:r>
              <a:t/>
            </a:r>
            <a:endParaRPr b="1" sz="165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24292F"/>
                </a:solidFill>
                <a:highlight>
                  <a:srgbClr val="FFFFFF"/>
                </a:highlight>
              </a:rPr>
              <a:t>We have used the data from data source of Food and Agriculture Organization of United Nation. This data is reliable and easily available.</a:t>
            </a:r>
            <a:endParaRPr sz="1200">
              <a:solidFill>
                <a:srgbClr val="24292F"/>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chemeClr val="hlink"/>
                </a:solidFill>
                <a:highlight>
                  <a:srgbClr val="FFFFFF"/>
                </a:highlight>
                <a:uFill>
                  <a:noFill/>
                </a:uFill>
                <a:hlinkClick r:id="rId3"/>
              </a:rPr>
              <a:t>https://www.fao.org/faostat/en/#data/GT</a:t>
            </a:r>
            <a:endParaRPr sz="1200">
              <a:solidFill>
                <a:schemeClr val="hlink"/>
              </a:solidFill>
              <a:highlight>
                <a:srgbClr val="FFFFFF"/>
              </a:highlight>
            </a:endParaRPr>
          </a:p>
          <a:p>
            <a:pPr indent="0" lvl="0" marL="0" rtl="0" algn="l">
              <a:spcBef>
                <a:spcPts val="1200"/>
              </a:spcBef>
              <a:spcAft>
                <a:spcPts val="0"/>
              </a:spcAft>
              <a:buClr>
                <a:schemeClr val="dk1"/>
              </a:buClr>
              <a:buSzPts val="1100"/>
              <a:buFont typeface="Arial"/>
              <a:buNone/>
            </a:pPr>
            <a:r>
              <a:rPr lang="en" sz="1100" u="sng">
                <a:solidFill>
                  <a:schemeClr val="hlink"/>
                </a:solidFill>
                <a:hlinkClick r:id="rId4"/>
              </a:rPr>
              <a:t>EIA - Greenhouse Gas Emissions - Nitrous Oxide Emissions</a:t>
            </a:r>
            <a:endParaRPr sz="1200">
              <a:solidFill>
                <a:schemeClr val="hlink"/>
              </a:solidFill>
              <a:highlight>
                <a:srgbClr val="FFFFFF"/>
              </a:highlight>
            </a:endParaRPr>
          </a:p>
          <a:p>
            <a:pPr indent="0" lvl="0" marL="0" rtl="0" algn="l">
              <a:spcBef>
                <a:spcPts val="1200"/>
              </a:spcBef>
              <a:spcAft>
                <a:spcPts val="0"/>
              </a:spcAft>
              <a:buClr>
                <a:schemeClr val="dk1"/>
              </a:buClr>
              <a:buSzPts val="1100"/>
              <a:buFont typeface="Arial"/>
              <a:buNone/>
            </a:pPr>
            <a:r>
              <a:t/>
            </a:r>
            <a:endParaRPr sz="1200">
              <a:solidFill>
                <a:schemeClr val="hlink"/>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286100"/>
            <a:ext cx="8520600" cy="428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1" name="Google Shape;61;p14"/>
          <p:cNvPicPr preferRelativeResize="0"/>
          <p:nvPr/>
        </p:nvPicPr>
        <p:blipFill>
          <a:blip r:embed="rId3">
            <a:alphaModFix/>
          </a:blip>
          <a:stretch>
            <a:fillRect/>
          </a:stretch>
        </p:blipFill>
        <p:spPr>
          <a:xfrm>
            <a:off x="0" y="176893"/>
            <a:ext cx="9144001" cy="47897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65" name="Shape 65"/>
        <p:cNvGrpSpPr/>
        <p:nvPr/>
      </p:nvGrpSpPr>
      <p:grpSpPr>
        <a:xfrm>
          <a:off x="0" y="0"/>
          <a:ext cx="0" cy="0"/>
          <a:chOff x="0" y="0"/>
          <a:chExt cx="0" cy="0"/>
        </a:xfrm>
      </p:grpSpPr>
      <p:sp>
        <p:nvSpPr>
          <p:cNvPr id="66" name="Google Shape;66;p15"/>
          <p:cNvSpPr txBox="1"/>
          <p:nvPr>
            <p:ph idx="1" type="body"/>
          </p:nvPr>
        </p:nvSpPr>
        <p:spPr>
          <a:xfrm>
            <a:off x="1218900" y="91450"/>
            <a:ext cx="7851300" cy="4679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1200"/>
              </a:spcBef>
              <a:spcAft>
                <a:spcPts val="0"/>
              </a:spcAft>
              <a:buNone/>
            </a:pPr>
            <a:r>
              <a:rPr b="1" lang="en" sz="1500" u="sng">
                <a:solidFill>
                  <a:schemeClr val="dk1"/>
                </a:solidFill>
                <a:highlight>
                  <a:srgbClr val="FFFFFF"/>
                </a:highlight>
                <a:latin typeface="Merriweather"/>
                <a:ea typeface="Merriweather"/>
                <a:cs typeface="Merriweather"/>
                <a:sym typeface="Merriweather"/>
              </a:rPr>
              <a:t>WHY</a:t>
            </a:r>
            <a:endParaRPr b="1" sz="1500" u="sng">
              <a:solidFill>
                <a:schemeClr val="dk1"/>
              </a:solidFill>
              <a:highlight>
                <a:srgbClr val="FFFFFF"/>
              </a:highlight>
              <a:latin typeface="Merriweather"/>
              <a:ea typeface="Merriweather"/>
              <a:cs typeface="Merriweather"/>
              <a:sym typeface="Merriweather"/>
            </a:endParaRPr>
          </a:p>
          <a:p>
            <a:pPr indent="-304800" lvl="0" marL="457200" rtl="0" algn="l">
              <a:spcBef>
                <a:spcPts val="1200"/>
              </a:spcBef>
              <a:spcAft>
                <a:spcPts val="0"/>
              </a:spcAft>
              <a:buClr>
                <a:schemeClr val="dk1"/>
              </a:buClr>
              <a:buSzPts val="1200"/>
              <a:buFont typeface="Merriweather"/>
              <a:buChar char="❏"/>
            </a:pPr>
            <a:r>
              <a:rPr lang="en" sz="1200">
                <a:solidFill>
                  <a:schemeClr val="dk1"/>
                </a:solidFill>
                <a:highlight>
                  <a:srgbClr val="FFFFFF"/>
                </a:highlight>
                <a:latin typeface="Merriweather"/>
                <a:ea typeface="Merriweather"/>
                <a:cs typeface="Merriweather"/>
                <a:sym typeface="Merriweather"/>
              </a:rPr>
              <a:t>All of us are aware of climate change and global warming</a:t>
            </a:r>
            <a:r>
              <a:rPr lang="en" sz="1200">
                <a:solidFill>
                  <a:schemeClr val="dk1"/>
                </a:solidFill>
                <a:latin typeface="Merriweather"/>
                <a:ea typeface="Merriweather"/>
                <a:cs typeface="Merriweather"/>
                <a:sym typeface="Merriweather"/>
              </a:rPr>
              <a:t>. There are very large inequalities in per capita emissions across the world. We are concerned about greenhouse gas emission. </a:t>
            </a:r>
            <a:endParaRPr sz="1200">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Char char="❏"/>
            </a:pPr>
            <a:r>
              <a:rPr lang="en" sz="1200">
                <a:solidFill>
                  <a:schemeClr val="dk1"/>
                </a:solidFill>
                <a:highlight>
                  <a:srgbClr val="FFFFFF"/>
                </a:highlight>
                <a:latin typeface="Merriweather"/>
                <a:ea typeface="Merriweather"/>
                <a:cs typeface="Merriweather"/>
                <a:sym typeface="Merriweather"/>
              </a:rPr>
              <a:t>Though the amount is much less than CO2, N2O has warming potential almost three hundred times more than CO2.</a:t>
            </a:r>
            <a:r>
              <a:rPr lang="en" sz="1300">
                <a:solidFill>
                  <a:schemeClr val="dk1"/>
                </a:solidFill>
              </a:rPr>
              <a:t> </a:t>
            </a:r>
            <a:endParaRPr sz="1300">
              <a:solidFill>
                <a:schemeClr val="dk1"/>
              </a:solidFill>
            </a:endParaRPr>
          </a:p>
          <a:p>
            <a:pPr indent="-342900" lvl="0" marL="457200" rtl="0" algn="l">
              <a:spcBef>
                <a:spcPts val="0"/>
              </a:spcBef>
              <a:spcAft>
                <a:spcPts val="0"/>
              </a:spcAft>
              <a:buSzPts val="1800"/>
              <a:buChar char="❏"/>
            </a:pPr>
            <a:r>
              <a:rPr lang="en" sz="1200">
                <a:solidFill>
                  <a:srgbClr val="212529"/>
                </a:solidFill>
                <a:highlight>
                  <a:srgbClr val="FFFFFF"/>
                </a:highlight>
                <a:latin typeface="Merriweather"/>
                <a:ea typeface="Merriweather"/>
                <a:cs typeface="Merriweather"/>
                <a:sym typeface="Merriweather"/>
              </a:rPr>
              <a:t>About 33% of the N2O released in the atmosphere comes from </a:t>
            </a:r>
            <a:r>
              <a:rPr i="1" lang="en" sz="1300" u="sng">
                <a:solidFill>
                  <a:schemeClr val="dk1"/>
                </a:solidFill>
              </a:rPr>
              <a:t>human activity. </a:t>
            </a:r>
            <a:r>
              <a:rPr lang="en" sz="1200">
                <a:solidFill>
                  <a:schemeClr val="dk1"/>
                </a:solidFill>
                <a:highlight>
                  <a:srgbClr val="FFFFFF"/>
                </a:highlight>
                <a:latin typeface="Merriweather"/>
                <a:ea typeface="Merriweather"/>
                <a:cs typeface="Merriweather"/>
                <a:sym typeface="Merriweather"/>
              </a:rPr>
              <a:t>Mostly due to the  use of synthetic fertilizers in agriculture for more yield of crop.</a:t>
            </a:r>
            <a:endParaRPr sz="1200">
              <a:solidFill>
                <a:schemeClr val="dk1"/>
              </a:solidFill>
              <a:highlight>
                <a:srgbClr val="FFFFFF"/>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solidFill>
                  <a:schemeClr val="dk1"/>
                </a:solidFill>
                <a:latin typeface="Merriweather"/>
                <a:ea typeface="Merriweather"/>
                <a:cs typeface="Merriweather"/>
                <a:sym typeface="Merriweather"/>
              </a:rPr>
              <a:t>Methane, the second-most emitted greenhouse gas on the planet, is 25 times more than CO2 to keep heat locked in the atmosphere</a:t>
            </a:r>
            <a:r>
              <a:rPr b="1" lang="en" sz="1200">
                <a:solidFill>
                  <a:srgbClr val="212529"/>
                </a:solidFill>
                <a:highlight>
                  <a:srgbClr val="FFFFFF"/>
                </a:highlight>
                <a:latin typeface="Merriweather"/>
                <a:ea typeface="Merriweather"/>
                <a:cs typeface="Merriweather"/>
                <a:sym typeface="Merriweather"/>
              </a:rPr>
              <a:t>.</a:t>
            </a:r>
            <a:endParaRPr b="1" sz="1200">
              <a:solidFill>
                <a:srgbClr val="212529"/>
              </a:solidFill>
              <a:highlight>
                <a:srgbClr val="FFFFFF"/>
              </a:highlight>
              <a:latin typeface="Merriweather"/>
              <a:ea typeface="Merriweather"/>
              <a:cs typeface="Merriweather"/>
              <a:sym typeface="Merriweather"/>
            </a:endParaRPr>
          </a:p>
          <a:p>
            <a:pPr indent="-304800" lvl="0" marL="457200" rtl="0" algn="l">
              <a:spcBef>
                <a:spcPts val="0"/>
              </a:spcBef>
              <a:spcAft>
                <a:spcPts val="0"/>
              </a:spcAft>
              <a:buClr>
                <a:schemeClr val="dk1"/>
              </a:buClr>
              <a:buSzPts val="1200"/>
              <a:buFont typeface="Merriweather"/>
              <a:buChar char="❏"/>
            </a:pPr>
            <a:r>
              <a:rPr lang="en" sz="1200">
                <a:solidFill>
                  <a:schemeClr val="dk1"/>
                </a:solidFill>
                <a:highlight>
                  <a:srgbClr val="FFFFFF"/>
                </a:highlight>
                <a:latin typeface="Merriweather"/>
                <a:ea typeface="Merriweather"/>
                <a:cs typeface="Merriweather"/>
                <a:sym typeface="Merriweather"/>
              </a:rPr>
              <a:t>Agriculture is one of the biggest contributors to CH4 emissions, largely because of livestock production and waste disposal. </a:t>
            </a:r>
            <a:endParaRPr sz="1200">
              <a:solidFill>
                <a:schemeClr val="dk1"/>
              </a:solidFill>
              <a:highlight>
                <a:srgbClr val="FFFFFF"/>
              </a:highlight>
              <a:latin typeface="Merriweather"/>
              <a:ea typeface="Merriweather"/>
              <a:cs typeface="Merriweather"/>
              <a:sym typeface="Merriweather"/>
            </a:endParaRPr>
          </a:p>
          <a:p>
            <a:pPr indent="-304800" lvl="0" marL="457200" rtl="0" algn="l">
              <a:spcBef>
                <a:spcPts val="0"/>
              </a:spcBef>
              <a:spcAft>
                <a:spcPts val="0"/>
              </a:spcAft>
              <a:buClr>
                <a:schemeClr val="dk1"/>
              </a:buClr>
              <a:buSzPts val="1200"/>
              <a:buFont typeface="Merriweather"/>
              <a:buChar char="❏"/>
            </a:pPr>
            <a:r>
              <a:rPr lang="en" sz="1200">
                <a:solidFill>
                  <a:schemeClr val="dk1"/>
                </a:solidFill>
                <a:highlight>
                  <a:srgbClr val="FFFFFF"/>
                </a:highlight>
                <a:latin typeface="Merriweather"/>
                <a:ea typeface="Merriweather"/>
                <a:cs typeface="Merriweather"/>
                <a:sym typeface="Merriweather"/>
              </a:rPr>
              <a:t>Methane can come from pretty much anywhere food or plants decompose without oxygen, like marshes, landfills, and fossil fuels. </a:t>
            </a:r>
            <a:endParaRPr sz="1200">
              <a:solidFill>
                <a:schemeClr val="dk1"/>
              </a:solidFill>
              <a:highlight>
                <a:srgbClr val="FFFFFF"/>
              </a:highlight>
              <a:latin typeface="Merriweather"/>
              <a:ea typeface="Merriweather"/>
              <a:cs typeface="Merriweather"/>
              <a:sym typeface="Merriweather"/>
            </a:endParaRPr>
          </a:p>
          <a:p>
            <a:pPr indent="-304800" lvl="0" marL="457200" rtl="0" algn="l">
              <a:spcBef>
                <a:spcPts val="0"/>
              </a:spcBef>
              <a:spcAft>
                <a:spcPts val="0"/>
              </a:spcAft>
              <a:buClr>
                <a:schemeClr val="dk1"/>
              </a:buClr>
              <a:buSzPts val="1200"/>
              <a:buFont typeface="Merriweather"/>
              <a:buChar char="❏"/>
            </a:pPr>
            <a:r>
              <a:rPr lang="en" sz="1200">
                <a:solidFill>
                  <a:schemeClr val="dk1"/>
                </a:solidFill>
                <a:highlight>
                  <a:srgbClr val="FFFFFF"/>
                </a:highlight>
                <a:latin typeface="Merriweather"/>
                <a:ea typeface="Merriweather"/>
                <a:cs typeface="Merriweather"/>
                <a:sym typeface="Merriweather"/>
              </a:rPr>
              <a:t>Deforestation and forest fires also contribute for CO2 release. </a:t>
            </a:r>
            <a:r>
              <a:rPr lang="en" sz="1200">
                <a:solidFill>
                  <a:schemeClr val="dk1"/>
                </a:solidFill>
                <a:latin typeface="Merriweather"/>
                <a:ea typeface="Merriweather"/>
                <a:cs typeface="Merriweather"/>
                <a:sym typeface="Merriweather"/>
              </a:rPr>
              <a:t>Even agriculture and</a:t>
            </a:r>
            <a:r>
              <a:rPr lang="en" sz="1200">
                <a:solidFill>
                  <a:schemeClr val="dk1"/>
                </a:solidFill>
                <a:highlight>
                  <a:srgbClr val="FFFFFF"/>
                </a:highlight>
                <a:latin typeface="Merriweather"/>
                <a:ea typeface="Merriweather"/>
                <a:cs typeface="Merriweather"/>
                <a:sym typeface="Merriweather"/>
              </a:rPr>
              <a:t> forest land emissions are the biggest contributors in greenhouse gas emission. </a:t>
            </a:r>
            <a:endParaRPr sz="1200">
              <a:solidFill>
                <a:schemeClr val="dk1"/>
              </a:solidFill>
              <a:highlight>
                <a:srgbClr val="FFFFFF"/>
              </a:highlight>
              <a:latin typeface="Merriweather"/>
              <a:ea typeface="Merriweather"/>
              <a:cs typeface="Merriweather"/>
              <a:sym typeface="Merriweather"/>
            </a:endParaRPr>
          </a:p>
          <a:p>
            <a:pPr indent="-304800" lvl="0" marL="457200" rtl="0" algn="l">
              <a:spcBef>
                <a:spcPts val="0"/>
              </a:spcBef>
              <a:spcAft>
                <a:spcPts val="0"/>
              </a:spcAft>
              <a:buClr>
                <a:schemeClr val="dk1"/>
              </a:buClr>
              <a:buSzPts val="1200"/>
              <a:buFont typeface="Merriweather"/>
              <a:buChar char="❏"/>
            </a:pPr>
            <a:r>
              <a:rPr lang="en" sz="1200">
                <a:solidFill>
                  <a:schemeClr val="dk1"/>
                </a:solidFill>
                <a:highlight>
                  <a:srgbClr val="FFFFFF"/>
                </a:highlight>
                <a:latin typeface="Merriweather"/>
                <a:ea typeface="Merriweather"/>
                <a:cs typeface="Merriweather"/>
                <a:sym typeface="Merriweather"/>
              </a:rPr>
              <a:t>When we saw this information, started researching more and more and collected the data from FAO and UN. We will try to predict how it can harm more  in near future through our analysis. </a:t>
            </a:r>
            <a:endParaRPr sz="1200">
              <a:solidFill>
                <a:schemeClr val="dk1"/>
              </a:solidFill>
              <a:highlight>
                <a:srgbClr val="FFFFFF"/>
              </a:highlight>
              <a:latin typeface="Merriweather"/>
              <a:ea typeface="Merriweather"/>
              <a:cs typeface="Merriweather"/>
              <a:sym typeface="Merriweather"/>
            </a:endParaRPr>
          </a:p>
          <a:p>
            <a:pPr indent="0" lvl="0" marL="0" rtl="0" algn="l">
              <a:lnSpc>
                <a:spcPct val="125000"/>
              </a:lnSpc>
              <a:spcBef>
                <a:spcPts val="1800"/>
              </a:spcBef>
              <a:spcAft>
                <a:spcPts val="1200"/>
              </a:spcAft>
              <a:buNone/>
            </a:pPr>
            <a:r>
              <a:t/>
            </a:r>
            <a:endParaRPr b="1" sz="1400">
              <a:highlight>
                <a:schemeClr val="lt1"/>
              </a:highlight>
              <a:latin typeface="Merriweather"/>
              <a:ea typeface="Merriweather"/>
              <a:cs typeface="Merriweather"/>
              <a:sym typeface="Merriweather"/>
            </a:endParaRPr>
          </a:p>
        </p:txBody>
      </p:sp>
      <p:sp>
        <p:nvSpPr>
          <p:cNvPr id="67" name="Google Shape;67;p15"/>
          <p:cNvSpPr txBox="1"/>
          <p:nvPr/>
        </p:nvSpPr>
        <p:spPr>
          <a:xfrm>
            <a:off x="0" y="91450"/>
            <a:ext cx="1218900" cy="4679400"/>
          </a:xfrm>
          <a:prstGeom prst="rect">
            <a:avLst/>
          </a:prstGeom>
          <a:solidFill>
            <a:srgbClr val="B6D7A8"/>
          </a:solid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latin typeface="Merriweather"/>
                <a:ea typeface="Merriweather"/>
                <a:cs typeface="Merriweather"/>
                <a:sym typeface="Merriweather"/>
              </a:rPr>
              <a:t>WHAT</a:t>
            </a:r>
            <a:endParaRPr b="1" sz="1600" u="sng">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Greenhouse gases such as</a:t>
            </a:r>
            <a:endParaRPr b="1" sz="1200">
              <a:latin typeface="Merriweather"/>
              <a:ea typeface="Merriweather"/>
              <a:cs typeface="Merriweather"/>
              <a:sym typeface="Merriweather"/>
            </a:endParaRPr>
          </a:p>
          <a:p>
            <a:pPr indent="0" lvl="0" marL="0" rtl="0" algn="l">
              <a:spcBef>
                <a:spcPts val="0"/>
              </a:spcBef>
              <a:spcAft>
                <a:spcPts val="0"/>
              </a:spcAft>
              <a:buNone/>
            </a:pPr>
            <a:r>
              <a:rPr b="1" lang="en" sz="1200">
                <a:latin typeface="Merriweather"/>
                <a:ea typeface="Merriweather"/>
                <a:cs typeface="Merriweather"/>
                <a:sym typeface="Merriweather"/>
              </a:rPr>
              <a:t>methane (CH4) and nitrous oxide (N2O) emissions from crop and livestock production, carbon dioxide (CO2) released from plants ,industries are trapped in the air and increase the temperature causing Global warming </a:t>
            </a:r>
            <a:endParaRPr b="1" sz="12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Flowchart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143225"/>
            <a:ext cx="8520600" cy="468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u="sng"/>
              <a:t>ERD</a:t>
            </a:r>
            <a:endParaRPr b="1" u="sng"/>
          </a:p>
        </p:txBody>
      </p:sp>
      <p:pic>
        <p:nvPicPr>
          <p:cNvPr id="97" name="Google Shape;97;p20"/>
          <p:cNvPicPr preferRelativeResize="0"/>
          <p:nvPr/>
        </p:nvPicPr>
        <p:blipFill>
          <a:blip r:embed="rId3">
            <a:alphaModFix/>
          </a:blip>
          <a:stretch>
            <a:fillRect/>
          </a:stretch>
        </p:blipFill>
        <p:spPr>
          <a:xfrm>
            <a:off x="1423075" y="825850"/>
            <a:ext cx="4823852" cy="3855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1200"/>
              </a:spcAft>
              <a:buClr>
                <a:schemeClr val="dk1"/>
              </a:buClr>
              <a:buSzPts val="1100"/>
              <a:buFont typeface="Arial"/>
              <a:buNone/>
            </a:pPr>
            <a:r>
              <a:rPr b="1" lang="en" sz="1650">
                <a:solidFill>
                  <a:srgbClr val="24292F"/>
                </a:solidFill>
                <a:highlight>
                  <a:srgbClr val="FFFFFF"/>
                </a:highlight>
              </a:rPr>
              <a:t>QUESTIONS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F"/>
              </a:buClr>
              <a:buSzPts val="1400"/>
              <a:buFont typeface="Merriweather"/>
              <a:buAutoNum type="arabicPeriod"/>
            </a:pPr>
            <a:r>
              <a:rPr lang="en" sz="1400">
                <a:solidFill>
                  <a:srgbClr val="24292F"/>
                </a:solidFill>
                <a:highlight>
                  <a:srgbClr val="FFFFFF"/>
                </a:highlight>
                <a:latin typeface="Merriweather"/>
                <a:ea typeface="Merriweather"/>
                <a:cs typeface="Merriweather"/>
                <a:sym typeface="Merriweather"/>
              </a:rPr>
              <a:t>What are the countries with the most emissions?</a:t>
            </a:r>
            <a:endParaRPr sz="1400">
              <a:solidFill>
                <a:srgbClr val="24292F"/>
              </a:solidFill>
              <a:highlight>
                <a:srgbClr val="FFFFFF"/>
              </a:highlight>
              <a:latin typeface="Merriweather"/>
              <a:ea typeface="Merriweather"/>
              <a:cs typeface="Merriweather"/>
              <a:sym typeface="Merriweather"/>
            </a:endParaRPr>
          </a:p>
          <a:p>
            <a:pPr indent="-317500" lvl="0" marL="457200" rtl="0" algn="l">
              <a:spcBef>
                <a:spcPts val="0"/>
              </a:spcBef>
              <a:spcAft>
                <a:spcPts val="0"/>
              </a:spcAft>
              <a:buClr>
                <a:srgbClr val="24292F"/>
              </a:buClr>
              <a:buSzPts val="1400"/>
              <a:buFont typeface="Merriweather"/>
              <a:buAutoNum type="arabicPeriod"/>
            </a:pPr>
            <a:r>
              <a:rPr lang="en" sz="1400">
                <a:solidFill>
                  <a:srgbClr val="24292F"/>
                </a:solidFill>
                <a:highlight>
                  <a:srgbClr val="FFFFFF"/>
                </a:highlight>
                <a:latin typeface="Merriweather"/>
                <a:ea typeface="Merriweather"/>
                <a:cs typeface="Merriweather"/>
                <a:sym typeface="Merriweather"/>
              </a:rPr>
              <a:t>What are the items and elements contributing to emissions?</a:t>
            </a:r>
            <a:endParaRPr sz="1400">
              <a:solidFill>
                <a:srgbClr val="24292F"/>
              </a:solidFill>
              <a:highlight>
                <a:srgbClr val="FFFFFF"/>
              </a:highlight>
              <a:latin typeface="Merriweather"/>
              <a:ea typeface="Merriweather"/>
              <a:cs typeface="Merriweather"/>
              <a:sym typeface="Merriweather"/>
            </a:endParaRPr>
          </a:p>
          <a:p>
            <a:pPr indent="-317500" lvl="0" marL="457200" rtl="0" algn="l">
              <a:spcBef>
                <a:spcPts val="0"/>
              </a:spcBef>
              <a:spcAft>
                <a:spcPts val="0"/>
              </a:spcAft>
              <a:buClr>
                <a:srgbClr val="24292F"/>
              </a:buClr>
              <a:buSzPts val="1400"/>
              <a:buFont typeface="Merriweather"/>
              <a:buAutoNum type="arabicPeriod"/>
            </a:pPr>
            <a:r>
              <a:rPr lang="en" sz="1400">
                <a:solidFill>
                  <a:srgbClr val="24292F"/>
                </a:solidFill>
                <a:highlight>
                  <a:srgbClr val="FFFFFF"/>
                </a:highlight>
                <a:latin typeface="Merriweather"/>
                <a:ea typeface="Merriweather"/>
                <a:cs typeface="Merriweather"/>
                <a:sym typeface="Merriweather"/>
              </a:rPr>
              <a:t>How has emission value changed over two decades?</a:t>
            </a:r>
            <a:endParaRPr sz="1400">
              <a:solidFill>
                <a:srgbClr val="24292F"/>
              </a:solidFill>
              <a:highlight>
                <a:srgbClr val="FFFFFF"/>
              </a:highlight>
              <a:latin typeface="Merriweather"/>
              <a:ea typeface="Merriweather"/>
              <a:cs typeface="Merriweather"/>
              <a:sym typeface="Merriweather"/>
            </a:endParaRPr>
          </a:p>
          <a:p>
            <a:pPr indent="-317500" lvl="0" marL="457200" rtl="0" algn="l">
              <a:spcBef>
                <a:spcPts val="0"/>
              </a:spcBef>
              <a:spcAft>
                <a:spcPts val="0"/>
              </a:spcAft>
              <a:buClr>
                <a:srgbClr val="24292F"/>
              </a:buClr>
              <a:buSzPts val="1400"/>
              <a:buFont typeface="Merriweather"/>
              <a:buAutoNum type="arabicPeriod"/>
            </a:pPr>
            <a:r>
              <a:rPr lang="en" sz="1400">
                <a:solidFill>
                  <a:srgbClr val="24292F"/>
                </a:solidFill>
                <a:highlight>
                  <a:srgbClr val="FFFFFF"/>
                </a:highlight>
                <a:latin typeface="Merriweather"/>
                <a:ea typeface="Merriweather"/>
                <a:cs typeface="Merriweather"/>
                <a:sym typeface="Merriweather"/>
              </a:rPr>
              <a:t>Is there any relationship between emission and population?</a:t>
            </a:r>
            <a:endParaRPr sz="1400">
              <a:solidFill>
                <a:srgbClr val="24292F"/>
              </a:solidFill>
              <a:highlight>
                <a:srgbClr val="FFFFFF"/>
              </a:highlight>
              <a:latin typeface="Merriweather"/>
              <a:ea typeface="Merriweather"/>
              <a:cs typeface="Merriweather"/>
              <a:sym typeface="Merriweather"/>
            </a:endParaRPr>
          </a:p>
          <a:p>
            <a:pPr indent="-317500" lvl="0" marL="457200" rtl="0" algn="l">
              <a:spcBef>
                <a:spcPts val="0"/>
              </a:spcBef>
              <a:spcAft>
                <a:spcPts val="0"/>
              </a:spcAft>
              <a:buClr>
                <a:srgbClr val="24292F"/>
              </a:buClr>
              <a:buSzPts val="1400"/>
              <a:buFont typeface="Merriweather"/>
              <a:buAutoNum type="arabicPeriod"/>
            </a:pPr>
            <a:r>
              <a:rPr lang="en" sz="1400">
                <a:solidFill>
                  <a:srgbClr val="24292F"/>
                </a:solidFill>
                <a:highlight>
                  <a:srgbClr val="FFFFFF"/>
                </a:highlight>
                <a:latin typeface="Merriweather"/>
                <a:ea typeface="Merriweather"/>
                <a:cs typeface="Merriweather"/>
                <a:sym typeface="Merriweather"/>
              </a:rPr>
              <a:t>Is there any relationship between development and emission?</a:t>
            </a:r>
            <a:endParaRPr sz="1400">
              <a:solidFill>
                <a:srgbClr val="24292F"/>
              </a:solidFill>
              <a:highlight>
                <a:srgbClr val="FFFFFF"/>
              </a:highlight>
              <a:latin typeface="Merriweather"/>
              <a:ea typeface="Merriweather"/>
              <a:cs typeface="Merriweather"/>
              <a:sym typeface="Merriweather"/>
            </a:endParaRPr>
          </a:p>
          <a:p>
            <a:pPr indent="-317500" lvl="0" marL="457200" rtl="0" algn="l">
              <a:spcBef>
                <a:spcPts val="0"/>
              </a:spcBef>
              <a:spcAft>
                <a:spcPts val="0"/>
              </a:spcAft>
              <a:buClr>
                <a:srgbClr val="24292F"/>
              </a:buClr>
              <a:buSzPts val="1400"/>
              <a:buFont typeface="Merriweather"/>
              <a:buAutoNum type="arabicPeriod"/>
            </a:pPr>
            <a:r>
              <a:rPr lang="en" sz="1400">
                <a:solidFill>
                  <a:srgbClr val="24292F"/>
                </a:solidFill>
                <a:highlight>
                  <a:srgbClr val="FFFFFF"/>
                </a:highlight>
                <a:latin typeface="Merriweather"/>
                <a:ea typeface="Merriweather"/>
                <a:cs typeface="Merriweather"/>
                <a:sym typeface="Merriweather"/>
              </a:rPr>
              <a:t>What are the special measures taken by the least contributing countries towards emissions?</a:t>
            </a:r>
            <a:endParaRPr sz="1400">
              <a:solidFill>
                <a:srgbClr val="24292F"/>
              </a:solidFill>
              <a:highlight>
                <a:srgbClr val="FFFFFF"/>
              </a:highlight>
              <a:latin typeface="Merriweather"/>
              <a:ea typeface="Merriweather"/>
              <a:cs typeface="Merriweather"/>
              <a:sym typeface="Merriweather"/>
            </a:endParaRPr>
          </a:p>
          <a:p>
            <a:pPr indent="-317500" lvl="0" marL="457200" rtl="0" algn="l">
              <a:spcBef>
                <a:spcPts val="0"/>
              </a:spcBef>
              <a:spcAft>
                <a:spcPts val="0"/>
              </a:spcAft>
              <a:buClr>
                <a:srgbClr val="24292F"/>
              </a:buClr>
              <a:buSzPts val="1400"/>
              <a:buFont typeface="Merriweather"/>
              <a:buAutoNum type="arabicPeriod"/>
            </a:pPr>
            <a:r>
              <a:rPr lang="en" sz="1400">
                <a:solidFill>
                  <a:srgbClr val="24292F"/>
                </a:solidFill>
                <a:highlight>
                  <a:srgbClr val="FFFFFF"/>
                </a:highlight>
                <a:latin typeface="Merriweather"/>
                <a:ea typeface="Merriweather"/>
                <a:cs typeface="Merriweather"/>
                <a:sym typeface="Merriweather"/>
              </a:rPr>
              <a:t>How can we categorize the countries by the range of emissions into red, yellow, and green zones?</a:t>
            </a:r>
            <a:endParaRPr sz="1400">
              <a:solidFill>
                <a:srgbClr val="24292F"/>
              </a:solidFill>
              <a:highlight>
                <a:srgbClr val="FFFFFF"/>
              </a:highlight>
              <a:latin typeface="Merriweather"/>
              <a:ea typeface="Merriweather"/>
              <a:cs typeface="Merriweather"/>
              <a:sym typeface="Merriweather"/>
            </a:endParaRPr>
          </a:p>
          <a:p>
            <a:pPr indent="-317500" lvl="0" marL="457200" rtl="0" algn="l">
              <a:spcBef>
                <a:spcPts val="0"/>
              </a:spcBef>
              <a:spcAft>
                <a:spcPts val="0"/>
              </a:spcAft>
              <a:buClr>
                <a:srgbClr val="24292F"/>
              </a:buClr>
              <a:buSzPts val="1400"/>
              <a:buFont typeface="Merriweather"/>
              <a:buAutoNum type="arabicPeriod"/>
            </a:pPr>
            <a:r>
              <a:rPr lang="en" sz="1400">
                <a:solidFill>
                  <a:srgbClr val="24292F"/>
                </a:solidFill>
                <a:highlight>
                  <a:srgbClr val="FFFFFF"/>
                </a:highlight>
                <a:latin typeface="Merriweather"/>
                <a:ea typeface="Merriweather"/>
                <a:cs typeface="Merriweather"/>
                <a:sym typeface="Merriweather"/>
              </a:rPr>
              <a:t>How has emission increased or decreased over past 20 years?</a:t>
            </a:r>
            <a:endParaRPr sz="1400">
              <a:solidFill>
                <a:srgbClr val="24292F"/>
              </a:solidFill>
              <a:highlight>
                <a:srgbClr val="FFFFFF"/>
              </a:highlight>
              <a:latin typeface="Merriweather"/>
              <a:ea typeface="Merriweather"/>
              <a:cs typeface="Merriweather"/>
              <a:sym typeface="Merriweather"/>
            </a:endParaRPr>
          </a:p>
          <a:p>
            <a:pPr indent="-317500" lvl="0" marL="457200" rtl="0" algn="l">
              <a:spcBef>
                <a:spcPts val="0"/>
              </a:spcBef>
              <a:spcAft>
                <a:spcPts val="0"/>
              </a:spcAft>
              <a:buClr>
                <a:srgbClr val="24292F"/>
              </a:buClr>
              <a:buSzPts val="1400"/>
              <a:buFont typeface="Merriweather"/>
              <a:buAutoNum type="arabicPeriod"/>
            </a:pPr>
            <a:r>
              <a:rPr lang="en" sz="1400">
                <a:solidFill>
                  <a:srgbClr val="24292F"/>
                </a:solidFill>
                <a:highlight>
                  <a:srgbClr val="FFFFFF"/>
                </a:highlight>
                <a:latin typeface="Merriweather"/>
                <a:ea typeface="Merriweather"/>
                <a:cs typeface="Merriweather"/>
                <a:sym typeface="Merriweather"/>
              </a:rPr>
              <a:t>How can Machine learning algorithms be used to predict the emissions for the future?</a:t>
            </a:r>
            <a:endParaRPr sz="1400">
              <a:solidFill>
                <a:srgbClr val="24292F"/>
              </a:solidFill>
              <a:highlight>
                <a:srgbClr val="FFFFFF"/>
              </a:highlight>
              <a:latin typeface="Merriweather"/>
              <a:ea typeface="Merriweather"/>
              <a:cs typeface="Merriweather"/>
              <a:sym typeface="Merriweather"/>
            </a:endParaRPr>
          </a:p>
          <a:p>
            <a:pPr indent="-317500" lvl="0" marL="457200" rtl="0" algn="l">
              <a:spcBef>
                <a:spcPts val="0"/>
              </a:spcBef>
              <a:spcAft>
                <a:spcPts val="0"/>
              </a:spcAft>
              <a:buClr>
                <a:srgbClr val="24292F"/>
              </a:buClr>
              <a:buSzPts val="1400"/>
              <a:buFont typeface="Merriweather"/>
              <a:buAutoNum type="arabicPeriod"/>
            </a:pPr>
            <a:r>
              <a:rPr lang="en" sz="1400">
                <a:solidFill>
                  <a:srgbClr val="24292F"/>
                </a:solidFill>
                <a:highlight>
                  <a:srgbClr val="FFFFFF"/>
                </a:highlight>
                <a:latin typeface="Merriweather"/>
                <a:ea typeface="Merriweather"/>
                <a:cs typeface="Merriweather"/>
                <a:sym typeface="Merriweather"/>
              </a:rPr>
              <a:t>Which Machine Learning Model should be selected for the data analysis? Why?</a:t>
            </a:r>
            <a:endParaRPr sz="1400">
              <a:solidFill>
                <a:srgbClr val="24292F"/>
              </a:solidFill>
              <a:highlight>
                <a:srgbClr val="FFFFFF"/>
              </a:highlight>
              <a:latin typeface="Merriweather"/>
              <a:ea typeface="Merriweather"/>
              <a:cs typeface="Merriweather"/>
              <a:sym typeface="Merriweathe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