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4" r:id="rId5"/>
    <p:sldId id="263" r:id="rId6"/>
    <p:sldId id="265" r:id="rId7"/>
    <p:sldId id="260" r:id="rId8"/>
    <p:sldId id="267" r:id="rId9"/>
    <p:sldId id="261" r:id="rId10"/>
    <p:sldId id="262" r:id="rId11"/>
    <p:sldId id="268"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67" autoAdjust="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28894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409FB-3860-4CC7-92A0-6CAE868C5ADB}"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35343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201338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0869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3622934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1275969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766434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378947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215769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152167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337845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D409FB-3860-4CC7-92A0-6CAE868C5ADB}"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366917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409FB-3860-4CC7-92A0-6CAE868C5ADB}" type="datetimeFigureOut">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21638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223248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297444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2D409FB-3860-4CC7-92A0-6CAE868C5ADB}" type="datetimeFigureOut">
              <a:rPr lang="en-IN" smtClean="0"/>
              <a:t>08-04-2023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12393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409FB-3860-4CC7-92A0-6CAE868C5ADB}"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20349-1E6B-48E3-AC70-285ECC2E4EA6}" type="slidenum">
              <a:rPr lang="en-IN" smtClean="0"/>
              <a:t>‹#›</a:t>
            </a:fld>
            <a:endParaRPr lang="en-IN"/>
          </a:p>
        </p:txBody>
      </p:sp>
    </p:spTree>
    <p:extLst>
      <p:ext uri="{BB962C8B-B14F-4D97-AF65-F5344CB8AC3E}">
        <p14:creationId xmlns:p14="http://schemas.microsoft.com/office/powerpoint/2010/main" val="417857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D409FB-3860-4CC7-92A0-6CAE868C5ADB}" type="datetimeFigureOut">
              <a:rPr lang="en-IN" smtClean="0"/>
              <a:t>08-04-2023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520349-1E6B-48E3-AC70-285ECC2E4EA6}" type="slidenum">
              <a:rPr lang="en-IN" smtClean="0"/>
              <a:t>‹#›</a:t>
            </a:fld>
            <a:endParaRPr lang="en-IN"/>
          </a:p>
        </p:txBody>
      </p:sp>
    </p:spTree>
    <p:extLst>
      <p:ext uri="{BB962C8B-B14F-4D97-AF65-F5344CB8AC3E}">
        <p14:creationId xmlns:p14="http://schemas.microsoft.com/office/powerpoint/2010/main" val="40114990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518DA-F3A6-56B0-9C7E-D9E46E7F4987}"/>
              </a:ext>
            </a:extLst>
          </p:cNvPr>
          <p:cNvSpPr>
            <a:spLocks noGrp="1"/>
          </p:cNvSpPr>
          <p:nvPr>
            <p:ph type="title"/>
          </p:nvPr>
        </p:nvSpPr>
        <p:spPr>
          <a:xfrm>
            <a:off x="-2079412" y="209526"/>
            <a:ext cx="15243142" cy="961303"/>
          </a:xfrm>
        </p:spPr>
        <p:txBody>
          <a:bodyPr/>
          <a:lstStyle/>
          <a:p>
            <a:pPr algn="ctr"/>
            <a:r>
              <a:rPr lang="en-US" sz="6000" b="1" dirty="0">
                <a:latin typeface="Artifakt Element Black" panose="020B0A03050000020004" pitchFamily="34" charset="0"/>
                <a:ea typeface="Artifakt Element Black" panose="020B0A03050000020004" pitchFamily="34" charset="0"/>
              </a:rPr>
              <a:t>  E-Cart Shopping</a:t>
            </a:r>
            <a:endParaRPr lang="en-IN" sz="6000" b="1" dirty="0">
              <a:latin typeface="Artifakt Element Black" panose="020B0A03050000020004" pitchFamily="34" charset="0"/>
              <a:ea typeface="Artifakt Element Black" panose="020B0A03050000020004" pitchFamily="34" charset="0"/>
            </a:endParaRPr>
          </a:p>
        </p:txBody>
      </p:sp>
      <p:sp>
        <p:nvSpPr>
          <p:cNvPr id="3" name="Content Placeholder 2">
            <a:extLst>
              <a:ext uri="{FF2B5EF4-FFF2-40B4-BE49-F238E27FC236}">
                <a16:creationId xmlns:a16="http://schemas.microsoft.com/office/drawing/2014/main" xmlns="" id="{9EF8B1C3-ADAE-4DD2-2D70-C3E9CAB8C7FF}"/>
              </a:ext>
            </a:extLst>
          </p:cNvPr>
          <p:cNvSpPr>
            <a:spLocks noGrp="1"/>
          </p:cNvSpPr>
          <p:nvPr>
            <p:ph idx="1"/>
          </p:nvPr>
        </p:nvSpPr>
        <p:spPr>
          <a:xfrm>
            <a:off x="179485" y="3836709"/>
            <a:ext cx="11820837" cy="3021291"/>
          </a:xfrm>
        </p:spPr>
        <p:txBody>
          <a:bodyPr>
            <a:normAutofit lnSpcReduction="10000"/>
          </a:bodyPr>
          <a:lstStyle/>
          <a:p>
            <a:pPr marL="0" indent="0">
              <a:buNone/>
            </a:pPr>
            <a:r>
              <a:rPr lang="en-US" sz="2400" b="1" dirty="0">
                <a:latin typeface="Artifakt Element Heavy" panose="020B0B03050000020004" pitchFamily="34" charset="0"/>
                <a:ea typeface="Artifakt Element Heavy" panose="020B0B03050000020004" pitchFamily="34" charset="0"/>
              </a:rPr>
              <a:t>Group Members:-</a:t>
            </a:r>
          </a:p>
          <a:p>
            <a:pPr marL="0" indent="0">
              <a:buNone/>
            </a:pPr>
            <a:r>
              <a:rPr lang="en-US" dirty="0"/>
              <a:t>- </a:t>
            </a:r>
            <a:r>
              <a:rPr lang="en-US" dirty="0">
                <a:solidFill>
                  <a:srgbClr val="FFC000"/>
                </a:solidFill>
              </a:rPr>
              <a:t>Anand </a:t>
            </a:r>
            <a:r>
              <a:rPr lang="en-US" dirty="0" err="1">
                <a:solidFill>
                  <a:srgbClr val="FFC000"/>
                </a:solidFill>
              </a:rPr>
              <a:t>Dhokchaule</a:t>
            </a:r>
            <a:endParaRPr lang="en-US" dirty="0">
              <a:solidFill>
                <a:srgbClr val="FFC000"/>
              </a:solidFill>
            </a:endParaRPr>
          </a:p>
          <a:p>
            <a:pPr marL="0" indent="0">
              <a:buNone/>
            </a:pPr>
            <a:r>
              <a:rPr lang="en-US" dirty="0"/>
              <a:t>- </a:t>
            </a:r>
            <a:r>
              <a:rPr lang="en-US" dirty="0">
                <a:solidFill>
                  <a:srgbClr val="FFC000"/>
                </a:solidFill>
              </a:rPr>
              <a:t>Suyash Mhatre</a:t>
            </a:r>
          </a:p>
          <a:p>
            <a:pPr marL="0" indent="0">
              <a:buNone/>
            </a:pPr>
            <a:r>
              <a:rPr lang="en-US" dirty="0"/>
              <a:t>- </a:t>
            </a:r>
            <a:r>
              <a:rPr lang="en-US" dirty="0">
                <a:solidFill>
                  <a:srgbClr val="FFC000"/>
                </a:solidFill>
              </a:rPr>
              <a:t>Praveen Pal</a:t>
            </a:r>
          </a:p>
          <a:p>
            <a:pPr marL="0" indent="0">
              <a:buNone/>
            </a:pPr>
            <a:r>
              <a:rPr lang="en-US" dirty="0"/>
              <a:t>- </a:t>
            </a:r>
            <a:r>
              <a:rPr lang="en-US" dirty="0">
                <a:solidFill>
                  <a:srgbClr val="FFC000"/>
                </a:solidFill>
              </a:rPr>
              <a:t>Nitin Jadhav</a:t>
            </a:r>
          </a:p>
          <a:p>
            <a:pPr marL="0" indent="0">
              <a:buNone/>
            </a:pPr>
            <a:r>
              <a:rPr lang="en-US" dirty="0"/>
              <a:t>- </a:t>
            </a:r>
            <a:r>
              <a:rPr lang="en-US" dirty="0">
                <a:solidFill>
                  <a:srgbClr val="FFC000"/>
                </a:solidFill>
              </a:rPr>
              <a:t>Imran </a:t>
            </a:r>
            <a:r>
              <a:rPr lang="en-US" dirty="0" err="1">
                <a:solidFill>
                  <a:srgbClr val="FFC000"/>
                </a:solidFill>
              </a:rPr>
              <a:t>Tamboli</a:t>
            </a:r>
            <a:r>
              <a:rPr lang="en-US" dirty="0">
                <a:solidFill>
                  <a:srgbClr val="FFC000"/>
                </a:solidFill>
              </a:rPr>
              <a:t>                                                                                                   </a:t>
            </a:r>
            <a:r>
              <a:rPr lang="en-US" sz="2000" dirty="0"/>
              <a:t>Under the guidance of</a:t>
            </a:r>
            <a:r>
              <a:rPr lang="en-US" dirty="0"/>
              <a:t>      </a:t>
            </a:r>
          </a:p>
          <a:p>
            <a:pPr marL="0" indent="0">
              <a:buNone/>
            </a:pPr>
            <a:r>
              <a:rPr lang="en-US" dirty="0"/>
              <a:t>- </a:t>
            </a:r>
            <a:r>
              <a:rPr lang="en-US" dirty="0">
                <a:solidFill>
                  <a:srgbClr val="FFC000"/>
                </a:solidFill>
              </a:rPr>
              <a:t>Omkar Thakur                                                                                                                </a:t>
            </a:r>
            <a:r>
              <a:rPr lang="en-US" b="1" dirty="0" err="1">
                <a:solidFill>
                  <a:srgbClr val="FFC000"/>
                </a:solidFill>
              </a:rPr>
              <a:t>Praisy</a:t>
            </a:r>
            <a:r>
              <a:rPr lang="en-US" b="1" dirty="0">
                <a:solidFill>
                  <a:srgbClr val="FFC000"/>
                </a:solidFill>
              </a:rPr>
              <a:t> mam</a:t>
            </a:r>
          </a:p>
          <a:p>
            <a:endParaRPr lang="en-IN" dirty="0"/>
          </a:p>
        </p:txBody>
      </p:sp>
      <p:pic>
        <p:nvPicPr>
          <p:cNvPr id="4" name="Picture 3">
            <a:extLst>
              <a:ext uri="{FF2B5EF4-FFF2-40B4-BE49-F238E27FC236}">
                <a16:creationId xmlns:a16="http://schemas.microsoft.com/office/drawing/2014/main" xmlns="" id="{A0C681AE-4759-F6C6-E4C5-89E3B75497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8961" y="1430174"/>
            <a:ext cx="4038342" cy="2883173"/>
          </a:xfrm>
          <a:prstGeom prst="rect">
            <a:avLst/>
          </a:prstGeom>
        </p:spPr>
      </p:pic>
    </p:spTree>
    <p:extLst>
      <p:ext uri="{BB962C8B-B14F-4D97-AF65-F5344CB8AC3E}">
        <p14:creationId xmlns:p14="http://schemas.microsoft.com/office/powerpoint/2010/main" val="150517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689BA-79CA-B98B-AF1A-F742B5950996}"/>
              </a:ext>
            </a:extLst>
          </p:cNvPr>
          <p:cNvSpPr>
            <a:spLocks noGrp="1"/>
          </p:cNvSpPr>
          <p:nvPr>
            <p:ph type="title"/>
          </p:nvPr>
        </p:nvSpPr>
        <p:spPr/>
        <p:txBody>
          <a:bodyPr/>
          <a:lstStyle/>
          <a:p>
            <a:r>
              <a:rPr lang="en-US" b="1" dirty="0">
                <a:latin typeface="Artifakt Element Heavy" panose="020B0B03050000020004" pitchFamily="34" charset="0"/>
                <a:ea typeface="Artifakt Element Heavy" panose="020B0B03050000020004" pitchFamily="34" charset="0"/>
              </a:rPr>
              <a:t>Back-End Snapshot:-</a:t>
            </a:r>
            <a:endParaRPr lang="en-IN" b="1" dirty="0">
              <a:latin typeface="Artifakt Element Heavy" panose="020B0B03050000020004" pitchFamily="34" charset="0"/>
              <a:ea typeface="Artifakt Element Heavy" panose="020B0B03050000020004" pitchFamily="34" charset="0"/>
            </a:endParaRPr>
          </a:p>
        </p:txBody>
      </p:sp>
      <p:pic>
        <p:nvPicPr>
          <p:cNvPr id="4" name="Picture 3">
            <a:extLst>
              <a:ext uri="{FF2B5EF4-FFF2-40B4-BE49-F238E27FC236}">
                <a16:creationId xmlns:a16="http://schemas.microsoft.com/office/drawing/2014/main" xmlns="" id="{4D1AD3D0-D086-1F0E-ED62-97ADFBEF9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56" y="1282148"/>
            <a:ext cx="10177670" cy="5347252"/>
          </a:xfrm>
          <a:prstGeom prst="rect">
            <a:avLst/>
          </a:prstGeom>
        </p:spPr>
      </p:pic>
    </p:spTree>
    <p:extLst>
      <p:ext uri="{BB962C8B-B14F-4D97-AF65-F5344CB8AC3E}">
        <p14:creationId xmlns:p14="http://schemas.microsoft.com/office/powerpoint/2010/main" val="116220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Database-Snapshot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0" y="1597846"/>
            <a:ext cx="9892145" cy="4705972"/>
          </a:xfrm>
          <a:prstGeom prst="rect">
            <a:avLst/>
          </a:prstGeom>
        </p:spPr>
      </p:pic>
    </p:spTree>
    <p:extLst>
      <p:ext uri="{BB962C8B-B14F-4D97-AF65-F5344CB8AC3E}">
        <p14:creationId xmlns:p14="http://schemas.microsoft.com/office/powerpoint/2010/main" val="422917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Output</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2217" y="1440872"/>
            <a:ext cx="9961417" cy="4807527"/>
          </a:xfrm>
          <a:prstGeom prst="rect">
            <a:avLst/>
          </a:prstGeom>
        </p:spPr>
      </p:pic>
    </p:spTree>
    <p:extLst>
      <p:ext uri="{BB962C8B-B14F-4D97-AF65-F5344CB8AC3E}">
        <p14:creationId xmlns:p14="http://schemas.microsoft.com/office/powerpoint/2010/main" val="156569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BD3F3A-1DD1-ADF8-035C-718C98158E83}"/>
              </a:ext>
            </a:extLst>
          </p:cNvPr>
          <p:cNvSpPr>
            <a:spLocks noGrp="1"/>
          </p:cNvSpPr>
          <p:nvPr>
            <p:ph type="title"/>
          </p:nvPr>
        </p:nvSpPr>
        <p:spPr>
          <a:xfrm>
            <a:off x="1043275" y="2198391"/>
            <a:ext cx="9404723" cy="1400530"/>
          </a:xfrm>
        </p:spPr>
        <p:txBody>
          <a:bodyPr/>
          <a:lstStyle/>
          <a:p>
            <a:pPr algn="ctr"/>
            <a:r>
              <a:rPr lang="en-US" sz="8000" dirty="0">
                <a:latin typeface="Artifakt Element Heavy" panose="020B0B03050000020004" pitchFamily="34" charset="0"/>
                <a:ea typeface="Artifakt Element Heavy" panose="020B0B03050000020004" pitchFamily="34" charset="0"/>
              </a:rPr>
              <a:t>Thank You.. .</a:t>
            </a:r>
            <a:endParaRPr lang="en-IN" sz="8000" dirty="0">
              <a:latin typeface="Artifakt Element Heavy" panose="020B0B03050000020004" pitchFamily="34" charset="0"/>
              <a:ea typeface="Artifakt Element Heavy" panose="020B0B03050000020004" pitchFamily="34" charset="0"/>
            </a:endParaRPr>
          </a:p>
        </p:txBody>
      </p:sp>
    </p:spTree>
    <p:extLst>
      <p:ext uri="{BB962C8B-B14F-4D97-AF65-F5344CB8AC3E}">
        <p14:creationId xmlns:p14="http://schemas.microsoft.com/office/powerpoint/2010/main" val="381229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18537-E817-379A-F01E-0172EE251F05}"/>
              </a:ext>
            </a:extLst>
          </p:cNvPr>
          <p:cNvSpPr>
            <a:spLocks noGrp="1"/>
          </p:cNvSpPr>
          <p:nvPr>
            <p:ph type="title"/>
          </p:nvPr>
        </p:nvSpPr>
        <p:spPr>
          <a:xfrm>
            <a:off x="527901" y="443290"/>
            <a:ext cx="9400385" cy="1400530"/>
          </a:xfrm>
        </p:spPr>
        <p:txBody>
          <a:bodyPr/>
          <a:lstStyle/>
          <a:p>
            <a:r>
              <a:rPr lang="en-US" b="1" dirty="0">
                <a:latin typeface="Artifakt Element Heavy" panose="020B0B03050000020004" pitchFamily="34" charset="0"/>
                <a:ea typeface="Artifakt Element Heavy" panose="020B0B03050000020004" pitchFamily="34" charset="0"/>
              </a:rPr>
              <a:t>What is E-Commerce:-</a:t>
            </a:r>
            <a:endParaRPr lang="en-IN" b="1" dirty="0">
              <a:latin typeface="Artifakt Element Heavy" panose="020B0B03050000020004" pitchFamily="34" charset="0"/>
              <a:ea typeface="Artifakt Element Heavy" panose="020B0B03050000020004" pitchFamily="34" charset="0"/>
            </a:endParaRPr>
          </a:p>
        </p:txBody>
      </p:sp>
      <p:sp>
        <p:nvSpPr>
          <p:cNvPr id="3" name="Content Placeholder 2">
            <a:extLst>
              <a:ext uri="{FF2B5EF4-FFF2-40B4-BE49-F238E27FC236}">
                <a16:creationId xmlns:a16="http://schemas.microsoft.com/office/drawing/2014/main" xmlns="" id="{BEAF978F-D453-3E07-13A3-EE1C1ACF36E5}"/>
              </a:ext>
            </a:extLst>
          </p:cNvPr>
          <p:cNvSpPr>
            <a:spLocks noGrp="1"/>
          </p:cNvSpPr>
          <p:nvPr>
            <p:ph idx="1"/>
          </p:nvPr>
        </p:nvSpPr>
        <p:spPr>
          <a:xfrm>
            <a:off x="660252" y="1270494"/>
            <a:ext cx="8946541" cy="4195481"/>
          </a:xfrm>
        </p:spPr>
        <p:txBody>
          <a:bodyPr/>
          <a:lstStyle/>
          <a:p>
            <a:pPr marL="0" indent="0">
              <a:buNone/>
            </a:pPr>
            <a:r>
              <a:rPr lang="en-US" dirty="0">
                <a:solidFill>
                  <a:srgbClr val="FFC000"/>
                </a:solidFill>
              </a:rPr>
              <a:t>E-Commerce refers to the buying and selling of goods and services over the internet or other electronic networks.</a:t>
            </a:r>
            <a:endParaRPr lang="en-IN" dirty="0">
              <a:solidFill>
                <a:srgbClr val="FFC000"/>
              </a:solidFill>
            </a:endParaRPr>
          </a:p>
        </p:txBody>
      </p:sp>
      <p:pic>
        <p:nvPicPr>
          <p:cNvPr id="5" name="Picture 4">
            <a:extLst>
              <a:ext uri="{FF2B5EF4-FFF2-40B4-BE49-F238E27FC236}">
                <a16:creationId xmlns:a16="http://schemas.microsoft.com/office/drawing/2014/main" xmlns="" id="{CFB2232A-4E11-F08C-DFE0-5E5D18F0E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900" y="2390859"/>
            <a:ext cx="4857750" cy="4286250"/>
          </a:xfrm>
          <a:prstGeom prst="rect">
            <a:avLst/>
          </a:prstGeom>
        </p:spPr>
      </p:pic>
    </p:spTree>
    <p:extLst>
      <p:ext uri="{BB962C8B-B14F-4D97-AF65-F5344CB8AC3E}">
        <p14:creationId xmlns:p14="http://schemas.microsoft.com/office/powerpoint/2010/main" val="39269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AF2BA-9171-D71F-7F23-3BC7EF189A05}"/>
              </a:ext>
            </a:extLst>
          </p:cNvPr>
          <p:cNvSpPr>
            <a:spLocks noGrp="1"/>
          </p:cNvSpPr>
          <p:nvPr>
            <p:ph type="title"/>
          </p:nvPr>
        </p:nvSpPr>
        <p:spPr>
          <a:xfrm>
            <a:off x="646111" y="424438"/>
            <a:ext cx="9404723" cy="1400530"/>
          </a:xfrm>
        </p:spPr>
        <p:txBody>
          <a:bodyPr/>
          <a:lstStyle/>
          <a:p>
            <a:r>
              <a:rPr lang="en-US" b="1" dirty="0">
                <a:latin typeface="Artifakt Element Heavy" panose="020B0B03050000020004" pitchFamily="34" charset="0"/>
                <a:ea typeface="Artifakt Element Heavy" panose="020B0B03050000020004" pitchFamily="34" charset="0"/>
              </a:rPr>
              <a:t>Introduction :-</a:t>
            </a:r>
            <a:endParaRPr lang="en-IN" b="1" dirty="0">
              <a:latin typeface="Artifakt Element Heavy" panose="020B0B03050000020004" pitchFamily="34" charset="0"/>
              <a:ea typeface="Artifakt Element Heavy" panose="020B0B03050000020004" pitchFamily="34" charset="0"/>
            </a:endParaRPr>
          </a:p>
        </p:txBody>
      </p:sp>
      <p:sp>
        <p:nvSpPr>
          <p:cNvPr id="3" name="Content Placeholder 2">
            <a:extLst>
              <a:ext uri="{FF2B5EF4-FFF2-40B4-BE49-F238E27FC236}">
                <a16:creationId xmlns:a16="http://schemas.microsoft.com/office/drawing/2014/main" xmlns="" id="{450EB55B-7555-0BD6-40BE-6B2A514DD256}"/>
              </a:ext>
            </a:extLst>
          </p:cNvPr>
          <p:cNvSpPr>
            <a:spLocks noGrp="1"/>
          </p:cNvSpPr>
          <p:nvPr>
            <p:ph idx="1"/>
          </p:nvPr>
        </p:nvSpPr>
        <p:spPr>
          <a:xfrm>
            <a:off x="603691" y="1581578"/>
            <a:ext cx="8946541" cy="4195481"/>
          </a:xfrm>
        </p:spPr>
        <p:txBody>
          <a:bodyPr/>
          <a:lstStyle/>
          <a:p>
            <a:pPr>
              <a:buFont typeface="Arial" panose="020B0604020202020204" pitchFamily="34" charset="0"/>
              <a:buChar char="•"/>
            </a:pPr>
            <a:r>
              <a:rPr lang="en-US" dirty="0">
                <a:solidFill>
                  <a:srgbClr val="FFC000"/>
                </a:solidFill>
              </a:rPr>
              <a:t>E-cart shopping refers to the practice of purchasing products online through an electronic shopping cart or a virtual shopping cart.</a:t>
            </a:r>
          </a:p>
          <a:p>
            <a:pPr>
              <a:buFont typeface="Arial" panose="020B0604020202020204" pitchFamily="34" charset="0"/>
              <a:buChar char="•"/>
            </a:pPr>
            <a:endParaRPr lang="en-US" dirty="0">
              <a:solidFill>
                <a:srgbClr val="FFC000"/>
              </a:solidFill>
            </a:endParaRPr>
          </a:p>
          <a:p>
            <a:pPr>
              <a:buFont typeface="Arial" panose="020B0604020202020204" pitchFamily="34" charset="0"/>
              <a:buChar char="•"/>
            </a:pPr>
            <a:r>
              <a:rPr lang="en-US" dirty="0">
                <a:solidFill>
                  <a:srgbClr val="FFC000"/>
                </a:solidFill>
              </a:rPr>
              <a:t>It allows customers to select products from an online store ,add them to their shopping cart ,and then proceed to checkout to complete the purchase.</a:t>
            </a:r>
          </a:p>
          <a:p>
            <a:pPr>
              <a:buFont typeface="Arial" panose="020B0604020202020204" pitchFamily="34" charset="0"/>
              <a:buChar char="•"/>
            </a:pPr>
            <a:endParaRPr lang="en-US" dirty="0">
              <a:solidFill>
                <a:srgbClr val="FFC000"/>
              </a:solidFill>
            </a:endParaRPr>
          </a:p>
          <a:p>
            <a:pPr>
              <a:buFont typeface="Arial" panose="020B0604020202020204" pitchFamily="34" charset="0"/>
              <a:buChar char="•"/>
            </a:pPr>
            <a:r>
              <a:rPr lang="en-US" dirty="0">
                <a:solidFill>
                  <a:srgbClr val="FFC000"/>
                </a:solidFill>
              </a:rPr>
              <a:t>Online shopping platforms also offer various payment options ,including credit/debit cards ,net banking ,e-wallets ,and cash on delivery ,making the process of purchasing goods hassle-free.</a:t>
            </a:r>
            <a:endParaRPr lang="en-IN" dirty="0">
              <a:solidFill>
                <a:srgbClr val="FFC000"/>
              </a:solidFill>
            </a:endParaRPr>
          </a:p>
        </p:txBody>
      </p:sp>
    </p:spTree>
    <p:extLst>
      <p:ext uri="{BB962C8B-B14F-4D97-AF65-F5344CB8AC3E}">
        <p14:creationId xmlns:p14="http://schemas.microsoft.com/office/powerpoint/2010/main" val="150807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1AF12-E924-7821-DF9C-893C6621D6EE}"/>
              </a:ext>
            </a:extLst>
          </p:cNvPr>
          <p:cNvSpPr>
            <a:spLocks noGrp="1"/>
          </p:cNvSpPr>
          <p:nvPr>
            <p:ph type="title"/>
          </p:nvPr>
        </p:nvSpPr>
        <p:spPr>
          <a:xfrm>
            <a:off x="646111" y="412962"/>
            <a:ext cx="9404723" cy="1400530"/>
          </a:xfrm>
        </p:spPr>
        <p:txBody>
          <a:bodyPr/>
          <a:lstStyle/>
          <a:p>
            <a:r>
              <a:rPr lang="en-IN" b="1" dirty="0">
                <a:solidFill>
                  <a:schemeClr val="tx1"/>
                </a:solidFill>
                <a:latin typeface="Artifakt Element Heavy" panose="020B0B03050000020004" pitchFamily="34" charset="0"/>
                <a:ea typeface="Artifakt Element Heavy" panose="020B0B03050000020004" pitchFamily="34" charset="0"/>
              </a:rPr>
              <a:t>NEED FOR THE SYSTEM :-</a:t>
            </a:r>
            <a:endParaRPr lang="en-IN" b="1" dirty="0">
              <a:latin typeface="Artifakt Element Heavy" panose="020B0B03050000020004" pitchFamily="34" charset="0"/>
              <a:ea typeface="Artifakt Element Heavy" panose="020B0B03050000020004" pitchFamily="34" charset="0"/>
            </a:endParaRPr>
          </a:p>
        </p:txBody>
      </p:sp>
      <p:sp>
        <p:nvSpPr>
          <p:cNvPr id="3" name="Content Placeholder 2">
            <a:extLst>
              <a:ext uri="{FF2B5EF4-FFF2-40B4-BE49-F238E27FC236}">
                <a16:creationId xmlns:a16="http://schemas.microsoft.com/office/drawing/2014/main" xmlns="" id="{EAE98FFF-B1B1-FADD-5152-B8A12154DE7E}"/>
              </a:ext>
            </a:extLst>
          </p:cNvPr>
          <p:cNvSpPr>
            <a:spLocks noGrp="1"/>
          </p:cNvSpPr>
          <p:nvPr>
            <p:ph idx="1"/>
          </p:nvPr>
        </p:nvSpPr>
        <p:spPr>
          <a:xfrm>
            <a:off x="695807" y="1486387"/>
            <a:ext cx="8946541" cy="4195481"/>
          </a:xfrm>
        </p:spPr>
        <p:txBody>
          <a:bodyPr/>
          <a:lstStyle/>
          <a:p>
            <a:pPr marL="0" indent="0">
              <a:buNone/>
            </a:pPr>
            <a:r>
              <a:rPr lang="en-IN" sz="2000" dirty="0">
                <a:solidFill>
                  <a:schemeClr val="accent3"/>
                </a:solidFill>
                <a:cs typeface="Times New Roman" panose="02020603050405020304" pitchFamily="18" charset="0"/>
              </a:rPr>
              <a:t>This software helps to maintain the track records of sales, purchases, receipts, Payment, Inventory, Maintenances and other related issues. It helps in replacing the manual system of record keeping with the modern computerized system.</a:t>
            </a:r>
            <a:endParaRPr lang="en-US" sz="2000" dirty="0">
              <a:solidFill>
                <a:schemeClr val="accent3"/>
              </a:solidFill>
              <a:cs typeface="Times New Roman" panose="02020603050405020304" pitchFamily="18" charset="0"/>
            </a:endParaRPr>
          </a:p>
          <a:p>
            <a:endParaRPr lang="en-IN" dirty="0"/>
          </a:p>
        </p:txBody>
      </p:sp>
      <p:pic>
        <p:nvPicPr>
          <p:cNvPr id="19" name="Picture 18">
            <a:extLst>
              <a:ext uri="{FF2B5EF4-FFF2-40B4-BE49-F238E27FC236}">
                <a16:creationId xmlns:a16="http://schemas.microsoft.com/office/drawing/2014/main" xmlns="" id="{34B319E2-9944-6DDE-1DA1-358AD8D6E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639" y="2364508"/>
            <a:ext cx="5372034" cy="5329383"/>
          </a:xfrm>
          <a:prstGeom prst="rect">
            <a:avLst/>
          </a:prstGeom>
        </p:spPr>
      </p:pic>
    </p:spTree>
    <p:extLst>
      <p:ext uri="{BB962C8B-B14F-4D97-AF65-F5344CB8AC3E}">
        <p14:creationId xmlns:p14="http://schemas.microsoft.com/office/powerpoint/2010/main" val="53262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BB8BD-0478-B414-A255-9A09060F484B}"/>
              </a:ext>
            </a:extLst>
          </p:cNvPr>
          <p:cNvSpPr>
            <a:spLocks noGrp="1"/>
          </p:cNvSpPr>
          <p:nvPr>
            <p:ph type="title"/>
          </p:nvPr>
        </p:nvSpPr>
        <p:spPr>
          <a:xfrm>
            <a:off x="350982" y="147781"/>
            <a:ext cx="9860565" cy="786802"/>
          </a:xfrm>
        </p:spPr>
        <p:txBody>
          <a:bodyPr/>
          <a:lstStyle/>
          <a:p>
            <a:r>
              <a:rPr lang="en-US" dirty="0">
                <a:latin typeface="Artifakt Element Heavy" panose="020B0B03050000020004" pitchFamily="34" charset="0"/>
                <a:ea typeface="Artifakt Element Heavy" panose="020B0B03050000020004" pitchFamily="34" charset="0"/>
              </a:rPr>
              <a:t>Modules Of The System :-</a:t>
            </a:r>
            <a:endParaRPr lang="en-IN" dirty="0">
              <a:latin typeface="Artifakt Element Heavy" panose="020B0B03050000020004" pitchFamily="34" charset="0"/>
              <a:ea typeface="Artifakt Element Heavy" panose="020B0B03050000020004" pitchFamily="34" charset="0"/>
            </a:endParaRPr>
          </a:p>
        </p:txBody>
      </p:sp>
      <p:sp>
        <p:nvSpPr>
          <p:cNvPr id="3" name="Content Placeholder 2">
            <a:extLst>
              <a:ext uri="{FF2B5EF4-FFF2-40B4-BE49-F238E27FC236}">
                <a16:creationId xmlns:a16="http://schemas.microsoft.com/office/drawing/2014/main" xmlns="" id="{B0B3265E-6620-ABAD-6F32-672F2E532DE3}"/>
              </a:ext>
            </a:extLst>
          </p:cNvPr>
          <p:cNvSpPr>
            <a:spLocks noGrp="1"/>
          </p:cNvSpPr>
          <p:nvPr>
            <p:ph idx="1"/>
          </p:nvPr>
        </p:nvSpPr>
        <p:spPr>
          <a:xfrm>
            <a:off x="378692" y="1088967"/>
            <a:ext cx="11744960" cy="5769033"/>
          </a:xfrm>
        </p:spPr>
        <p:txBody>
          <a:bodyPr>
            <a:normAutofit fontScale="92500" lnSpcReduction="20000"/>
          </a:bodyPr>
          <a:lstStyle/>
          <a:p>
            <a:pPr marL="0" indent="0">
              <a:buNone/>
            </a:pPr>
            <a:r>
              <a:rPr lang="en-US" sz="2200" b="1" dirty="0"/>
              <a:t>1. Login Module :-</a:t>
            </a:r>
          </a:p>
          <a:p>
            <a:pPr marL="0" indent="0">
              <a:buNone/>
            </a:pPr>
            <a:r>
              <a:rPr lang="en-IN" sz="2000" dirty="0">
                <a:solidFill>
                  <a:schemeClr val="accent3"/>
                </a:solidFill>
                <a:cs typeface="Times New Roman" panose="02020603050405020304" pitchFamily="18" charset="0"/>
              </a:rPr>
              <a:t>    In this module the admin and customer can register and login to the system by entering </a:t>
            </a:r>
          </a:p>
          <a:p>
            <a:pPr marL="0" indent="0">
              <a:buNone/>
            </a:pPr>
            <a:r>
              <a:rPr lang="en-IN" dirty="0">
                <a:solidFill>
                  <a:schemeClr val="accent3"/>
                </a:solidFill>
                <a:cs typeface="Times New Roman" panose="02020603050405020304" pitchFamily="18" charset="0"/>
              </a:rPr>
              <a:t>    login id and password. The system opens home page after successful login.</a:t>
            </a:r>
          </a:p>
          <a:p>
            <a:pPr marL="0" indent="0">
              <a:buNone/>
            </a:pPr>
            <a:endParaRPr lang="en-IN" dirty="0">
              <a:solidFill>
                <a:schemeClr val="accent3"/>
              </a:solidFill>
              <a:cs typeface="Times New Roman" panose="02020603050405020304" pitchFamily="18" charset="0"/>
            </a:endParaRPr>
          </a:p>
          <a:p>
            <a:pPr marL="0" indent="0">
              <a:buNone/>
            </a:pPr>
            <a:r>
              <a:rPr lang="en-IN" sz="2200" b="1" dirty="0">
                <a:cs typeface="Times New Roman" panose="02020603050405020304" pitchFamily="18" charset="0"/>
              </a:rPr>
              <a:t>2. Account Module :- </a:t>
            </a:r>
          </a:p>
          <a:p>
            <a:pPr marL="0" indent="0">
              <a:buNone/>
            </a:pPr>
            <a:r>
              <a:rPr lang="en-IN" sz="2000" dirty="0">
                <a:solidFill>
                  <a:schemeClr val="accent3"/>
                </a:solidFill>
                <a:latin typeface="+mn-lt"/>
                <a:cs typeface="Times New Roman" panose="02020603050405020304" pitchFamily="18" charset="0"/>
              </a:rPr>
              <a:t>    There are two types of registered accounts in the system : </a:t>
            </a:r>
          </a:p>
          <a:p>
            <a:pPr marL="0" indent="0">
              <a:buNone/>
            </a:pPr>
            <a:r>
              <a:rPr lang="en-IN" b="1" dirty="0">
                <a:latin typeface="+mn-lt"/>
                <a:cs typeface="Times New Roman" panose="02020603050405020304" pitchFamily="18" charset="0"/>
              </a:rPr>
              <a:t>   </a:t>
            </a:r>
          </a:p>
          <a:p>
            <a:pPr marL="0" indent="0">
              <a:buNone/>
            </a:pPr>
            <a:r>
              <a:rPr lang="en-IN" dirty="0">
                <a:latin typeface="+mn-lt"/>
                <a:cs typeface="Times New Roman" panose="02020603050405020304" pitchFamily="18" charset="0"/>
              </a:rPr>
              <a:t>   Admin : </a:t>
            </a:r>
            <a:r>
              <a:rPr lang="en-IN" sz="2000" dirty="0">
                <a:solidFill>
                  <a:schemeClr val="accent3"/>
                </a:solidFill>
                <a:latin typeface="+mn-lt"/>
                <a:cs typeface="Times New Roman" panose="02020603050405020304" pitchFamily="18" charset="0"/>
              </a:rPr>
              <a:t>who is responsible for adding new product categories  and blocking</a:t>
            </a:r>
          </a:p>
          <a:p>
            <a:pPr marL="0" indent="0">
              <a:buNone/>
            </a:pPr>
            <a:r>
              <a:rPr lang="en-IN" dirty="0">
                <a:solidFill>
                  <a:schemeClr val="accent3"/>
                </a:solidFill>
                <a:latin typeface="+mn-lt"/>
                <a:cs typeface="Times New Roman" panose="02020603050405020304" pitchFamily="18" charset="0"/>
              </a:rPr>
              <a:t>                   /unblocking members.</a:t>
            </a:r>
          </a:p>
          <a:p>
            <a:pPr marL="0" indent="0">
              <a:buNone/>
            </a:pPr>
            <a:endParaRPr lang="en-IN" sz="2000" dirty="0">
              <a:solidFill>
                <a:schemeClr val="accent3"/>
              </a:solidFill>
              <a:latin typeface="+mn-lt"/>
              <a:cs typeface="Times New Roman" panose="02020603050405020304" pitchFamily="18" charset="0"/>
            </a:endParaRPr>
          </a:p>
          <a:p>
            <a:pPr marL="0" indent="0">
              <a:buNone/>
            </a:pPr>
            <a:r>
              <a:rPr lang="en-IN" sz="2000" b="1" dirty="0">
                <a:latin typeface="+mn-lt"/>
                <a:cs typeface="Times New Roman" panose="02020603050405020304" pitchFamily="18" charset="0"/>
              </a:rPr>
              <a:t>   </a:t>
            </a:r>
            <a:r>
              <a:rPr lang="en-IN" sz="2000" dirty="0">
                <a:latin typeface="+mn-lt"/>
                <a:cs typeface="Times New Roman" panose="02020603050405020304" pitchFamily="18" charset="0"/>
              </a:rPr>
              <a:t>Customer</a:t>
            </a:r>
            <a:r>
              <a:rPr lang="en-IN" dirty="0">
                <a:latin typeface="+mn-lt"/>
                <a:cs typeface="Times New Roman" panose="02020603050405020304" pitchFamily="18" charset="0"/>
              </a:rPr>
              <a:t> :</a:t>
            </a:r>
            <a:r>
              <a:rPr lang="en-IN" sz="2000" dirty="0">
                <a:latin typeface="+mn-lt"/>
                <a:cs typeface="Times New Roman" panose="02020603050405020304" pitchFamily="18" charset="0"/>
              </a:rPr>
              <a:t> </a:t>
            </a:r>
            <a:r>
              <a:rPr lang="en-IN" sz="2000" dirty="0">
                <a:solidFill>
                  <a:schemeClr val="accent3"/>
                </a:solidFill>
                <a:latin typeface="+mn-lt"/>
                <a:cs typeface="Times New Roman" panose="02020603050405020304" pitchFamily="18" charset="0"/>
              </a:rPr>
              <a:t>A Member, who can buy products.</a:t>
            </a:r>
          </a:p>
          <a:p>
            <a:pPr marL="0" indent="0">
              <a:buNone/>
            </a:pPr>
            <a:endParaRPr lang="en-IN" sz="2000" dirty="0">
              <a:solidFill>
                <a:schemeClr val="accent3"/>
              </a:solidFill>
              <a:latin typeface="+mn-lt"/>
              <a:cs typeface="Times New Roman" panose="02020603050405020304" pitchFamily="18" charset="0"/>
            </a:endParaRPr>
          </a:p>
          <a:p>
            <a:pPr marL="0" indent="0">
              <a:buNone/>
            </a:pPr>
            <a:r>
              <a:rPr lang="en-IN" b="1" dirty="0">
                <a:latin typeface="+mn-lt"/>
                <a:cs typeface="Times New Roman" panose="02020603050405020304" pitchFamily="18" charset="0"/>
              </a:rPr>
              <a:t>   </a:t>
            </a:r>
            <a:r>
              <a:rPr lang="en-IN" dirty="0">
                <a:latin typeface="+mn-lt"/>
                <a:cs typeface="Times New Roman" panose="02020603050405020304" pitchFamily="18" charset="0"/>
              </a:rPr>
              <a:t>Guest :</a:t>
            </a:r>
            <a:r>
              <a:rPr lang="en-IN" b="1" dirty="0">
                <a:latin typeface="+mn-lt"/>
                <a:cs typeface="Times New Roman" panose="02020603050405020304" pitchFamily="18" charset="0"/>
              </a:rPr>
              <a:t> </a:t>
            </a:r>
            <a:r>
              <a:rPr lang="en-IN" sz="2000" dirty="0">
                <a:solidFill>
                  <a:srgbClr val="FFC000"/>
                </a:solidFill>
                <a:latin typeface="+mn-lt"/>
                <a:cs typeface="Times New Roman" panose="02020603050405020304" pitchFamily="18" charset="0"/>
              </a:rPr>
              <a:t>Guests can search for and view products ,and add them in the shopping cart.</a:t>
            </a:r>
          </a:p>
          <a:p>
            <a:pPr marL="0" indent="0">
              <a:buNone/>
            </a:pPr>
            <a:r>
              <a:rPr lang="en-IN" dirty="0">
                <a:solidFill>
                  <a:srgbClr val="FFC000"/>
                </a:solidFill>
                <a:latin typeface="+mn-lt"/>
                <a:cs typeface="Times New Roman" panose="02020603050405020304" pitchFamily="18" charset="0"/>
              </a:rPr>
              <a:t>                 To place an order they have to become a registered member.</a:t>
            </a:r>
            <a:r>
              <a:rPr lang="en-IN" sz="2000" dirty="0">
                <a:solidFill>
                  <a:srgbClr val="FFC000"/>
                </a:solidFill>
                <a:latin typeface="+mn-lt"/>
                <a:cs typeface="Times New Roman" panose="02020603050405020304" pitchFamily="18" charset="0"/>
              </a:rPr>
              <a:t> </a:t>
            </a:r>
          </a:p>
          <a:p>
            <a:pPr marL="0" indent="0">
              <a:buNone/>
            </a:pPr>
            <a:r>
              <a:rPr lang="en-IN" b="1" dirty="0">
                <a:solidFill>
                  <a:schemeClr val="accent3"/>
                </a:solidFill>
                <a:latin typeface="+mn-lt"/>
                <a:cs typeface="Times New Roman" panose="02020603050405020304" pitchFamily="18" charset="0"/>
              </a:rPr>
              <a:t>             </a:t>
            </a:r>
            <a:endParaRPr lang="en-US" sz="2000" dirty="0">
              <a:solidFill>
                <a:schemeClr val="accent3"/>
              </a:solidFill>
              <a:latin typeface="+mn-lt"/>
              <a:cs typeface="Times New Roman" panose="02020603050405020304" pitchFamily="18" charset="0"/>
            </a:endParaRPr>
          </a:p>
          <a:p>
            <a:pPr marL="0" indent="0">
              <a:buNone/>
            </a:pPr>
            <a:endParaRPr lang="en-US" sz="2000" dirty="0">
              <a:solidFill>
                <a:schemeClr val="accent3"/>
              </a:solidFill>
              <a:latin typeface="+mn-lt"/>
              <a:cs typeface="Times New Roman" panose="02020603050405020304" pitchFamily="18" charset="0"/>
            </a:endParaRPr>
          </a:p>
          <a:p>
            <a:pPr marL="0" indent="0">
              <a:buNone/>
            </a:pPr>
            <a:endParaRPr lang="en-US" sz="2000" dirty="0">
              <a:solidFill>
                <a:schemeClr val="accent3"/>
              </a:solidFill>
              <a:latin typeface="+mn-lt"/>
              <a:cs typeface="Times New Roman" panose="02020603050405020304" pitchFamily="18" charset="0"/>
            </a:endParaRPr>
          </a:p>
          <a:p>
            <a:pPr marL="0" indent="0">
              <a:buNone/>
            </a:pPr>
            <a:endParaRPr lang="en-IN" sz="2000" b="1" dirty="0">
              <a:cs typeface="Times New Roman" panose="02020603050405020304" pitchFamily="18" charset="0"/>
            </a:endParaRPr>
          </a:p>
          <a:p>
            <a:pPr marL="0" indent="0">
              <a:buNone/>
            </a:pPr>
            <a:endParaRPr lang="en-IN" dirty="0">
              <a:solidFill>
                <a:schemeClr val="accent3"/>
              </a:solidFill>
              <a:cs typeface="Times New Roman" panose="02020603050405020304" pitchFamily="18" charset="0"/>
            </a:endParaRPr>
          </a:p>
          <a:p>
            <a:pPr marL="0" indent="0">
              <a:buNone/>
            </a:pPr>
            <a:endParaRPr lang="en-US" sz="2000" dirty="0">
              <a:solidFill>
                <a:schemeClr val="accent3"/>
              </a:solidFill>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1618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155EB2-832F-EE49-D9DE-24F3CA1DEC23}"/>
              </a:ext>
            </a:extLst>
          </p:cNvPr>
          <p:cNvSpPr>
            <a:spLocks noGrp="1"/>
          </p:cNvSpPr>
          <p:nvPr>
            <p:ph idx="1"/>
          </p:nvPr>
        </p:nvSpPr>
        <p:spPr>
          <a:xfrm>
            <a:off x="664586" y="760752"/>
            <a:ext cx="11088688" cy="6583082"/>
          </a:xfrm>
        </p:spPr>
        <p:txBody>
          <a:bodyPr>
            <a:normAutofit fontScale="77500" lnSpcReduction="20000"/>
          </a:bodyPr>
          <a:lstStyle/>
          <a:p>
            <a:pPr marL="0" indent="0">
              <a:buNone/>
            </a:pPr>
            <a:r>
              <a:rPr lang="en-US" sz="2600" b="1" dirty="0"/>
              <a:t>3. Product Module :-</a:t>
            </a:r>
          </a:p>
          <a:p>
            <a:pPr marL="0" indent="0">
              <a:buNone/>
            </a:pPr>
            <a:r>
              <a:rPr lang="en-US" b="1" dirty="0"/>
              <a:t>     </a:t>
            </a:r>
            <a:r>
              <a:rPr lang="en-IN" sz="2400" dirty="0">
                <a:solidFill>
                  <a:schemeClr val="accent3"/>
                </a:solidFill>
                <a:latin typeface="+mn-lt"/>
                <a:cs typeface="Times New Roman" panose="02020603050405020304" pitchFamily="18" charset="0"/>
              </a:rPr>
              <a:t>This module will encapsulate the entity that the users system will be buying and selling.</a:t>
            </a:r>
          </a:p>
          <a:p>
            <a:pPr marL="0" indent="0">
              <a:buNone/>
            </a:pPr>
            <a:endParaRPr lang="en-IN" sz="2000" dirty="0">
              <a:solidFill>
                <a:schemeClr val="accent3"/>
              </a:solidFill>
              <a:latin typeface="+mn-lt"/>
              <a:cs typeface="Times New Roman" panose="02020603050405020304" pitchFamily="18" charset="0"/>
            </a:endParaRPr>
          </a:p>
          <a:p>
            <a:pPr marL="0" indent="0">
              <a:buNone/>
            </a:pPr>
            <a:r>
              <a:rPr lang="en-IN" sz="2600" b="1" dirty="0">
                <a:latin typeface="+mn-lt"/>
                <a:cs typeface="Times New Roman" panose="02020603050405020304" pitchFamily="18" charset="0"/>
              </a:rPr>
              <a:t>4. Cart Module :-       </a:t>
            </a:r>
          </a:p>
          <a:p>
            <a:pPr marL="0" indent="0">
              <a:buNone/>
            </a:pPr>
            <a:r>
              <a:rPr lang="en-IN" sz="2000" dirty="0">
                <a:solidFill>
                  <a:schemeClr val="accent3"/>
                </a:solidFill>
                <a:latin typeface="+mn-lt"/>
                <a:cs typeface="Times New Roman" panose="02020603050405020304" pitchFamily="18" charset="0"/>
              </a:rPr>
              <a:t>     </a:t>
            </a:r>
            <a:r>
              <a:rPr lang="en-IN" sz="2400" dirty="0">
                <a:solidFill>
                  <a:schemeClr val="accent3"/>
                </a:solidFill>
                <a:latin typeface="+mn-lt"/>
                <a:cs typeface="Times New Roman" panose="02020603050405020304" pitchFamily="18" charset="0"/>
              </a:rPr>
              <a:t>Users will add product items that they intend to buy to the shopping cart.</a:t>
            </a:r>
          </a:p>
          <a:p>
            <a:endParaRPr lang="en-IN" sz="2400" dirty="0">
              <a:solidFill>
                <a:schemeClr val="accent3"/>
              </a:solidFill>
              <a:latin typeface="+mn-lt"/>
              <a:cs typeface="Times New Roman" panose="02020603050405020304" pitchFamily="18" charset="0"/>
            </a:endParaRPr>
          </a:p>
          <a:p>
            <a:pPr marL="0" indent="0">
              <a:buNone/>
            </a:pPr>
            <a:r>
              <a:rPr lang="en-IN" sz="2600" b="1" dirty="0">
                <a:latin typeface="+mn-lt"/>
                <a:cs typeface="Times New Roman" panose="02020603050405020304" pitchFamily="18" charset="0"/>
              </a:rPr>
              <a:t>5. Order Module :- </a:t>
            </a:r>
          </a:p>
          <a:p>
            <a:pPr marL="0" indent="0">
              <a:buNone/>
            </a:pPr>
            <a:r>
              <a:rPr lang="en-IN" sz="2000" dirty="0">
                <a:solidFill>
                  <a:schemeClr val="accent3"/>
                </a:solidFill>
                <a:latin typeface="+mn-lt"/>
                <a:cs typeface="Times New Roman" panose="02020603050405020304" pitchFamily="18" charset="0"/>
              </a:rPr>
              <a:t>      </a:t>
            </a:r>
            <a:r>
              <a:rPr lang="en-IN" sz="2400" dirty="0">
                <a:solidFill>
                  <a:schemeClr val="accent3"/>
                </a:solidFill>
                <a:latin typeface="+mn-lt"/>
                <a:cs typeface="Times New Roman" panose="02020603050405020304" pitchFamily="18" charset="0"/>
              </a:rPr>
              <a:t>This will encapsulate a buying order to buy everything in the shopping cart.</a:t>
            </a:r>
          </a:p>
          <a:p>
            <a:pPr marL="0" indent="0">
              <a:buNone/>
            </a:pPr>
            <a:r>
              <a:rPr lang="en-IN" dirty="0">
                <a:solidFill>
                  <a:schemeClr val="accent3"/>
                </a:solidFill>
                <a:latin typeface="+mn-lt"/>
                <a:cs typeface="Times New Roman" panose="02020603050405020304" pitchFamily="18" charset="0"/>
              </a:rPr>
              <a:t>                                     </a:t>
            </a:r>
            <a:endParaRPr lang="en-IN" sz="2000" dirty="0">
              <a:solidFill>
                <a:schemeClr val="accent3"/>
              </a:solidFill>
              <a:latin typeface="+mn-lt"/>
              <a:cs typeface="Times New Roman" panose="02020603050405020304" pitchFamily="18" charset="0"/>
            </a:endParaRPr>
          </a:p>
          <a:p>
            <a:pPr marL="0" indent="0">
              <a:buNone/>
            </a:pPr>
            <a:r>
              <a:rPr lang="en-IN" sz="2600" b="1" dirty="0">
                <a:latin typeface="+mn-lt"/>
                <a:cs typeface="Times New Roman" panose="02020603050405020304" pitchFamily="18" charset="0"/>
              </a:rPr>
              <a:t>6. Payment Module :- </a:t>
            </a:r>
          </a:p>
          <a:p>
            <a:pPr marL="0" indent="0">
              <a:buNone/>
            </a:pPr>
            <a:r>
              <a:rPr lang="en-US" sz="2000" dirty="0">
                <a:solidFill>
                  <a:schemeClr val="accent3"/>
                </a:solidFill>
                <a:latin typeface="+mn-lt"/>
                <a:cs typeface="Times New Roman" panose="02020603050405020304" pitchFamily="18" charset="0"/>
              </a:rPr>
              <a:t>     </a:t>
            </a:r>
            <a:r>
              <a:rPr lang="en-US" sz="2400" dirty="0">
                <a:solidFill>
                  <a:schemeClr val="accent3"/>
                </a:solidFill>
                <a:latin typeface="+mn-lt"/>
                <a:cs typeface="Times New Roman" panose="02020603050405020304" pitchFamily="18" charset="0"/>
              </a:rPr>
              <a:t>This module will encapsulate the payment for an order. Members</a:t>
            </a:r>
            <a:r>
              <a:rPr lang="en-US" sz="2400" b="1" dirty="0">
                <a:solidFill>
                  <a:schemeClr val="accent3"/>
                </a:solidFill>
                <a:latin typeface="+mn-lt"/>
                <a:cs typeface="Times New Roman" panose="02020603050405020304" pitchFamily="18" charset="0"/>
              </a:rPr>
              <a:t> </a:t>
            </a:r>
            <a:r>
              <a:rPr lang="en-US" sz="2400" dirty="0">
                <a:solidFill>
                  <a:schemeClr val="accent3"/>
                </a:solidFill>
                <a:latin typeface="+mn-lt"/>
                <a:cs typeface="Times New Roman" panose="02020603050405020304" pitchFamily="18" charset="0"/>
              </a:rPr>
              <a:t>can pay through credit</a:t>
            </a:r>
          </a:p>
          <a:p>
            <a:pPr marL="0" indent="0">
              <a:buNone/>
            </a:pPr>
            <a:r>
              <a:rPr lang="en-US" sz="2400" dirty="0">
                <a:solidFill>
                  <a:schemeClr val="accent3"/>
                </a:solidFill>
                <a:latin typeface="+mn-lt"/>
                <a:cs typeface="Times New Roman" panose="02020603050405020304" pitchFamily="18" charset="0"/>
              </a:rPr>
              <a:t>    card or electronic bank transfer. </a:t>
            </a:r>
          </a:p>
          <a:p>
            <a:pPr marL="0" indent="0">
              <a:buNone/>
            </a:pPr>
            <a:endParaRPr lang="en-US" sz="2000" dirty="0">
              <a:solidFill>
                <a:schemeClr val="accent3"/>
              </a:solidFill>
              <a:latin typeface="+mn-lt"/>
              <a:cs typeface="Times New Roman" panose="02020603050405020304" pitchFamily="18" charset="0"/>
            </a:endParaRPr>
          </a:p>
          <a:p>
            <a:pPr marL="0" indent="0">
              <a:buNone/>
            </a:pPr>
            <a:r>
              <a:rPr lang="en-US" sz="2600" b="1" dirty="0">
                <a:latin typeface="+mn-lt"/>
                <a:cs typeface="Times New Roman" panose="02020603050405020304" pitchFamily="18" charset="0"/>
              </a:rPr>
              <a:t>7. Shipment Module :- </a:t>
            </a:r>
          </a:p>
          <a:p>
            <a:pPr marL="0" indent="0">
              <a:buNone/>
            </a:pPr>
            <a:r>
              <a:rPr lang="en-IN" sz="2000" dirty="0">
                <a:solidFill>
                  <a:schemeClr val="accent3"/>
                </a:solidFill>
                <a:latin typeface="+mn-lt"/>
                <a:cs typeface="Times New Roman" panose="02020603050405020304" pitchFamily="18" charset="0"/>
              </a:rPr>
              <a:t>     </a:t>
            </a:r>
            <a:r>
              <a:rPr lang="en-IN" sz="2600" dirty="0">
                <a:solidFill>
                  <a:schemeClr val="accent3"/>
                </a:solidFill>
                <a:latin typeface="+mn-lt"/>
                <a:cs typeface="Times New Roman" panose="02020603050405020304" pitchFamily="18" charset="0"/>
              </a:rPr>
              <a:t>Will keep a track of the status of shipments, such as pending, shipped, delivered, etc.							</a:t>
            </a:r>
            <a:endParaRPr lang="en-US" sz="2600" b="1" dirty="0">
              <a:latin typeface="+mn-lt"/>
              <a:cs typeface="Times New Roman" panose="02020603050405020304" pitchFamily="18" charset="0"/>
            </a:endParaRPr>
          </a:p>
          <a:p>
            <a:endParaRPr lang="en-US" sz="2000" dirty="0">
              <a:solidFill>
                <a:schemeClr val="accent3"/>
              </a:solidFill>
              <a:latin typeface="+mn-lt"/>
              <a:cs typeface="Times New Roman" panose="02020603050405020304" pitchFamily="18" charset="0"/>
            </a:endParaRPr>
          </a:p>
          <a:p>
            <a:endParaRPr lang="en-US" dirty="0"/>
          </a:p>
          <a:p>
            <a:pPr marL="0" indent="0">
              <a:buNone/>
            </a:pPr>
            <a:r>
              <a:rPr lang="en-US" dirty="0"/>
              <a:t>                               </a:t>
            </a:r>
            <a:endParaRPr lang="en-IN" dirty="0"/>
          </a:p>
        </p:txBody>
      </p:sp>
    </p:spTree>
    <p:extLst>
      <p:ext uri="{BB962C8B-B14F-4D97-AF65-F5344CB8AC3E}">
        <p14:creationId xmlns:p14="http://schemas.microsoft.com/office/powerpoint/2010/main" val="348647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7EB0C1-A206-B3EC-B4AE-1C2733A4F1B4}"/>
              </a:ext>
            </a:extLst>
          </p:cNvPr>
          <p:cNvSpPr>
            <a:spLocks noGrp="1"/>
          </p:cNvSpPr>
          <p:nvPr>
            <p:ph type="title"/>
          </p:nvPr>
        </p:nvSpPr>
        <p:spPr/>
        <p:txBody>
          <a:bodyPr/>
          <a:lstStyle/>
          <a:p>
            <a:r>
              <a:rPr lang="en-US" b="1" dirty="0">
                <a:latin typeface="Artifakt Element Heavy" panose="020B0B03050000020004" pitchFamily="34" charset="0"/>
                <a:ea typeface="Artifakt Element Heavy" panose="020B0B03050000020004" pitchFamily="34" charset="0"/>
              </a:rPr>
              <a:t>Hardware Requirements :-</a:t>
            </a:r>
            <a:endParaRPr lang="en-IN" b="1" dirty="0">
              <a:latin typeface="Artifakt Element Heavy" panose="020B0B03050000020004" pitchFamily="34" charset="0"/>
              <a:ea typeface="Artifakt Element Heavy" panose="020B0B03050000020004" pitchFamily="34" charset="0"/>
            </a:endParaRPr>
          </a:p>
        </p:txBody>
      </p:sp>
      <p:sp>
        <p:nvSpPr>
          <p:cNvPr id="3" name="Content Placeholder 2">
            <a:extLst>
              <a:ext uri="{FF2B5EF4-FFF2-40B4-BE49-F238E27FC236}">
                <a16:creationId xmlns:a16="http://schemas.microsoft.com/office/drawing/2014/main" xmlns="" id="{F8F75B21-D12F-21F5-330A-56CB81211663}"/>
              </a:ext>
            </a:extLst>
          </p:cNvPr>
          <p:cNvSpPr>
            <a:spLocks noGrp="1"/>
          </p:cNvSpPr>
          <p:nvPr>
            <p:ph idx="1"/>
          </p:nvPr>
        </p:nvSpPr>
        <p:spPr>
          <a:xfrm>
            <a:off x="726240" y="1345908"/>
            <a:ext cx="8946541" cy="5592220"/>
          </a:xfrm>
        </p:spPr>
        <p:txBody>
          <a:bodyPr>
            <a:normAutofit/>
          </a:bodyPr>
          <a:lstStyle/>
          <a:p>
            <a:pPr>
              <a:buFont typeface="Arial" panose="020B0604020202020204" pitchFamily="34" charset="0"/>
              <a:buChar char="•"/>
            </a:pPr>
            <a:r>
              <a:rPr lang="en-US" b="1" dirty="0"/>
              <a:t> Processor:</a:t>
            </a:r>
            <a:r>
              <a:rPr lang="en-US" dirty="0"/>
              <a:t> </a:t>
            </a:r>
            <a:r>
              <a:rPr lang="en-US" dirty="0">
                <a:solidFill>
                  <a:srgbClr val="FFC000"/>
                </a:solidFill>
              </a:rPr>
              <a:t>X86 Compatible processor with 1.7GHz speed.</a:t>
            </a:r>
          </a:p>
          <a:p>
            <a:pPr>
              <a:buFont typeface="Arial" panose="020B0604020202020204" pitchFamily="34" charset="0"/>
              <a:buChar char="•"/>
            </a:pPr>
            <a:r>
              <a:rPr lang="en-US" dirty="0"/>
              <a:t> </a:t>
            </a:r>
            <a:r>
              <a:rPr lang="en-US" b="1" dirty="0"/>
              <a:t>Hard disk: </a:t>
            </a:r>
            <a:r>
              <a:rPr lang="en-US" dirty="0">
                <a:solidFill>
                  <a:srgbClr val="FFC000"/>
                </a:solidFill>
              </a:rPr>
              <a:t>64 GB and Above.</a:t>
            </a:r>
          </a:p>
          <a:p>
            <a:pPr>
              <a:buFont typeface="Arial" panose="020B0604020202020204" pitchFamily="34" charset="0"/>
              <a:buChar char="•"/>
            </a:pPr>
            <a:r>
              <a:rPr lang="en-IN" dirty="0"/>
              <a:t> </a:t>
            </a:r>
            <a:r>
              <a:rPr lang="en-IN" b="1" dirty="0"/>
              <a:t>RAM: </a:t>
            </a:r>
            <a:r>
              <a:rPr lang="en-IN" dirty="0">
                <a:solidFill>
                  <a:srgbClr val="FFC000"/>
                </a:solidFill>
              </a:rPr>
              <a:t>4GB</a:t>
            </a:r>
          </a:p>
          <a:p>
            <a:pPr>
              <a:buFont typeface="Arial" panose="020B0604020202020204" pitchFamily="34" charset="0"/>
              <a:buChar char="•"/>
            </a:pPr>
            <a:r>
              <a:rPr lang="en-IN" dirty="0"/>
              <a:t> </a:t>
            </a:r>
            <a:r>
              <a:rPr lang="en-IN" b="1" dirty="0"/>
              <a:t>Monitor:</a:t>
            </a:r>
            <a:r>
              <a:rPr lang="en-IN" dirty="0"/>
              <a:t> </a:t>
            </a:r>
            <a:r>
              <a:rPr lang="en-IN" dirty="0">
                <a:solidFill>
                  <a:srgbClr val="FFC000"/>
                </a:solidFill>
              </a:rPr>
              <a:t>VGA/SVGA/Colour Monitor.</a:t>
            </a:r>
          </a:p>
          <a:p>
            <a:pPr>
              <a:buFont typeface="Arial" panose="020B0604020202020204" pitchFamily="34" charset="0"/>
              <a:buChar char="•"/>
            </a:pPr>
            <a:r>
              <a:rPr lang="en-IN" b="1" dirty="0"/>
              <a:t> </a:t>
            </a:r>
            <a:r>
              <a:rPr lang="en-US" b="1" dirty="0"/>
              <a:t>Other Hardware:  </a:t>
            </a:r>
            <a:r>
              <a:rPr lang="en-US" dirty="0">
                <a:solidFill>
                  <a:srgbClr val="FFC000"/>
                </a:solidFill>
              </a:rPr>
              <a:t>Keyboard, Mouse, etc.</a:t>
            </a:r>
          </a:p>
          <a:p>
            <a:pPr>
              <a:buFont typeface="Arial" panose="020B0604020202020204" pitchFamily="34" charset="0"/>
              <a:buChar char="•"/>
            </a:pPr>
            <a:endParaRPr lang="en-US" dirty="0"/>
          </a:p>
          <a:p>
            <a:pPr marL="0" indent="0">
              <a:buNone/>
            </a:pPr>
            <a:r>
              <a:rPr lang="en-US" sz="4200" b="1" dirty="0">
                <a:latin typeface="Artifakt Element Heavy" panose="020B0B03050000020004" pitchFamily="34" charset="0"/>
                <a:ea typeface="Artifakt Element Heavy" panose="020B0B03050000020004" pitchFamily="34" charset="0"/>
              </a:rPr>
              <a:t>Software Requirements :-</a:t>
            </a:r>
          </a:p>
          <a:p>
            <a:pPr>
              <a:buFont typeface="Arial" panose="020B0604020202020204" pitchFamily="34" charset="0"/>
              <a:buChar char="•"/>
            </a:pPr>
            <a:r>
              <a:rPr lang="en-IN" b="1" dirty="0">
                <a:ea typeface="Artifakt Element Heavy" panose="020B0B03050000020004" pitchFamily="34" charset="0"/>
              </a:rPr>
              <a:t>Front-End:</a:t>
            </a:r>
            <a:r>
              <a:rPr lang="en-IN" dirty="0">
                <a:ea typeface="Artifakt Element Heavy" panose="020B0B03050000020004" pitchFamily="34" charset="0"/>
              </a:rPr>
              <a:t> </a:t>
            </a:r>
            <a:r>
              <a:rPr lang="en-IN" dirty="0">
                <a:solidFill>
                  <a:srgbClr val="FFC000"/>
                </a:solidFill>
                <a:ea typeface="Artifakt Element Heavy" panose="020B0B03050000020004" pitchFamily="34" charset="0"/>
              </a:rPr>
              <a:t>HTML ,CSS ,</a:t>
            </a:r>
            <a:r>
              <a:rPr lang="en-IN" dirty="0" err="1">
                <a:solidFill>
                  <a:srgbClr val="FFC000"/>
                </a:solidFill>
                <a:ea typeface="Artifakt Element Heavy" panose="020B0B03050000020004" pitchFamily="34" charset="0"/>
              </a:rPr>
              <a:t>AngularJs</a:t>
            </a:r>
            <a:r>
              <a:rPr lang="en-IN" dirty="0">
                <a:solidFill>
                  <a:srgbClr val="FFC000"/>
                </a:solidFill>
                <a:ea typeface="Artifakt Element Heavy" panose="020B0B03050000020004" pitchFamily="34" charset="0"/>
              </a:rPr>
              <a:t> ,</a:t>
            </a:r>
            <a:r>
              <a:rPr lang="en-IN" dirty="0" err="1">
                <a:solidFill>
                  <a:srgbClr val="FFC000"/>
                </a:solidFill>
                <a:ea typeface="Artifakt Element Heavy" panose="020B0B03050000020004" pitchFamily="34" charset="0"/>
              </a:rPr>
              <a:t>MaterialUi</a:t>
            </a:r>
            <a:r>
              <a:rPr lang="en-IN" dirty="0">
                <a:solidFill>
                  <a:srgbClr val="FFC000"/>
                </a:solidFill>
                <a:ea typeface="Artifakt Element Heavy" panose="020B0B03050000020004" pitchFamily="34" charset="0"/>
              </a:rPr>
              <a:t>.</a:t>
            </a:r>
          </a:p>
          <a:p>
            <a:pPr>
              <a:buFont typeface="Arial" panose="020B0604020202020204" pitchFamily="34" charset="0"/>
              <a:buChar char="•"/>
            </a:pPr>
            <a:r>
              <a:rPr lang="en-IN" b="1" dirty="0">
                <a:ea typeface="Artifakt Element Heavy" panose="020B0B03050000020004" pitchFamily="34" charset="0"/>
              </a:rPr>
              <a:t>Back-End:</a:t>
            </a:r>
            <a:r>
              <a:rPr lang="en-IN" dirty="0">
                <a:ea typeface="Artifakt Element Heavy" panose="020B0B03050000020004" pitchFamily="34" charset="0"/>
              </a:rPr>
              <a:t> </a:t>
            </a:r>
            <a:r>
              <a:rPr lang="en-IN" dirty="0">
                <a:solidFill>
                  <a:srgbClr val="FFC000"/>
                </a:solidFill>
                <a:ea typeface="Artifakt Element Heavy" panose="020B0B03050000020004" pitchFamily="34" charset="0"/>
              </a:rPr>
              <a:t>Java.</a:t>
            </a:r>
          </a:p>
          <a:p>
            <a:pPr>
              <a:buFont typeface="Arial" panose="020B0604020202020204" pitchFamily="34" charset="0"/>
              <a:buChar char="•"/>
            </a:pPr>
            <a:r>
              <a:rPr lang="en-IN" b="1" dirty="0">
                <a:ea typeface="Artifakt Element Heavy" panose="020B0B03050000020004" pitchFamily="34" charset="0"/>
              </a:rPr>
              <a:t>Framework:</a:t>
            </a:r>
            <a:r>
              <a:rPr lang="en-IN" dirty="0">
                <a:ea typeface="Artifakt Element Heavy" panose="020B0B03050000020004" pitchFamily="34" charset="0"/>
              </a:rPr>
              <a:t> </a:t>
            </a:r>
            <a:r>
              <a:rPr lang="en-IN" dirty="0" err="1">
                <a:solidFill>
                  <a:srgbClr val="FFC000"/>
                </a:solidFill>
                <a:ea typeface="Artifakt Element Heavy" panose="020B0B03050000020004" pitchFamily="34" charset="0"/>
              </a:rPr>
              <a:t>SpringBoot</a:t>
            </a:r>
            <a:r>
              <a:rPr lang="en-IN" dirty="0">
                <a:solidFill>
                  <a:srgbClr val="FFC000"/>
                </a:solidFill>
                <a:ea typeface="Artifakt Element Heavy" panose="020B0B03050000020004" pitchFamily="34" charset="0"/>
              </a:rPr>
              <a:t> (STS Suite 4.17.2).</a:t>
            </a:r>
          </a:p>
          <a:p>
            <a:pPr>
              <a:buFont typeface="Arial" panose="020B0604020202020204" pitchFamily="34" charset="0"/>
              <a:buChar char="•"/>
            </a:pPr>
            <a:r>
              <a:rPr lang="en-IN" b="1" dirty="0">
                <a:ea typeface="Artifakt Element Heavy" panose="020B0B03050000020004" pitchFamily="34" charset="0"/>
              </a:rPr>
              <a:t>Database:</a:t>
            </a:r>
            <a:r>
              <a:rPr lang="en-IN" dirty="0">
                <a:ea typeface="Artifakt Element Heavy" panose="020B0B03050000020004" pitchFamily="34" charset="0"/>
              </a:rPr>
              <a:t> </a:t>
            </a:r>
            <a:r>
              <a:rPr lang="en-IN" dirty="0">
                <a:solidFill>
                  <a:srgbClr val="FFC000"/>
                </a:solidFill>
                <a:ea typeface="Artifakt Element Heavy" panose="020B0B03050000020004" pitchFamily="34" charset="0"/>
              </a:rPr>
              <a:t>MySQL 8.32</a:t>
            </a:r>
          </a:p>
          <a:p>
            <a:pPr>
              <a:buFont typeface="Arial" panose="020B0604020202020204" pitchFamily="34" charset="0"/>
              <a:buChar char="•"/>
            </a:pPr>
            <a:r>
              <a:rPr lang="en-IN" b="1" dirty="0">
                <a:ea typeface="Artifakt Element Heavy" panose="020B0B03050000020004" pitchFamily="34" charset="0"/>
              </a:rPr>
              <a:t>Server: </a:t>
            </a:r>
            <a:r>
              <a:rPr lang="en-IN" dirty="0" err="1">
                <a:solidFill>
                  <a:srgbClr val="FFC000"/>
                </a:solidFill>
                <a:ea typeface="Artifakt Element Heavy" panose="020B0B03050000020004" pitchFamily="34" charset="0"/>
              </a:rPr>
              <a:t>Node.Js</a:t>
            </a:r>
            <a:r>
              <a:rPr lang="en-IN" dirty="0">
                <a:solidFill>
                  <a:srgbClr val="FFC000"/>
                </a:solidFill>
                <a:ea typeface="Artifakt Element Heavy" panose="020B0B03050000020004" pitchFamily="34" charset="0"/>
              </a:rPr>
              <a:t> (16.0.30)</a:t>
            </a:r>
          </a:p>
        </p:txBody>
      </p:sp>
    </p:spTree>
    <p:extLst>
      <p:ext uri="{BB962C8B-B14F-4D97-AF65-F5344CB8AC3E}">
        <p14:creationId xmlns:p14="http://schemas.microsoft.com/office/powerpoint/2010/main" val="372356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E348B-22DB-562B-5724-BF4E19C97979}"/>
              </a:ext>
            </a:extLst>
          </p:cNvPr>
          <p:cNvSpPr>
            <a:spLocks noGrp="1"/>
          </p:cNvSpPr>
          <p:nvPr>
            <p:ph type="title"/>
          </p:nvPr>
        </p:nvSpPr>
        <p:spPr>
          <a:xfrm>
            <a:off x="656050" y="492475"/>
            <a:ext cx="9404723" cy="1400530"/>
          </a:xfrm>
        </p:spPr>
        <p:txBody>
          <a:bodyPr/>
          <a:lstStyle/>
          <a:p>
            <a:r>
              <a:rPr lang="en-US" b="1" dirty="0">
                <a:latin typeface="Artifakt Element Heavy" panose="020B0B03050000020004" pitchFamily="34" charset="0"/>
                <a:ea typeface="Artifakt Element Heavy" panose="020B0B03050000020004" pitchFamily="34" charset="0"/>
              </a:rPr>
              <a:t>Future Scope :-</a:t>
            </a:r>
            <a:endParaRPr lang="en-IN" b="1" dirty="0">
              <a:latin typeface="Artifakt Element Heavy" panose="020B0B03050000020004" pitchFamily="34" charset="0"/>
              <a:ea typeface="Artifakt Element Heavy" panose="020B0B03050000020004" pitchFamily="34" charset="0"/>
            </a:endParaRPr>
          </a:p>
        </p:txBody>
      </p:sp>
      <p:sp>
        <p:nvSpPr>
          <p:cNvPr id="3" name="Content Placeholder 2">
            <a:extLst>
              <a:ext uri="{FF2B5EF4-FFF2-40B4-BE49-F238E27FC236}">
                <a16:creationId xmlns:a16="http://schemas.microsoft.com/office/drawing/2014/main" xmlns="" id="{CDBD7EA8-7F71-E0FA-608E-D9994D429B9D}"/>
              </a:ext>
            </a:extLst>
          </p:cNvPr>
          <p:cNvSpPr>
            <a:spLocks noGrp="1"/>
          </p:cNvSpPr>
          <p:nvPr>
            <p:ph idx="1"/>
          </p:nvPr>
        </p:nvSpPr>
        <p:spPr>
          <a:xfrm>
            <a:off x="695808" y="1396936"/>
            <a:ext cx="8946541" cy="4195481"/>
          </a:xfrm>
        </p:spPr>
        <p:txBody>
          <a:bodyPr/>
          <a:lstStyle/>
          <a:p>
            <a:pPr>
              <a:buFont typeface="Arial" panose="020B0604020202020204" pitchFamily="34" charset="0"/>
              <a:buChar char="•"/>
            </a:pPr>
            <a:r>
              <a:rPr lang="en-US" dirty="0">
                <a:solidFill>
                  <a:srgbClr val="FFC000"/>
                </a:solidFill>
              </a:rPr>
              <a:t>The future of e-commerce and online shopping applications is very promising, as these platforms continue to evolve and innovate to meet the changing needs of consumers.</a:t>
            </a:r>
          </a:p>
          <a:p>
            <a:pPr>
              <a:buFont typeface="Arial" panose="020B0604020202020204" pitchFamily="34" charset="0"/>
              <a:buChar char="•"/>
            </a:pPr>
            <a:endParaRPr lang="en-US" dirty="0">
              <a:solidFill>
                <a:srgbClr val="FFC000"/>
              </a:solidFill>
            </a:endParaRPr>
          </a:p>
          <a:p>
            <a:pPr>
              <a:buFont typeface="Arial" panose="020B0604020202020204" pitchFamily="34" charset="0"/>
              <a:buChar char="•"/>
            </a:pPr>
            <a:r>
              <a:rPr lang="en-US" dirty="0">
                <a:solidFill>
                  <a:srgbClr val="FFC000"/>
                </a:solidFill>
              </a:rPr>
              <a:t>Overall, the future of e-commerce and online shopping applications is bright, as platforms continue to innovate and develop new ways to make the shopping experience more personalized, convenient, and engaging for customers.</a:t>
            </a:r>
          </a:p>
          <a:p>
            <a:pPr>
              <a:buFont typeface="Arial" panose="020B0604020202020204" pitchFamily="34" charset="0"/>
              <a:buChar char="•"/>
            </a:pPr>
            <a:endParaRPr lang="en-IN" dirty="0">
              <a:solidFill>
                <a:srgbClr val="FFC000"/>
              </a:solidFill>
            </a:endParaRPr>
          </a:p>
        </p:txBody>
      </p:sp>
    </p:spTree>
    <p:extLst>
      <p:ext uri="{BB962C8B-B14F-4D97-AF65-F5344CB8AC3E}">
        <p14:creationId xmlns:p14="http://schemas.microsoft.com/office/powerpoint/2010/main" val="366087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E2AF4-B7F3-E60B-8DAE-23416F76B785}"/>
              </a:ext>
            </a:extLst>
          </p:cNvPr>
          <p:cNvSpPr>
            <a:spLocks noGrp="1"/>
          </p:cNvSpPr>
          <p:nvPr>
            <p:ph type="title"/>
          </p:nvPr>
        </p:nvSpPr>
        <p:spPr>
          <a:xfrm>
            <a:off x="646111" y="462145"/>
            <a:ext cx="9404723" cy="1400530"/>
          </a:xfrm>
        </p:spPr>
        <p:txBody>
          <a:bodyPr/>
          <a:lstStyle/>
          <a:p>
            <a:r>
              <a:rPr lang="en-US" b="1" dirty="0">
                <a:latin typeface="Artifakt Element Heavy" panose="020B0B03050000020004" pitchFamily="34" charset="0"/>
                <a:ea typeface="Artifakt Element Heavy" panose="020B0B03050000020004" pitchFamily="34" charset="0"/>
              </a:rPr>
              <a:t>Front-End Snapshot:-</a:t>
            </a:r>
            <a:endParaRPr lang="en-IN" b="1" dirty="0">
              <a:latin typeface="Artifakt Element Heavy" panose="020B0B03050000020004" pitchFamily="34" charset="0"/>
              <a:ea typeface="Artifakt Element Heavy" panose="020B0B03050000020004" pitchFamily="34" charset="0"/>
            </a:endParaRPr>
          </a:p>
        </p:txBody>
      </p:sp>
      <p:pic>
        <p:nvPicPr>
          <p:cNvPr id="6" name="Picture 5">
            <a:extLst>
              <a:ext uri="{FF2B5EF4-FFF2-40B4-BE49-F238E27FC236}">
                <a16:creationId xmlns:a16="http://schemas.microsoft.com/office/drawing/2014/main" xmlns="" id="{E5EDD14E-2D38-9D39-51C0-F810FF450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6" y="1292087"/>
            <a:ext cx="10158926" cy="5387009"/>
          </a:xfrm>
          <a:prstGeom prst="rect">
            <a:avLst/>
          </a:prstGeom>
        </p:spPr>
      </p:pic>
    </p:spTree>
    <p:extLst>
      <p:ext uri="{BB962C8B-B14F-4D97-AF65-F5344CB8AC3E}">
        <p14:creationId xmlns:p14="http://schemas.microsoft.com/office/powerpoint/2010/main" val="2257694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387</TotalTime>
  <Words>579</Words>
  <Application>Microsoft Office PowerPoint</Application>
  <PresentationFormat>Custom</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  E-Cart Shopping</vt:lpstr>
      <vt:lpstr>What is E-Commerce:-</vt:lpstr>
      <vt:lpstr>Introduction :-</vt:lpstr>
      <vt:lpstr>NEED FOR THE SYSTEM :-</vt:lpstr>
      <vt:lpstr>Modules Of The System :-</vt:lpstr>
      <vt:lpstr>PowerPoint Presentation</vt:lpstr>
      <vt:lpstr>Hardware Requirements :-</vt:lpstr>
      <vt:lpstr>Future Scope :-</vt:lpstr>
      <vt:lpstr>Front-End Snapshot:-</vt:lpstr>
      <vt:lpstr>Back-End Snapshot:-</vt:lpstr>
      <vt:lpstr>Database-Snapshot</vt:lpstr>
      <vt:lpstr>Main Output</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Online Shopping</dc:title>
  <dc:creator>Suyash Mhatre</dc:creator>
  <cp:lastModifiedBy>Dhoop Service</cp:lastModifiedBy>
  <cp:revision>12</cp:revision>
  <dcterms:created xsi:type="dcterms:W3CDTF">2023-03-31T08:53:56Z</dcterms:created>
  <dcterms:modified xsi:type="dcterms:W3CDTF">2023-04-08T12:39:26Z</dcterms:modified>
</cp:coreProperties>
</file>