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sldIdLst>
    <p:sldId id="256" r:id="rId2"/>
    <p:sldId id="257" r:id="rId3"/>
    <p:sldId id="258" r:id="rId4"/>
    <p:sldId id="259" r:id="rId5"/>
    <p:sldId id="262" r:id="rId6"/>
    <p:sldId id="260"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15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13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2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80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8DFA1846-DA80-1C48-A609-854EA85C59AD}" type="datetimeFigureOut">
              <a:rPr lang="en-US" smtClean="0"/>
              <a:pPr/>
              <a:t>11/20/2023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531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355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0685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595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33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876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09B482E8-6E0E-1B4F-B1FD-C69DB9E858D9}" type="datetimeFigureOut">
              <a:rPr lang="en-US" smtClean="0"/>
              <a:pPr/>
              <a:t>11/20/2023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6758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09B482E8-6E0E-1B4F-B1FD-C69DB9E858D9}" type="datetimeFigureOut">
              <a:rPr lang="en-US" smtClean="0"/>
              <a:pPr/>
              <a:t>11/20/2023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675649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FC75-3742-D347-40F2-3C514481A238}"/>
              </a:ext>
            </a:extLst>
          </p:cNvPr>
          <p:cNvSpPr>
            <a:spLocks noGrp="1"/>
          </p:cNvSpPr>
          <p:nvPr>
            <p:ph type="ctrTitle"/>
          </p:nvPr>
        </p:nvSpPr>
        <p:spPr/>
        <p:txBody>
          <a:bodyPr>
            <a:normAutofit/>
          </a:bodyPr>
          <a:lstStyle/>
          <a:p>
            <a:r>
              <a:rPr lang="en-US" dirty="0"/>
              <a:t>PATTERN RECOGNITION </a:t>
            </a:r>
            <a:br>
              <a:rPr lang="en-US" dirty="0"/>
            </a:br>
            <a:endParaRPr lang="en-IN" dirty="0"/>
          </a:p>
        </p:txBody>
      </p:sp>
      <p:sp>
        <p:nvSpPr>
          <p:cNvPr id="3" name="Subtitle 2">
            <a:extLst>
              <a:ext uri="{FF2B5EF4-FFF2-40B4-BE49-F238E27FC236}">
                <a16:creationId xmlns:a16="http://schemas.microsoft.com/office/drawing/2014/main" id="{F17319E1-4CE7-6B9E-AF94-D3594F45B928}"/>
              </a:ext>
            </a:extLst>
          </p:cNvPr>
          <p:cNvSpPr>
            <a:spLocks noGrp="1"/>
          </p:cNvSpPr>
          <p:nvPr>
            <p:ph type="subTitle" idx="1"/>
          </p:nvPr>
        </p:nvSpPr>
        <p:spPr>
          <a:xfrm>
            <a:off x="1524000" y="3509962"/>
            <a:ext cx="9144000" cy="2084013"/>
          </a:xfrm>
        </p:spPr>
        <p:txBody>
          <a:bodyPr>
            <a:normAutofit/>
          </a:bodyPr>
          <a:lstStyle/>
          <a:p>
            <a:r>
              <a:rPr lang="en-US" dirty="0"/>
              <a:t>HUMAN ACTIVITY RECOGNITION</a:t>
            </a:r>
            <a:endParaRPr lang="en-IN" dirty="0"/>
          </a:p>
          <a:p>
            <a:pPr algn="r"/>
            <a:endParaRPr lang="en-IN" dirty="0"/>
          </a:p>
          <a:p>
            <a:pPr algn="ctr"/>
            <a:r>
              <a:rPr lang="en-IN" sz="1800" dirty="0"/>
              <a:t>Praveen Kumar .G - S20210020313</a:t>
            </a:r>
          </a:p>
          <a:p>
            <a:pPr algn="ctr"/>
            <a:r>
              <a:rPr lang="en-IN" sz="1800" dirty="0"/>
              <a:t>Sanjay Chandra .K - S20210020318</a:t>
            </a:r>
          </a:p>
          <a:p>
            <a:pPr algn="ctr"/>
            <a:r>
              <a:rPr lang="en-US" sz="1800" dirty="0"/>
              <a:t>Sai Kiran .V - S20210020331</a:t>
            </a:r>
          </a:p>
        </p:txBody>
      </p:sp>
    </p:spTree>
    <p:extLst>
      <p:ext uri="{BB962C8B-B14F-4D97-AF65-F5344CB8AC3E}">
        <p14:creationId xmlns:p14="http://schemas.microsoft.com/office/powerpoint/2010/main" val="420955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0A08-A47C-025A-ADEF-C661B833E867}"/>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Problem Description</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9659E78-E7EB-E610-EDC7-5AE92A2D2D81}"/>
              </a:ext>
            </a:extLst>
          </p:cNvPr>
          <p:cNvSpPr>
            <a:spLocks noGrp="1"/>
          </p:cNvSpPr>
          <p:nvPr>
            <p:ph idx="1"/>
          </p:nvPr>
        </p:nvSpPr>
        <p:spPr>
          <a:xfrm>
            <a:off x="594595" y="2482264"/>
            <a:ext cx="10554574" cy="3636511"/>
          </a:xfrm>
        </p:spPr>
        <p:txBody>
          <a:bodyPr>
            <a:normAutofit fontScale="92500" lnSpcReduction="10000"/>
          </a:bodyPr>
          <a:lstStyle/>
          <a:p>
            <a:r>
              <a:rPr lang="en-US" dirty="0"/>
              <a:t>In this machine learning project on Human Activity Recognition, a dataset derived from 30 participants, aged 19-48, was utilized. Each individual performed six activities while wearing a waist-mounted smartphone equipped with inertial sensors capturing 3-axial linear acceleration and angular velocity at 50Hz. The goal is to classify activities such as walking, walking upstairs, walking downstairs, sitting, standing, and lying down. The dataset was randomly split into training (70%) and test (30%) sets. The sensor signals underwent preprocessing, including noise filtering and sampling in fixed-width sliding windows with a 2.56-second duration and 50% overlap. Further, the acceleration signal was separated into body and gravitational components, and feature vectors were extracted from each window, encompassing both time and frequency domain variables. The challenge is to develop a robust machine learning model capable of accurately classifying human activities based on these features, thereby enabling the recognition and categorization of daily activities from sensor data.</a:t>
            </a:r>
          </a:p>
        </p:txBody>
      </p:sp>
    </p:spTree>
    <p:extLst>
      <p:ext uri="{BB962C8B-B14F-4D97-AF65-F5344CB8AC3E}">
        <p14:creationId xmlns:p14="http://schemas.microsoft.com/office/powerpoint/2010/main" val="253546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0C30-D050-51A2-C67C-A57F0E4E3027}"/>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Feature Description</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DC09708-014E-37A5-8D13-99F3144913CF}"/>
              </a:ext>
            </a:extLst>
          </p:cNvPr>
          <p:cNvSpPr>
            <a:spLocks noGrp="1"/>
          </p:cNvSpPr>
          <p:nvPr>
            <p:ph idx="1"/>
          </p:nvPr>
        </p:nvSpPr>
        <p:spPr/>
        <p:txBody>
          <a:bodyPr>
            <a:normAutofit/>
          </a:bodyPr>
          <a:lstStyle/>
          <a:p>
            <a:r>
              <a:rPr lang="en-US" dirty="0"/>
              <a:t>The features used for human activity recognition in this project are derived from both time and frequency domains. From each 2.56-second window with 50% overlap, various variables are calculated to form a feature vector. Time domain features may include statistical measures such as mean, standard deviation, minimum, and maximum values of the sensor signals for both linear acceleration and angular velocity. Additionally, features like skewness and kurtosis may provide insights into the distribution of the data. Frequency domain features are obtained through techniques such as Fast Fourier transform (FFT) applied to the sensor signals, yielding information about the frequency components present. These features could encompass dominant frequencies, energy distribution, and spectral entropy. The combination of time and frequency domain features allows the model to capture both the temporal patterns and frequency characteristics of human activities, providing a comprehensive set of information for effective classification. </a:t>
            </a:r>
            <a:endParaRPr lang="en-IN" dirty="0"/>
          </a:p>
        </p:txBody>
      </p:sp>
    </p:spTree>
    <p:extLst>
      <p:ext uri="{BB962C8B-B14F-4D97-AF65-F5344CB8AC3E}">
        <p14:creationId xmlns:p14="http://schemas.microsoft.com/office/powerpoint/2010/main" val="85870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146D-5F56-494E-1D96-51FEE1887085}"/>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Classification Models</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A18A787-40D6-1E27-F61E-91BCC9B048D3}"/>
              </a:ext>
            </a:extLst>
          </p:cNvPr>
          <p:cNvSpPr>
            <a:spLocks noGrp="1"/>
          </p:cNvSpPr>
          <p:nvPr>
            <p:ph idx="1"/>
          </p:nvPr>
        </p:nvSpPr>
        <p:spPr/>
        <p:txBody>
          <a:bodyPr>
            <a:normAutofit/>
          </a:bodyPr>
          <a:lstStyle/>
          <a:p>
            <a:r>
              <a:rPr lang="en-US" u="sng" dirty="0"/>
              <a:t>Logistic Regression:- </a:t>
            </a:r>
            <a:r>
              <a:rPr lang="en-US" dirty="0"/>
              <a:t>it models the probability of an instance belonging to a particular activity class based on the extracted features</a:t>
            </a:r>
          </a:p>
          <a:p>
            <a:r>
              <a:rPr lang="en-US" u="sng" dirty="0"/>
              <a:t>K-Nearest Neighbor (KNN):-</a:t>
            </a:r>
            <a:r>
              <a:rPr lang="en-US" dirty="0"/>
              <a:t>KNN classifies an instance based on the majority class of its k-nearest neighbors in the feature space. The choice of "k" determines the number of neighbors considered. KNN assumes that similar activities are close to each other in the feature space, making it suitable for capturing local patterns and relationships within the dataset.</a:t>
            </a:r>
          </a:p>
          <a:p>
            <a:r>
              <a:rPr lang="en-US" u="sng" dirty="0"/>
              <a:t>Support Vector </a:t>
            </a:r>
            <a:r>
              <a:rPr lang="en-IN" u="sng" dirty="0"/>
              <a:t>Machine(SVM):-</a:t>
            </a:r>
            <a:r>
              <a:rPr lang="en-US" dirty="0"/>
              <a:t>SVM seeks to find a hyperplane that best separates the feature vectors corresponding to different activities. It aims to maximize the margin between classes, making it effective in high-dimensional spaces			 </a:t>
            </a:r>
            <a:endParaRPr lang="en-IN" dirty="0"/>
          </a:p>
        </p:txBody>
      </p:sp>
    </p:spTree>
    <p:extLst>
      <p:ext uri="{BB962C8B-B14F-4D97-AF65-F5344CB8AC3E}">
        <p14:creationId xmlns:p14="http://schemas.microsoft.com/office/powerpoint/2010/main" val="353936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6250-67D0-048C-1B58-650D5E19B8E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802E70E-03E8-4D23-7330-A7F1D6D14FB3}"/>
              </a:ext>
            </a:extLst>
          </p:cNvPr>
          <p:cNvSpPr>
            <a:spLocks noGrp="1"/>
          </p:cNvSpPr>
          <p:nvPr>
            <p:ph idx="1"/>
          </p:nvPr>
        </p:nvSpPr>
        <p:spPr/>
        <p:txBody>
          <a:bodyPr>
            <a:normAutofit/>
          </a:bodyPr>
          <a:lstStyle/>
          <a:p>
            <a:r>
              <a:rPr lang="en-US" u="sng" dirty="0"/>
              <a:t>Random Forest:-</a:t>
            </a:r>
            <a:r>
              <a:rPr lang="en-US" dirty="0"/>
              <a:t>Random Forest combines the predictions of multiple decision trees to enhance accuracy and generalization</a:t>
            </a:r>
            <a:r>
              <a:rPr lang="en-US" u="sng" dirty="0"/>
              <a:t>.</a:t>
            </a:r>
          </a:p>
          <a:p>
            <a:r>
              <a:rPr lang="en-IN" u="sng" dirty="0"/>
              <a:t>Grid Search CV(SVM):-</a:t>
            </a:r>
            <a:r>
              <a:rPr lang="en-US" dirty="0"/>
              <a:t>It systematically searches through a predefined set of hyperparameter values (such as the regularization parameter and kernel parameters) to find the combination that yields the best model performance. This process helps optimize the SVM model for human activity recognition by fine-tuning its parameters.</a:t>
            </a:r>
          </a:p>
          <a:p>
            <a:r>
              <a:rPr lang="en-IN" u="sng" dirty="0"/>
              <a:t>Decision Trees:-</a:t>
            </a:r>
            <a:r>
              <a:rPr lang="en-US" dirty="0"/>
              <a:t>Decision trees recursively split the dataset based on features to create a tree structure that can be used for classifying new instances.</a:t>
            </a:r>
            <a:endParaRPr lang="en-IN" dirty="0"/>
          </a:p>
        </p:txBody>
      </p:sp>
    </p:spTree>
    <p:extLst>
      <p:ext uri="{BB962C8B-B14F-4D97-AF65-F5344CB8AC3E}">
        <p14:creationId xmlns:p14="http://schemas.microsoft.com/office/powerpoint/2010/main" val="232234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4F44-6B86-C7C8-4935-E808342B266D}"/>
              </a:ext>
            </a:extLst>
          </p:cNvPr>
          <p:cNvSpPr>
            <a:spLocks noGrp="1"/>
          </p:cNvSpPr>
          <p:nvPr>
            <p:ph type="title"/>
          </p:nvPr>
        </p:nvSpPr>
        <p:spPr>
          <a:xfrm>
            <a:off x="748552" y="143434"/>
            <a:ext cx="9865659" cy="564777"/>
          </a:xfrm>
        </p:spPr>
        <p:txBody>
          <a:bodyPr>
            <a:normAutofit fontScale="90000"/>
          </a:bodyPr>
          <a:lstStyle/>
          <a:p>
            <a:r>
              <a:rPr lang="en-US" b="1" u="sng" dirty="0" err="1">
                <a:effectLst>
                  <a:outerShdw blurRad="38100" dist="38100" dir="2700000" algn="tl">
                    <a:srgbClr val="000000">
                      <a:alpha val="43137"/>
                    </a:srgbClr>
                  </a:outerShdw>
                </a:effectLst>
              </a:rPr>
              <a:t>Comparisions</a:t>
            </a:r>
            <a:r>
              <a:rPr lang="en-US" b="1" u="sng" dirty="0">
                <a:effectLst>
                  <a:outerShdw blurRad="38100" dist="38100" dir="2700000" algn="tl">
                    <a:srgbClr val="000000">
                      <a:alpha val="43137"/>
                    </a:srgbClr>
                  </a:outerShdw>
                </a:effectLst>
              </a:rPr>
              <a:t>:-</a:t>
            </a:r>
            <a:endParaRPr lang="en-IN" b="1" u="sng" dirty="0">
              <a:effectLst>
                <a:outerShdw blurRad="38100" dist="38100" dir="2700000" algn="tl">
                  <a:srgbClr val="000000">
                    <a:alpha val="43137"/>
                  </a:srgbClr>
                </a:outerShdw>
              </a:effectLst>
            </a:endParaRPr>
          </a:p>
        </p:txBody>
      </p:sp>
      <p:graphicFrame>
        <p:nvGraphicFramePr>
          <p:cNvPr id="8" name="Content Placeholder 7">
            <a:extLst>
              <a:ext uri="{FF2B5EF4-FFF2-40B4-BE49-F238E27FC236}">
                <a16:creationId xmlns:a16="http://schemas.microsoft.com/office/drawing/2014/main" id="{65AB68E5-8B60-D01D-C5CA-6316040BDA86}"/>
              </a:ext>
            </a:extLst>
          </p:cNvPr>
          <p:cNvGraphicFramePr>
            <a:graphicFrameLocks noGrp="1"/>
          </p:cNvGraphicFramePr>
          <p:nvPr>
            <p:ph idx="1"/>
            <p:extLst>
              <p:ext uri="{D42A27DB-BD31-4B8C-83A1-F6EECF244321}">
                <p14:modId xmlns:p14="http://schemas.microsoft.com/office/powerpoint/2010/main" val="2342531802"/>
              </p:ext>
            </p:extLst>
          </p:nvPr>
        </p:nvGraphicFramePr>
        <p:xfrm>
          <a:off x="1304364" y="977153"/>
          <a:ext cx="8754036" cy="5275314"/>
        </p:xfrm>
        <a:graphic>
          <a:graphicData uri="http://schemas.openxmlformats.org/drawingml/2006/table">
            <a:tbl>
              <a:tblPr firstRow="1" bandRow="1">
                <a:tableStyleId>{5C22544A-7EE6-4342-B048-85BDC9FD1C3A}</a:tableStyleId>
              </a:tblPr>
              <a:tblGrid>
                <a:gridCol w="4325471">
                  <a:extLst>
                    <a:ext uri="{9D8B030D-6E8A-4147-A177-3AD203B41FA5}">
                      <a16:colId xmlns:a16="http://schemas.microsoft.com/office/drawing/2014/main" val="2891703373"/>
                    </a:ext>
                  </a:extLst>
                </a:gridCol>
                <a:gridCol w="4428565">
                  <a:extLst>
                    <a:ext uri="{9D8B030D-6E8A-4147-A177-3AD203B41FA5}">
                      <a16:colId xmlns:a16="http://schemas.microsoft.com/office/drawing/2014/main" val="776621037"/>
                    </a:ext>
                  </a:extLst>
                </a:gridCol>
              </a:tblGrid>
              <a:tr h="445399">
                <a:tc>
                  <a:txBody>
                    <a:bodyPr/>
                    <a:lstStyle/>
                    <a:p>
                      <a:pPr algn="ctr"/>
                      <a:r>
                        <a:rPr lang="en-US" dirty="0"/>
                        <a:t>Models</a:t>
                      </a:r>
                      <a:endParaRPr lang="en-IN" dirty="0"/>
                    </a:p>
                  </a:txBody>
                  <a:tcPr/>
                </a:tc>
                <a:tc>
                  <a:txBody>
                    <a:bodyPr/>
                    <a:lstStyle/>
                    <a:p>
                      <a:pPr algn="ctr"/>
                      <a:r>
                        <a:rPr lang="en-US" dirty="0"/>
                        <a:t>Accuracy</a:t>
                      </a:r>
                      <a:endParaRPr lang="en-IN" dirty="0"/>
                    </a:p>
                  </a:txBody>
                  <a:tcPr/>
                </a:tc>
                <a:extLst>
                  <a:ext uri="{0D108BD9-81ED-4DB2-BD59-A6C34878D82A}">
                    <a16:rowId xmlns:a16="http://schemas.microsoft.com/office/drawing/2014/main" val="3242491195"/>
                  </a:ext>
                </a:extLst>
              </a:tr>
              <a:tr h="49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Consolas" panose="020B0609020204030204" pitchFamily="49" charset="0"/>
                        </a:rPr>
                        <a:t>SVM.SVC(KERNEL='LINEAR’)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dirty="0">
                          <a:effectLst/>
                          <a:latin typeface="Consolas" panose="020B0609020204030204" pitchFamily="49" charset="0"/>
                        </a:rPr>
                        <a:t>0.9877634262406526</a:t>
                      </a:r>
                      <a:endParaRPr lang="en-IN" dirty="0"/>
                    </a:p>
                    <a:p>
                      <a:endParaRPr lang="en-IN" dirty="0"/>
                    </a:p>
                  </a:txBody>
                  <a:tcPr/>
                </a:tc>
                <a:extLst>
                  <a:ext uri="{0D108BD9-81ED-4DB2-BD59-A6C34878D82A}">
                    <a16:rowId xmlns:a16="http://schemas.microsoft.com/office/drawing/2014/main" val="3048300076"/>
                  </a:ext>
                </a:extLst>
              </a:tr>
              <a:tr h="49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Consolas" panose="020B0609020204030204" pitchFamily="49" charset="0"/>
                        </a:rPr>
                        <a:t>SVM.SVC(KERNEL='RBF’)</a:t>
                      </a:r>
                    </a:p>
                  </a:txBody>
                  <a:tcPr/>
                </a:tc>
                <a:tc>
                  <a:txBody>
                    <a:bodyPr/>
                    <a:lstStyle/>
                    <a:p>
                      <a:r>
                        <a:rPr lang="en-IN" sz="1800" b="0" i="0" kern="1200" dirty="0">
                          <a:solidFill>
                            <a:schemeClr val="dk1"/>
                          </a:solidFill>
                          <a:effectLst/>
                          <a:latin typeface="+mn-lt"/>
                          <a:ea typeface="+mn-ea"/>
                          <a:cs typeface="+mn-cs"/>
                        </a:rPr>
                        <a:t>0.9551325628823929</a:t>
                      </a:r>
                      <a:endParaRPr lang="en-IN" dirty="0"/>
                    </a:p>
                  </a:txBody>
                  <a:tcPr/>
                </a:tc>
                <a:extLst>
                  <a:ext uri="{0D108BD9-81ED-4DB2-BD59-A6C34878D82A}">
                    <a16:rowId xmlns:a16="http://schemas.microsoft.com/office/drawing/2014/main" val="560778157"/>
                  </a:ext>
                </a:extLst>
              </a:tr>
              <a:tr h="49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Consolas" panose="020B0609020204030204" pitchFamily="49" charset="0"/>
                        </a:rPr>
                        <a:t>RANDOMFORESTCLASSIFIER</a:t>
                      </a:r>
                    </a:p>
                  </a:txBody>
                  <a:tcPr/>
                </a:tc>
                <a:tc>
                  <a:txBody>
                    <a:bodyPr/>
                    <a:lstStyle/>
                    <a:p>
                      <a:r>
                        <a:rPr lang="en-IN" sz="1800" b="0" i="0" kern="1200" dirty="0">
                          <a:solidFill>
                            <a:schemeClr val="dk1"/>
                          </a:solidFill>
                          <a:effectLst/>
                          <a:latin typeface="+mn-lt"/>
                          <a:ea typeface="+mn-ea"/>
                          <a:cs typeface="+mn-cs"/>
                        </a:rPr>
                        <a:t> 0.9830047586675731</a:t>
                      </a:r>
                      <a:endParaRPr lang="en-IN" dirty="0"/>
                    </a:p>
                  </a:txBody>
                  <a:tcPr/>
                </a:tc>
                <a:extLst>
                  <a:ext uri="{0D108BD9-81ED-4DB2-BD59-A6C34878D82A}">
                    <a16:rowId xmlns:a16="http://schemas.microsoft.com/office/drawing/2014/main" val="3474906987"/>
                  </a:ext>
                </a:extLst>
              </a:tr>
              <a:tr h="49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Consolas" panose="020B0609020204030204" pitchFamily="49" charset="0"/>
                        </a:rPr>
                        <a:t>ADABOOSTCLASSIFIER</a:t>
                      </a:r>
                    </a:p>
                  </a:txBody>
                  <a:tcPr/>
                </a:tc>
                <a:tc>
                  <a:txBody>
                    <a:bodyPr/>
                    <a:lstStyle/>
                    <a:p>
                      <a:r>
                        <a:rPr lang="en-IN" sz="1800" b="0" i="0" kern="1200" dirty="0">
                          <a:solidFill>
                            <a:schemeClr val="dk1"/>
                          </a:solidFill>
                          <a:effectLst/>
                          <a:latin typeface="+mn-lt"/>
                          <a:ea typeface="+mn-ea"/>
                          <a:cs typeface="+mn-cs"/>
                        </a:rPr>
                        <a:t>0.5322909585316111</a:t>
                      </a:r>
                      <a:endParaRPr lang="en-IN" dirty="0"/>
                    </a:p>
                  </a:txBody>
                  <a:tcPr/>
                </a:tc>
                <a:extLst>
                  <a:ext uri="{0D108BD9-81ED-4DB2-BD59-A6C34878D82A}">
                    <a16:rowId xmlns:a16="http://schemas.microsoft.com/office/drawing/2014/main" val="2835030008"/>
                  </a:ext>
                </a:extLst>
              </a:tr>
              <a:tr h="49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Consolas" panose="020B0609020204030204" pitchFamily="49" charset="0"/>
                        </a:rPr>
                        <a:t>DECISIONTREECLASSIFIER</a:t>
                      </a:r>
                    </a:p>
                  </a:txBody>
                  <a:tcPr/>
                </a:tc>
                <a:tc>
                  <a:txBody>
                    <a:bodyPr/>
                    <a:lstStyle/>
                    <a:p>
                      <a:r>
                        <a:rPr lang="en-IN" sz="1800" b="0" i="0" kern="1200" dirty="0">
                          <a:solidFill>
                            <a:schemeClr val="dk1"/>
                          </a:solidFill>
                          <a:effectLst/>
                          <a:latin typeface="+mn-lt"/>
                          <a:ea typeface="+mn-ea"/>
                          <a:cs typeface="+mn-cs"/>
                        </a:rPr>
                        <a:t> 0.947654656696125</a:t>
                      </a:r>
                      <a:endParaRPr lang="en-IN" dirty="0"/>
                    </a:p>
                  </a:txBody>
                  <a:tcPr/>
                </a:tc>
                <a:extLst>
                  <a:ext uri="{0D108BD9-81ED-4DB2-BD59-A6C34878D82A}">
                    <a16:rowId xmlns:a16="http://schemas.microsoft.com/office/drawing/2014/main" val="1715995478"/>
                  </a:ext>
                </a:extLst>
              </a:tr>
              <a:tr h="49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latin typeface="Consolas" panose="020B0609020204030204" pitchFamily="49" charset="0"/>
                        </a:rPr>
                        <a:t>GRADIENTBOOSTINGCLASSIFIER</a:t>
                      </a:r>
                    </a:p>
                  </a:txBody>
                  <a:tcPr/>
                </a:tc>
                <a:tc>
                  <a:txBody>
                    <a:bodyPr/>
                    <a:lstStyle/>
                    <a:p>
                      <a:r>
                        <a:rPr lang="en-IN" sz="1800" b="0" i="0" kern="1200" dirty="0">
                          <a:solidFill>
                            <a:schemeClr val="dk1"/>
                          </a:solidFill>
                          <a:effectLst/>
                          <a:latin typeface="+mn-lt"/>
                          <a:ea typeface="+mn-ea"/>
                          <a:cs typeface="+mn-cs"/>
                        </a:rPr>
                        <a:t> 0.9850441876274643</a:t>
                      </a:r>
                      <a:endParaRPr lang="en-IN" dirty="0"/>
                    </a:p>
                  </a:txBody>
                  <a:tcPr/>
                </a:tc>
                <a:extLst>
                  <a:ext uri="{0D108BD9-81ED-4DB2-BD59-A6C34878D82A}">
                    <a16:rowId xmlns:a16="http://schemas.microsoft.com/office/drawing/2014/main" val="832150897"/>
                  </a:ext>
                </a:extLst>
              </a:tr>
              <a:tr h="49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SVC</a:t>
                      </a:r>
                      <a:endParaRPr lang="en-US" sz="1800" b="0" dirty="0">
                        <a:effectLst/>
                        <a:latin typeface="Consolas" panose="020B0609020204030204" pitchFamily="49" charset="0"/>
                      </a:endParaRPr>
                    </a:p>
                  </a:txBody>
                  <a:tcPr/>
                </a:tc>
                <a:tc>
                  <a:txBody>
                    <a:bodyPr/>
                    <a:lstStyle/>
                    <a:p>
                      <a:r>
                        <a:rPr lang="en-IN" sz="1800" b="0" i="0" kern="1200" dirty="0">
                          <a:solidFill>
                            <a:schemeClr val="dk1"/>
                          </a:solidFill>
                          <a:effectLst/>
                          <a:latin typeface="+mn-lt"/>
                          <a:ea typeface="+mn-ea"/>
                          <a:cs typeface="+mn-cs"/>
                        </a:rPr>
                        <a:t>0.9789259007477906</a:t>
                      </a:r>
                      <a:endParaRPr lang="en-IN" dirty="0"/>
                    </a:p>
                  </a:txBody>
                  <a:tcPr/>
                </a:tc>
                <a:extLst>
                  <a:ext uri="{0D108BD9-81ED-4DB2-BD59-A6C34878D82A}">
                    <a16:rowId xmlns:a16="http://schemas.microsoft.com/office/drawing/2014/main" val="1462563194"/>
                  </a:ext>
                </a:extLst>
              </a:tr>
              <a:tr h="49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onsolas" panose="020B0609020204030204" pitchFamily="49" charset="0"/>
                        </a:rPr>
                        <a:t>LOGISTIC REGRESSION</a:t>
                      </a:r>
                    </a:p>
                  </a:txBody>
                  <a:tcPr/>
                </a:tc>
                <a:tc>
                  <a:txBody>
                    <a:bodyPr/>
                    <a:lstStyle/>
                    <a:p>
                      <a:r>
                        <a:rPr lang="en-IN" sz="1800" b="0" i="0" kern="1200" dirty="0">
                          <a:solidFill>
                            <a:schemeClr val="dk1"/>
                          </a:solidFill>
                          <a:effectLst/>
                          <a:latin typeface="+mn-lt"/>
                          <a:ea typeface="+mn-ea"/>
                          <a:cs typeface="+mn-cs"/>
                        </a:rPr>
                        <a:t>0.9836845683208701</a:t>
                      </a:r>
                      <a:endParaRPr lang="en-IN" dirty="0"/>
                    </a:p>
                  </a:txBody>
                  <a:tcPr/>
                </a:tc>
                <a:extLst>
                  <a:ext uri="{0D108BD9-81ED-4DB2-BD59-A6C34878D82A}">
                    <a16:rowId xmlns:a16="http://schemas.microsoft.com/office/drawing/2014/main" val="2246909392"/>
                  </a:ext>
                </a:extLst>
              </a:tr>
              <a:tr h="282311">
                <a:tc>
                  <a:txBody>
                    <a:bodyPr/>
                    <a:lstStyle/>
                    <a:p>
                      <a:r>
                        <a:rPr lang="en-US" dirty="0"/>
                        <a:t>KNN</a:t>
                      </a:r>
                      <a:endParaRPr lang="en-IN" dirty="0"/>
                    </a:p>
                  </a:txBody>
                  <a:tcPr/>
                </a:tc>
                <a:tc>
                  <a:txBody>
                    <a:bodyPr/>
                    <a:lstStyle/>
                    <a:p>
                      <a:r>
                        <a:rPr lang="en-IN" sz="1800" b="0" i="0" kern="1200" dirty="0">
                          <a:solidFill>
                            <a:schemeClr val="dk1"/>
                          </a:solidFill>
                          <a:effectLst/>
                          <a:latin typeface="+mn-lt"/>
                          <a:ea typeface="+mn-ea"/>
                          <a:cs typeface="+mn-cs"/>
                        </a:rPr>
                        <a:t>0.9802855200543847</a:t>
                      </a:r>
                      <a:endParaRPr lang="en-IN" dirty="0"/>
                    </a:p>
                  </a:txBody>
                  <a:tcPr/>
                </a:tc>
                <a:extLst>
                  <a:ext uri="{0D108BD9-81ED-4DB2-BD59-A6C34878D82A}">
                    <a16:rowId xmlns:a16="http://schemas.microsoft.com/office/drawing/2014/main" val="3471337903"/>
                  </a:ext>
                </a:extLst>
              </a:tr>
              <a:tr h="282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onsolas" panose="020B0609020204030204" pitchFamily="49" charset="0"/>
                        </a:rPr>
                        <a:t>LOGISTIC REGRESSION(PIPELINING)-</a:t>
                      </a:r>
                      <a:endParaRPr lang="en-IN" sz="1800" dirty="0"/>
                    </a:p>
                  </a:txBody>
                  <a:tcPr/>
                </a:tc>
                <a:tc>
                  <a:txBody>
                    <a:bodyPr/>
                    <a:lstStyle/>
                    <a:p>
                      <a:r>
                        <a:rPr lang="en-IN" sz="1800" b="0" i="0" kern="1200" dirty="0">
                          <a:solidFill>
                            <a:schemeClr val="dk1"/>
                          </a:solidFill>
                          <a:effectLst/>
                          <a:latin typeface="+mn-lt"/>
                          <a:ea typeface="+mn-ea"/>
                          <a:cs typeface="+mn-cs"/>
                        </a:rPr>
                        <a:t>0.982324949014276</a:t>
                      </a:r>
                      <a:endParaRPr lang="en-IN" dirty="0"/>
                    </a:p>
                  </a:txBody>
                  <a:tcPr/>
                </a:tc>
                <a:extLst>
                  <a:ext uri="{0D108BD9-81ED-4DB2-BD59-A6C34878D82A}">
                    <a16:rowId xmlns:a16="http://schemas.microsoft.com/office/drawing/2014/main" val="2410967053"/>
                  </a:ext>
                </a:extLst>
              </a:tr>
            </a:tbl>
          </a:graphicData>
        </a:graphic>
      </p:graphicFrame>
    </p:spTree>
    <p:extLst>
      <p:ext uri="{BB962C8B-B14F-4D97-AF65-F5344CB8AC3E}">
        <p14:creationId xmlns:p14="http://schemas.microsoft.com/office/powerpoint/2010/main" val="226957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9B59-5D2B-EEFC-670B-EB8F0119CCC6}"/>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Main results:-</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F165D69-23BD-39E9-2647-AD0CF212FB0B}"/>
              </a:ext>
            </a:extLst>
          </p:cNvPr>
          <p:cNvSpPr>
            <a:spLocks noGrp="1"/>
          </p:cNvSpPr>
          <p:nvPr>
            <p:ph idx="1"/>
          </p:nvPr>
        </p:nvSpPr>
        <p:spPr/>
        <p:txBody>
          <a:bodyPr/>
          <a:lstStyle/>
          <a:p>
            <a:pPr>
              <a:buFont typeface="Arial" panose="020B0604020202020204" pitchFamily="34" charset="0"/>
              <a:buChar char="•"/>
            </a:pPr>
            <a:r>
              <a:rPr lang="en-US" dirty="0"/>
              <a:t> It was observed that for linear kernel in SVM had the highest accuracy for the training data divided into train data and test data. So we have used this model for our original test data with all features and with some features selected using correlation .</a:t>
            </a:r>
          </a:p>
          <a:p>
            <a:pPr>
              <a:buFont typeface="Arial" panose="020B0604020202020204" pitchFamily="34" charset="0"/>
              <a:buChar char="•"/>
            </a:pPr>
            <a:r>
              <a:rPr lang="en-US" dirty="0"/>
              <a:t> Accuracy using feature selection:</a:t>
            </a:r>
            <a:r>
              <a:rPr lang="en-IN" b="0" i="0" dirty="0">
                <a:effectLst/>
                <a:latin typeface="Consolas" panose="020B0609020204030204" pitchFamily="49" charset="0"/>
              </a:rPr>
              <a:t>0.9463861554122837</a:t>
            </a:r>
          </a:p>
          <a:p>
            <a:pPr>
              <a:buFont typeface="Arial" panose="020B0604020202020204" pitchFamily="34" charset="0"/>
              <a:buChar char="•"/>
            </a:pPr>
            <a:r>
              <a:rPr lang="en-IN" dirty="0">
                <a:latin typeface="Consolas" panose="020B0609020204030204" pitchFamily="49" charset="0"/>
              </a:rPr>
              <a:t> Accuracy with all features:</a:t>
            </a:r>
            <a:r>
              <a:rPr lang="en-IN" b="0" i="0" dirty="0">
                <a:effectLst/>
                <a:latin typeface="Consolas" panose="020B0609020204030204" pitchFamily="49" charset="0"/>
              </a:rPr>
              <a:t>0.9586019681031558</a:t>
            </a:r>
            <a:endParaRPr lang="en-IN" dirty="0"/>
          </a:p>
        </p:txBody>
      </p:sp>
    </p:spTree>
    <p:extLst>
      <p:ext uri="{BB962C8B-B14F-4D97-AF65-F5344CB8AC3E}">
        <p14:creationId xmlns:p14="http://schemas.microsoft.com/office/powerpoint/2010/main" val="234082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A1D5-8A8B-11E7-1539-11C7DF35639A}"/>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Conclusion:-</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5664462-2C7A-A6FD-228C-7C1D35F89E42}"/>
              </a:ext>
            </a:extLst>
          </p:cNvPr>
          <p:cNvSpPr>
            <a:spLocks noGrp="1"/>
          </p:cNvSpPr>
          <p:nvPr>
            <p:ph idx="1"/>
          </p:nvPr>
        </p:nvSpPr>
        <p:spPr/>
        <p:txBody>
          <a:bodyPr/>
          <a:lstStyle/>
          <a:p>
            <a:r>
              <a:rPr lang="en-US" dirty="0"/>
              <a:t>With the accuracy results observed , it was seen that we had higher accuracy without any feature selection ,that is with the dataset itself had higher accuracy defining that all features having their importance.</a:t>
            </a:r>
            <a:endParaRPr lang="en-IN" dirty="0"/>
          </a:p>
        </p:txBody>
      </p:sp>
    </p:spTree>
    <p:extLst>
      <p:ext uri="{BB962C8B-B14F-4D97-AF65-F5344CB8AC3E}">
        <p14:creationId xmlns:p14="http://schemas.microsoft.com/office/powerpoint/2010/main" val="2847794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470</TotalTime>
  <Words>742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Century Gothic</vt:lpstr>
      <vt:lpstr>Consolas</vt:lpstr>
      <vt:lpstr>Wingdings</vt:lpstr>
      <vt:lpstr>Wood Type</vt:lpstr>
      <vt:lpstr>PATTERN RECOGNITION  </vt:lpstr>
      <vt:lpstr>Problem Description</vt:lpstr>
      <vt:lpstr>Feature Description</vt:lpstr>
      <vt:lpstr>Classification Models</vt:lpstr>
      <vt:lpstr>PowerPoint Presentation</vt:lpstr>
      <vt:lpstr>Comparisions:-</vt:lpstr>
      <vt:lpstr>Main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  </dc:title>
  <dc:creator>SANJAY CHANDRA</dc:creator>
  <cp:lastModifiedBy>SANJAY CHANDRA</cp:lastModifiedBy>
  <cp:revision>1</cp:revision>
  <dcterms:created xsi:type="dcterms:W3CDTF">2023-11-20T11:19:08Z</dcterms:created>
  <dcterms:modified xsi:type="dcterms:W3CDTF">2023-11-20T19:10:03Z</dcterms:modified>
</cp:coreProperties>
</file>