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72" r:id="rId29"/>
    <p:sldId id="273" r:id="rId30"/>
    <p:sldId id="274" r:id="rId3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685800" y="990360"/>
            <a:ext cx="8458200" cy="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914400" y="6248520"/>
            <a:ext cx="19785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57200" y="6324480"/>
            <a:ext cx="28929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>
              <a:lnSpc>
                <a:spcPct val="100000"/>
              </a:lnSpc>
              <a:spcBef>
                <a:spcPts val="601"/>
              </a:spcBef>
            </a:pPr>
            <a:fld id="{CAF71216-8019-435F-982A-503409080921}" type="datetime3">
              <a:rPr lang="en-US" sz="1200" b="0" strike="noStrike" spc="-1">
                <a:solidFill>
                  <a:srgbClr val="0000FF"/>
                </a:solidFill>
                <a:latin typeface="Verdana"/>
                <a:ea typeface="DejaVu Sans"/>
              </a:rPr>
              <a:t>5 May 2022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88400" y="6583320"/>
            <a:ext cx="11530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>
              <a:lnSpc>
                <a:spcPct val="100000"/>
              </a:lnSpc>
              <a:spcBef>
                <a:spcPts val="601"/>
              </a:spcBef>
            </a:pPr>
            <a:fld id="{5DBD162A-DA7D-46F8-B6A1-C03AC86CD486}" type="slidenum">
              <a:rPr lang="en-US" sz="1200" b="0" strike="noStrike" spc="-1">
                <a:solidFill>
                  <a:srgbClr val="000000"/>
                </a:solidFill>
                <a:latin typeface="Verdana"/>
                <a:ea typeface="DejaVu Sans"/>
              </a:rPr>
              <a:t>‹#›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685800" y="990360"/>
            <a:ext cx="8458200" cy="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914400" y="6248520"/>
            <a:ext cx="19785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57200" y="6324480"/>
            <a:ext cx="28929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>
              <a:lnSpc>
                <a:spcPct val="100000"/>
              </a:lnSpc>
              <a:spcBef>
                <a:spcPts val="601"/>
              </a:spcBef>
            </a:pPr>
            <a:fld id="{7E5DCDD3-4E93-43F4-BD20-2B11F6F8228E}" type="datetime3">
              <a:rPr lang="en-US" sz="1200" b="0" strike="noStrike" spc="-1">
                <a:solidFill>
                  <a:srgbClr val="0000FF"/>
                </a:solidFill>
                <a:latin typeface="Verdana"/>
                <a:ea typeface="DejaVu Sans"/>
              </a:rPr>
              <a:t>5 May 2022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7988400" y="6583320"/>
            <a:ext cx="11530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>
              <a:lnSpc>
                <a:spcPct val="100000"/>
              </a:lnSpc>
              <a:spcBef>
                <a:spcPts val="601"/>
              </a:spcBef>
            </a:pPr>
            <a:fld id="{663AB063-C2EA-4D83-A5DA-61E7ECF9A8AA}" type="slidenum">
              <a:rPr lang="en-US" sz="1200" b="0" strike="noStrike" spc="-1">
                <a:solidFill>
                  <a:srgbClr val="000000"/>
                </a:solidFill>
                <a:latin typeface="Verdana"/>
                <a:ea typeface="DejaVu Sans"/>
              </a:rPr>
              <a:t>‹#›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66680" y="1981080"/>
            <a:ext cx="7729560" cy="37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600" b="1" strike="noStrike" spc="-1">
                <a:solidFill>
                  <a:srgbClr val="0000FF"/>
                </a:solidFill>
                <a:latin typeface="Times New Roman"/>
                <a:ea typeface="DejaVu Sans"/>
              </a:rPr>
              <a:t>Project Team Members</a:t>
            </a:r>
            <a:endParaRPr lang="en-IN" sz="1600" b="0" strike="noStrike" spc="-1">
              <a:latin typeface="Arial"/>
            </a:endParaRPr>
          </a:p>
          <a:p>
            <a:pPr marL="2286000" algn="just">
              <a:lnSpc>
                <a:spcPct val="100000"/>
              </a:lnSpc>
            </a:pPr>
            <a:endParaRPr lang="en-IN" sz="1600" b="0" strike="noStrike" spc="-1">
              <a:latin typeface="Arial"/>
            </a:endParaRPr>
          </a:p>
          <a:p>
            <a:pPr marL="2171880" indent="-340560" algn="just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S. Gomu Aravind                      (Reg.No. :  201802031) </a:t>
            </a:r>
            <a:endParaRPr lang="en-IN" sz="1600" b="0" strike="noStrike" spc="-1">
              <a:latin typeface="Arial"/>
            </a:endParaRPr>
          </a:p>
          <a:p>
            <a:pPr marL="2171880" indent="-340560" algn="just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K. Haresh                                  (Reg.No. :  201802033)</a:t>
            </a:r>
            <a:endParaRPr lang="en-IN" sz="1600" b="0" strike="noStrike" spc="-1">
              <a:latin typeface="Arial"/>
            </a:endParaRPr>
          </a:p>
          <a:p>
            <a:pPr marL="2171880" indent="-340560" algn="just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S. Praveen                                 (Reg.No. :  201802073)</a:t>
            </a:r>
            <a:endParaRPr lang="en-IN" sz="1600" b="0" strike="noStrike" spc="-1">
              <a:latin typeface="Arial"/>
            </a:endParaRPr>
          </a:p>
          <a:p>
            <a:pPr marL="343080" indent="-340560" algn="ctr"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  <a:p>
            <a:pPr marL="343080" indent="-340560" algn="ctr"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  <a:p>
            <a:pPr marL="343080" indent="-340560" algn="ctr">
              <a:lnSpc>
                <a:spcPct val="100000"/>
              </a:lnSpc>
              <a:tabLst>
                <a:tab pos="0" algn="l"/>
              </a:tabLst>
            </a:pPr>
            <a:r>
              <a:rPr lang="en-IN" sz="1600" b="1" i="1" strike="noStrike" spc="-1">
                <a:solidFill>
                  <a:srgbClr val="0000FF"/>
                </a:solidFill>
                <a:latin typeface="Times New Roman"/>
                <a:ea typeface="DejaVu Sans"/>
              </a:rPr>
              <a:t>Under the guidance of </a:t>
            </a:r>
            <a:endParaRPr lang="en-IN" sz="1600" b="0" strike="noStrike" spc="-1">
              <a:latin typeface="Arial"/>
            </a:endParaRPr>
          </a:p>
          <a:p>
            <a:pPr marL="343080" indent="-340560" algn="ctr"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  <a:p>
            <a:pPr marL="343080" indent="-340560" algn="ctr">
              <a:lnSpc>
                <a:spcPct val="100000"/>
              </a:lnSpc>
              <a:tabLst>
                <a:tab pos="0" algn="l"/>
              </a:tabLst>
            </a:pPr>
            <a:r>
              <a:rPr lang="en-IN" sz="1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Prof. M.Jawahar, M.E., (Ph.D.,) </a:t>
            </a:r>
            <a:endParaRPr lang="en-IN" sz="1600" b="0" strike="noStrike" spc="-1">
              <a:latin typeface="Arial"/>
            </a:endParaRPr>
          </a:p>
          <a:p>
            <a:pPr marL="343080" indent="-340560" algn="ctr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Assistant Professor</a:t>
            </a:r>
            <a:endParaRPr lang="en-IN" sz="1600" b="0" strike="noStrike" spc="-1">
              <a:latin typeface="Arial"/>
            </a:endParaRPr>
          </a:p>
          <a:p>
            <a:pPr marL="343080" indent="-340560" algn="ctr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Department of Electrical and Electronics Engineering</a:t>
            </a:r>
            <a:endParaRPr lang="en-IN" sz="1600" b="0" strike="noStrike" spc="-1">
              <a:latin typeface="Arial"/>
            </a:endParaRPr>
          </a:p>
          <a:p>
            <a:pPr marL="343080" indent="-340560" algn="ctr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Mepco Schlenk Engineering College (Autonomous)</a:t>
            </a:r>
            <a:endParaRPr lang="en-IN" sz="1600" b="0" strike="noStrike" spc="-1">
              <a:latin typeface="Arial"/>
            </a:endParaRPr>
          </a:p>
          <a:p>
            <a:pPr marL="343080" indent="-340560" algn="ctr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Sivakasi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90720" y="457200"/>
            <a:ext cx="799848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oT Technology Based Vehicle Pollution Monitoring and Control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990720" y="501120"/>
            <a:ext cx="79221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4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Beneficiaries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066680" y="1447920"/>
            <a:ext cx="7846200" cy="26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It will reduce the air pollution in the atmosphere caused by the vehicles.</a:t>
            </a:r>
            <a:endParaRPr lang="en-IN" sz="2400" b="0" strike="noStrike" spc="-1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Death due to air borne diseases will be less.</a:t>
            </a:r>
            <a:endParaRPr lang="en-IN" sz="2400" b="0" strike="noStrike" spc="-1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Poor air quality has harmful effects on human health will be reduced.</a:t>
            </a:r>
            <a:endParaRPr lang="en-IN" sz="2400" b="0" strike="noStrike" spc="-1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Pollutants emitted by vehicles causing damage to plants and buildings will be control.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90720" y="501120"/>
            <a:ext cx="79221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Gantt Chart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110" name="Content Placeholder 3"/>
          <p:cNvPicPr/>
          <p:nvPr/>
        </p:nvPicPr>
        <p:blipFill>
          <a:blip r:embed="rId2"/>
          <a:stretch/>
        </p:blipFill>
        <p:spPr>
          <a:xfrm>
            <a:off x="914400" y="1676520"/>
            <a:ext cx="7922160" cy="3807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990720" y="501120"/>
            <a:ext cx="79221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Specification Requirements</a:t>
            </a:r>
            <a:endParaRPr lang="en-IN" sz="4000" b="0" strike="noStrike" spc="-1">
              <a:latin typeface="Arial"/>
            </a:endParaRPr>
          </a:p>
        </p:txBody>
      </p:sp>
      <p:graphicFrame>
        <p:nvGraphicFramePr>
          <p:cNvPr id="112" name="Table 2"/>
          <p:cNvGraphicFramePr/>
          <p:nvPr>
            <p:extLst>
              <p:ext uri="{D42A27DB-BD31-4B8C-83A1-F6EECF244321}">
                <p14:modId xmlns:p14="http://schemas.microsoft.com/office/powerpoint/2010/main" val="1158508380"/>
              </p:ext>
            </p:extLst>
          </p:nvPr>
        </p:nvGraphicFramePr>
        <p:xfrm>
          <a:off x="914400" y="1600200"/>
          <a:ext cx="7924320" cy="2196720"/>
        </p:xfrm>
        <a:graphic>
          <a:graphicData uri="http://schemas.openxmlformats.org/drawingml/2006/table">
            <a:tbl>
              <a:tblPr/>
              <a:tblGrid>
                <a:gridCol w="92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FF"/>
                          </a:solidFill>
                          <a:latin typeface="Times New Roman"/>
                        </a:rPr>
                        <a:t>S. 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FF"/>
                          </a:solidFill>
                          <a:latin typeface="Times New Roman"/>
                        </a:rPr>
                        <a:t>Component 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FF"/>
                          </a:solidFill>
                          <a:latin typeface="Times New Roman"/>
                        </a:rPr>
                        <a:t>Rating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FF"/>
                          </a:solidFill>
                          <a:latin typeface="Times New Roman"/>
                        </a:rPr>
                        <a:t>Quantity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MQ-135 Sensor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150mA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Arduino UNO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20mA-40mA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nRF24L01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 dirty="0">
                          <a:latin typeface="Arial"/>
                        </a:rPr>
                        <a:t>2.4 GHz ISM Band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GSM Module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3.4-4.4V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5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LCD Display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200mA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424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90720" y="501120"/>
            <a:ext cx="79221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Flow Chart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E286A38-3556-464C-A346-3C9D6D96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428" y="1325697"/>
            <a:ext cx="3174124" cy="50864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90720" y="501120"/>
            <a:ext cx="79221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  <a:ea typeface="DejaVu Sans"/>
              </a:rPr>
              <a:t>Flow Chart(Contd..)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5B7CD2-A710-41D5-9E02-1F87D39D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76" y="1207553"/>
            <a:ext cx="2853558" cy="51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7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90720" y="501120"/>
            <a:ext cx="79221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  <a:ea typeface="DejaVu Sans"/>
              </a:rPr>
              <a:t>Purpose of MQ-135 &amp; nRF24L01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066680" y="1447920"/>
            <a:ext cx="784620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 MQ-135 sensor is used to sense the various types of gas. In this project we use to sense the CO gas.</a:t>
            </a:r>
            <a:endParaRPr lang="en-IN" b="1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1080" algn="just">
              <a:lnSpc>
                <a:spcPct val="100000"/>
              </a:lnSpc>
              <a:buClr>
                <a:srgbClr val="000000"/>
              </a:buClr>
              <a:buSzPct val="60000"/>
            </a:pPr>
            <a:endParaRPr lang="en-IN" sz="1800" b="0" strike="noStrike" spc="-1" dirty="0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 nRF24L01 is a single chip 2.4GHz trans-receiver suitable for low power wireless applications. It is designed for operation in worldwide ISM frequency band at 2.4 – 2.48 GHz</a:t>
            </a:r>
          </a:p>
          <a:p>
            <a:pPr marL="1080" algn="just">
              <a:lnSpc>
                <a:spcPct val="100000"/>
              </a:lnSpc>
              <a:buClr>
                <a:srgbClr val="000000"/>
              </a:buClr>
              <a:buSzPct val="60000"/>
            </a:pPr>
            <a:endParaRPr lang="en-IN" sz="1800" b="0" strike="noStrike" spc="-1" dirty="0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It is designed to use in various aspects such as radio, transmitter, receiver, power management and host interface.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90720" y="501120"/>
            <a:ext cx="7922160" cy="50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7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Communication between Transmitter and Receiver</a:t>
            </a:r>
            <a:endParaRPr lang="en-IN" sz="27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66680" y="1447920"/>
            <a:ext cx="78462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 NRF24L01+ runs at the worldwide 2.4 – 2.5 GHz ISM band using GFSK modulation. </a:t>
            </a:r>
          </a:p>
          <a:p>
            <a:pPr marL="2520" algn="just">
              <a:lnSpc>
                <a:spcPct val="100000"/>
              </a:lnSpc>
              <a:buClr>
                <a:srgbClr val="000000"/>
              </a:buClr>
              <a:buSzPct val="60000"/>
            </a:pPr>
            <a:endParaRPr lang="en-IN" sz="1800" b="0" strike="noStrike" spc="-1" dirty="0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It has 250 kbps – 2Mbps baud rates, and with a lower baud rate, it can reach up to 100m.</a:t>
            </a:r>
          </a:p>
          <a:p>
            <a:pPr marL="2520" algn="just">
              <a:lnSpc>
                <a:spcPct val="100000"/>
              </a:lnSpc>
              <a:buClr>
                <a:srgbClr val="000000"/>
              </a:buClr>
              <a:buSzPct val="60000"/>
            </a:pPr>
            <a:endParaRPr lang="en-IN" sz="1800" b="0" strike="noStrike" spc="-1" dirty="0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GFSK stands for Gaussian Frequency Shift Keying modulation. </a:t>
            </a:r>
          </a:p>
          <a:p>
            <a:pPr marL="2520" algn="just">
              <a:lnSpc>
                <a:spcPct val="100000"/>
              </a:lnSpc>
              <a:buClr>
                <a:srgbClr val="000000"/>
              </a:buClr>
              <a:buSzPct val="60000"/>
            </a:pPr>
            <a:endParaRPr lang="en-IN" sz="1800" b="0" strike="noStrike" spc="-1" dirty="0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 GFSK, baseband pulses (consists of -1 and 1) are first passed through the gaussian filter before modulation. </a:t>
            </a:r>
          </a:p>
          <a:p>
            <a:pPr marL="2520" algn="just">
              <a:lnSpc>
                <a:spcPct val="100000"/>
              </a:lnSpc>
              <a:buClr>
                <a:srgbClr val="000000"/>
              </a:buClr>
              <a:buSzPct val="60000"/>
            </a:pPr>
            <a:endParaRPr lang="en-IN" sz="1800" b="0" strike="noStrike" spc="-1" dirty="0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This makes pulses smooth and hence limit the modulated spectrum width. This process is known as pulse shaping.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90720" y="501120"/>
            <a:ext cx="79221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  <a:ea typeface="DejaVu Sans"/>
              </a:rPr>
              <a:t>Flow Chart for Transmission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9657F-ED53-478D-B438-DD69AEA0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7" y="1147675"/>
            <a:ext cx="3650112" cy="52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1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47198" y="196320"/>
            <a:ext cx="7922160" cy="6602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3700" b="1" strike="noStrike" spc="-1" dirty="0">
                <a:solidFill>
                  <a:srgbClr val="3333CC"/>
                </a:solidFill>
                <a:latin typeface="Times New Roman"/>
                <a:ea typeface="DejaVu Sans"/>
              </a:rPr>
              <a:t>Flow Chart for Transmission(Contd..)</a:t>
            </a:r>
            <a:endParaRPr lang="en-IN" sz="37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08789-E06D-426B-A09A-0BEB7FE6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526" y="856586"/>
            <a:ext cx="3487316" cy="56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4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90720" y="501120"/>
            <a:ext cx="79221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  <a:ea typeface="DejaVu Sans"/>
              </a:rPr>
              <a:t>Flow Chart for </a:t>
            </a:r>
            <a:r>
              <a:rPr lang="en-US" sz="4000" b="1" spc="-1" dirty="0">
                <a:solidFill>
                  <a:srgbClr val="3333CC"/>
                </a:solidFill>
                <a:latin typeface="Times New Roman"/>
                <a:ea typeface="DejaVu Sans"/>
              </a:rPr>
              <a:t>Reception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607B2-4AE9-4ACF-AF7A-98890EEC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48" y="1433933"/>
            <a:ext cx="3627434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6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90720" y="501120"/>
            <a:ext cx="79221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4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Outline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66680" y="1261080"/>
            <a:ext cx="7846200" cy="5061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Objectives 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Scope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Literature Review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Summary of Literature Review 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Project Proposal – Block Diagram 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Project Proposal – Summary 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Beneficiaries 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Gantt Chart 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Specification Requirements 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Flow Chart  </a:t>
            </a: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Purpose of MQ-135 &amp; nRF24L01</a:t>
            </a: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Communication between transmitter and receiver</a:t>
            </a: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Flow chart of Transmission</a:t>
            </a: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Flow chart of Receiving</a:t>
            </a: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 Module-sim800l</a:t>
            </a: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GSM sim800l?</a:t>
            </a: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Tabulation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Project Status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References</a:t>
            </a:r>
            <a:endParaRPr lang="en-IN" sz="1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27658" y="259382"/>
            <a:ext cx="79221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  <a:ea typeface="DejaVu Sans"/>
              </a:rPr>
              <a:t>Flow Chart </a:t>
            </a:r>
            <a:r>
              <a:rPr lang="en-US" sz="40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for </a:t>
            </a:r>
            <a:r>
              <a:rPr lang="en-US" sz="4000" b="1" spc="-1">
                <a:solidFill>
                  <a:srgbClr val="3333CC"/>
                </a:solidFill>
                <a:latin typeface="Times New Roman"/>
                <a:ea typeface="DejaVu Sans"/>
              </a:rPr>
              <a:t>Reception(</a:t>
            </a:r>
            <a:r>
              <a:rPr lang="en-US" sz="4000" b="1" spc="-1" dirty="0">
                <a:solidFill>
                  <a:srgbClr val="3333CC"/>
                </a:solidFill>
                <a:latin typeface="Times New Roman"/>
                <a:ea typeface="DejaVu Sans"/>
              </a:rPr>
              <a:t>Contd..)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5852E-B5BC-40A6-A705-3975C1069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9"/>
          <a:stretch/>
        </p:blipFill>
        <p:spPr>
          <a:xfrm>
            <a:off x="3184634" y="934440"/>
            <a:ext cx="3752194" cy="59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90720" y="501120"/>
            <a:ext cx="79221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  <a:ea typeface="DejaVu Sans"/>
              </a:rPr>
              <a:t>GSM Module-SIM800l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066680" y="1447920"/>
            <a:ext cx="7846200" cy="3137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SIM800L GSM/GPRS module is a miniature GSM modem, which can be integrated into a great number of IoT projects</a:t>
            </a: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endParaRPr lang="en-US" sz="1800" b="1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LED on the top right side of the SIM800L Cellular Module which indicates the status of your cellular network.</a:t>
            </a: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various purposes </a:t>
            </a:r>
          </a:p>
          <a:p>
            <a:pPr marL="1080" algn="just">
              <a:lnSpc>
                <a:spcPct val="100000"/>
              </a:lnSpc>
              <a:buClr>
                <a:srgbClr val="000000"/>
              </a:buClr>
              <a:buSzPct val="60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* Connect onto any global GSM network with any 2G SIM</a:t>
            </a:r>
          </a:p>
          <a:p>
            <a:pPr marL="1080" algn="just">
              <a:lnSpc>
                <a:spcPct val="100000"/>
              </a:lnSpc>
              <a:buClr>
                <a:srgbClr val="000000"/>
              </a:buClr>
              <a:buSzPct val="60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*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and receive SMS messages</a:t>
            </a:r>
          </a:p>
          <a:p>
            <a:pPr marL="1080" algn="just">
              <a:lnSpc>
                <a:spcPct val="100000"/>
              </a:lnSpc>
              <a:buClr>
                <a:srgbClr val="000000"/>
              </a:buClr>
              <a:buSzPct val="60000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*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and receive GPRS data (TCP/IP, HTTP, etc.)</a:t>
            </a:r>
            <a:endParaRPr lang="en-IN" sz="1800" b="1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0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90720" y="501120"/>
            <a:ext cx="79221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pc="-1" dirty="0">
                <a:solidFill>
                  <a:srgbClr val="3333CC"/>
                </a:solidFill>
                <a:latin typeface="Times New Roman"/>
              </a:rPr>
              <a:t>Why GSM sim800l ?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066680" y="1447920"/>
            <a:ext cx="78462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we use ESP8266 or ESP32 or any other Wi-Fi Modules to send any sensor data to the Internet wirelessly.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disadvantage of using Wi-Fi is, it is not available everywhere. The Wi-Fi signal is limited to certain locations and to a certain range up to a few meters.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GSM GPRS is the only alternative left as per the present scenario and current technology. GSM GPRS Module allows you to add location-tracking, voice, text, SMS, and data to your application.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advantage of GSM/GPRS Connectivity is, it covers a wide area and signal/connectivity is available almost everywhere.</a:t>
            </a:r>
          </a:p>
        </p:txBody>
      </p:sp>
    </p:spTree>
    <p:extLst>
      <p:ext uri="{BB962C8B-B14F-4D97-AF65-F5344CB8AC3E}">
        <p14:creationId xmlns:p14="http://schemas.microsoft.com/office/powerpoint/2010/main" val="3476754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90720" y="501120"/>
            <a:ext cx="79221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</a:rPr>
              <a:t>Results and Tabulation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CB27C0-E826-4C95-A5CA-B03791CB0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28" y="1384169"/>
            <a:ext cx="7378262" cy="46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6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90720" y="501120"/>
            <a:ext cx="79221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</a:rPr>
              <a:t>Results and Tabulation(</a:t>
            </a:r>
            <a:r>
              <a:rPr lang="en-US" sz="4000" b="1" strike="noStrike" spc="-1" dirty="0" err="1">
                <a:solidFill>
                  <a:srgbClr val="3333CC"/>
                </a:solidFill>
                <a:latin typeface="Times New Roman"/>
              </a:rPr>
              <a:t>Contd</a:t>
            </a: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</a:rPr>
              <a:t> ..)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3A106D-856A-4B3E-8811-11ABE3423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3" y="1207552"/>
            <a:ext cx="7922161" cy="49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90720" y="501120"/>
            <a:ext cx="79221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</a:rPr>
              <a:t>Results and Tabulation(</a:t>
            </a:r>
            <a:r>
              <a:rPr lang="en-US" sz="4000" b="1" strike="noStrike" spc="-1" dirty="0" err="1">
                <a:solidFill>
                  <a:srgbClr val="3333CC"/>
                </a:solidFill>
                <a:latin typeface="Times New Roman"/>
              </a:rPr>
              <a:t>Contd</a:t>
            </a: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</a:rPr>
              <a:t> ..)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7E79CB6-AB82-44B9-AD7F-171E3589E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" b="-1"/>
          <a:stretch/>
        </p:blipFill>
        <p:spPr>
          <a:xfrm>
            <a:off x="2732689" y="1207552"/>
            <a:ext cx="3947021" cy="52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90720" y="501120"/>
            <a:ext cx="79221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</a:rPr>
              <a:t>Results and Tabulation(</a:t>
            </a:r>
            <a:r>
              <a:rPr lang="en-US" sz="4000" b="1" strike="noStrike" spc="-1" dirty="0" err="1">
                <a:solidFill>
                  <a:srgbClr val="3333CC"/>
                </a:solidFill>
                <a:latin typeface="Times New Roman"/>
              </a:rPr>
              <a:t>Contd</a:t>
            </a: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</a:rPr>
              <a:t> ..)</a:t>
            </a:r>
            <a:endParaRPr lang="en-IN" sz="4000" b="0" strike="noStrike" spc="-1" dirty="0">
              <a:latin typeface="Arial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8BF7CC5-FCBE-4632-9459-3BC6C0FF8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9936"/>
              </p:ext>
            </p:extLst>
          </p:nvPr>
        </p:nvGraphicFramePr>
        <p:xfrm>
          <a:off x="2174512" y="2011991"/>
          <a:ext cx="5771309" cy="277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35">
                  <a:extLst>
                    <a:ext uri="{9D8B030D-6E8A-4147-A177-3AD203B41FA5}">
                      <a16:colId xmlns:a16="http://schemas.microsoft.com/office/drawing/2014/main" val="1902492246"/>
                    </a:ext>
                  </a:extLst>
                </a:gridCol>
                <a:gridCol w="2233511">
                  <a:extLst>
                    <a:ext uri="{9D8B030D-6E8A-4147-A177-3AD203B41FA5}">
                      <a16:colId xmlns:a16="http://schemas.microsoft.com/office/drawing/2014/main" val="603252006"/>
                    </a:ext>
                  </a:extLst>
                </a:gridCol>
                <a:gridCol w="2732063">
                  <a:extLst>
                    <a:ext uri="{9D8B030D-6E8A-4147-A177-3AD203B41FA5}">
                      <a16:colId xmlns:a16="http://schemas.microsoft.com/office/drawing/2014/main" val="3883534732"/>
                    </a:ext>
                  </a:extLst>
                </a:gridCol>
              </a:tblGrid>
              <a:tr h="8350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Vehicle Owner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Pollution Level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6755"/>
                  </a:ext>
                </a:extLst>
              </a:tr>
              <a:tr h="4837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309613"/>
                  </a:ext>
                </a:extLst>
              </a:tr>
              <a:tr h="4837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17880"/>
                  </a:ext>
                </a:extLst>
              </a:tr>
              <a:tr h="4837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Vishnu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98789"/>
                  </a:ext>
                </a:extLst>
              </a:tr>
              <a:tr h="4837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Naveen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1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486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63CED00D-062F-46C4-BDB0-4F817335B5DC}"/>
              </a:ext>
            </a:extLst>
          </p:cNvPr>
          <p:cNvSpPr/>
          <p:nvPr/>
        </p:nvSpPr>
        <p:spPr>
          <a:xfrm>
            <a:off x="878493" y="315311"/>
            <a:ext cx="79221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3333CC"/>
                </a:solidFill>
                <a:latin typeface="Times New Roman"/>
                <a:ea typeface="DejaVu Sans"/>
              </a:rPr>
              <a:t>Project Status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A5408E4-CDE2-4C24-ADCA-E1B838F3A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r="24024"/>
          <a:stretch/>
        </p:blipFill>
        <p:spPr>
          <a:xfrm>
            <a:off x="746235" y="1148502"/>
            <a:ext cx="8054418" cy="51923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90720" y="501120"/>
            <a:ext cx="79221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References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66680" y="1447920"/>
            <a:ext cx="7846200" cy="39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46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S. Muthukumar , W. Sherine Mary, S. Jayanthi, R. Kiruthiga, M. Mahalakshmi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“</a:t>
            </a: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IoT based Air Pollution Monitoring and Control System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”, Proceedings of the International Conference on Inventive Research in Computing Applications, 2018. </a:t>
            </a:r>
            <a:endParaRPr lang="en-IN" sz="1600" b="0" strike="noStrike" spc="-1">
              <a:latin typeface="Arial"/>
            </a:endParaRPr>
          </a:p>
          <a:p>
            <a:pPr marL="457200" indent="-4546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Aayushi Gautam, Gaurav Verma, Shamimul Qamar, Sushant Shekhar</a:t>
            </a: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“</a:t>
            </a: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Vehicle Pollution Monitoring, Control and Challan System Using MQ2 Sensor Based on Internet of Things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” Springer Science+Business Media, LLC, part of Springer Nature 2019.</a:t>
            </a:r>
            <a:endParaRPr lang="en-IN" sz="1600" b="0" strike="noStrike" spc="-1">
              <a:latin typeface="Arial"/>
            </a:endParaRPr>
          </a:p>
          <a:p>
            <a:pPr marL="457200" indent="-4546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Pramodh Narayan L, Shankha Mukhopadhyay, Utkarsh Kumar, Pratyush Prasanna Sahu and D Vishnu Simha </a:t>
            </a: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Vehicular Pollution Monitoring Using IoT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” IJARIIE-ISSN(O), Vol-4 Issue-5 2018.</a:t>
            </a:r>
            <a:endParaRPr lang="en-IN" sz="1600" b="0" strike="noStrike" spc="-1">
              <a:latin typeface="Arial"/>
            </a:endParaRPr>
          </a:p>
          <a:p>
            <a:pPr marL="457200" indent="-4546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Abdullah Kadrl, Elias Yaacoub, Mohammed Mushtaha, Adnan Abu Dayya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“</a:t>
            </a: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Air Quality Monitoring and Analysis in Qatar using a Wireless Sensor Network Deployment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”, Qatar Mobility Innovations Centre (QMIC), Qatar Science and Technology Park, Doha, Qatar, 2020.</a:t>
            </a:r>
            <a:endParaRPr lang="en-IN" sz="1600" b="0" strike="noStrike" spc="-1">
              <a:latin typeface="Arial"/>
            </a:endParaRPr>
          </a:p>
          <a:p>
            <a:pPr marL="457200" indent="-4546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P. Srividya, L. Nirmala Devi</a:t>
            </a: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“</a:t>
            </a: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An IoT Based Vehicular Pollution Monitoring System for Automobile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”,</a:t>
            </a: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CIIS’19, November, 2019.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990720" y="501120"/>
            <a:ext cx="79221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References (Contd..)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66680" y="1447920"/>
            <a:ext cx="7846200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46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Khaled Bashir Shaban, Abdullah Kadri and </a:t>
            </a:r>
            <a:r>
              <a:rPr lang="en-IN" sz="16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Eman</a:t>
            </a: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16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Rezk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“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Urban Air Pollution Monitoring System With Forecasting Models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”, IEEE SENSORS JOURNAL, Vol. 16, No. 8, Apr 15, 2016.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600" b="0" strike="noStrike" spc="-1" dirty="0">
              <a:latin typeface="Arial"/>
            </a:endParaRPr>
          </a:p>
          <a:p>
            <a:pPr marL="457200" indent="-4546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Joseph Mathew </a:t>
            </a:r>
            <a:r>
              <a:rPr lang="en-IN" sz="16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Skaria</a:t>
            </a: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Maliyekal, Shancy Elizabeth </a:t>
            </a:r>
            <a:r>
              <a:rPr lang="en-IN" sz="16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Shaji</a:t>
            </a: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Vandana H, </a:t>
            </a:r>
            <a:r>
              <a:rPr lang="en-IN" sz="16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Divya</a:t>
            </a: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R S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“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Vehicular Pollution Monitoring System Using IoT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” Journal of Communication Engineering and Its Innovations Volume 5 Issue 3 ,2019.</a:t>
            </a:r>
            <a:endParaRPr lang="en-IN" sz="1600" b="0" strike="noStrike" spc="-1" dirty="0">
              <a:latin typeface="Arial"/>
            </a:endParaRPr>
          </a:p>
          <a:p>
            <a:pPr marL="457200" indent="-4546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Jyoti Sharma, </a:t>
            </a:r>
            <a:r>
              <a:rPr lang="en-US" sz="16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Siby</a:t>
            </a:r>
            <a:r>
              <a:rPr lang="en-US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John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“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Real Time Ambient Air Quality Monitoring System Using Sensor Technology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” International Journal of Advances in Mechanical and Civil Engineering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Volume-4, Issue-1, Feb.-2017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IN" sz="1600" b="0" strike="noStrike" spc="-1" dirty="0">
              <a:latin typeface="Arial"/>
            </a:endParaRPr>
          </a:p>
          <a:p>
            <a:pPr marL="457200" indent="-4546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A. R. Al-Ali,Imran Zualkernan, and </a:t>
            </a:r>
            <a:r>
              <a:rPr lang="en-IN" sz="16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Fadi</a:t>
            </a: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Aloul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 Mobile GPRS-Sensors Array for Air Pollution Monitoring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” 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IEEE SENSORS JOURNAL, Vol. 10, No. 10, Oct 2010.</a:t>
            </a:r>
            <a:endParaRPr lang="en-IN" sz="1600" b="0" strike="noStrike" spc="-1" dirty="0">
              <a:latin typeface="Arial"/>
            </a:endParaRPr>
          </a:p>
          <a:p>
            <a:pPr marL="457200" indent="-4546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Hugo </a:t>
            </a:r>
            <a:r>
              <a:rPr lang="en-IN" sz="16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Nugra</a:t>
            </a: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Alejandra Abad, Walter Fuertes, Fernando Galárraga, </a:t>
            </a:r>
            <a:r>
              <a:rPr lang="en-IN" sz="16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Hernán</a:t>
            </a: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Aules, César Villacís, and </a:t>
            </a:r>
            <a:r>
              <a:rPr lang="en-IN" sz="16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Theofilos</a:t>
            </a:r>
            <a:r>
              <a:rPr lang="en-IN" sz="1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Toulkeridis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 Low-cost IoT Application for the Urban Traffic of Vehicles, based on Wireless Sensors using GSM Technology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” International Symposium on Distributed Simulation and Real Time Applications, 2016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IN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90720" y="501120"/>
            <a:ext cx="79221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4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Objectives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066680" y="1447920"/>
            <a:ext cx="784620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 help transport officials to penalize the vehicle emitting more amount of carbon-monoxide. </a:t>
            </a:r>
            <a:endParaRPr lang="en-IN" sz="2400" b="0" strike="noStrike" spc="-1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 indicate the vehicle owner to take steps to control the emission of carbon-monoxide by the vehicle. 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90720" y="501120"/>
            <a:ext cx="79221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4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Scope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066680" y="1447920"/>
            <a:ext cx="784620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Monitoring the pollution emitted by vehicles helps in describing the condition of automobiles.</a:t>
            </a:r>
            <a:endParaRPr lang="en-IN" sz="2400" b="0" strike="noStrike" spc="-1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Controlling helps in alerting the vehicle user to create a maintenance check.</a:t>
            </a:r>
            <a:endParaRPr lang="en-IN" sz="2400" b="0" strike="noStrike" spc="-1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Strict measures could be taken in ignoring the messages by creating a fine. 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90720" y="501120"/>
            <a:ext cx="79221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4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Literature Review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066680" y="3657600"/>
            <a:ext cx="7846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0560" algn="just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FF"/>
                </a:solidFill>
                <a:latin typeface="Times New Roman"/>
                <a:ea typeface="DejaVu Sans"/>
              </a:rPr>
              <a:t>Description : </a:t>
            </a:r>
            <a:endParaRPr lang="en-IN" sz="2400" b="0" strike="noStrike" spc="-1">
              <a:latin typeface="Arial"/>
            </a:endParaRPr>
          </a:p>
        </p:txBody>
      </p:sp>
      <p:graphicFrame>
        <p:nvGraphicFramePr>
          <p:cNvPr id="94" name="Table 3"/>
          <p:cNvGraphicFramePr/>
          <p:nvPr/>
        </p:nvGraphicFramePr>
        <p:xfrm>
          <a:off x="1066680" y="1447920"/>
          <a:ext cx="7695720" cy="4571640"/>
        </p:xfrm>
        <a:graphic>
          <a:graphicData uri="http://schemas.openxmlformats.org/drawingml/2006/table">
            <a:tbl>
              <a:tblPr/>
              <a:tblGrid>
                <a:gridCol w="79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Sl.No.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Publication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Index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S. Muthukumar , W. Sherine Mary, S. Jayanthi, R. Kiruthiga, M. Mahalakshmi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“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IoT based Air Pollution Monitoring and Control System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”, Proceedings of the International Conference on Inventive Research in Computing Applications, 2018.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5680">
                <a:tc gridSpan="3">
                  <a:txBody>
                    <a:bodyPr/>
                    <a:lstStyle/>
                    <a:p>
                      <a:pPr marL="343080" indent="-340560"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FF"/>
                          </a:solidFill>
                          <a:latin typeface="Times New Roman"/>
                        </a:rPr>
                        <a:t>Description :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 marL="343080" indent="-34056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The proposed system measures the air quality of a particular area with the help of the hardware module fixed at certain locations like lamp posts.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 marL="343080" indent="-34056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The sensed values are sent to a mobile application which makes the automobile users to take route which is less polluted.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90720" y="501120"/>
            <a:ext cx="79221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4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Literature Review(Contd..)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66680" y="3657600"/>
            <a:ext cx="7846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0560" algn="just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FF"/>
                </a:solidFill>
                <a:latin typeface="Times New Roman"/>
                <a:ea typeface="DejaVu Sans"/>
              </a:rPr>
              <a:t>Description : </a:t>
            </a:r>
            <a:endParaRPr lang="en-IN" sz="2400" b="0" strike="noStrike" spc="-1">
              <a:latin typeface="Arial"/>
            </a:endParaRPr>
          </a:p>
        </p:txBody>
      </p:sp>
      <p:graphicFrame>
        <p:nvGraphicFramePr>
          <p:cNvPr id="97" name="Table 3"/>
          <p:cNvGraphicFramePr/>
          <p:nvPr/>
        </p:nvGraphicFramePr>
        <p:xfrm>
          <a:off x="1066680" y="1447920"/>
          <a:ext cx="7695720" cy="4571640"/>
        </p:xfrm>
        <a:graphic>
          <a:graphicData uri="http://schemas.openxmlformats.org/drawingml/2006/table">
            <a:tbl>
              <a:tblPr/>
              <a:tblGrid>
                <a:gridCol w="79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Sl.No.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Publication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Index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b="0" i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Aayushi Gautam, Gaurav Verma, Shamimul Qamar, Sushant Shekhar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“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Vehicle Pollution Monitoring, Control and Challan System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Using MQ2 Sensor Based on Internet of Things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” Springer Science+Business Media, LLC, part of Springer Nature 2019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5680">
                <a:tc gridSpan="3">
                  <a:txBody>
                    <a:bodyPr/>
                    <a:lstStyle/>
                    <a:p>
                      <a:pPr marL="343080" indent="-340560"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FF"/>
                          </a:solidFill>
                          <a:latin typeface="Times New Roman"/>
                        </a:rPr>
                        <a:t>Description :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 marL="285840" indent="-28332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This paper describes about a prototype which uses a raspberry pi for monitoring and control.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 marL="285840" indent="-28332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Here the vehicle user will be warned by buzzer and if it is ignored a challan is filed against the user and it is sent to his mail id.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90720" y="501120"/>
            <a:ext cx="79221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4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Literature Review(Contd..)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066680" y="3657600"/>
            <a:ext cx="7846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0560" algn="just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FF"/>
                </a:solidFill>
                <a:latin typeface="Times New Roman"/>
                <a:ea typeface="DejaVu Sans"/>
              </a:rPr>
              <a:t>Description : </a:t>
            </a:r>
            <a:endParaRPr lang="en-IN" sz="2400" b="0" strike="noStrike" spc="-1"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1066680" y="1447920"/>
          <a:ext cx="7695720" cy="4571640"/>
        </p:xfrm>
        <a:graphic>
          <a:graphicData uri="http://schemas.openxmlformats.org/drawingml/2006/table">
            <a:tbl>
              <a:tblPr/>
              <a:tblGrid>
                <a:gridCol w="79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Sl.No.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Publication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Index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18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Pramodh Narayan L, Shankha Mukhopadhyay, Utkarsh Kumar, Pratyush Prasanna Sahu and D Vishnu Simha 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“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Vehicular Pollution Monitoring Using IoT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” IJARIIE-ISSN(O), Vol No-4 Issue No-5 2018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5680">
                <a:tc gridSpan="3">
                  <a:txBody>
                    <a:bodyPr/>
                    <a:lstStyle/>
                    <a:p>
                      <a:pPr marL="343080" indent="-340560"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FF"/>
                          </a:solidFill>
                          <a:latin typeface="Times New Roman"/>
                        </a:rPr>
                        <a:t>Description :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 marL="285840" indent="-28332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This project describes the sending of sensed values to the cloud, which can be analyzed and interpreted .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 marL="285840" indent="-28332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This sensing and sending the data is done with the help of a Wi-Fi module addition to the alert message displayed in the LCD.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90720" y="501120"/>
            <a:ext cx="79221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4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Summary of Literature Review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66680" y="1447920"/>
            <a:ext cx="7846200" cy="30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Several ways are available to measure the amount of pollutants released by vehicles.</a:t>
            </a:r>
            <a:endParaRPr lang="en-IN" sz="2400" b="0" strike="noStrike" spc="-1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 sensed data could be sent to the cloud only using a Wi-Fi module.</a:t>
            </a:r>
            <a:endParaRPr lang="en-IN" sz="2400" b="0" strike="noStrike" spc="-1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 challan is filed against the vehicle user which is sent through mail id.</a:t>
            </a:r>
            <a:endParaRPr lang="en-IN" sz="2400" b="0" strike="noStrike" spc="-1">
              <a:latin typeface="Arial"/>
            </a:endParaRPr>
          </a:p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An alert message is triggered or notified using a mobile application.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90720" y="501120"/>
            <a:ext cx="79221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000" b="1" strike="noStrike" spc="-1">
                <a:solidFill>
                  <a:srgbClr val="3333CC"/>
                </a:solidFill>
                <a:latin typeface="Times New Roman"/>
                <a:ea typeface="DejaVu Sans"/>
              </a:rPr>
              <a:t>Project Proposal – Block Diagram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B8EDC-8768-4F2C-8D7E-2261FAF4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45" y="1457007"/>
            <a:ext cx="8068235" cy="47400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</TotalTime>
  <Words>1530</Words>
  <Application>Microsoft Office PowerPoint</Application>
  <PresentationFormat>On-screen Show (4:3)</PresentationFormat>
  <Paragraphs>186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Administrator</dc:creator>
  <dc:description/>
  <cp:lastModifiedBy>PRAVEEN S</cp:lastModifiedBy>
  <cp:revision>687</cp:revision>
  <dcterms:created xsi:type="dcterms:W3CDTF">2015-03-06T06:18:00Z</dcterms:created>
  <dcterms:modified xsi:type="dcterms:W3CDTF">2022-05-05T08:50:04Z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1033-11.2.0.9937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