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121A71-5C96-49E6-A7A2-4EB97271C06F}" v="1" dt="2023-10-04T07:46:58.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C6D8-4851-CA04-E852-7230C070C67A}"/>
              </a:ext>
            </a:extLst>
          </p:cNvPr>
          <p:cNvSpPr>
            <a:spLocks noGrp="1"/>
          </p:cNvSpPr>
          <p:nvPr>
            <p:ph type="ctrTitle"/>
          </p:nvPr>
        </p:nvSpPr>
        <p:spPr/>
        <p:txBody>
          <a:bodyPr/>
          <a:lstStyle/>
          <a:p>
            <a:r>
              <a:rPr lang="en-US" b="1" dirty="0">
                <a:solidFill>
                  <a:schemeClr val="accent1">
                    <a:lumMod val="75000"/>
                  </a:schemeClr>
                </a:solidFill>
              </a:rPr>
              <a:t>TRAFFIC MANAGEMENT SYSTEM</a:t>
            </a:r>
            <a:endParaRPr lang="en-IN" b="1" dirty="0">
              <a:solidFill>
                <a:schemeClr val="accent1">
                  <a:lumMod val="75000"/>
                </a:schemeClr>
              </a:solidFill>
            </a:endParaRPr>
          </a:p>
        </p:txBody>
      </p:sp>
      <p:sp>
        <p:nvSpPr>
          <p:cNvPr id="3" name="Subtitle 2">
            <a:extLst>
              <a:ext uri="{FF2B5EF4-FFF2-40B4-BE49-F238E27FC236}">
                <a16:creationId xmlns:a16="http://schemas.microsoft.com/office/drawing/2014/main" id="{A241E95B-5E3C-8A5E-FE21-80F049FD37EE}"/>
              </a:ext>
            </a:extLst>
          </p:cNvPr>
          <p:cNvSpPr>
            <a:spLocks noGrp="1"/>
          </p:cNvSpPr>
          <p:nvPr>
            <p:ph type="subTitle" idx="1"/>
          </p:nvPr>
        </p:nvSpPr>
        <p:spPr/>
        <p:txBody>
          <a:bodyPr>
            <a:normAutofit/>
          </a:bodyPr>
          <a:lstStyle/>
          <a:p>
            <a:r>
              <a:rPr lang="en-US" sz="2400" b="1" dirty="0"/>
              <a:t>USING IoT</a:t>
            </a:r>
            <a:endParaRPr lang="en-IN" sz="2400" b="1" dirty="0"/>
          </a:p>
        </p:txBody>
      </p:sp>
    </p:spTree>
    <p:extLst>
      <p:ext uri="{BB962C8B-B14F-4D97-AF65-F5344CB8AC3E}">
        <p14:creationId xmlns:p14="http://schemas.microsoft.com/office/powerpoint/2010/main" val="246995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F66F-79D7-BE68-12B6-0DE49068EA3A}"/>
              </a:ext>
            </a:extLst>
          </p:cNvPr>
          <p:cNvSpPr>
            <a:spLocks noGrp="1"/>
          </p:cNvSpPr>
          <p:nvPr>
            <p:ph type="title"/>
          </p:nvPr>
        </p:nvSpPr>
        <p:spPr>
          <a:xfrm>
            <a:off x="2204513" y="860314"/>
            <a:ext cx="4515436" cy="1010652"/>
          </a:xfrm>
        </p:spPr>
        <p:txBody>
          <a:bodyPr>
            <a:normAutofit/>
          </a:bodyPr>
          <a:lstStyle/>
          <a:p>
            <a:r>
              <a:rPr lang="en-US" sz="4400" b="1" dirty="0">
                <a:solidFill>
                  <a:schemeClr val="accent1">
                    <a:lumMod val="75000"/>
                  </a:schemeClr>
                </a:solidFill>
              </a:rPr>
              <a:t>TEAM MEMBERS:</a:t>
            </a:r>
            <a:endParaRPr lang="en-IN" sz="4400" b="1" dirty="0">
              <a:solidFill>
                <a:schemeClr val="accent1">
                  <a:lumMod val="75000"/>
                </a:schemeClr>
              </a:solidFill>
            </a:endParaRPr>
          </a:p>
        </p:txBody>
      </p:sp>
      <p:sp>
        <p:nvSpPr>
          <p:cNvPr id="5" name="TextBox 4">
            <a:extLst>
              <a:ext uri="{FF2B5EF4-FFF2-40B4-BE49-F238E27FC236}">
                <a16:creationId xmlns:a16="http://schemas.microsoft.com/office/drawing/2014/main" id="{8D4E413A-B419-46D6-9F07-0E5D1EF760A5}"/>
              </a:ext>
            </a:extLst>
          </p:cNvPr>
          <p:cNvSpPr txBox="1"/>
          <p:nvPr/>
        </p:nvSpPr>
        <p:spPr>
          <a:xfrm>
            <a:off x="5268286" y="2252444"/>
            <a:ext cx="6174296"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PRABU (MENTOR)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REVU BHARATH KUMAR (LEADER)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THIYAGARAJAN (MEMBER)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MUSALI DIVAKAR (MEMBER)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MEESALA PRAVEEN (MEMBER)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SUDHAKAR (MEMBER)</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22029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B5E56-B389-E572-0BD7-6D58BA91DD1D}"/>
              </a:ext>
            </a:extLst>
          </p:cNvPr>
          <p:cNvSpPr>
            <a:spLocks noGrp="1"/>
          </p:cNvSpPr>
          <p:nvPr>
            <p:ph type="title"/>
          </p:nvPr>
        </p:nvSpPr>
        <p:spPr>
          <a:xfrm>
            <a:off x="1428163" y="397043"/>
            <a:ext cx="5285457" cy="1279358"/>
          </a:xfrm>
        </p:spPr>
        <p:txBody>
          <a:bodyPr>
            <a:noAutofit/>
          </a:bodyPr>
          <a:lstStyle/>
          <a:p>
            <a:r>
              <a:rPr lang="en-IN" sz="4400" b="1" dirty="0">
                <a:solidFill>
                  <a:schemeClr val="accent1">
                    <a:lumMod val="75000"/>
                  </a:schemeClr>
                </a:solidFill>
              </a:rPr>
              <a:t>Project Definition:</a:t>
            </a:r>
          </a:p>
        </p:txBody>
      </p:sp>
      <p:sp>
        <p:nvSpPr>
          <p:cNvPr id="4" name="TextBox 3">
            <a:extLst>
              <a:ext uri="{FF2B5EF4-FFF2-40B4-BE49-F238E27FC236}">
                <a16:creationId xmlns:a16="http://schemas.microsoft.com/office/drawing/2014/main" id="{2A5FF0DD-14E6-A26A-A63F-461A8DAEEE56}"/>
              </a:ext>
            </a:extLst>
          </p:cNvPr>
          <p:cNvSpPr txBox="1"/>
          <p:nvPr/>
        </p:nvSpPr>
        <p:spPr>
          <a:xfrm>
            <a:off x="1892970" y="1905506"/>
            <a:ext cx="9007642" cy="3046988"/>
          </a:xfrm>
          <a:prstGeom prst="rect">
            <a:avLst/>
          </a:prstGeom>
          <a:noFill/>
        </p:spPr>
        <p:txBody>
          <a:bodyPr wrap="square">
            <a:spAutoFit/>
          </a:bodyPr>
          <a:lstStyle/>
          <a:p>
            <a:r>
              <a:rPr lang="en-IN" sz="2400" dirty="0"/>
              <a:t>The project involves using IoT devices and data analytics to monitor traffic flow and congestion in real-time, providing commuters with access to this information through a public platform or mobile apps. The objective is to help commuters make informed decisions about their routes and alleviate traffic congestion. This project includes defining objectives, designing the IoT traffic monitoring system, developing the traffic information platform, and integrating them using IoT technology and Python.3</a:t>
            </a:r>
          </a:p>
        </p:txBody>
      </p:sp>
    </p:spTree>
    <p:extLst>
      <p:ext uri="{BB962C8B-B14F-4D97-AF65-F5344CB8AC3E}">
        <p14:creationId xmlns:p14="http://schemas.microsoft.com/office/powerpoint/2010/main" val="400627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92B0-504D-6185-000E-72A1A2D3D5B6}"/>
              </a:ext>
            </a:extLst>
          </p:cNvPr>
          <p:cNvSpPr>
            <a:spLocks noGrp="1"/>
          </p:cNvSpPr>
          <p:nvPr>
            <p:ph type="title"/>
          </p:nvPr>
        </p:nvSpPr>
        <p:spPr>
          <a:xfrm>
            <a:off x="1468269" y="517359"/>
            <a:ext cx="3865731" cy="1038725"/>
          </a:xfrm>
        </p:spPr>
        <p:txBody>
          <a:bodyPr/>
          <a:lstStyle/>
          <a:p>
            <a:r>
              <a:rPr lang="en-US" sz="4400" b="1" dirty="0">
                <a:solidFill>
                  <a:schemeClr val="accent1">
                    <a:lumMod val="75000"/>
                  </a:schemeClr>
                </a:solidFill>
              </a:rPr>
              <a:t>OBJECTIVES</a:t>
            </a:r>
            <a:r>
              <a:rPr lang="en-US" b="1" dirty="0">
                <a:solidFill>
                  <a:schemeClr val="accent1">
                    <a:lumMod val="75000"/>
                  </a:schemeClr>
                </a:solidFill>
              </a:rPr>
              <a:t>:</a:t>
            </a:r>
            <a:endParaRPr lang="en-IN" b="1" dirty="0">
              <a:solidFill>
                <a:schemeClr val="accent1">
                  <a:lumMod val="75000"/>
                </a:schemeClr>
              </a:solidFill>
            </a:endParaRPr>
          </a:p>
        </p:txBody>
      </p:sp>
      <p:sp>
        <p:nvSpPr>
          <p:cNvPr id="4" name="TextBox 3">
            <a:extLst>
              <a:ext uri="{FF2B5EF4-FFF2-40B4-BE49-F238E27FC236}">
                <a16:creationId xmlns:a16="http://schemas.microsoft.com/office/drawing/2014/main" id="{D1D3F202-AFC1-2605-D67C-A5AD24ED0376}"/>
              </a:ext>
            </a:extLst>
          </p:cNvPr>
          <p:cNvSpPr txBox="1"/>
          <p:nvPr/>
        </p:nvSpPr>
        <p:spPr>
          <a:xfrm>
            <a:off x="1604211" y="1556085"/>
            <a:ext cx="10114547" cy="4154984"/>
          </a:xfrm>
          <a:prstGeom prst="rect">
            <a:avLst/>
          </a:prstGeom>
          <a:noFill/>
        </p:spPr>
        <p:txBody>
          <a:bodyPr wrap="square">
            <a:spAutoFit/>
          </a:bodyPr>
          <a:lstStyle/>
          <a:p>
            <a:pPr marL="285750" indent="-285750">
              <a:buFont typeface="Wingdings" panose="05000000000000000000" pitchFamily="2" charset="2"/>
              <a:buChar char="q"/>
            </a:pPr>
            <a:r>
              <a:rPr lang="en-IN" sz="2400" b="1" dirty="0">
                <a:solidFill>
                  <a:schemeClr val="accent1">
                    <a:lumMod val="75000"/>
                  </a:schemeClr>
                </a:solidFill>
              </a:rPr>
              <a:t>Real-time Traffic Monitoring: </a:t>
            </a:r>
            <a:r>
              <a:rPr lang="en-IN" sz="2400" dirty="0"/>
              <a:t>Implement a system to continuously monitor traffic conditions in real-time.</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b="1" dirty="0">
                <a:solidFill>
                  <a:schemeClr val="accent1">
                    <a:lumMod val="75000"/>
                  </a:schemeClr>
                </a:solidFill>
              </a:rPr>
              <a:t>Congestion Detection:</a:t>
            </a:r>
            <a:r>
              <a:rPr lang="en-IN" sz="2400" dirty="0"/>
              <a:t> Develop algorithms to identify and flag areas of traffic congestion promptly.</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b="1" dirty="0">
                <a:solidFill>
                  <a:schemeClr val="accent1">
                    <a:lumMod val="75000"/>
                  </a:schemeClr>
                </a:solidFill>
              </a:rPr>
              <a:t>Route Optimization: </a:t>
            </a:r>
            <a:r>
              <a:rPr lang="en-IN" sz="2400" dirty="0"/>
              <a:t>Create a feature that suggests optimal routes for commuters based on real-time traffic data.</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b="1" dirty="0">
                <a:solidFill>
                  <a:schemeClr val="accent1">
                    <a:lumMod val="75000"/>
                  </a:schemeClr>
                </a:solidFill>
              </a:rPr>
              <a:t>Improved Commuting Experience:</a:t>
            </a:r>
            <a:r>
              <a:rPr lang="en-IN" sz="2400" dirty="0"/>
              <a:t> Enhance the overall commuting experience by providing accurate and timely traffic information to users.</a:t>
            </a:r>
          </a:p>
        </p:txBody>
      </p:sp>
    </p:spTree>
    <p:extLst>
      <p:ext uri="{BB962C8B-B14F-4D97-AF65-F5344CB8AC3E}">
        <p14:creationId xmlns:p14="http://schemas.microsoft.com/office/powerpoint/2010/main" val="133092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6523-7543-2B7D-A9E5-F4E3BF2C5356}"/>
              </a:ext>
            </a:extLst>
          </p:cNvPr>
          <p:cNvSpPr>
            <a:spLocks noGrp="1"/>
          </p:cNvSpPr>
          <p:nvPr>
            <p:ph type="title"/>
          </p:nvPr>
        </p:nvSpPr>
        <p:spPr>
          <a:xfrm>
            <a:off x="1388060" y="533401"/>
            <a:ext cx="4298868" cy="1054768"/>
          </a:xfrm>
        </p:spPr>
        <p:txBody>
          <a:bodyPr>
            <a:normAutofit/>
          </a:bodyPr>
          <a:lstStyle/>
          <a:p>
            <a:r>
              <a:rPr lang="en-US" sz="4400" b="1" dirty="0">
                <a:solidFill>
                  <a:schemeClr val="accent1">
                    <a:lumMod val="75000"/>
                  </a:schemeClr>
                </a:solidFill>
              </a:rPr>
              <a:t>IoT SENSORS:</a:t>
            </a:r>
            <a:endParaRPr lang="en-IN" sz="4400" b="1" dirty="0">
              <a:solidFill>
                <a:schemeClr val="accent1">
                  <a:lumMod val="75000"/>
                </a:schemeClr>
              </a:solidFill>
            </a:endParaRPr>
          </a:p>
        </p:txBody>
      </p:sp>
      <p:sp>
        <p:nvSpPr>
          <p:cNvPr id="3" name="TextBox 2">
            <a:extLst>
              <a:ext uri="{FF2B5EF4-FFF2-40B4-BE49-F238E27FC236}">
                <a16:creationId xmlns:a16="http://schemas.microsoft.com/office/drawing/2014/main" id="{F140D622-8593-A3DB-0101-4EBFE225313C}"/>
              </a:ext>
            </a:extLst>
          </p:cNvPr>
          <p:cNvSpPr txBox="1"/>
          <p:nvPr/>
        </p:nvSpPr>
        <p:spPr>
          <a:xfrm>
            <a:off x="1740568" y="1756610"/>
            <a:ext cx="9970168" cy="4524315"/>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chemeClr val="accent1">
                    <a:lumMod val="75000"/>
                  </a:schemeClr>
                </a:solidFill>
              </a:rPr>
              <a:t>TRAFFIC FLOW:</a:t>
            </a:r>
          </a:p>
          <a:p>
            <a:pPr algn="just"/>
            <a:r>
              <a:rPr lang="en-US" sz="2400" b="1" dirty="0">
                <a:solidFill>
                  <a:schemeClr val="accent1">
                    <a:lumMod val="75000"/>
                  </a:schemeClr>
                </a:solidFill>
              </a:rPr>
              <a:t> </a:t>
            </a:r>
            <a:r>
              <a:rPr lang="en-US" sz="2400" b="1" dirty="0"/>
              <a:t> The Inductive Loop Detector (ILD) sensor </a:t>
            </a:r>
            <a:r>
              <a:rPr lang="en-US" sz="2400" dirty="0"/>
              <a:t>is one of the most common sensors in traffic management. It is used for collecting traffic flow, vehicle's occupancy, length, and speed .</a:t>
            </a:r>
          </a:p>
          <a:p>
            <a:pPr algn="just"/>
            <a:endParaRPr lang="en-US" sz="2400" dirty="0"/>
          </a:p>
          <a:p>
            <a:pPr marL="342900" indent="-342900" algn="just">
              <a:buFont typeface="Wingdings" panose="05000000000000000000" pitchFamily="2" charset="2"/>
              <a:buChar char="q"/>
            </a:pPr>
            <a:r>
              <a:rPr lang="en-US" sz="2400" b="1" dirty="0">
                <a:solidFill>
                  <a:schemeClr val="accent1">
                    <a:lumMod val="75000"/>
                  </a:schemeClr>
                </a:solidFill>
              </a:rPr>
              <a:t>CONGESTION IN REAL TIME:</a:t>
            </a:r>
          </a:p>
          <a:p>
            <a:pPr algn="just"/>
            <a:r>
              <a:rPr lang="en-US" sz="2400" b="1" dirty="0"/>
              <a:t>The ultrasonic sensors </a:t>
            </a:r>
            <a:r>
              <a:rPr lang="en-US" sz="2400" dirty="0"/>
              <a:t>are used to detect vehicles, and the density levels of a given road are sent to an LCD, and the data sent to the server for later usage. In similar research , the authors proposed an ultrasonic sensor-based system model specifically for road intersections.</a:t>
            </a:r>
          </a:p>
          <a:p>
            <a:pPr algn="just"/>
            <a:endParaRPr lang="en-US" sz="2400" b="1" dirty="0">
              <a:solidFill>
                <a:schemeClr val="accent1">
                  <a:lumMod val="75000"/>
                </a:schemeClr>
              </a:solidFill>
            </a:endParaRPr>
          </a:p>
          <a:p>
            <a:endParaRPr lang="en-IN" sz="2400" b="1" dirty="0">
              <a:solidFill>
                <a:schemeClr val="accent1">
                  <a:lumMod val="75000"/>
                </a:schemeClr>
              </a:solidFill>
            </a:endParaRPr>
          </a:p>
        </p:txBody>
      </p:sp>
    </p:spTree>
    <p:extLst>
      <p:ext uri="{BB962C8B-B14F-4D97-AF65-F5344CB8AC3E}">
        <p14:creationId xmlns:p14="http://schemas.microsoft.com/office/powerpoint/2010/main" val="235077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B0E7-2C5C-D5C3-B24B-30E139840507}"/>
              </a:ext>
            </a:extLst>
          </p:cNvPr>
          <p:cNvSpPr>
            <a:spLocks noGrp="1"/>
          </p:cNvSpPr>
          <p:nvPr>
            <p:ph type="title"/>
          </p:nvPr>
        </p:nvSpPr>
        <p:spPr>
          <a:xfrm>
            <a:off x="1251701" y="698058"/>
            <a:ext cx="10771858" cy="645694"/>
          </a:xfrm>
        </p:spPr>
        <p:txBody>
          <a:bodyPr>
            <a:normAutofit fontScale="90000"/>
          </a:bodyPr>
          <a:lstStyle/>
          <a:p>
            <a:r>
              <a:rPr lang="en-US" sz="4900" b="1" dirty="0">
                <a:solidFill>
                  <a:schemeClr val="accent1">
                    <a:lumMod val="75000"/>
                  </a:schemeClr>
                </a:solidFill>
              </a:rPr>
              <a:t>Real-Time Transit Information Platforms:</a:t>
            </a:r>
            <a:br>
              <a:rPr lang="en-US" sz="4000" b="1" dirty="0">
                <a:solidFill>
                  <a:schemeClr val="accent1">
                    <a:lumMod val="75000"/>
                  </a:schemeClr>
                </a:solidFill>
              </a:rPr>
            </a:br>
            <a:endParaRPr lang="en-IN" dirty="0">
              <a:solidFill>
                <a:schemeClr val="accent1">
                  <a:lumMod val="75000"/>
                </a:schemeClr>
              </a:solidFill>
            </a:endParaRPr>
          </a:p>
        </p:txBody>
      </p:sp>
      <p:sp>
        <p:nvSpPr>
          <p:cNvPr id="4" name="TextBox 3">
            <a:extLst>
              <a:ext uri="{FF2B5EF4-FFF2-40B4-BE49-F238E27FC236}">
                <a16:creationId xmlns:a16="http://schemas.microsoft.com/office/drawing/2014/main" id="{7B3FCA56-7D13-36EC-8400-F006FCFD909B}"/>
              </a:ext>
            </a:extLst>
          </p:cNvPr>
          <p:cNvSpPr txBox="1"/>
          <p:nvPr/>
        </p:nvSpPr>
        <p:spPr>
          <a:xfrm>
            <a:off x="1744427" y="1597306"/>
            <a:ext cx="10359342" cy="1200329"/>
          </a:xfrm>
          <a:prstGeom prst="rect">
            <a:avLst/>
          </a:prstGeom>
          <a:noFill/>
        </p:spPr>
        <p:txBody>
          <a:bodyPr wrap="square">
            <a:spAutoFit/>
          </a:bodyPr>
          <a:lstStyle/>
          <a:p>
            <a:pPr marL="285750" indent="-285750">
              <a:buFont typeface="Wingdings" panose="05000000000000000000" pitchFamily="2" charset="2"/>
              <a:buChar char="q"/>
            </a:pPr>
            <a:r>
              <a:rPr lang="en-US" sz="2400" b="1" dirty="0">
                <a:solidFill>
                  <a:schemeClr val="accent1">
                    <a:lumMod val="75000"/>
                  </a:schemeClr>
                </a:solidFill>
              </a:rPr>
              <a:t>Mobile Applications:</a:t>
            </a:r>
          </a:p>
          <a:p>
            <a:r>
              <a:rPr lang="en-US" sz="2400" dirty="0"/>
              <a:t> Mobile apps provide real-time traffic updates, alternative routes, and transit information to help commuters plan their journeys.</a:t>
            </a:r>
          </a:p>
        </p:txBody>
      </p:sp>
      <p:sp>
        <p:nvSpPr>
          <p:cNvPr id="6" name="TextBox 5">
            <a:extLst>
              <a:ext uri="{FF2B5EF4-FFF2-40B4-BE49-F238E27FC236}">
                <a16:creationId xmlns:a16="http://schemas.microsoft.com/office/drawing/2014/main" id="{B9E684DB-D0B4-869B-0D22-E30CA8C47096}"/>
              </a:ext>
            </a:extLst>
          </p:cNvPr>
          <p:cNvSpPr txBox="1"/>
          <p:nvPr/>
        </p:nvSpPr>
        <p:spPr>
          <a:xfrm>
            <a:off x="1744428" y="2828835"/>
            <a:ext cx="10359341" cy="1200329"/>
          </a:xfrm>
          <a:prstGeom prst="rect">
            <a:avLst/>
          </a:prstGeom>
          <a:noFill/>
        </p:spPr>
        <p:txBody>
          <a:bodyPr wrap="square">
            <a:spAutoFit/>
          </a:bodyPr>
          <a:lstStyle/>
          <a:p>
            <a:pPr marL="285750" indent="-285750">
              <a:buFont typeface="Wingdings" panose="05000000000000000000" pitchFamily="2" charset="2"/>
              <a:buChar char="q"/>
            </a:pPr>
            <a:r>
              <a:rPr lang="en-US" sz="2400" b="1" dirty="0">
                <a:solidFill>
                  <a:schemeClr val="accent1">
                    <a:lumMod val="75000"/>
                  </a:schemeClr>
                </a:solidFill>
              </a:rPr>
              <a:t>Dynamic Message Boards:</a:t>
            </a:r>
          </a:p>
          <a:p>
            <a:r>
              <a:rPr lang="en-US" sz="2400" dirty="0"/>
              <a:t>Electronic message boards along highways display real-time information about traffic conditions and advisories.</a:t>
            </a:r>
          </a:p>
        </p:txBody>
      </p:sp>
      <p:sp>
        <p:nvSpPr>
          <p:cNvPr id="8" name="TextBox 7">
            <a:extLst>
              <a:ext uri="{FF2B5EF4-FFF2-40B4-BE49-F238E27FC236}">
                <a16:creationId xmlns:a16="http://schemas.microsoft.com/office/drawing/2014/main" id="{A6C55DF3-6C37-208E-38C4-CCD4A2CF5580}"/>
              </a:ext>
            </a:extLst>
          </p:cNvPr>
          <p:cNvSpPr txBox="1"/>
          <p:nvPr/>
        </p:nvSpPr>
        <p:spPr>
          <a:xfrm>
            <a:off x="1744427" y="4038896"/>
            <a:ext cx="10359341" cy="1200329"/>
          </a:xfrm>
          <a:prstGeom prst="rect">
            <a:avLst/>
          </a:prstGeom>
          <a:noFill/>
        </p:spPr>
        <p:txBody>
          <a:bodyPr wrap="square">
            <a:spAutoFit/>
          </a:bodyPr>
          <a:lstStyle/>
          <a:p>
            <a:pPr marL="285750" indent="-285750">
              <a:buFont typeface="Wingdings" panose="05000000000000000000" pitchFamily="2" charset="2"/>
              <a:buChar char="q"/>
            </a:pPr>
            <a:r>
              <a:rPr lang="en-US" sz="2400" b="1" dirty="0">
                <a:solidFill>
                  <a:schemeClr val="accent1">
                    <a:lumMod val="75000"/>
                  </a:schemeClr>
                </a:solidFill>
              </a:rPr>
              <a:t>Web-based Traffic Portals:</a:t>
            </a:r>
          </a:p>
          <a:p>
            <a:r>
              <a:rPr lang="en-US" sz="2400" dirty="0"/>
              <a:t>Interactive websites offer live traffic maps, incident reports, and travel time estimations for informed decision-making.</a:t>
            </a:r>
          </a:p>
        </p:txBody>
      </p:sp>
    </p:spTree>
    <p:extLst>
      <p:ext uri="{BB962C8B-B14F-4D97-AF65-F5344CB8AC3E}">
        <p14:creationId xmlns:p14="http://schemas.microsoft.com/office/powerpoint/2010/main" val="190690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0026-6461-C5F2-D684-99AFE673B42D}"/>
              </a:ext>
            </a:extLst>
          </p:cNvPr>
          <p:cNvSpPr>
            <a:spLocks noGrp="1"/>
          </p:cNvSpPr>
          <p:nvPr>
            <p:ph type="title"/>
          </p:nvPr>
        </p:nvSpPr>
        <p:spPr>
          <a:xfrm>
            <a:off x="1468271" y="276727"/>
            <a:ext cx="5903078" cy="838200"/>
          </a:xfrm>
        </p:spPr>
        <p:txBody>
          <a:bodyPr/>
          <a:lstStyle/>
          <a:p>
            <a:r>
              <a:rPr lang="en-IN" sz="4400" b="1" dirty="0">
                <a:solidFill>
                  <a:schemeClr val="accent1">
                    <a:lumMod val="75000"/>
                  </a:schemeClr>
                </a:solidFill>
              </a:rPr>
              <a:t>Integration</a:t>
            </a:r>
            <a:r>
              <a:rPr lang="en-IN" b="1" dirty="0">
                <a:solidFill>
                  <a:schemeClr val="accent1">
                    <a:lumMod val="75000"/>
                  </a:schemeClr>
                </a:solidFill>
              </a:rPr>
              <a:t> Approach:</a:t>
            </a:r>
          </a:p>
        </p:txBody>
      </p:sp>
      <p:sp>
        <p:nvSpPr>
          <p:cNvPr id="4" name="TextBox 3">
            <a:extLst>
              <a:ext uri="{FF2B5EF4-FFF2-40B4-BE49-F238E27FC236}">
                <a16:creationId xmlns:a16="http://schemas.microsoft.com/office/drawing/2014/main" id="{6E840CC3-D773-EDE5-25A9-F46A4AF4BFBA}"/>
              </a:ext>
            </a:extLst>
          </p:cNvPr>
          <p:cNvSpPr txBox="1"/>
          <p:nvPr/>
        </p:nvSpPr>
        <p:spPr>
          <a:xfrm>
            <a:off x="1820778" y="1225689"/>
            <a:ext cx="7339263" cy="5632311"/>
          </a:xfrm>
          <a:prstGeom prst="rect">
            <a:avLst/>
          </a:prstGeom>
          <a:noFill/>
        </p:spPr>
        <p:txBody>
          <a:bodyPr wrap="square">
            <a:spAutoFit/>
          </a:bodyPr>
          <a:lstStyle/>
          <a:p>
            <a:pPr marL="285750" indent="-285750">
              <a:buFont typeface="Wingdings" panose="05000000000000000000" pitchFamily="2" charset="2"/>
              <a:buChar char="q"/>
            </a:pPr>
            <a:r>
              <a:rPr lang="en-IN" sz="2400" b="1" dirty="0">
                <a:solidFill>
                  <a:schemeClr val="accent1">
                    <a:lumMod val="75000"/>
                  </a:schemeClr>
                </a:solidFill>
              </a:rPr>
              <a:t>Seamless Access: </a:t>
            </a:r>
            <a:r>
              <a:rPr lang="en-IN" sz="2400" dirty="0"/>
              <a:t>Design a web-based platform and user-friendly mobile apps to provide the public with easy access to real-time traffic information anytime, anywhere.</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b="1" dirty="0">
                <a:solidFill>
                  <a:schemeClr val="accent1">
                    <a:lumMod val="75000"/>
                  </a:schemeClr>
                </a:solidFill>
              </a:rPr>
              <a:t>Partner Integration:</a:t>
            </a:r>
            <a:r>
              <a:rPr lang="en-IN" sz="2400" dirty="0"/>
              <a:t> Collaborate with transportation authorities and agencies to seamlessly integrate our traffic management system into existing infrastructure and information frameworks.</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b="1" dirty="0">
                <a:solidFill>
                  <a:schemeClr val="accent1">
                    <a:lumMod val="75000"/>
                  </a:schemeClr>
                </a:solidFill>
              </a:rPr>
              <a:t>Sustainable Future:</a:t>
            </a:r>
            <a:r>
              <a:rPr lang="en-IN" sz="2400" dirty="0"/>
              <a:t> Contribute to building smarter cities by leveraging our traffic management system to optimize transportation systems, reduce greenhouse gas emissions, and improve overall urban </a:t>
            </a:r>
            <a:r>
              <a:rPr lang="en-IN" sz="2400" dirty="0" err="1"/>
              <a:t>livability</a:t>
            </a:r>
            <a:r>
              <a:rPr lang="en-IN" sz="2400" dirty="0"/>
              <a:t>.</a:t>
            </a:r>
          </a:p>
          <a:p>
            <a:pPr marL="285750" indent="-285750">
              <a:buFont typeface="Wingdings" panose="05000000000000000000" pitchFamily="2" charset="2"/>
              <a:buChar char="q"/>
            </a:pPr>
            <a:endParaRPr lang="en-IN" sz="2400" dirty="0"/>
          </a:p>
        </p:txBody>
      </p:sp>
    </p:spTree>
    <p:extLst>
      <p:ext uri="{BB962C8B-B14F-4D97-AF65-F5344CB8AC3E}">
        <p14:creationId xmlns:p14="http://schemas.microsoft.com/office/powerpoint/2010/main" val="352061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1DF370-BA3E-CDA3-2852-E66E30FD9995}"/>
              </a:ext>
            </a:extLst>
          </p:cNvPr>
          <p:cNvSpPr txBox="1"/>
          <p:nvPr/>
        </p:nvSpPr>
        <p:spPr>
          <a:xfrm>
            <a:off x="3007894" y="2510590"/>
            <a:ext cx="6176211" cy="1446550"/>
          </a:xfrm>
          <a:prstGeom prst="rect">
            <a:avLst/>
          </a:prstGeom>
          <a:noFill/>
        </p:spPr>
        <p:txBody>
          <a:bodyPr wrap="square" rtlCol="0">
            <a:spAutoFit/>
          </a:bodyPr>
          <a:lstStyle/>
          <a:p>
            <a:r>
              <a:rPr lang="en-US" sz="8800" b="1" dirty="0">
                <a:solidFill>
                  <a:schemeClr val="accent1">
                    <a:lumMod val="75000"/>
                  </a:schemeClr>
                </a:solidFill>
              </a:rPr>
              <a:t>Thank you</a:t>
            </a:r>
            <a:endParaRPr lang="en-IN" sz="8800" b="1" dirty="0">
              <a:solidFill>
                <a:schemeClr val="accent1">
                  <a:lumMod val="75000"/>
                </a:schemeClr>
              </a:solidFill>
            </a:endParaRPr>
          </a:p>
        </p:txBody>
      </p:sp>
    </p:spTree>
    <p:extLst>
      <p:ext uri="{BB962C8B-B14F-4D97-AF65-F5344CB8AC3E}">
        <p14:creationId xmlns:p14="http://schemas.microsoft.com/office/powerpoint/2010/main" val="1037511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104</TotalTime>
  <Words>439</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Wingdings</vt:lpstr>
      <vt:lpstr>Parallax</vt:lpstr>
      <vt:lpstr>TRAFFIC MANAGEMENT SYSTEM</vt:lpstr>
      <vt:lpstr>TEAM MEMBERS:</vt:lpstr>
      <vt:lpstr>Project Definition:</vt:lpstr>
      <vt:lpstr>OBJECTIVES:</vt:lpstr>
      <vt:lpstr>IoT SENSORS:</vt:lpstr>
      <vt:lpstr>Real-Time Transit Information Platforms: </vt:lpstr>
      <vt:lpstr>Integration Approach: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 SYSTEM</dc:title>
  <dc:creator>darshan270717@outlook.com</dc:creator>
  <cp:lastModifiedBy>sureendar28@outlook.com</cp:lastModifiedBy>
  <cp:revision>3</cp:revision>
  <dcterms:created xsi:type="dcterms:W3CDTF">2023-10-04T05:52:21Z</dcterms:created>
  <dcterms:modified xsi:type="dcterms:W3CDTF">2023-10-04T09:42:22Z</dcterms:modified>
</cp:coreProperties>
</file>